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16" r:id="rId2"/>
  </p:sldMasterIdLst>
  <p:notesMasterIdLst>
    <p:notesMasterId r:id="rId72"/>
  </p:notesMasterIdLst>
  <p:handoutMasterIdLst>
    <p:handoutMasterId r:id="rId73"/>
  </p:handoutMasterIdLst>
  <p:sldIdLst>
    <p:sldId id="256" r:id="rId3"/>
    <p:sldId id="367" r:id="rId4"/>
    <p:sldId id="392" r:id="rId5"/>
    <p:sldId id="369" r:id="rId6"/>
    <p:sldId id="368" r:id="rId7"/>
    <p:sldId id="370" r:id="rId8"/>
    <p:sldId id="393" r:id="rId9"/>
    <p:sldId id="371" r:id="rId10"/>
    <p:sldId id="394" r:id="rId11"/>
    <p:sldId id="382" r:id="rId12"/>
    <p:sldId id="406" r:id="rId13"/>
    <p:sldId id="412" r:id="rId14"/>
    <p:sldId id="402" r:id="rId15"/>
    <p:sldId id="404" r:id="rId16"/>
    <p:sldId id="407" r:id="rId17"/>
    <p:sldId id="410" r:id="rId18"/>
    <p:sldId id="414" r:id="rId19"/>
    <p:sldId id="415" r:id="rId20"/>
    <p:sldId id="416" r:id="rId21"/>
    <p:sldId id="417" r:id="rId22"/>
    <p:sldId id="408" r:id="rId23"/>
    <p:sldId id="396" r:id="rId24"/>
    <p:sldId id="411" r:id="rId25"/>
    <p:sldId id="294" r:id="rId26"/>
    <p:sldId id="422" r:id="rId27"/>
    <p:sldId id="423" r:id="rId28"/>
    <p:sldId id="424" r:id="rId29"/>
    <p:sldId id="425" r:id="rId30"/>
    <p:sldId id="426" r:id="rId31"/>
    <p:sldId id="427" r:id="rId32"/>
    <p:sldId id="480" r:id="rId33"/>
    <p:sldId id="481" r:id="rId34"/>
    <p:sldId id="482" r:id="rId35"/>
    <p:sldId id="491" r:id="rId36"/>
    <p:sldId id="492" r:id="rId37"/>
    <p:sldId id="493" r:id="rId38"/>
    <p:sldId id="494" r:id="rId39"/>
    <p:sldId id="428" r:id="rId40"/>
    <p:sldId id="429" r:id="rId41"/>
    <p:sldId id="300" r:id="rId42"/>
    <p:sldId id="431" r:id="rId43"/>
    <p:sldId id="470" r:id="rId44"/>
    <p:sldId id="469" r:id="rId45"/>
    <p:sldId id="478" r:id="rId46"/>
    <p:sldId id="479" r:id="rId47"/>
    <p:sldId id="434" r:id="rId48"/>
    <p:sldId id="465" r:id="rId49"/>
    <p:sldId id="436" r:id="rId50"/>
    <p:sldId id="437" r:id="rId51"/>
    <p:sldId id="420" r:id="rId52"/>
    <p:sldId id="473" r:id="rId53"/>
    <p:sldId id="474" r:id="rId54"/>
    <p:sldId id="475" r:id="rId55"/>
    <p:sldId id="490" r:id="rId56"/>
    <p:sldId id="489" r:id="rId57"/>
    <p:sldId id="476" r:id="rId58"/>
    <p:sldId id="477" r:id="rId59"/>
    <p:sldId id="313" r:id="rId60"/>
    <p:sldId id="461" r:id="rId61"/>
    <p:sldId id="441" r:id="rId62"/>
    <p:sldId id="442" r:id="rId63"/>
    <p:sldId id="462" r:id="rId64"/>
    <p:sldId id="457" r:id="rId65"/>
    <p:sldId id="456" r:id="rId66"/>
    <p:sldId id="455" r:id="rId67"/>
    <p:sldId id="454" r:id="rId68"/>
    <p:sldId id="453" r:id="rId69"/>
    <p:sldId id="452" r:id="rId70"/>
    <p:sldId id="463" r:id="rId7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8B9A"/>
    <a:srgbClr val="002776"/>
    <a:srgbClr val="0038A8"/>
    <a:srgbClr val="008CB2"/>
    <a:srgbClr val="5B9BD5"/>
    <a:srgbClr val="92D050"/>
    <a:srgbClr val="E73E01"/>
    <a:srgbClr val="DB1702"/>
    <a:srgbClr val="C608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39" autoAdjust="0"/>
  </p:normalViewPr>
  <p:slideViewPr>
    <p:cSldViewPr>
      <p:cViewPr>
        <p:scale>
          <a:sx n="80" d="100"/>
          <a:sy n="80" d="100"/>
        </p:scale>
        <p:origin x="-2610" y="-696"/>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b="0" dirty="0" smtClean="0">
                <a:solidFill>
                  <a:srgbClr val="008CB2"/>
                </a:solidFill>
              </a:rPr>
              <a:t>259.727</a:t>
            </a:r>
            <a:r>
              <a:rPr lang="en-US" b="0" baseline="0" dirty="0" smtClean="0"/>
              <a:t> </a:t>
            </a:r>
            <a:r>
              <a:rPr lang="en-US" b="0" dirty="0" err="1" smtClean="0"/>
              <a:t>eBox</a:t>
            </a:r>
            <a:r>
              <a:rPr lang="en-US" b="0" dirty="0" smtClean="0"/>
              <a:t> </a:t>
            </a:r>
            <a:r>
              <a:rPr lang="en-US" b="0" dirty="0" err="1" smtClean="0"/>
              <a:t>citoyen</a:t>
            </a:r>
            <a:r>
              <a:rPr lang="en-US" b="0" dirty="0" smtClean="0"/>
              <a:t> </a:t>
            </a:r>
            <a:r>
              <a:rPr lang="en-US" b="0" dirty="0" err="1" smtClean="0"/>
              <a:t>activées</a:t>
            </a:r>
            <a:r>
              <a:rPr lang="en-US" b="0" dirty="0" smtClean="0"/>
              <a:t> </a:t>
            </a:r>
            <a:r>
              <a:rPr lang="en-US" b="0" dirty="0" err="1" smtClean="0"/>
              <a:t>dont</a:t>
            </a:r>
            <a:r>
              <a:rPr lang="en-US" b="0" baseline="0" dirty="0" smtClean="0"/>
              <a:t> </a:t>
            </a:r>
            <a:r>
              <a:rPr lang="en-US" b="0" baseline="0" dirty="0" smtClean="0">
                <a:solidFill>
                  <a:srgbClr val="008CB2"/>
                </a:solidFill>
              </a:rPr>
              <a:t>21.787</a:t>
            </a:r>
            <a:r>
              <a:rPr lang="en-US" b="0" baseline="0" dirty="0" smtClean="0"/>
              <a:t>  </a:t>
            </a:r>
            <a:r>
              <a:rPr lang="en-US" b="0" baseline="0" dirty="0" err="1" smtClean="0"/>
              <a:t>en</a:t>
            </a:r>
            <a:r>
              <a:rPr lang="en-US" b="0" baseline="0" dirty="0" smtClean="0"/>
              <a:t> lien avec </a:t>
            </a:r>
            <a:r>
              <a:rPr lang="en-US" b="0" baseline="0" dirty="0" err="1" smtClean="0"/>
              <a:t>Doccle</a:t>
            </a:r>
            <a:r>
              <a:rPr lang="en-US" b="0" dirty="0" smtClean="0"/>
              <a:t> </a:t>
            </a:r>
            <a:endParaRPr lang="en-US" b="0" dirty="0"/>
          </a:p>
        </c:rich>
      </c:tx>
      <c:layout>
        <c:manualLayout>
          <c:xMode val="edge"/>
          <c:yMode val="edge"/>
          <c:x val="8.0840988626421709E-2"/>
          <c:y val="0"/>
        </c:manualLayout>
      </c:layout>
      <c:overlay val="0"/>
    </c:title>
    <c:autoTitleDeleted val="0"/>
    <c:plotArea>
      <c:layout/>
      <c:barChart>
        <c:barDir val="col"/>
        <c:grouping val="clustered"/>
        <c:varyColors val="0"/>
        <c:ser>
          <c:idx val="1"/>
          <c:order val="0"/>
          <c:tx>
            <c:strRef>
              <c:f>trend!$C$1</c:f>
              <c:strCache>
                <c:ptCount val="1"/>
              </c:strCache>
            </c:strRef>
          </c:tx>
          <c:invertIfNegative val="0"/>
          <c:cat>
            <c:numRef>
              <c:f>trend!$A$3:$A$25</c:f>
              <c:numCache>
                <c:formatCode>mmm\-yy</c:formatCode>
                <c:ptCount val="23"/>
                <c:pt idx="0">
                  <c:v>41760</c:v>
                </c:pt>
                <c:pt idx="1">
                  <c:v>41821</c:v>
                </c:pt>
                <c:pt idx="2">
                  <c:v>41852</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numCache>
            </c:numRef>
          </c:cat>
          <c:val>
            <c:numRef>
              <c:f>trend!$C$2:$C$22</c:f>
            </c:numRef>
          </c:val>
        </c:ser>
        <c:ser>
          <c:idx val="2"/>
          <c:order val="1"/>
          <c:tx>
            <c:strRef>
              <c:f>trend!$E$1</c:f>
              <c:strCache>
                <c:ptCount val="1"/>
                <c:pt idx="0">
                  <c:v>nombre d'
eBox citoyen activé:</c:v>
                </c:pt>
              </c:strCache>
            </c:strRef>
          </c:tx>
          <c:invertIfNegative val="0"/>
          <c:cat>
            <c:numRef>
              <c:f>trend!$A$3:$A$25</c:f>
              <c:numCache>
                <c:formatCode>mmm\-yy</c:formatCode>
                <c:ptCount val="23"/>
                <c:pt idx="0">
                  <c:v>41760</c:v>
                </c:pt>
                <c:pt idx="1">
                  <c:v>41821</c:v>
                </c:pt>
                <c:pt idx="2">
                  <c:v>41852</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numCache>
            </c:numRef>
          </c:cat>
          <c:val>
            <c:numRef>
              <c:f>trend!$E$2:$E$25</c:f>
              <c:numCache>
                <c:formatCode>#,##0</c:formatCode>
                <c:ptCount val="24"/>
                <c:pt idx="0" formatCode="General">
                  <c:v>0</c:v>
                </c:pt>
                <c:pt idx="1">
                  <c:v>66055</c:v>
                </c:pt>
                <c:pt idx="2">
                  <c:v>75499</c:v>
                </c:pt>
                <c:pt idx="3">
                  <c:v>81519</c:v>
                </c:pt>
                <c:pt idx="4">
                  <c:v>91224</c:v>
                </c:pt>
                <c:pt idx="5">
                  <c:v>92721</c:v>
                </c:pt>
                <c:pt idx="6">
                  <c:v>96048</c:v>
                </c:pt>
                <c:pt idx="7">
                  <c:v>103150</c:v>
                </c:pt>
                <c:pt idx="8">
                  <c:v>110166</c:v>
                </c:pt>
                <c:pt idx="9">
                  <c:v>114295</c:v>
                </c:pt>
                <c:pt idx="10">
                  <c:v>120610</c:v>
                </c:pt>
                <c:pt idx="11">
                  <c:v>141971</c:v>
                </c:pt>
                <c:pt idx="12">
                  <c:v>168737</c:v>
                </c:pt>
                <c:pt idx="13">
                  <c:v>179417</c:v>
                </c:pt>
                <c:pt idx="14">
                  <c:v>184781</c:v>
                </c:pt>
                <c:pt idx="15">
                  <c:v>190446</c:v>
                </c:pt>
                <c:pt idx="16">
                  <c:v>196113</c:v>
                </c:pt>
                <c:pt idx="17">
                  <c:v>200947</c:v>
                </c:pt>
                <c:pt idx="18">
                  <c:v>205725</c:v>
                </c:pt>
                <c:pt idx="19">
                  <c:v>216873</c:v>
                </c:pt>
                <c:pt idx="20">
                  <c:v>223913</c:v>
                </c:pt>
                <c:pt idx="21">
                  <c:v>230800</c:v>
                </c:pt>
                <c:pt idx="22">
                  <c:v>241677</c:v>
                </c:pt>
                <c:pt idx="23">
                  <c:v>259727</c:v>
                </c:pt>
              </c:numCache>
            </c:numRef>
          </c:val>
        </c:ser>
        <c:ser>
          <c:idx val="3"/>
          <c:order val="2"/>
          <c:tx>
            <c:strRef>
              <c:f>trend!$F$1</c:f>
              <c:strCache>
                <c:ptCount val="1"/>
              </c:strCache>
            </c:strRef>
          </c:tx>
          <c:invertIfNegative val="0"/>
          <c:cat>
            <c:numRef>
              <c:f>trend!$A$3:$A$25</c:f>
              <c:numCache>
                <c:formatCode>mmm\-yy</c:formatCode>
                <c:ptCount val="23"/>
                <c:pt idx="0">
                  <c:v>41760</c:v>
                </c:pt>
                <c:pt idx="1">
                  <c:v>41821</c:v>
                </c:pt>
                <c:pt idx="2">
                  <c:v>41852</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numCache>
            </c:numRef>
          </c:cat>
          <c:val>
            <c:numRef>
              <c:f>trend!$F$2:$F$22</c:f>
            </c:numRef>
          </c:val>
        </c:ser>
        <c:ser>
          <c:idx val="4"/>
          <c:order val="3"/>
          <c:tx>
            <c:strRef>
              <c:f>trend!$G$1</c:f>
              <c:strCache>
                <c:ptCount val="1"/>
                <c:pt idx="0">
                  <c:v>nombre de 
liens avec Doccle:</c:v>
                </c:pt>
              </c:strCache>
            </c:strRef>
          </c:tx>
          <c:invertIfNegative val="0"/>
          <c:cat>
            <c:numRef>
              <c:f>trend!$A$3:$A$25</c:f>
              <c:numCache>
                <c:formatCode>mmm\-yy</c:formatCode>
                <c:ptCount val="23"/>
                <c:pt idx="0">
                  <c:v>41760</c:v>
                </c:pt>
                <c:pt idx="1">
                  <c:v>41821</c:v>
                </c:pt>
                <c:pt idx="2">
                  <c:v>41852</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numCache>
            </c:numRef>
          </c:cat>
          <c:val>
            <c:numRef>
              <c:f>trend!$G$2:$G$25</c:f>
              <c:numCache>
                <c:formatCode>#,##0</c:formatCode>
                <c:ptCount val="24"/>
                <c:pt idx="0" formatCode="General">
                  <c:v>0</c:v>
                </c:pt>
                <c:pt idx="1">
                  <c:v>0</c:v>
                </c:pt>
                <c:pt idx="2">
                  <c:v>0</c:v>
                </c:pt>
                <c:pt idx="3">
                  <c:v>0</c:v>
                </c:pt>
                <c:pt idx="4">
                  <c:v>0</c:v>
                </c:pt>
                <c:pt idx="5">
                  <c:v>0</c:v>
                </c:pt>
                <c:pt idx="6">
                  <c:v>1984</c:v>
                </c:pt>
                <c:pt idx="7">
                  <c:v>2473</c:v>
                </c:pt>
                <c:pt idx="8">
                  <c:v>2853</c:v>
                </c:pt>
                <c:pt idx="9">
                  <c:v>3303</c:v>
                </c:pt>
                <c:pt idx="10">
                  <c:v>3770</c:v>
                </c:pt>
                <c:pt idx="11">
                  <c:v>4399</c:v>
                </c:pt>
                <c:pt idx="12">
                  <c:v>5109</c:v>
                </c:pt>
                <c:pt idx="13">
                  <c:v>5552</c:v>
                </c:pt>
                <c:pt idx="14">
                  <c:v>5799</c:v>
                </c:pt>
                <c:pt idx="15">
                  <c:v>6785</c:v>
                </c:pt>
                <c:pt idx="16">
                  <c:v>8036</c:v>
                </c:pt>
                <c:pt idx="17">
                  <c:v>8993</c:v>
                </c:pt>
                <c:pt idx="18">
                  <c:v>10193</c:v>
                </c:pt>
                <c:pt idx="19">
                  <c:v>13030</c:v>
                </c:pt>
                <c:pt idx="20">
                  <c:v>14042</c:v>
                </c:pt>
                <c:pt idx="21">
                  <c:v>16691</c:v>
                </c:pt>
                <c:pt idx="22">
                  <c:v>19830</c:v>
                </c:pt>
                <c:pt idx="23">
                  <c:v>21787</c:v>
                </c:pt>
              </c:numCache>
            </c:numRef>
          </c:val>
        </c:ser>
        <c:ser>
          <c:idx val="6"/>
          <c:order val="4"/>
          <c:tx>
            <c:strRef>
              <c:f>trend!$C$2</c:f>
              <c:strCache>
                <c:ptCount val="1"/>
                <c:pt idx="0">
                  <c:v>% toename:</c:v>
                </c:pt>
              </c:strCache>
            </c:strRef>
          </c:tx>
          <c:invertIfNegative val="0"/>
          <c:cat>
            <c:numRef>
              <c:f>trend!$A$3:$A$25</c:f>
              <c:numCache>
                <c:formatCode>mmm\-yy</c:formatCode>
                <c:ptCount val="23"/>
                <c:pt idx="0">
                  <c:v>41760</c:v>
                </c:pt>
                <c:pt idx="1">
                  <c:v>41821</c:v>
                </c:pt>
                <c:pt idx="2">
                  <c:v>41852</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numCache>
            </c:numRef>
          </c:cat>
          <c:val>
            <c:numRef>
              <c:f>trend!$C$3:$C$22</c:f>
            </c:numRef>
          </c:val>
        </c:ser>
        <c:ser>
          <c:idx val="7"/>
          <c:order val="5"/>
          <c:tx>
            <c:strRef>
              <c:f>trend!$F$2</c:f>
              <c:strCache>
                <c:ptCount val="1"/>
                <c:pt idx="0">
                  <c:v>% toename:</c:v>
                </c:pt>
              </c:strCache>
            </c:strRef>
          </c:tx>
          <c:invertIfNegative val="0"/>
          <c:cat>
            <c:numRef>
              <c:f>trend!$A$3:$A$25</c:f>
              <c:numCache>
                <c:formatCode>mmm\-yy</c:formatCode>
                <c:ptCount val="23"/>
                <c:pt idx="0">
                  <c:v>41760</c:v>
                </c:pt>
                <c:pt idx="1">
                  <c:v>41821</c:v>
                </c:pt>
                <c:pt idx="2">
                  <c:v>41852</c:v>
                </c:pt>
                <c:pt idx="3">
                  <c:v>41913</c:v>
                </c:pt>
                <c:pt idx="4">
                  <c:v>41944</c:v>
                </c:pt>
                <c:pt idx="5">
                  <c:v>41974</c:v>
                </c:pt>
                <c:pt idx="6">
                  <c:v>42005</c:v>
                </c:pt>
                <c:pt idx="7">
                  <c:v>42036</c:v>
                </c:pt>
                <c:pt idx="8">
                  <c:v>42064</c:v>
                </c:pt>
                <c:pt idx="9">
                  <c:v>42095</c:v>
                </c:pt>
                <c:pt idx="10">
                  <c:v>42125</c:v>
                </c:pt>
                <c:pt idx="11">
                  <c:v>42156</c:v>
                </c:pt>
                <c:pt idx="12">
                  <c:v>42186</c:v>
                </c:pt>
                <c:pt idx="13">
                  <c:v>42217</c:v>
                </c:pt>
                <c:pt idx="14">
                  <c:v>42248</c:v>
                </c:pt>
                <c:pt idx="15">
                  <c:v>42278</c:v>
                </c:pt>
                <c:pt idx="16">
                  <c:v>42309</c:v>
                </c:pt>
                <c:pt idx="17">
                  <c:v>42339</c:v>
                </c:pt>
                <c:pt idx="18">
                  <c:v>42370</c:v>
                </c:pt>
                <c:pt idx="19">
                  <c:v>42401</c:v>
                </c:pt>
                <c:pt idx="20">
                  <c:v>42430</c:v>
                </c:pt>
                <c:pt idx="21">
                  <c:v>42461</c:v>
                </c:pt>
                <c:pt idx="22">
                  <c:v>42491</c:v>
                </c:pt>
              </c:numCache>
            </c:numRef>
          </c:cat>
          <c:val>
            <c:numRef>
              <c:f>trend!$F$3:$F$22</c:f>
            </c:numRef>
          </c:val>
        </c:ser>
        <c:dLbls>
          <c:showLegendKey val="0"/>
          <c:showVal val="0"/>
          <c:showCatName val="0"/>
          <c:showSerName val="0"/>
          <c:showPercent val="0"/>
          <c:showBubbleSize val="0"/>
        </c:dLbls>
        <c:gapWidth val="150"/>
        <c:axId val="47821184"/>
        <c:axId val="47822720"/>
      </c:barChart>
      <c:dateAx>
        <c:axId val="47821184"/>
        <c:scaling>
          <c:orientation val="minMax"/>
        </c:scaling>
        <c:delete val="0"/>
        <c:axPos val="b"/>
        <c:numFmt formatCode="mmm\-yy" sourceLinked="1"/>
        <c:majorTickMark val="out"/>
        <c:minorTickMark val="none"/>
        <c:tickLblPos val="nextTo"/>
        <c:crossAx val="47822720"/>
        <c:crosses val="autoZero"/>
        <c:auto val="1"/>
        <c:lblOffset val="100"/>
        <c:baseTimeUnit val="months"/>
      </c:dateAx>
      <c:valAx>
        <c:axId val="47822720"/>
        <c:scaling>
          <c:orientation val="minMax"/>
        </c:scaling>
        <c:delete val="0"/>
        <c:axPos val="l"/>
        <c:majorGridlines/>
        <c:numFmt formatCode="General" sourceLinked="1"/>
        <c:majorTickMark val="out"/>
        <c:minorTickMark val="none"/>
        <c:tickLblPos val="nextTo"/>
        <c:crossAx val="4782118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0" dirty="0" smtClean="0">
                <a:solidFill>
                  <a:srgbClr val="008CB2"/>
                </a:solidFill>
              </a:rPr>
              <a:t>10.218.060</a:t>
            </a:r>
            <a:r>
              <a:rPr lang="en-US" b="0" dirty="0" smtClean="0"/>
              <a:t> </a:t>
            </a:r>
            <a:r>
              <a:rPr lang="en-US" b="0" dirty="0"/>
              <a:t>documents </a:t>
            </a:r>
            <a:r>
              <a:rPr lang="en-US" b="0" dirty="0" err="1" smtClean="0"/>
              <a:t>publiés</a:t>
            </a:r>
            <a:r>
              <a:rPr lang="en-US" b="0" dirty="0" smtClean="0"/>
              <a:t> au 01/06/2016    </a:t>
            </a:r>
            <a:endParaRPr lang="en-US" b="0" dirty="0"/>
          </a:p>
        </c:rich>
      </c:tx>
      <c:layout/>
      <c:overlay val="0"/>
    </c:title>
    <c:autoTitleDeleted val="0"/>
    <c:plotArea>
      <c:layout/>
      <c:lineChart>
        <c:grouping val="standard"/>
        <c:varyColors val="0"/>
        <c:ser>
          <c:idx val="0"/>
          <c:order val="0"/>
          <c:tx>
            <c:strRef>
              <c:f>trend!$B$1</c:f>
              <c:strCache>
                <c:ptCount val="1"/>
                <c:pt idx="0">
                  <c:v>nombre de 
documents publiés:</c:v>
                </c:pt>
              </c:strCache>
            </c:strRef>
          </c:tx>
          <c:marker>
            <c:symbol val="none"/>
          </c:marker>
          <c:cat>
            <c:strRef>
              <c:f>trend!$A$2:$A$25</c:f>
              <c:strCache>
                <c:ptCount val="24"/>
                <c:pt idx="0">
                  <c:v>maand</c:v>
                </c:pt>
                <c:pt idx="1">
                  <c:v>mai-14</c:v>
                </c:pt>
                <c:pt idx="2">
                  <c:v>juil-14</c:v>
                </c:pt>
                <c:pt idx="3">
                  <c:v>août-14</c:v>
                </c:pt>
                <c:pt idx="4">
                  <c:v>oct-14</c:v>
                </c:pt>
                <c:pt idx="5">
                  <c:v>nov-14</c:v>
                </c:pt>
                <c:pt idx="6">
                  <c:v>déc-14</c:v>
                </c:pt>
                <c:pt idx="7">
                  <c:v>janv-15</c:v>
                </c:pt>
                <c:pt idx="8">
                  <c:v>févr-15</c:v>
                </c:pt>
                <c:pt idx="9">
                  <c:v>mars-15</c:v>
                </c:pt>
                <c:pt idx="10">
                  <c:v>avr-15</c:v>
                </c:pt>
                <c:pt idx="11">
                  <c:v>mai-15</c:v>
                </c:pt>
                <c:pt idx="12">
                  <c:v>juin-15</c:v>
                </c:pt>
                <c:pt idx="13">
                  <c:v>juil-15</c:v>
                </c:pt>
                <c:pt idx="14">
                  <c:v>août-15</c:v>
                </c:pt>
                <c:pt idx="15">
                  <c:v>sept-15</c:v>
                </c:pt>
                <c:pt idx="16">
                  <c:v>oct-15</c:v>
                </c:pt>
                <c:pt idx="17">
                  <c:v>nov-15</c:v>
                </c:pt>
                <c:pt idx="18">
                  <c:v>déc-15</c:v>
                </c:pt>
                <c:pt idx="19">
                  <c:v>janv-16</c:v>
                </c:pt>
                <c:pt idx="20">
                  <c:v>févr-16</c:v>
                </c:pt>
                <c:pt idx="21">
                  <c:v>mars-16</c:v>
                </c:pt>
                <c:pt idx="22">
                  <c:v>avr-16</c:v>
                </c:pt>
                <c:pt idx="23">
                  <c:v>mai-16</c:v>
                </c:pt>
              </c:strCache>
            </c:strRef>
          </c:cat>
          <c:val>
            <c:numRef>
              <c:f>trend!$B$2:$B$25</c:f>
              <c:numCache>
                <c:formatCode>#,##0</c:formatCode>
                <c:ptCount val="24"/>
                <c:pt idx="0" formatCode="General">
                  <c:v>0</c:v>
                </c:pt>
                <c:pt idx="1">
                  <c:v>816181</c:v>
                </c:pt>
                <c:pt idx="2">
                  <c:v>882816</c:v>
                </c:pt>
                <c:pt idx="3">
                  <c:v>924662</c:v>
                </c:pt>
                <c:pt idx="4">
                  <c:v>987585</c:v>
                </c:pt>
                <c:pt idx="5">
                  <c:v>1008012</c:v>
                </c:pt>
                <c:pt idx="6">
                  <c:v>1050972</c:v>
                </c:pt>
                <c:pt idx="7">
                  <c:v>1095574</c:v>
                </c:pt>
                <c:pt idx="8">
                  <c:v>1187973</c:v>
                </c:pt>
                <c:pt idx="9">
                  <c:v>2921220</c:v>
                </c:pt>
                <c:pt idx="10">
                  <c:v>4136801</c:v>
                </c:pt>
                <c:pt idx="11">
                  <c:v>5039862</c:v>
                </c:pt>
                <c:pt idx="12">
                  <c:v>6648888</c:v>
                </c:pt>
                <c:pt idx="13">
                  <c:v>6722703</c:v>
                </c:pt>
                <c:pt idx="14">
                  <c:v>6773132</c:v>
                </c:pt>
                <c:pt idx="15">
                  <c:v>6829231</c:v>
                </c:pt>
                <c:pt idx="16">
                  <c:v>6885166</c:v>
                </c:pt>
                <c:pt idx="17">
                  <c:v>6934491</c:v>
                </c:pt>
                <c:pt idx="18">
                  <c:v>6984050</c:v>
                </c:pt>
                <c:pt idx="19">
                  <c:v>7037374</c:v>
                </c:pt>
                <c:pt idx="20">
                  <c:v>7242879</c:v>
                </c:pt>
                <c:pt idx="21">
                  <c:v>8154831</c:v>
                </c:pt>
                <c:pt idx="22">
                  <c:v>9382031</c:v>
                </c:pt>
                <c:pt idx="23">
                  <c:v>10218058</c:v>
                </c:pt>
              </c:numCache>
            </c:numRef>
          </c:val>
          <c:smooth val="0"/>
        </c:ser>
        <c:dLbls>
          <c:showLegendKey val="0"/>
          <c:showVal val="0"/>
          <c:showCatName val="0"/>
          <c:showSerName val="0"/>
          <c:showPercent val="0"/>
          <c:showBubbleSize val="0"/>
        </c:dLbls>
        <c:marker val="1"/>
        <c:smooth val="0"/>
        <c:axId val="48222592"/>
        <c:axId val="48224128"/>
      </c:lineChart>
      <c:catAx>
        <c:axId val="48222592"/>
        <c:scaling>
          <c:orientation val="minMax"/>
        </c:scaling>
        <c:delete val="0"/>
        <c:axPos val="b"/>
        <c:numFmt formatCode="mmm\-yy" sourceLinked="1"/>
        <c:majorTickMark val="out"/>
        <c:minorTickMark val="none"/>
        <c:tickLblPos val="nextTo"/>
        <c:crossAx val="48224128"/>
        <c:crosses val="autoZero"/>
        <c:auto val="1"/>
        <c:lblAlgn val="ctr"/>
        <c:lblOffset val="100"/>
        <c:noMultiLvlLbl val="0"/>
      </c:catAx>
      <c:valAx>
        <c:axId val="48224128"/>
        <c:scaling>
          <c:orientation val="minMax"/>
        </c:scaling>
        <c:delete val="0"/>
        <c:axPos val="l"/>
        <c:majorGridlines/>
        <c:numFmt formatCode="General" sourceLinked="1"/>
        <c:majorTickMark val="out"/>
        <c:minorTickMark val="none"/>
        <c:tickLblPos val="nextTo"/>
        <c:crossAx val="48222592"/>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E0E761-9445-48A9-BEE6-47E284EC20B4}"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en-US"/>
        </a:p>
      </dgm:t>
    </dgm:pt>
    <dgm:pt modelId="{34BD45F3-C7C2-4B56-8D94-1D5BC080AF4F}">
      <dgm:prSet phldrT="[Text]"/>
      <dgm:spPr>
        <a:gradFill rotWithShape="0">
          <a:gsLst>
            <a:gs pos="0">
              <a:srgbClr val="002776"/>
            </a:gs>
            <a:gs pos="80000">
              <a:srgbClr val="002776"/>
            </a:gs>
            <a:gs pos="100000">
              <a:srgbClr val="002776"/>
            </a:gs>
          </a:gsLst>
        </a:gradFill>
      </dgm:spPr>
      <dgm:t>
        <a:bodyPr/>
        <a:lstStyle/>
        <a:p>
          <a:r>
            <a:rPr lang="fr-BE" dirty="0" smtClean="0"/>
            <a:t>Loi organique du 15 janvier 1990</a:t>
          </a:r>
          <a:endParaRPr lang="en-US" dirty="0"/>
        </a:p>
      </dgm:t>
    </dgm:pt>
    <dgm:pt modelId="{D6B1B5DE-63CB-47A2-BF15-121DB511F526}" type="parTrans" cxnId="{111A1097-CA62-46D2-A318-D72416114613}">
      <dgm:prSet/>
      <dgm:spPr/>
      <dgm:t>
        <a:bodyPr/>
        <a:lstStyle/>
        <a:p>
          <a:endParaRPr lang="en-US"/>
        </a:p>
      </dgm:t>
    </dgm:pt>
    <dgm:pt modelId="{11D2455E-A0A4-492F-9F3D-DFD4456338E4}" type="sibTrans" cxnId="{111A1097-CA62-46D2-A318-D72416114613}">
      <dgm:prSet/>
      <dgm:spPr/>
      <dgm:t>
        <a:bodyPr/>
        <a:lstStyle/>
        <a:p>
          <a:endParaRPr lang="en-US"/>
        </a:p>
      </dgm:t>
    </dgm:pt>
    <dgm:pt modelId="{18AD203B-9A77-4DDB-8FF5-786B80864794}">
      <dgm:prSet phldrT="[Text]"/>
      <dgm:spPr>
        <a:solidFill>
          <a:srgbClr val="E73E01"/>
        </a:solidFill>
      </dgm:spPr>
      <dgm:t>
        <a:bodyPr/>
        <a:lstStyle/>
        <a:p>
          <a:r>
            <a:rPr lang="fr-BE" dirty="0" smtClean="0"/>
            <a:t>Portail de la sécurité sociale</a:t>
          </a:r>
          <a:endParaRPr lang="en-US" dirty="0"/>
        </a:p>
      </dgm:t>
    </dgm:pt>
    <dgm:pt modelId="{662AAEE7-36F3-4D85-8681-A96D126D8857}" type="parTrans" cxnId="{A8FEB489-B930-4EC5-878A-6256617A3649}">
      <dgm:prSet/>
      <dgm:spPr/>
      <dgm:t>
        <a:bodyPr/>
        <a:lstStyle/>
        <a:p>
          <a:endParaRPr lang="en-US"/>
        </a:p>
      </dgm:t>
    </dgm:pt>
    <dgm:pt modelId="{BC9687AF-34B2-4318-9F72-28DBF6384791}" type="sibTrans" cxnId="{A8FEB489-B930-4EC5-878A-6256617A3649}">
      <dgm:prSet/>
      <dgm:spPr/>
      <dgm:t>
        <a:bodyPr/>
        <a:lstStyle/>
        <a:p>
          <a:endParaRPr lang="en-US"/>
        </a:p>
      </dgm:t>
    </dgm:pt>
    <dgm:pt modelId="{50758FA3-7657-4F96-ACA5-F828F5216B9C}">
      <dgm:prSet phldrT="[Text]"/>
      <dgm:spPr>
        <a:solidFill>
          <a:srgbClr val="E73E01"/>
        </a:solidFill>
      </dgm:spPr>
      <dgm:t>
        <a:bodyPr/>
        <a:lstStyle/>
        <a:p>
          <a:r>
            <a:rPr lang="fr-BE" dirty="0" smtClean="0"/>
            <a:t>18 applications pour les citoyens</a:t>
          </a:r>
          <a:endParaRPr lang="en-US" dirty="0"/>
        </a:p>
      </dgm:t>
    </dgm:pt>
    <dgm:pt modelId="{BB1EB6FC-135B-4B32-BEC8-C43C288BE378}" type="parTrans" cxnId="{3F903E89-41A3-4E91-AAB9-2D1105E81BC6}">
      <dgm:prSet/>
      <dgm:spPr/>
      <dgm:t>
        <a:bodyPr/>
        <a:lstStyle/>
        <a:p>
          <a:endParaRPr lang="en-US"/>
        </a:p>
      </dgm:t>
    </dgm:pt>
    <dgm:pt modelId="{1E20ADFA-356F-4A9E-BAC5-91B689D63158}" type="sibTrans" cxnId="{3F903E89-41A3-4E91-AAB9-2D1105E81BC6}">
      <dgm:prSet/>
      <dgm:spPr/>
      <dgm:t>
        <a:bodyPr/>
        <a:lstStyle/>
        <a:p>
          <a:endParaRPr lang="en-US"/>
        </a:p>
      </dgm:t>
    </dgm:pt>
    <dgm:pt modelId="{FF3324E8-9CFF-497A-B66C-BBF85E115802}">
      <dgm:prSet phldrT="[Text]"/>
      <dgm:spPr>
        <a:solidFill>
          <a:srgbClr val="E73E01"/>
        </a:solidFill>
      </dgm:spPr>
      <dgm:t>
        <a:bodyPr/>
        <a:lstStyle/>
        <a:p>
          <a:r>
            <a:rPr lang="fr-BE" dirty="0" smtClean="0"/>
            <a:t>&gt; 50 applications pour les employeurs</a:t>
          </a:r>
          <a:endParaRPr lang="en-US" dirty="0"/>
        </a:p>
      </dgm:t>
    </dgm:pt>
    <dgm:pt modelId="{685CC807-48F4-48E8-AF9A-03470C2374CC}" type="parTrans" cxnId="{1B203B0B-EF29-4C95-B4F1-6E544EB77056}">
      <dgm:prSet/>
      <dgm:spPr/>
      <dgm:t>
        <a:bodyPr/>
        <a:lstStyle/>
        <a:p>
          <a:endParaRPr lang="en-US"/>
        </a:p>
      </dgm:t>
    </dgm:pt>
    <dgm:pt modelId="{49BDA0AE-1870-491C-BED6-38A170A843B1}" type="sibTrans" cxnId="{1B203B0B-EF29-4C95-B4F1-6E544EB77056}">
      <dgm:prSet/>
      <dgm:spPr/>
      <dgm:t>
        <a:bodyPr/>
        <a:lstStyle/>
        <a:p>
          <a:endParaRPr lang="en-US"/>
        </a:p>
      </dgm:t>
    </dgm:pt>
    <dgm:pt modelId="{222D1549-3810-4490-8B2A-5B8851BE74EC}">
      <dgm:prSet phldrT="[Text]"/>
      <dgm:spPr>
        <a:solidFill>
          <a:srgbClr val="E73E01"/>
        </a:solidFill>
      </dgm:spPr>
      <dgm:t>
        <a:bodyPr/>
        <a:lstStyle/>
        <a:p>
          <a:r>
            <a:rPr lang="fr-BE" dirty="0" smtClean="0"/>
            <a:t>Organisation publique fédérale de l’année 2014</a:t>
          </a:r>
          <a:endParaRPr lang="en-US" dirty="0"/>
        </a:p>
      </dgm:t>
    </dgm:pt>
    <dgm:pt modelId="{C90F15DA-901A-4557-ACA7-9FCE3778F53A}" type="parTrans" cxnId="{69B9CC73-6489-450F-BE1D-86A8C2DF30E4}">
      <dgm:prSet/>
      <dgm:spPr/>
      <dgm:t>
        <a:bodyPr/>
        <a:lstStyle/>
        <a:p>
          <a:endParaRPr lang="en-US"/>
        </a:p>
      </dgm:t>
    </dgm:pt>
    <dgm:pt modelId="{54CC43FA-AB9B-4A59-8291-226620B5572D}" type="sibTrans" cxnId="{69B9CC73-6489-450F-BE1D-86A8C2DF30E4}">
      <dgm:prSet/>
      <dgm:spPr/>
      <dgm:t>
        <a:bodyPr/>
        <a:lstStyle/>
        <a:p>
          <a:endParaRPr lang="en-US"/>
        </a:p>
      </dgm:t>
    </dgm:pt>
    <dgm:pt modelId="{69C20905-F099-458A-9C65-D1FC8F924DEC}">
      <dgm:prSet/>
      <dgm:spPr>
        <a:gradFill rotWithShape="0">
          <a:gsLst>
            <a:gs pos="0">
              <a:srgbClr val="002776"/>
            </a:gs>
            <a:gs pos="80000">
              <a:srgbClr val="002776"/>
            </a:gs>
            <a:gs pos="100000">
              <a:srgbClr val="002776"/>
            </a:gs>
          </a:gsLst>
          <a:lin ang="16200000" scaled="0"/>
        </a:gradFill>
      </dgm:spPr>
      <dgm:t>
        <a:bodyPr/>
        <a:lstStyle/>
        <a:p>
          <a:r>
            <a:rPr lang="fr-BE" dirty="0" smtClean="0"/>
            <a:t>&lt; 100 collaborateurs</a:t>
          </a:r>
          <a:endParaRPr lang="en-US" dirty="0"/>
        </a:p>
      </dgm:t>
    </dgm:pt>
    <dgm:pt modelId="{F701A2A6-B9BA-4BBF-965A-78DCA4E8E436}" type="parTrans" cxnId="{059A14A9-22C4-4AFF-BD22-1101B798D1D0}">
      <dgm:prSet/>
      <dgm:spPr/>
      <dgm:t>
        <a:bodyPr/>
        <a:lstStyle/>
        <a:p>
          <a:endParaRPr lang="en-US"/>
        </a:p>
      </dgm:t>
    </dgm:pt>
    <dgm:pt modelId="{CC56A1A1-7548-4A48-9038-DD3DD58DD323}" type="sibTrans" cxnId="{059A14A9-22C4-4AFF-BD22-1101B798D1D0}">
      <dgm:prSet/>
      <dgm:spPr/>
      <dgm:t>
        <a:bodyPr/>
        <a:lstStyle/>
        <a:p>
          <a:endParaRPr lang="en-US"/>
        </a:p>
      </dgm:t>
    </dgm:pt>
    <dgm:pt modelId="{509F2B8A-DB28-495C-9D8C-949504EAB4B3}">
      <dgm:prSet/>
      <dgm:spPr>
        <a:gradFill rotWithShape="0">
          <a:gsLst>
            <a:gs pos="0">
              <a:srgbClr val="002776"/>
            </a:gs>
            <a:gs pos="80000">
              <a:srgbClr val="002776"/>
            </a:gs>
            <a:gs pos="100000">
              <a:srgbClr val="002776"/>
            </a:gs>
          </a:gsLst>
          <a:lin ang="16200000" scaled="0"/>
        </a:gradFill>
      </dgm:spPr>
      <dgm:t>
        <a:bodyPr/>
        <a:lstStyle/>
        <a:p>
          <a:r>
            <a:rPr lang="fr-BE" dirty="0" smtClean="0"/>
            <a:t>17 millions </a:t>
          </a:r>
          <a:r>
            <a:rPr lang="fr-FR" dirty="0" smtClean="0">
              <a:solidFill>
                <a:schemeClr val="bg1"/>
              </a:solidFill>
            </a:rPr>
            <a:t>€</a:t>
          </a:r>
          <a:r>
            <a:rPr lang="fr-FR" dirty="0" smtClean="0">
              <a:solidFill>
                <a:srgbClr val="0082B8"/>
              </a:solidFill>
            </a:rPr>
            <a:t> </a:t>
          </a:r>
          <a:r>
            <a:rPr lang="fr-BE" dirty="0" smtClean="0"/>
            <a:t>de budget  annuel</a:t>
          </a:r>
          <a:endParaRPr lang="en-US" dirty="0"/>
        </a:p>
      </dgm:t>
    </dgm:pt>
    <dgm:pt modelId="{D9A1735F-0FA4-4205-956C-8F491039BB37}" type="parTrans" cxnId="{60B037BE-3AED-4AD1-95B2-897DE1753E8D}">
      <dgm:prSet/>
      <dgm:spPr/>
      <dgm:t>
        <a:bodyPr/>
        <a:lstStyle/>
        <a:p>
          <a:endParaRPr lang="en-US"/>
        </a:p>
      </dgm:t>
    </dgm:pt>
    <dgm:pt modelId="{6F004D49-B107-4070-8E49-AADAF311DA28}" type="sibTrans" cxnId="{60B037BE-3AED-4AD1-95B2-897DE1753E8D}">
      <dgm:prSet/>
      <dgm:spPr/>
      <dgm:t>
        <a:bodyPr/>
        <a:lstStyle/>
        <a:p>
          <a:endParaRPr lang="en-US"/>
        </a:p>
      </dgm:t>
    </dgm:pt>
    <dgm:pt modelId="{3796CC9B-D371-4476-8030-69088D0DDBD0}">
      <dgm:prSet/>
      <dgm:spPr>
        <a:gradFill rotWithShape="0">
          <a:gsLst>
            <a:gs pos="0">
              <a:srgbClr val="002776"/>
            </a:gs>
            <a:gs pos="80000">
              <a:srgbClr val="002776"/>
            </a:gs>
            <a:gs pos="100000">
              <a:srgbClr val="002776"/>
            </a:gs>
          </a:gsLst>
          <a:lin ang="16200000" scaled="0"/>
        </a:gradFill>
      </dgm:spPr>
      <dgm:t>
        <a:bodyPr/>
        <a:lstStyle/>
        <a:p>
          <a:r>
            <a:rPr lang="fr-BE" dirty="0" smtClean="0"/>
            <a:t>Réseau de 3.000 acteurs dans le secteur social</a:t>
          </a:r>
          <a:endParaRPr lang="en-US" dirty="0"/>
        </a:p>
      </dgm:t>
    </dgm:pt>
    <dgm:pt modelId="{BA0A6625-AF18-4DC4-8B76-B6857D5A9F01}" type="parTrans" cxnId="{29792CDC-4C03-4C57-82D8-EA8F86EDFFFF}">
      <dgm:prSet/>
      <dgm:spPr/>
      <dgm:t>
        <a:bodyPr/>
        <a:lstStyle/>
        <a:p>
          <a:endParaRPr lang="en-US"/>
        </a:p>
      </dgm:t>
    </dgm:pt>
    <dgm:pt modelId="{CEAD1EC6-2F02-4F7C-8D99-DBFC3FB2BAB3}" type="sibTrans" cxnId="{29792CDC-4C03-4C57-82D8-EA8F86EDFFFF}">
      <dgm:prSet/>
      <dgm:spPr/>
      <dgm:t>
        <a:bodyPr/>
        <a:lstStyle/>
        <a:p>
          <a:endParaRPr lang="en-US"/>
        </a:p>
      </dgm:t>
    </dgm:pt>
    <dgm:pt modelId="{E2D3216E-C2CB-4F30-917E-E21CAAC3D12D}">
      <dgm:prSet/>
      <dgm:spPr>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dgm:spPr>
      <dgm:t>
        <a:bodyPr/>
        <a:lstStyle/>
        <a:p>
          <a:r>
            <a:rPr lang="fr-BE" dirty="0" smtClean="0"/>
            <a:t>Contrat d’administration</a:t>
          </a:r>
          <a:endParaRPr lang="en-US" dirty="0"/>
        </a:p>
      </dgm:t>
    </dgm:pt>
    <dgm:pt modelId="{B861F8D0-445C-4B25-99A4-2D1CA70A01E1}" type="parTrans" cxnId="{1A337BDD-B96A-46A2-A142-352446A652B8}">
      <dgm:prSet/>
      <dgm:spPr/>
      <dgm:t>
        <a:bodyPr/>
        <a:lstStyle/>
        <a:p>
          <a:endParaRPr lang="en-US"/>
        </a:p>
      </dgm:t>
    </dgm:pt>
    <dgm:pt modelId="{2B1DF161-0819-4AC8-B874-132B438F8E98}" type="sibTrans" cxnId="{1A337BDD-B96A-46A2-A142-352446A652B8}">
      <dgm:prSet/>
      <dgm:spPr/>
      <dgm:t>
        <a:bodyPr/>
        <a:lstStyle/>
        <a:p>
          <a:endParaRPr lang="en-US"/>
        </a:p>
      </dgm:t>
    </dgm:pt>
    <dgm:pt modelId="{2A5A8E72-16E1-4C51-BBEF-97FB23E243E5}">
      <dgm:prSet/>
      <dgm:spPr>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dgm:spPr>
      <dgm:t>
        <a:bodyPr/>
        <a:lstStyle/>
        <a:p>
          <a:r>
            <a:rPr lang="fr-BE" dirty="0" smtClean="0"/>
            <a:t>Comité de gestion</a:t>
          </a:r>
          <a:endParaRPr lang="en-US" dirty="0"/>
        </a:p>
      </dgm:t>
    </dgm:pt>
    <dgm:pt modelId="{84178FF6-F0D6-493E-92B4-7C6586FCAC1E}" type="parTrans" cxnId="{64BEF04E-517A-46D9-9601-5E9094A41AD0}">
      <dgm:prSet/>
      <dgm:spPr/>
      <dgm:t>
        <a:bodyPr/>
        <a:lstStyle/>
        <a:p>
          <a:endParaRPr lang="en-US"/>
        </a:p>
      </dgm:t>
    </dgm:pt>
    <dgm:pt modelId="{EB29474E-089B-4CEC-95E6-D26B8015D6ED}" type="sibTrans" cxnId="{64BEF04E-517A-46D9-9601-5E9094A41AD0}">
      <dgm:prSet/>
      <dgm:spPr/>
      <dgm:t>
        <a:bodyPr/>
        <a:lstStyle/>
        <a:p>
          <a:endParaRPr lang="en-US"/>
        </a:p>
      </dgm:t>
    </dgm:pt>
    <dgm:pt modelId="{054AADB5-C88E-4785-A425-B8AC6418785D}">
      <dgm:prSet/>
      <dgm:spPr>
        <a:gradFill rotWithShape="0">
          <a:gsLst>
            <a:gs pos="0">
              <a:srgbClr val="769535"/>
            </a:gs>
            <a:gs pos="80000">
              <a:srgbClr val="9BC348"/>
            </a:gs>
            <a:gs pos="100000">
              <a:srgbClr val="9CC746"/>
            </a:gs>
          </a:gsLst>
        </a:gradFill>
      </dgm:spPr>
      <dgm:t>
        <a:bodyPr/>
        <a:lstStyle/>
        <a:p>
          <a:r>
            <a:rPr lang="fr-BE" smtClean="0"/>
            <a:t>Comité de coordination</a:t>
          </a:r>
          <a:endParaRPr lang="en-US"/>
        </a:p>
      </dgm:t>
    </dgm:pt>
    <dgm:pt modelId="{1063EADF-2B24-470C-8A4C-BFAA63BC667D}" type="parTrans" cxnId="{14FD33CA-CA56-4B03-B86D-E4BA214844D0}">
      <dgm:prSet/>
      <dgm:spPr/>
      <dgm:t>
        <a:bodyPr/>
        <a:lstStyle/>
        <a:p>
          <a:endParaRPr lang="en-US"/>
        </a:p>
      </dgm:t>
    </dgm:pt>
    <dgm:pt modelId="{8C28B2FC-91F1-4A64-84DB-212A2C5D06AF}" type="sibTrans" cxnId="{14FD33CA-CA56-4B03-B86D-E4BA214844D0}">
      <dgm:prSet/>
      <dgm:spPr/>
      <dgm:t>
        <a:bodyPr/>
        <a:lstStyle/>
        <a:p>
          <a:endParaRPr lang="en-US"/>
        </a:p>
      </dgm:t>
    </dgm:pt>
    <dgm:pt modelId="{4B714717-636E-45B1-9784-C4D6A39C1849}">
      <dgm:prSet/>
      <dgm:spPr>
        <a:gradFill rotWithShape="0">
          <a:gsLst>
            <a:gs pos="0">
              <a:srgbClr val="769535"/>
            </a:gs>
            <a:gs pos="80000">
              <a:srgbClr val="9BBB59"/>
            </a:gs>
            <a:gs pos="100000">
              <a:srgbClr val="9BBB59"/>
            </a:gs>
          </a:gsLst>
        </a:gradFill>
      </dgm:spPr>
      <dgm:t>
        <a:bodyPr/>
        <a:lstStyle/>
        <a:p>
          <a:r>
            <a:rPr lang="fr-BE" dirty="0" smtClean="0"/>
            <a:t>Comité sectoriel sécurité sociale </a:t>
          </a:r>
          <a:br>
            <a:rPr lang="fr-BE" dirty="0" smtClean="0"/>
          </a:br>
          <a:r>
            <a:rPr lang="fr-BE" dirty="0" smtClean="0"/>
            <a:t>et santé </a:t>
          </a:r>
          <a:endParaRPr lang="en-US" dirty="0"/>
        </a:p>
      </dgm:t>
    </dgm:pt>
    <dgm:pt modelId="{6313504D-42D6-4B36-AC1E-329EAF040FA0}" type="parTrans" cxnId="{A56D3A96-6EDF-42EA-AD26-9EB965716C58}">
      <dgm:prSet/>
      <dgm:spPr/>
      <dgm:t>
        <a:bodyPr/>
        <a:lstStyle/>
        <a:p>
          <a:endParaRPr lang="en-US"/>
        </a:p>
      </dgm:t>
    </dgm:pt>
    <dgm:pt modelId="{CE6A60AA-221A-4813-B44C-A83727663FD3}" type="sibTrans" cxnId="{A56D3A96-6EDF-42EA-AD26-9EB965716C58}">
      <dgm:prSet/>
      <dgm:spPr/>
      <dgm:t>
        <a:bodyPr/>
        <a:lstStyle/>
        <a:p>
          <a:endParaRPr lang="en-US"/>
        </a:p>
      </dgm:t>
    </dgm:pt>
    <dgm:pt modelId="{A2919276-F9DB-44EB-A289-998CCC5B0E6E}">
      <dgm:prSet/>
      <dgm:spPr/>
      <dgm:t>
        <a:bodyPr/>
        <a:lstStyle/>
        <a:p>
          <a:r>
            <a:rPr lang="fr-BE" dirty="0" smtClean="0"/>
            <a:t>&gt; de 1milliard de messages échangés en 2015</a:t>
          </a:r>
          <a:endParaRPr lang="en-US" dirty="0"/>
        </a:p>
      </dgm:t>
    </dgm:pt>
    <dgm:pt modelId="{11667160-7C3F-49D0-81C7-FF7A8AEB3985}" type="parTrans" cxnId="{821C7D90-CADE-48BB-9F4C-C64E00E24537}">
      <dgm:prSet/>
      <dgm:spPr/>
      <dgm:t>
        <a:bodyPr/>
        <a:lstStyle/>
        <a:p>
          <a:endParaRPr lang="en-US"/>
        </a:p>
      </dgm:t>
    </dgm:pt>
    <dgm:pt modelId="{9FF5DDB9-9F8C-42FF-A10C-4AF1A2DEE956}" type="sibTrans" cxnId="{821C7D90-CADE-48BB-9F4C-C64E00E24537}">
      <dgm:prSet/>
      <dgm:spPr/>
      <dgm:t>
        <a:bodyPr/>
        <a:lstStyle/>
        <a:p>
          <a:endParaRPr lang="en-US"/>
        </a:p>
      </dgm:t>
    </dgm:pt>
    <dgm:pt modelId="{46FCFE41-2947-4A6C-9DDF-CB11FB56FCB3}">
      <dgm:prSet/>
      <dgm:spPr>
        <a:gradFill rotWithShape="0">
          <a:gsLst>
            <a:gs pos="0">
              <a:srgbClr val="2787A0"/>
            </a:gs>
            <a:gs pos="80000">
              <a:srgbClr val="4BACC6"/>
            </a:gs>
            <a:gs pos="100000">
              <a:srgbClr val="4BACC6"/>
            </a:gs>
          </a:gsLst>
        </a:gradFill>
      </dgm:spPr>
      <dgm:t>
        <a:bodyPr/>
        <a:lstStyle/>
        <a:p>
          <a:r>
            <a:rPr lang="fr-BE" dirty="0" smtClean="0"/>
            <a:t>190 BPR</a:t>
          </a:r>
          <a:br>
            <a:rPr lang="fr-BE" dirty="0" smtClean="0"/>
          </a:br>
          <a:r>
            <a:rPr lang="fr-BE" dirty="0" smtClean="0"/>
            <a:t>220 messages structurés</a:t>
          </a:r>
          <a:endParaRPr lang="en-US" dirty="0"/>
        </a:p>
      </dgm:t>
    </dgm:pt>
    <dgm:pt modelId="{18BB1660-2298-4ED2-AA7A-8C54E02A4510}" type="parTrans" cxnId="{AD8C6D2F-BC04-431E-B3FD-4E4C9151A93C}">
      <dgm:prSet/>
      <dgm:spPr/>
      <dgm:t>
        <a:bodyPr/>
        <a:lstStyle/>
        <a:p>
          <a:endParaRPr lang="en-US"/>
        </a:p>
      </dgm:t>
    </dgm:pt>
    <dgm:pt modelId="{4417CAC3-DE34-4AAA-A360-AFC9C017F3A9}" type="sibTrans" cxnId="{AD8C6D2F-BC04-431E-B3FD-4E4C9151A93C}">
      <dgm:prSet/>
      <dgm:spPr/>
      <dgm:t>
        <a:bodyPr/>
        <a:lstStyle/>
        <a:p>
          <a:endParaRPr lang="en-US"/>
        </a:p>
      </dgm:t>
    </dgm:pt>
    <dgm:pt modelId="{CB1C361D-F39E-4F8B-9A54-092D263957CB}">
      <dgm:prSet/>
      <dgm:spPr>
        <a:gradFill rotWithShape="0">
          <a:gsLst>
            <a:gs pos="0">
              <a:srgbClr val="2787A0"/>
            </a:gs>
            <a:gs pos="80000">
              <a:srgbClr val="4BACC6"/>
            </a:gs>
            <a:gs pos="100000">
              <a:srgbClr val="4BACC6"/>
            </a:gs>
          </a:gsLst>
        </a:gradFill>
      </dgm:spPr>
      <dgm:t>
        <a:bodyPr/>
        <a:lstStyle/>
        <a:p>
          <a:r>
            <a:rPr lang="fr-BE" dirty="0" smtClean="0"/>
            <a:t>120 services web</a:t>
          </a:r>
        </a:p>
      </dgm:t>
    </dgm:pt>
    <dgm:pt modelId="{67718FED-4A97-48A9-85CE-DCE3FF118212}" type="parTrans" cxnId="{1790665A-4AAC-43D4-AEF7-155B04B9536A}">
      <dgm:prSet/>
      <dgm:spPr/>
      <dgm:t>
        <a:bodyPr/>
        <a:lstStyle/>
        <a:p>
          <a:endParaRPr lang="en-US"/>
        </a:p>
      </dgm:t>
    </dgm:pt>
    <dgm:pt modelId="{7475FA81-18FF-4AC5-A0C6-19B714F9A1AF}" type="sibTrans" cxnId="{1790665A-4AAC-43D4-AEF7-155B04B9536A}">
      <dgm:prSet/>
      <dgm:spPr/>
      <dgm:t>
        <a:bodyPr/>
        <a:lstStyle/>
        <a:p>
          <a:endParaRPr lang="en-US"/>
        </a:p>
      </dgm:t>
    </dgm:pt>
    <dgm:pt modelId="{E6DEBDCD-1A57-4407-BC5A-24DDA2890982}">
      <dgm:prSet/>
      <dgm:spPr>
        <a:gradFill rotWithShape="0">
          <a:gsLst>
            <a:gs pos="0">
              <a:srgbClr val="2787A0"/>
            </a:gs>
            <a:gs pos="80000">
              <a:srgbClr val="4BACC6"/>
            </a:gs>
            <a:gs pos="100000">
              <a:srgbClr val="4BACC6"/>
            </a:gs>
          </a:gsLst>
        </a:gradFill>
      </dgm:spPr>
      <dgm:t>
        <a:bodyPr/>
        <a:lstStyle/>
        <a:p>
          <a:r>
            <a:rPr lang="fr-BE" dirty="0" smtClean="0"/>
            <a:t>99,8% de disponibilité des services</a:t>
          </a:r>
          <a:endParaRPr lang="en-US" dirty="0"/>
        </a:p>
      </dgm:t>
    </dgm:pt>
    <dgm:pt modelId="{87CE42A5-09C9-4ACC-8B14-110FEB4AE63A}" type="parTrans" cxnId="{1CEA6DC3-5C79-4159-B4F7-FD99BAA69BEA}">
      <dgm:prSet/>
      <dgm:spPr/>
      <dgm:t>
        <a:bodyPr/>
        <a:lstStyle/>
        <a:p>
          <a:endParaRPr lang="en-US"/>
        </a:p>
      </dgm:t>
    </dgm:pt>
    <dgm:pt modelId="{55137EAF-C7B7-4BB8-8F98-E7FB3EDD0A46}" type="sibTrans" cxnId="{1CEA6DC3-5C79-4159-B4F7-FD99BAA69BEA}">
      <dgm:prSet/>
      <dgm:spPr/>
      <dgm:t>
        <a:bodyPr/>
        <a:lstStyle/>
        <a:p>
          <a:endParaRPr lang="en-US"/>
        </a:p>
      </dgm:t>
    </dgm:pt>
    <dgm:pt modelId="{CF5E228A-7139-4424-B02C-8884DC8EF555}" type="pres">
      <dgm:prSet presAssocID="{02E0E761-9445-48A9-BEE6-47E284EC20B4}" presName="diagram" presStyleCnt="0">
        <dgm:presLayoutVars>
          <dgm:dir/>
          <dgm:resizeHandles val="exact"/>
        </dgm:presLayoutVars>
      </dgm:prSet>
      <dgm:spPr/>
      <dgm:t>
        <a:bodyPr/>
        <a:lstStyle/>
        <a:p>
          <a:endParaRPr lang="en-US"/>
        </a:p>
      </dgm:t>
    </dgm:pt>
    <dgm:pt modelId="{FCF1877A-4DAE-4B91-BC2D-743C40BC2382}" type="pres">
      <dgm:prSet presAssocID="{34BD45F3-C7C2-4B56-8D94-1D5BC080AF4F}" presName="node" presStyleLbl="node1" presStyleIdx="0" presStyleCnt="16">
        <dgm:presLayoutVars>
          <dgm:bulletEnabled val="1"/>
        </dgm:presLayoutVars>
      </dgm:prSet>
      <dgm:spPr/>
      <dgm:t>
        <a:bodyPr/>
        <a:lstStyle/>
        <a:p>
          <a:endParaRPr lang="en-US"/>
        </a:p>
      </dgm:t>
    </dgm:pt>
    <dgm:pt modelId="{A6199DB2-285E-418E-B63D-95937FC0CBA7}" type="pres">
      <dgm:prSet presAssocID="{11D2455E-A0A4-492F-9F3D-DFD4456338E4}" presName="sibTrans" presStyleCnt="0"/>
      <dgm:spPr/>
    </dgm:pt>
    <dgm:pt modelId="{DC8B6B59-2B08-4227-9EDB-252A89AD03A6}" type="pres">
      <dgm:prSet presAssocID="{69C20905-F099-458A-9C65-D1FC8F924DEC}" presName="node" presStyleLbl="node1" presStyleIdx="1" presStyleCnt="16">
        <dgm:presLayoutVars>
          <dgm:bulletEnabled val="1"/>
        </dgm:presLayoutVars>
      </dgm:prSet>
      <dgm:spPr/>
      <dgm:t>
        <a:bodyPr/>
        <a:lstStyle/>
        <a:p>
          <a:endParaRPr lang="en-US"/>
        </a:p>
      </dgm:t>
    </dgm:pt>
    <dgm:pt modelId="{C88BB969-B5F1-46D1-9283-0B7F4105354C}" type="pres">
      <dgm:prSet presAssocID="{CC56A1A1-7548-4A48-9038-DD3DD58DD323}" presName="sibTrans" presStyleCnt="0"/>
      <dgm:spPr/>
    </dgm:pt>
    <dgm:pt modelId="{FB1F2C5B-BF77-4A33-891E-05925AE72EC4}" type="pres">
      <dgm:prSet presAssocID="{509F2B8A-DB28-495C-9D8C-949504EAB4B3}" presName="node" presStyleLbl="node1" presStyleIdx="2" presStyleCnt="16">
        <dgm:presLayoutVars>
          <dgm:bulletEnabled val="1"/>
        </dgm:presLayoutVars>
      </dgm:prSet>
      <dgm:spPr/>
      <dgm:t>
        <a:bodyPr/>
        <a:lstStyle/>
        <a:p>
          <a:endParaRPr lang="en-US"/>
        </a:p>
      </dgm:t>
    </dgm:pt>
    <dgm:pt modelId="{F41E83CA-816E-4F03-A6A9-40BFB690A948}" type="pres">
      <dgm:prSet presAssocID="{6F004D49-B107-4070-8E49-AADAF311DA28}" presName="sibTrans" presStyleCnt="0"/>
      <dgm:spPr/>
    </dgm:pt>
    <dgm:pt modelId="{093B005D-CF37-4B6D-90FD-873E25D4BA29}" type="pres">
      <dgm:prSet presAssocID="{3796CC9B-D371-4476-8030-69088D0DDBD0}" presName="node" presStyleLbl="node1" presStyleIdx="3" presStyleCnt="16">
        <dgm:presLayoutVars>
          <dgm:bulletEnabled val="1"/>
        </dgm:presLayoutVars>
      </dgm:prSet>
      <dgm:spPr/>
      <dgm:t>
        <a:bodyPr/>
        <a:lstStyle/>
        <a:p>
          <a:endParaRPr lang="en-US"/>
        </a:p>
      </dgm:t>
    </dgm:pt>
    <dgm:pt modelId="{A6369BCF-7D7D-42BF-924F-66F63C2CB439}" type="pres">
      <dgm:prSet presAssocID="{CEAD1EC6-2F02-4F7C-8D99-DBFC3FB2BAB3}" presName="sibTrans" presStyleCnt="0"/>
      <dgm:spPr/>
    </dgm:pt>
    <dgm:pt modelId="{43A8E224-8BB3-4B18-BA16-0E986FCFED57}" type="pres">
      <dgm:prSet presAssocID="{E2D3216E-C2CB-4F30-917E-E21CAAC3D12D}" presName="node" presStyleLbl="node1" presStyleIdx="4" presStyleCnt="16">
        <dgm:presLayoutVars>
          <dgm:bulletEnabled val="1"/>
        </dgm:presLayoutVars>
      </dgm:prSet>
      <dgm:spPr/>
      <dgm:t>
        <a:bodyPr/>
        <a:lstStyle/>
        <a:p>
          <a:endParaRPr lang="en-US"/>
        </a:p>
      </dgm:t>
    </dgm:pt>
    <dgm:pt modelId="{EB10F4C2-F89C-4AB5-AE22-3F39F96CC0B2}" type="pres">
      <dgm:prSet presAssocID="{2B1DF161-0819-4AC8-B874-132B438F8E98}" presName="sibTrans" presStyleCnt="0"/>
      <dgm:spPr/>
    </dgm:pt>
    <dgm:pt modelId="{10E6FEC0-F88E-422B-9D7D-EB5C3AC08749}" type="pres">
      <dgm:prSet presAssocID="{2A5A8E72-16E1-4C51-BBEF-97FB23E243E5}" presName="node" presStyleLbl="node1" presStyleIdx="5" presStyleCnt="16">
        <dgm:presLayoutVars>
          <dgm:bulletEnabled val="1"/>
        </dgm:presLayoutVars>
      </dgm:prSet>
      <dgm:spPr/>
      <dgm:t>
        <a:bodyPr/>
        <a:lstStyle/>
        <a:p>
          <a:endParaRPr lang="en-US"/>
        </a:p>
      </dgm:t>
    </dgm:pt>
    <dgm:pt modelId="{CEBF54F6-128C-48CA-9B63-70C77D5143AB}" type="pres">
      <dgm:prSet presAssocID="{EB29474E-089B-4CEC-95E6-D26B8015D6ED}" presName="sibTrans" presStyleCnt="0"/>
      <dgm:spPr/>
    </dgm:pt>
    <dgm:pt modelId="{15AE4231-3A6B-4089-9AAC-80F8E5B6160F}" type="pres">
      <dgm:prSet presAssocID="{054AADB5-C88E-4785-A425-B8AC6418785D}" presName="node" presStyleLbl="node1" presStyleIdx="6" presStyleCnt="16">
        <dgm:presLayoutVars>
          <dgm:bulletEnabled val="1"/>
        </dgm:presLayoutVars>
      </dgm:prSet>
      <dgm:spPr/>
      <dgm:t>
        <a:bodyPr/>
        <a:lstStyle/>
        <a:p>
          <a:endParaRPr lang="en-US"/>
        </a:p>
      </dgm:t>
    </dgm:pt>
    <dgm:pt modelId="{F09B60F6-F458-4BEF-BFC8-1D1A6267CFAC}" type="pres">
      <dgm:prSet presAssocID="{8C28B2FC-91F1-4A64-84DB-212A2C5D06AF}" presName="sibTrans" presStyleCnt="0"/>
      <dgm:spPr/>
    </dgm:pt>
    <dgm:pt modelId="{E4B3843E-C2AC-4044-BBCB-87CC0A8FDAD5}" type="pres">
      <dgm:prSet presAssocID="{4B714717-636E-45B1-9784-C4D6A39C1849}" presName="node" presStyleLbl="node1" presStyleIdx="7" presStyleCnt="16">
        <dgm:presLayoutVars>
          <dgm:bulletEnabled val="1"/>
        </dgm:presLayoutVars>
      </dgm:prSet>
      <dgm:spPr/>
      <dgm:t>
        <a:bodyPr/>
        <a:lstStyle/>
        <a:p>
          <a:endParaRPr lang="en-US"/>
        </a:p>
      </dgm:t>
    </dgm:pt>
    <dgm:pt modelId="{33577097-6F01-4C25-A55C-363278AD0103}" type="pres">
      <dgm:prSet presAssocID="{CE6A60AA-221A-4813-B44C-A83727663FD3}" presName="sibTrans" presStyleCnt="0"/>
      <dgm:spPr/>
    </dgm:pt>
    <dgm:pt modelId="{E07E3767-4E08-4A11-AE20-4D73DE22BBE2}" type="pres">
      <dgm:prSet presAssocID="{A2919276-F9DB-44EB-A289-998CCC5B0E6E}" presName="node" presStyleLbl="node1" presStyleIdx="8" presStyleCnt="16">
        <dgm:presLayoutVars>
          <dgm:bulletEnabled val="1"/>
        </dgm:presLayoutVars>
      </dgm:prSet>
      <dgm:spPr/>
      <dgm:t>
        <a:bodyPr/>
        <a:lstStyle/>
        <a:p>
          <a:endParaRPr lang="en-US"/>
        </a:p>
      </dgm:t>
    </dgm:pt>
    <dgm:pt modelId="{CFAD6994-0B3A-4097-9011-0E1D03AC3BBC}" type="pres">
      <dgm:prSet presAssocID="{9FF5DDB9-9F8C-42FF-A10C-4AF1A2DEE956}" presName="sibTrans" presStyleCnt="0"/>
      <dgm:spPr/>
    </dgm:pt>
    <dgm:pt modelId="{E8ECC3B7-086E-4EEC-A7A9-FED76DD4AFB8}" type="pres">
      <dgm:prSet presAssocID="{46FCFE41-2947-4A6C-9DDF-CB11FB56FCB3}" presName="node" presStyleLbl="node1" presStyleIdx="9" presStyleCnt="16">
        <dgm:presLayoutVars>
          <dgm:bulletEnabled val="1"/>
        </dgm:presLayoutVars>
      </dgm:prSet>
      <dgm:spPr/>
      <dgm:t>
        <a:bodyPr/>
        <a:lstStyle/>
        <a:p>
          <a:endParaRPr lang="en-US"/>
        </a:p>
      </dgm:t>
    </dgm:pt>
    <dgm:pt modelId="{7B196C59-A31C-4D6C-B2AF-A65ED1E7BC3C}" type="pres">
      <dgm:prSet presAssocID="{4417CAC3-DE34-4AAA-A360-AFC9C017F3A9}" presName="sibTrans" presStyleCnt="0"/>
      <dgm:spPr/>
    </dgm:pt>
    <dgm:pt modelId="{369FFCBF-2A0C-49AE-8973-702B23BC0D6F}" type="pres">
      <dgm:prSet presAssocID="{CB1C361D-F39E-4F8B-9A54-092D263957CB}" presName="node" presStyleLbl="node1" presStyleIdx="10" presStyleCnt="16">
        <dgm:presLayoutVars>
          <dgm:bulletEnabled val="1"/>
        </dgm:presLayoutVars>
      </dgm:prSet>
      <dgm:spPr/>
      <dgm:t>
        <a:bodyPr/>
        <a:lstStyle/>
        <a:p>
          <a:endParaRPr lang="en-US"/>
        </a:p>
      </dgm:t>
    </dgm:pt>
    <dgm:pt modelId="{5EB7DA42-8C5F-44FE-9735-569751BE000E}" type="pres">
      <dgm:prSet presAssocID="{7475FA81-18FF-4AC5-A0C6-19B714F9A1AF}" presName="sibTrans" presStyleCnt="0"/>
      <dgm:spPr/>
    </dgm:pt>
    <dgm:pt modelId="{A743D23C-2841-4468-B9CC-23A18DCD0CEF}" type="pres">
      <dgm:prSet presAssocID="{E6DEBDCD-1A57-4407-BC5A-24DDA2890982}" presName="node" presStyleLbl="node1" presStyleIdx="11" presStyleCnt="16">
        <dgm:presLayoutVars>
          <dgm:bulletEnabled val="1"/>
        </dgm:presLayoutVars>
      </dgm:prSet>
      <dgm:spPr/>
      <dgm:t>
        <a:bodyPr/>
        <a:lstStyle/>
        <a:p>
          <a:endParaRPr lang="en-US"/>
        </a:p>
      </dgm:t>
    </dgm:pt>
    <dgm:pt modelId="{8102F1D5-94AA-4137-993E-10EF6A987B10}" type="pres">
      <dgm:prSet presAssocID="{55137EAF-C7B7-4BB8-8F98-E7FB3EDD0A46}" presName="sibTrans" presStyleCnt="0"/>
      <dgm:spPr/>
    </dgm:pt>
    <dgm:pt modelId="{A7C57057-3A5F-41C5-B5FE-65943B0F5F7E}" type="pres">
      <dgm:prSet presAssocID="{18AD203B-9A77-4DDB-8FF5-786B80864794}" presName="node" presStyleLbl="node1" presStyleIdx="12" presStyleCnt="16">
        <dgm:presLayoutVars>
          <dgm:bulletEnabled val="1"/>
        </dgm:presLayoutVars>
      </dgm:prSet>
      <dgm:spPr/>
      <dgm:t>
        <a:bodyPr/>
        <a:lstStyle/>
        <a:p>
          <a:endParaRPr lang="en-US"/>
        </a:p>
      </dgm:t>
    </dgm:pt>
    <dgm:pt modelId="{33EA7A83-30D7-4F07-A27A-6641355340B6}" type="pres">
      <dgm:prSet presAssocID="{BC9687AF-34B2-4318-9F72-28DBF6384791}" presName="sibTrans" presStyleCnt="0"/>
      <dgm:spPr/>
    </dgm:pt>
    <dgm:pt modelId="{3E5F4A6B-6FF6-42B9-9EAC-793F56916124}" type="pres">
      <dgm:prSet presAssocID="{50758FA3-7657-4F96-ACA5-F828F5216B9C}" presName="node" presStyleLbl="node1" presStyleIdx="13" presStyleCnt="16">
        <dgm:presLayoutVars>
          <dgm:bulletEnabled val="1"/>
        </dgm:presLayoutVars>
      </dgm:prSet>
      <dgm:spPr/>
      <dgm:t>
        <a:bodyPr/>
        <a:lstStyle/>
        <a:p>
          <a:endParaRPr lang="en-US"/>
        </a:p>
      </dgm:t>
    </dgm:pt>
    <dgm:pt modelId="{BA85C9D5-5EEE-4396-ABF5-F9A0C66E7A9C}" type="pres">
      <dgm:prSet presAssocID="{1E20ADFA-356F-4A9E-BAC5-91B689D63158}" presName="sibTrans" presStyleCnt="0"/>
      <dgm:spPr/>
    </dgm:pt>
    <dgm:pt modelId="{15DEB57A-39CB-4F6F-A3D5-D5484F84F6F4}" type="pres">
      <dgm:prSet presAssocID="{FF3324E8-9CFF-497A-B66C-BBF85E115802}" presName="node" presStyleLbl="node1" presStyleIdx="14" presStyleCnt="16">
        <dgm:presLayoutVars>
          <dgm:bulletEnabled val="1"/>
        </dgm:presLayoutVars>
      </dgm:prSet>
      <dgm:spPr/>
      <dgm:t>
        <a:bodyPr/>
        <a:lstStyle/>
        <a:p>
          <a:endParaRPr lang="en-US"/>
        </a:p>
      </dgm:t>
    </dgm:pt>
    <dgm:pt modelId="{02019062-07FA-42BC-B2D5-8DD9728FC187}" type="pres">
      <dgm:prSet presAssocID="{49BDA0AE-1870-491C-BED6-38A170A843B1}" presName="sibTrans" presStyleCnt="0"/>
      <dgm:spPr/>
    </dgm:pt>
    <dgm:pt modelId="{6689F098-F5A7-43C7-A5F3-9B2B7E1142AF}" type="pres">
      <dgm:prSet presAssocID="{222D1549-3810-4490-8B2A-5B8851BE74EC}" presName="node" presStyleLbl="node1" presStyleIdx="15" presStyleCnt="16">
        <dgm:presLayoutVars>
          <dgm:bulletEnabled val="1"/>
        </dgm:presLayoutVars>
      </dgm:prSet>
      <dgm:spPr/>
      <dgm:t>
        <a:bodyPr/>
        <a:lstStyle/>
        <a:p>
          <a:endParaRPr lang="en-US"/>
        </a:p>
      </dgm:t>
    </dgm:pt>
  </dgm:ptLst>
  <dgm:cxnLst>
    <dgm:cxn modelId="{F654456B-D62A-4F03-9BCC-6CD21E96028D}" type="presOf" srcId="{69C20905-F099-458A-9C65-D1FC8F924DEC}" destId="{DC8B6B59-2B08-4227-9EDB-252A89AD03A6}" srcOrd="0" destOrd="0" presId="urn:microsoft.com/office/officeart/2005/8/layout/default"/>
    <dgm:cxn modelId="{14FD33CA-CA56-4B03-B86D-E4BA214844D0}" srcId="{02E0E761-9445-48A9-BEE6-47E284EC20B4}" destId="{054AADB5-C88E-4785-A425-B8AC6418785D}" srcOrd="6" destOrd="0" parTransId="{1063EADF-2B24-470C-8A4C-BFAA63BC667D}" sibTransId="{8C28B2FC-91F1-4A64-84DB-212A2C5D06AF}"/>
    <dgm:cxn modelId="{89EA47EB-D7E4-4B2C-81FE-FC8BE72A5112}" type="presOf" srcId="{054AADB5-C88E-4785-A425-B8AC6418785D}" destId="{15AE4231-3A6B-4089-9AAC-80F8E5B6160F}" srcOrd="0" destOrd="0" presId="urn:microsoft.com/office/officeart/2005/8/layout/default"/>
    <dgm:cxn modelId="{69B9CC73-6489-450F-BE1D-86A8C2DF30E4}" srcId="{02E0E761-9445-48A9-BEE6-47E284EC20B4}" destId="{222D1549-3810-4490-8B2A-5B8851BE74EC}" srcOrd="15" destOrd="0" parTransId="{C90F15DA-901A-4557-ACA7-9FCE3778F53A}" sibTransId="{54CC43FA-AB9B-4A59-8291-226620B5572D}"/>
    <dgm:cxn modelId="{73721377-CC5E-4F1D-AC1E-1CCF8F0369D9}" type="presOf" srcId="{18AD203B-9A77-4DDB-8FF5-786B80864794}" destId="{A7C57057-3A5F-41C5-B5FE-65943B0F5F7E}" srcOrd="0" destOrd="0" presId="urn:microsoft.com/office/officeart/2005/8/layout/default"/>
    <dgm:cxn modelId="{2FE5AE95-BB60-4EED-8FAC-71A46811359B}" type="presOf" srcId="{34BD45F3-C7C2-4B56-8D94-1D5BC080AF4F}" destId="{FCF1877A-4DAE-4B91-BC2D-743C40BC2382}" srcOrd="0" destOrd="0" presId="urn:microsoft.com/office/officeart/2005/8/layout/default"/>
    <dgm:cxn modelId="{111A1097-CA62-46D2-A318-D72416114613}" srcId="{02E0E761-9445-48A9-BEE6-47E284EC20B4}" destId="{34BD45F3-C7C2-4B56-8D94-1D5BC080AF4F}" srcOrd="0" destOrd="0" parTransId="{D6B1B5DE-63CB-47A2-BF15-121DB511F526}" sibTransId="{11D2455E-A0A4-492F-9F3D-DFD4456338E4}"/>
    <dgm:cxn modelId="{CB406A0E-81AA-4A8A-B3C6-8C13D8680740}" type="presOf" srcId="{A2919276-F9DB-44EB-A289-998CCC5B0E6E}" destId="{E07E3767-4E08-4A11-AE20-4D73DE22BBE2}" srcOrd="0" destOrd="0" presId="urn:microsoft.com/office/officeart/2005/8/layout/default"/>
    <dgm:cxn modelId="{1790665A-4AAC-43D4-AEF7-155B04B9536A}" srcId="{02E0E761-9445-48A9-BEE6-47E284EC20B4}" destId="{CB1C361D-F39E-4F8B-9A54-092D263957CB}" srcOrd="10" destOrd="0" parTransId="{67718FED-4A97-48A9-85CE-DCE3FF118212}" sibTransId="{7475FA81-18FF-4AC5-A0C6-19B714F9A1AF}"/>
    <dgm:cxn modelId="{059A14A9-22C4-4AFF-BD22-1101B798D1D0}" srcId="{02E0E761-9445-48A9-BEE6-47E284EC20B4}" destId="{69C20905-F099-458A-9C65-D1FC8F924DEC}" srcOrd="1" destOrd="0" parTransId="{F701A2A6-B9BA-4BBF-965A-78DCA4E8E436}" sibTransId="{CC56A1A1-7548-4A48-9038-DD3DD58DD323}"/>
    <dgm:cxn modelId="{C4D219CB-231D-4EBB-A132-122A8C7713EC}" type="presOf" srcId="{4B714717-636E-45B1-9784-C4D6A39C1849}" destId="{E4B3843E-C2AC-4044-BBCB-87CC0A8FDAD5}" srcOrd="0" destOrd="0" presId="urn:microsoft.com/office/officeart/2005/8/layout/default"/>
    <dgm:cxn modelId="{60B037BE-3AED-4AD1-95B2-897DE1753E8D}" srcId="{02E0E761-9445-48A9-BEE6-47E284EC20B4}" destId="{509F2B8A-DB28-495C-9D8C-949504EAB4B3}" srcOrd="2" destOrd="0" parTransId="{D9A1735F-0FA4-4205-956C-8F491039BB37}" sibTransId="{6F004D49-B107-4070-8E49-AADAF311DA28}"/>
    <dgm:cxn modelId="{64BEF04E-517A-46D9-9601-5E9094A41AD0}" srcId="{02E0E761-9445-48A9-BEE6-47E284EC20B4}" destId="{2A5A8E72-16E1-4C51-BBEF-97FB23E243E5}" srcOrd="5" destOrd="0" parTransId="{84178FF6-F0D6-493E-92B4-7C6586FCAC1E}" sibTransId="{EB29474E-089B-4CEC-95E6-D26B8015D6ED}"/>
    <dgm:cxn modelId="{4254D62F-69A5-432D-83EF-ADFB27E9AA5D}" type="presOf" srcId="{FF3324E8-9CFF-497A-B66C-BBF85E115802}" destId="{15DEB57A-39CB-4F6F-A3D5-D5484F84F6F4}" srcOrd="0" destOrd="0" presId="urn:microsoft.com/office/officeart/2005/8/layout/default"/>
    <dgm:cxn modelId="{AD8C6D2F-BC04-431E-B3FD-4E4C9151A93C}" srcId="{02E0E761-9445-48A9-BEE6-47E284EC20B4}" destId="{46FCFE41-2947-4A6C-9DDF-CB11FB56FCB3}" srcOrd="9" destOrd="0" parTransId="{18BB1660-2298-4ED2-AA7A-8C54E02A4510}" sibTransId="{4417CAC3-DE34-4AAA-A360-AFC9C017F3A9}"/>
    <dgm:cxn modelId="{A8FEB489-B930-4EC5-878A-6256617A3649}" srcId="{02E0E761-9445-48A9-BEE6-47E284EC20B4}" destId="{18AD203B-9A77-4DDB-8FF5-786B80864794}" srcOrd="12" destOrd="0" parTransId="{662AAEE7-36F3-4D85-8681-A96D126D8857}" sibTransId="{BC9687AF-34B2-4318-9F72-28DBF6384791}"/>
    <dgm:cxn modelId="{821C7D90-CADE-48BB-9F4C-C64E00E24537}" srcId="{02E0E761-9445-48A9-BEE6-47E284EC20B4}" destId="{A2919276-F9DB-44EB-A289-998CCC5B0E6E}" srcOrd="8" destOrd="0" parTransId="{11667160-7C3F-49D0-81C7-FF7A8AEB3985}" sibTransId="{9FF5DDB9-9F8C-42FF-A10C-4AF1A2DEE956}"/>
    <dgm:cxn modelId="{E7CA0F99-1773-40E8-9E9C-379BE2ABECA0}" type="presOf" srcId="{CB1C361D-F39E-4F8B-9A54-092D263957CB}" destId="{369FFCBF-2A0C-49AE-8973-702B23BC0D6F}" srcOrd="0" destOrd="0" presId="urn:microsoft.com/office/officeart/2005/8/layout/default"/>
    <dgm:cxn modelId="{3F903E89-41A3-4E91-AAB9-2D1105E81BC6}" srcId="{02E0E761-9445-48A9-BEE6-47E284EC20B4}" destId="{50758FA3-7657-4F96-ACA5-F828F5216B9C}" srcOrd="13" destOrd="0" parTransId="{BB1EB6FC-135B-4B32-BEC8-C43C288BE378}" sibTransId="{1E20ADFA-356F-4A9E-BAC5-91B689D63158}"/>
    <dgm:cxn modelId="{9ED5B99B-58D1-4DA4-A58C-B2B94E76C04D}" type="presOf" srcId="{3796CC9B-D371-4476-8030-69088D0DDBD0}" destId="{093B005D-CF37-4B6D-90FD-873E25D4BA29}" srcOrd="0" destOrd="0" presId="urn:microsoft.com/office/officeart/2005/8/layout/default"/>
    <dgm:cxn modelId="{62A7505A-250E-4457-9A6C-52AE14DD0D3C}" type="presOf" srcId="{222D1549-3810-4490-8B2A-5B8851BE74EC}" destId="{6689F098-F5A7-43C7-A5F3-9B2B7E1142AF}" srcOrd="0" destOrd="0" presId="urn:microsoft.com/office/officeart/2005/8/layout/default"/>
    <dgm:cxn modelId="{BF2C28DF-8291-4F8B-AF46-1563FF72DCF8}" type="presOf" srcId="{509F2B8A-DB28-495C-9D8C-949504EAB4B3}" destId="{FB1F2C5B-BF77-4A33-891E-05925AE72EC4}" srcOrd="0" destOrd="0" presId="urn:microsoft.com/office/officeart/2005/8/layout/default"/>
    <dgm:cxn modelId="{DE6E2030-DD75-44EF-A00B-289EDE2CF143}" type="presOf" srcId="{2A5A8E72-16E1-4C51-BBEF-97FB23E243E5}" destId="{10E6FEC0-F88E-422B-9D7D-EB5C3AC08749}" srcOrd="0" destOrd="0" presId="urn:microsoft.com/office/officeart/2005/8/layout/default"/>
    <dgm:cxn modelId="{1A337BDD-B96A-46A2-A142-352446A652B8}" srcId="{02E0E761-9445-48A9-BEE6-47E284EC20B4}" destId="{E2D3216E-C2CB-4F30-917E-E21CAAC3D12D}" srcOrd="4" destOrd="0" parTransId="{B861F8D0-445C-4B25-99A4-2D1CA70A01E1}" sibTransId="{2B1DF161-0819-4AC8-B874-132B438F8E98}"/>
    <dgm:cxn modelId="{C5BEAA51-EE2D-4614-825A-2742EE10899D}" type="presOf" srcId="{E2D3216E-C2CB-4F30-917E-E21CAAC3D12D}" destId="{43A8E224-8BB3-4B18-BA16-0E986FCFED57}" srcOrd="0" destOrd="0" presId="urn:microsoft.com/office/officeart/2005/8/layout/default"/>
    <dgm:cxn modelId="{1CEA6DC3-5C79-4159-B4F7-FD99BAA69BEA}" srcId="{02E0E761-9445-48A9-BEE6-47E284EC20B4}" destId="{E6DEBDCD-1A57-4407-BC5A-24DDA2890982}" srcOrd="11" destOrd="0" parTransId="{87CE42A5-09C9-4ACC-8B14-110FEB4AE63A}" sibTransId="{55137EAF-C7B7-4BB8-8F98-E7FB3EDD0A46}"/>
    <dgm:cxn modelId="{6F0C4810-5B00-4714-A17D-653FABDEDF6B}" type="presOf" srcId="{46FCFE41-2947-4A6C-9DDF-CB11FB56FCB3}" destId="{E8ECC3B7-086E-4EEC-A7A9-FED76DD4AFB8}" srcOrd="0" destOrd="0" presId="urn:microsoft.com/office/officeart/2005/8/layout/default"/>
    <dgm:cxn modelId="{1B203B0B-EF29-4C95-B4F1-6E544EB77056}" srcId="{02E0E761-9445-48A9-BEE6-47E284EC20B4}" destId="{FF3324E8-9CFF-497A-B66C-BBF85E115802}" srcOrd="14" destOrd="0" parTransId="{685CC807-48F4-48E8-AF9A-03470C2374CC}" sibTransId="{49BDA0AE-1870-491C-BED6-38A170A843B1}"/>
    <dgm:cxn modelId="{0383F633-D172-4EFE-B7C0-B78D34055303}" type="presOf" srcId="{02E0E761-9445-48A9-BEE6-47E284EC20B4}" destId="{CF5E228A-7139-4424-B02C-8884DC8EF555}" srcOrd="0" destOrd="0" presId="urn:microsoft.com/office/officeart/2005/8/layout/default"/>
    <dgm:cxn modelId="{9ACC4C46-5699-43F5-A134-55BC33ED97CB}" type="presOf" srcId="{E6DEBDCD-1A57-4407-BC5A-24DDA2890982}" destId="{A743D23C-2841-4468-B9CC-23A18DCD0CEF}" srcOrd="0" destOrd="0" presId="urn:microsoft.com/office/officeart/2005/8/layout/default"/>
    <dgm:cxn modelId="{D23B03BB-962A-4DEE-8D43-662104836A66}" type="presOf" srcId="{50758FA3-7657-4F96-ACA5-F828F5216B9C}" destId="{3E5F4A6B-6FF6-42B9-9EAC-793F56916124}" srcOrd="0" destOrd="0" presId="urn:microsoft.com/office/officeart/2005/8/layout/default"/>
    <dgm:cxn modelId="{29792CDC-4C03-4C57-82D8-EA8F86EDFFFF}" srcId="{02E0E761-9445-48A9-BEE6-47E284EC20B4}" destId="{3796CC9B-D371-4476-8030-69088D0DDBD0}" srcOrd="3" destOrd="0" parTransId="{BA0A6625-AF18-4DC4-8B76-B6857D5A9F01}" sibTransId="{CEAD1EC6-2F02-4F7C-8D99-DBFC3FB2BAB3}"/>
    <dgm:cxn modelId="{A56D3A96-6EDF-42EA-AD26-9EB965716C58}" srcId="{02E0E761-9445-48A9-BEE6-47E284EC20B4}" destId="{4B714717-636E-45B1-9784-C4D6A39C1849}" srcOrd="7" destOrd="0" parTransId="{6313504D-42D6-4B36-AC1E-329EAF040FA0}" sibTransId="{CE6A60AA-221A-4813-B44C-A83727663FD3}"/>
    <dgm:cxn modelId="{3E240C2B-116F-447A-937A-5AA0CD03CE70}" type="presParOf" srcId="{CF5E228A-7139-4424-B02C-8884DC8EF555}" destId="{FCF1877A-4DAE-4B91-BC2D-743C40BC2382}" srcOrd="0" destOrd="0" presId="urn:microsoft.com/office/officeart/2005/8/layout/default"/>
    <dgm:cxn modelId="{81B59BE7-381B-4AFB-9E73-1512890E424F}" type="presParOf" srcId="{CF5E228A-7139-4424-B02C-8884DC8EF555}" destId="{A6199DB2-285E-418E-B63D-95937FC0CBA7}" srcOrd="1" destOrd="0" presId="urn:microsoft.com/office/officeart/2005/8/layout/default"/>
    <dgm:cxn modelId="{BEA95238-91B0-4D14-99C3-B2FAD838FF8C}" type="presParOf" srcId="{CF5E228A-7139-4424-B02C-8884DC8EF555}" destId="{DC8B6B59-2B08-4227-9EDB-252A89AD03A6}" srcOrd="2" destOrd="0" presId="urn:microsoft.com/office/officeart/2005/8/layout/default"/>
    <dgm:cxn modelId="{7F83CFD6-4922-468A-A1CC-BE7183AB471E}" type="presParOf" srcId="{CF5E228A-7139-4424-B02C-8884DC8EF555}" destId="{C88BB969-B5F1-46D1-9283-0B7F4105354C}" srcOrd="3" destOrd="0" presId="urn:microsoft.com/office/officeart/2005/8/layout/default"/>
    <dgm:cxn modelId="{51C441B5-1CCB-4CB9-B990-AC196CBB173E}" type="presParOf" srcId="{CF5E228A-7139-4424-B02C-8884DC8EF555}" destId="{FB1F2C5B-BF77-4A33-891E-05925AE72EC4}" srcOrd="4" destOrd="0" presId="urn:microsoft.com/office/officeart/2005/8/layout/default"/>
    <dgm:cxn modelId="{299016FA-D3A5-4210-8C7B-852D60CA447A}" type="presParOf" srcId="{CF5E228A-7139-4424-B02C-8884DC8EF555}" destId="{F41E83CA-816E-4F03-A6A9-40BFB690A948}" srcOrd="5" destOrd="0" presId="urn:microsoft.com/office/officeart/2005/8/layout/default"/>
    <dgm:cxn modelId="{24ECF3F8-202D-4067-8C31-1E2E7A9B200F}" type="presParOf" srcId="{CF5E228A-7139-4424-B02C-8884DC8EF555}" destId="{093B005D-CF37-4B6D-90FD-873E25D4BA29}" srcOrd="6" destOrd="0" presId="urn:microsoft.com/office/officeart/2005/8/layout/default"/>
    <dgm:cxn modelId="{646B3AB3-CC2A-4CE2-A8C2-E7DCBE184F30}" type="presParOf" srcId="{CF5E228A-7139-4424-B02C-8884DC8EF555}" destId="{A6369BCF-7D7D-42BF-924F-66F63C2CB439}" srcOrd="7" destOrd="0" presId="urn:microsoft.com/office/officeart/2005/8/layout/default"/>
    <dgm:cxn modelId="{D11C9B9A-6F05-4A15-BB22-9ACB39A521FD}" type="presParOf" srcId="{CF5E228A-7139-4424-B02C-8884DC8EF555}" destId="{43A8E224-8BB3-4B18-BA16-0E986FCFED57}" srcOrd="8" destOrd="0" presId="urn:microsoft.com/office/officeart/2005/8/layout/default"/>
    <dgm:cxn modelId="{5C853A1E-3B68-4974-912A-6D0CA426F50D}" type="presParOf" srcId="{CF5E228A-7139-4424-B02C-8884DC8EF555}" destId="{EB10F4C2-F89C-4AB5-AE22-3F39F96CC0B2}" srcOrd="9" destOrd="0" presId="urn:microsoft.com/office/officeart/2005/8/layout/default"/>
    <dgm:cxn modelId="{61E04B69-A7A1-4556-8A1B-FEF1D28EFCE4}" type="presParOf" srcId="{CF5E228A-7139-4424-B02C-8884DC8EF555}" destId="{10E6FEC0-F88E-422B-9D7D-EB5C3AC08749}" srcOrd="10" destOrd="0" presId="urn:microsoft.com/office/officeart/2005/8/layout/default"/>
    <dgm:cxn modelId="{1845BC88-CD6A-4D19-AAA9-CEBAB0D358BF}" type="presParOf" srcId="{CF5E228A-7139-4424-B02C-8884DC8EF555}" destId="{CEBF54F6-128C-48CA-9B63-70C77D5143AB}" srcOrd="11" destOrd="0" presId="urn:microsoft.com/office/officeart/2005/8/layout/default"/>
    <dgm:cxn modelId="{DDE23CE8-0A61-4F5D-BF4E-B7A4B691FC50}" type="presParOf" srcId="{CF5E228A-7139-4424-B02C-8884DC8EF555}" destId="{15AE4231-3A6B-4089-9AAC-80F8E5B6160F}" srcOrd="12" destOrd="0" presId="urn:microsoft.com/office/officeart/2005/8/layout/default"/>
    <dgm:cxn modelId="{4E65BAF2-87CB-44F9-B260-F15B91D5D673}" type="presParOf" srcId="{CF5E228A-7139-4424-B02C-8884DC8EF555}" destId="{F09B60F6-F458-4BEF-BFC8-1D1A6267CFAC}" srcOrd="13" destOrd="0" presId="urn:microsoft.com/office/officeart/2005/8/layout/default"/>
    <dgm:cxn modelId="{93D537F9-501C-43F4-B6C4-4A4999F706A6}" type="presParOf" srcId="{CF5E228A-7139-4424-B02C-8884DC8EF555}" destId="{E4B3843E-C2AC-4044-BBCB-87CC0A8FDAD5}" srcOrd="14" destOrd="0" presId="urn:microsoft.com/office/officeart/2005/8/layout/default"/>
    <dgm:cxn modelId="{E98357F5-4BE8-4CA3-B09A-F584FCFC0B40}" type="presParOf" srcId="{CF5E228A-7139-4424-B02C-8884DC8EF555}" destId="{33577097-6F01-4C25-A55C-363278AD0103}" srcOrd="15" destOrd="0" presId="urn:microsoft.com/office/officeart/2005/8/layout/default"/>
    <dgm:cxn modelId="{CA9E8E54-76EB-4362-A65D-0A473C062DCF}" type="presParOf" srcId="{CF5E228A-7139-4424-B02C-8884DC8EF555}" destId="{E07E3767-4E08-4A11-AE20-4D73DE22BBE2}" srcOrd="16" destOrd="0" presId="urn:microsoft.com/office/officeart/2005/8/layout/default"/>
    <dgm:cxn modelId="{34428A98-4135-4B53-8560-7618AC7B2E63}" type="presParOf" srcId="{CF5E228A-7139-4424-B02C-8884DC8EF555}" destId="{CFAD6994-0B3A-4097-9011-0E1D03AC3BBC}" srcOrd="17" destOrd="0" presId="urn:microsoft.com/office/officeart/2005/8/layout/default"/>
    <dgm:cxn modelId="{42640625-249A-4A75-AA6D-5E97F2A5CE03}" type="presParOf" srcId="{CF5E228A-7139-4424-B02C-8884DC8EF555}" destId="{E8ECC3B7-086E-4EEC-A7A9-FED76DD4AFB8}" srcOrd="18" destOrd="0" presId="urn:microsoft.com/office/officeart/2005/8/layout/default"/>
    <dgm:cxn modelId="{7B779393-BF3B-46A9-98CC-9653F1D6765B}" type="presParOf" srcId="{CF5E228A-7139-4424-B02C-8884DC8EF555}" destId="{7B196C59-A31C-4D6C-B2AF-A65ED1E7BC3C}" srcOrd="19" destOrd="0" presId="urn:microsoft.com/office/officeart/2005/8/layout/default"/>
    <dgm:cxn modelId="{66EDBEDE-0D85-4EE0-ABB1-016E9C1C087E}" type="presParOf" srcId="{CF5E228A-7139-4424-B02C-8884DC8EF555}" destId="{369FFCBF-2A0C-49AE-8973-702B23BC0D6F}" srcOrd="20" destOrd="0" presId="urn:microsoft.com/office/officeart/2005/8/layout/default"/>
    <dgm:cxn modelId="{3D09D167-EB35-4382-8F8D-58A86ECDA808}" type="presParOf" srcId="{CF5E228A-7139-4424-B02C-8884DC8EF555}" destId="{5EB7DA42-8C5F-44FE-9735-569751BE000E}" srcOrd="21" destOrd="0" presId="urn:microsoft.com/office/officeart/2005/8/layout/default"/>
    <dgm:cxn modelId="{03417D01-83BD-4AF0-AC4D-E07C198910E9}" type="presParOf" srcId="{CF5E228A-7139-4424-B02C-8884DC8EF555}" destId="{A743D23C-2841-4468-B9CC-23A18DCD0CEF}" srcOrd="22" destOrd="0" presId="urn:microsoft.com/office/officeart/2005/8/layout/default"/>
    <dgm:cxn modelId="{4D718045-B7F2-4539-9FEB-E767BCCFC87F}" type="presParOf" srcId="{CF5E228A-7139-4424-B02C-8884DC8EF555}" destId="{8102F1D5-94AA-4137-993E-10EF6A987B10}" srcOrd="23" destOrd="0" presId="urn:microsoft.com/office/officeart/2005/8/layout/default"/>
    <dgm:cxn modelId="{54A83FFE-0DE5-42C3-A264-81ABC3304249}" type="presParOf" srcId="{CF5E228A-7139-4424-B02C-8884DC8EF555}" destId="{A7C57057-3A5F-41C5-B5FE-65943B0F5F7E}" srcOrd="24" destOrd="0" presId="urn:microsoft.com/office/officeart/2005/8/layout/default"/>
    <dgm:cxn modelId="{CEADC1D8-65A5-44CC-ABE7-26AF466FC896}" type="presParOf" srcId="{CF5E228A-7139-4424-B02C-8884DC8EF555}" destId="{33EA7A83-30D7-4F07-A27A-6641355340B6}" srcOrd="25" destOrd="0" presId="urn:microsoft.com/office/officeart/2005/8/layout/default"/>
    <dgm:cxn modelId="{CD3ECEA1-3CFB-4D95-A22C-665E469A4929}" type="presParOf" srcId="{CF5E228A-7139-4424-B02C-8884DC8EF555}" destId="{3E5F4A6B-6FF6-42B9-9EAC-793F56916124}" srcOrd="26" destOrd="0" presId="urn:microsoft.com/office/officeart/2005/8/layout/default"/>
    <dgm:cxn modelId="{1A0A295A-6093-47A9-9F54-0A927C483E6E}" type="presParOf" srcId="{CF5E228A-7139-4424-B02C-8884DC8EF555}" destId="{BA85C9D5-5EEE-4396-ABF5-F9A0C66E7A9C}" srcOrd="27" destOrd="0" presId="urn:microsoft.com/office/officeart/2005/8/layout/default"/>
    <dgm:cxn modelId="{1ADE7C67-C33C-4B87-B354-B2598B55388E}" type="presParOf" srcId="{CF5E228A-7139-4424-B02C-8884DC8EF555}" destId="{15DEB57A-39CB-4F6F-A3D5-D5484F84F6F4}" srcOrd="28" destOrd="0" presId="urn:microsoft.com/office/officeart/2005/8/layout/default"/>
    <dgm:cxn modelId="{18AAE7C9-03DE-469D-8C33-F4D9F80B42DE}" type="presParOf" srcId="{CF5E228A-7139-4424-B02C-8884DC8EF555}" destId="{02019062-07FA-42BC-B2D5-8DD9728FC187}" srcOrd="29" destOrd="0" presId="urn:microsoft.com/office/officeart/2005/8/layout/default"/>
    <dgm:cxn modelId="{460B83D9-1174-4161-8BC7-E22D58CB1D08}" type="presParOf" srcId="{CF5E228A-7139-4424-B02C-8884DC8EF555}" destId="{6689F098-F5A7-43C7-A5F3-9B2B7E1142AF}" srcOrd="3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17CABF-C4D3-4E46-8CB2-F1BF8C0DDA94}"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96D8B4D9-92FF-4D1C-8111-B74FCEAD93D0}">
      <dgm:prSet custT="1"/>
      <dgm:spPr>
        <a:solidFill>
          <a:schemeClr val="tx2">
            <a:lumMod val="40000"/>
            <a:lumOff val="60000"/>
          </a:schemeClr>
        </a:solidFill>
        <a:ln>
          <a:noFill/>
        </a:ln>
        <a:effectLst>
          <a:outerShdw blurRad="50800" dist="38100" algn="l" rotWithShape="0">
            <a:prstClr val="black">
              <a:alpha val="40000"/>
            </a:prstClr>
          </a:outerShdw>
        </a:effectLst>
      </dgm:spPr>
      <dgm:t>
        <a:bodyPr/>
        <a:lstStyle/>
        <a:p>
          <a:r>
            <a:rPr lang="nl-BE" sz="1700" b="0" dirty="0" smtClean="0">
              <a:solidFill>
                <a:srgbClr val="002776"/>
              </a:solidFill>
              <a:latin typeface="+mj-lt"/>
              <a:cs typeface="Arial" panose="020B0604020202020204" pitchFamily="34" charset="0"/>
            </a:rPr>
            <a:t>Gouvernement</a:t>
          </a:r>
          <a:endParaRPr lang="en-US" sz="1700" b="0" dirty="0">
            <a:solidFill>
              <a:srgbClr val="002776"/>
            </a:solidFill>
            <a:latin typeface="+mj-lt"/>
            <a:cs typeface="Arial" panose="020B0604020202020204" pitchFamily="34" charset="0"/>
          </a:endParaRPr>
        </a:p>
      </dgm:t>
    </dgm:pt>
    <dgm:pt modelId="{87D37558-7AA3-40EE-897D-AC94FFD5C4C6}" type="parTrans" cxnId="{8172E3DD-15EF-49DD-BD74-87E7CCA52130}">
      <dgm:prSet/>
      <dgm:spPr/>
      <dgm:t>
        <a:bodyPr/>
        <a:lstStyle/>
        <a:p>
          <a:endParaRPr lang="en-US" sz="2400"/>
        </a:p>
      </dgm:t>
    </dgm:pt>
    <dgm:pt modelId="{F7F5AE2F-164C-4CBD-B1F1-34D03D93B765}" type="sibTrans" cxnId="{8172E3DD-15EF-49DD-BD74-87E7CCA52130}">
      <dgm:prSet/>
      <dgm:spPr/>
      <dgm:t>
        <a:bodyPr/>
        <a:lstStyle/>
        <a:p>
          <a:endParaRPr lang="en-US" sz="2400"/>
        </a:p>
      </dgm:t>
    </dgm:pt>
    <dgm:pt modelId="{38B411DE-4B5E-4B7B-8930-D6C1F48E34F0}">
      <dgm:prSet phldrT="[Text]" custT="1"/>
      <dgm:spPr>
        <a:solidFill>
          <a:schemeClr val="tx2">
            <a:lumMod val="40000"/>
            <a:lumOff val="60000"/>
          </a:schemeClr>
        </a:solidFill>
        <a:ln>
          <a:noFill/>
        </a:ln>
        <a:effectLst>
          <a:outerShdw blurRad="50800" dist="38100" algn="l" rotWithShape="0">
            <a:prstClr val="black">
              <a:alpha val="40000"/>
            </a:prstClr>
          </a:outerShdw>
        </a:effectLst>
      </dgm:spPr>
      <dgm:t>
        <a:bodyPr/>
        <a:lstStyle/>
        <a:p>
          <a:r>
            <a:rPr lang="nl-BE" sz="1600" dirty="0" smtClean="0">
              <a:solidFill>
                <a:srgbClr val="002776"/>
              </a:solidFill>
            </a:rPr>
            <a:t>G-</a:t>
          </a:r>
          <a:r>
            <a:rPr lang="nl-BE" sz="1600" dirty="0" err="1" smtClean="0">
              <a:solidFill>
                <a:srgbClr val="002776"/>
              </a:solidFill>
            </a:rPr>
            <a:t>cloud</a:t>
          </a:r>
          <a:r>
            <a:rPr lang="nl-BE" sz="1600" dirty="0" smtClean="0">
              <a:solidFill>
                <a:srgbClr val="002776"/>
              </a:solidFill>
            </a:rPr>
            <a:t> </a:t>
          </a:r>
          <a:r>
            <a:rPr lang="nl-BE" sz="1600" dirty="0" err="1" smtClean="0">
              <a:solidFill>
                <a:srgbClr val="002776"/>
              </a:solidFill>
            </a:rPr>
            <a:t>Operational</a:t>
          </a:r>
          <a:r>
            <a:rPr lang="nl-BE" sz="1600" dirty="0" smtClean="0">
              <a:solidFill>
                <a:srgbClr val="002776"/>
              </a:solidFill>
            </a:rPr>
            <a:t> &amp; Program Board</a:t>
          </a:r>
          <a:endParaRPr lang="en-US" sz="1600" dirty="0">
            <a:solidFill>
              <a:srgbClr val="002776"/>
            </a:solidFill>
          </a:endParaRPr>
        </a:p>
      </dgm:t>
    </dgm:pt>
    <dgm:pt modelId="{40032254-4C80-4E86-82B3-8A87108DAC90}" type="sibTrans" cxnId="{C12819EF-AE26-4267-933A-E40223B8A5CC}">
      <dgm:prSet/>
      <dgm:spPr/>
      <dgm:t>
        <a:bodyPr/>
        <a:lstStyle/>
        <a:p>
          <a:endParaRPr lang="en-US" sz="2400"/>
        </a:p>
      </dgm:t>
    </dgm:pt>
    <dgm:pt modelId="{8931F1E0-7628-4BEB-84A4-BC1CEF98712D}" type="parTrans" cxnId="{C12819EF-AE26-4267-933A-E40223B8A5CC}">
      <dgm:prSet/>
      <dgm:spPr>
        <a:ln>
          <a:solidFill>
            <a:srgbClr val="002776"/>
          </a:solidFill>
        </a:ln>
      </dgm:spPr>
      <dgm:t>
        <a:bodyPr/>
        <a:lstStyle/>
        <a:p>
          <a:endParaRPr lang="en-US" sz="2400"/>
        </a:p>
      </dgm:t>
    </dgm:pt>
    <dgm:pt modelId="{AF21F6B1-F4B5-49AB-AA90-887358530BF3}">
      <dgm:prSet phldrT="[Text]" custT="1"/>
      <dgm:spPr>
        <a:solidFill>
          <a:schemeClr val="tx2">
            <a:lumMod val="40000"/>
            <a:lumOff val="60000"/>
          </a:schemeClr>
        </a:solidFill>
        <a:ln>
          <a:noFill/>
        </a:ln>
        <a:effectLst>
          <a:outerShdw blurRad="50800" dist="38100" algn="l" rotWithShape="0">
            <a:prstClr val="black">
              <a:alpha val="40000"/>
            </a:prstClr>
          </a:outerShdw>
        </a:effectLst>
      </dgm:spPr>
      <dgm:t>
        <a:bodyPr anchor="ctr" anchorCtr="1"/>
        <a:lstStyle/>
        <a:p>
          <a:pPr marL="0" marR="0" indent="0" defTabSz="914400" eaLnBrk="1" fontAlgn="auto" latinLnBrk="0" hangingPunct="1">
            <a:lnSpc>
              <a:spcPct val="100000"/>
            </a:lnSpc>
            <a:spcBef>
              <a:spcPts val="0"/>
            </a:spcBef>
            <a:spcAft>
              <a:spcPts val="0"/>
            </a:spcAft>
            <a:buClrTx/>
            <a:buSzTx/>
            <a:buFontTx/>
            <a:buNone/>
            <a:tabLst/>
            <a:defRPr/>
          </a:pPr>
          <a:r>
            <a:rPr lang="nl-BE" sz="1600" b="0" dirty="0" smtClean="0">
              <a:solidFill>
                <a:srgbClr val="002776"/>
              </a:solidFill>
              <a:latin typeface="+mj-lt"/>
              <a:cs typeface="Arial" panose="020B0604020202020204" pitchFamily="34" charset="0"/>
            </a:rPr>
            <a:t>G-</a:t>
          </a:r>
          <a:r>
            <a:rPr lang="nl-BE" sz="1600" b="0" dirty="0" err="1" smtClean="0">
              <a:solidFill>
                <a:srgbClr val="002776"/>
              </a:solidFill>
              <a:latin typeface="+mj-lt"/>
              <a:cs typeface="Arial" panose="020B0604020202020204" pitchFamily="34" charset="0"/>
            </a:rPr>
            <a:t>cloud</a:t>
          </a:r>
          <a:r>
            <a:rPr lang="nl-BE" sz="1600" b="0" dirty="0" smtClean="0">
              <a:solidFill>
                <a:srgbClr val="002776"/>
              </a:solidFill>
              <a:latin typeface="+mj-lt"/>
              <a:cs typeface="Arial" panose="020B0604020202020204" pitchFamily="34" charset="0"/>
            </a:rPr>
            <a:t> Strategic Board</a:t>
          </a:r>
          <a:endParaRPr lang="fr-BE" sz="1600" b="0" dirty="0" smtClean="0">
            <a:solidFill>
              <a:srgbClr val="002776"/>
            </a:solidFill>
            <a:latin typeface="+mj-lt"/>
            <a:cs typeface="Arial" panose="020B0604020202020204" pitchFamily="34" charset="0"/>
          </a:endParaRPr>
        </a:p>
      </dgm:t>
    </dgm:pt>
    <dgm:pt modelId="{BBA71D42-7F51-481E-ABE0-20A25BF91406}" type="sibTrans" cxnId="{29D448B6-3171-44EA-8497-8C788FE2CE05}">
      <dgm:prSet/>
      <dgm:spPr/>
      <dgm:t>
        <a:bodyPr/>
        <a:lstStyle/>
        <a:p>
          <a:endParaRPr lang="en-US" sz="2400"/>
        </a:p>
      </dgm:t>
    </dgm:pt>
    <dgm:pt modelId="{36C890F9-09F1-4E78-8C45-63FE13A49FCE}" type="parTrans" cxnId="{29D448B6-3171-44EA-8497-8C788FE2CE05}">
      <dgm:prSet>
        <dgm:style>
          <a:lnRef idx="1">
            <a:schemeClr val="dk1"/>
          </a:lnRef>
          <a:fillRef idx="0">
            <a:schemeClr val="dk1"/>
          </a:fillRef>
          <a:effectRef idx="0">
            <a:schemeClr val="dk1"/>
          </a:effectRef>
          <a:fontRef idx="minor">
            <a:schemeClr val="tx1"/>
          </a:fontRef>
        </dgm:style>
      </dgm:prSet>
      <dgm:spPr>
        <a:solidFill>
          <a:srgbClr val="002776"/>
        </a:solidFill>
        <a:ln w="25400">
          <a:solidFill>
            <a:srgbClr val="002776"/>
          </a:solidFill>
        </a:ln>
      </dgm:spPr>
      <dgm:t>
        <a:bodyPr/>
        <a:lstStyle/>
        <a:p>
          <a:endParaRPr lang="en-US" sz="2400">
            <a:solidFill>
              <a:srgbClr val="002776"/>
            </a:solidFill>
          </a:endParaRPr>
        </a:p>
      </dgm:t>
    </dgm:pt>
    <dgm:pt modelId="{F430EE30-5580-4F71-8518-C178E57E206D}">
      <dgm:prSet custT="1"/>
      <dgm:spPr>
        <a:solidFill>
          <a:schemeClr val="tx2">
            <a:lumMod val="40000"/>
            <a:lumOff val="60000"/>
          </a:schemeClr>
        </a:solidFill>
        <a:ln>
          <a:noFill/>
        </a:ln>
        <a:effectLst>
          <a:outerShdw blurRad="50800" dist="38100" algn="l" rotWithShape="0">
            <a:prstClr val="black">
              <a:alpha val="40000"/>
            </a:prstClr>
          </a:outerShdw>
        </a:effectLst>
      </dgm:spPr>
      <dgm:t>
        <a:bodyPr/>
        <a:lstStyle/>
        <a:p>
          <a:r>
            <a:rPr lang="nl-BE" sz="1400" dirty="0" smtClean="0">
              <a:solidFill>
                <a:srgbClr val="002776"/>
              </a:solidFill>
            </a:rPr>
            <a:t>SPF/SPP</a:t>
          </a:r>
          <a:br>
            <a:rPr lang="nl-BE" sz="1400" dirty="0" smtClean="0">
              <a:solidFill>
                <a:srgbClr val="002776"/>
              </a:solidFill>
            </a:rPr>
          </a:br>
          <a:r>
            <a:rPr lang="nl-BE" sz="1400" dirty="0" smtClean="0">
              <a:solidFill>
                <a:srgbClr val="002776"/>
              </a:solidFill>
            </a:rPr>
            <a:t>(SPF </a:t>
          </a:r>
          <a:r>
            <a:rPr lang="nl-BE" sz="1400" dirty="0" err="1" smtClean="0">
              <a:solidFill>
                <a:srgbClr val="002776"/>
              </a:solidFill>
            </a:rPr>
            <a:t>horizontal</a:t>
          </a:r>
          <a:r>
            <a:rPr lang="nl-BE" sz="1400" dirty="0" smtClean="0">
              <a:solidFill>
                <a:srgbClr val="002776"/>
              </a:solidFill>
            </a:rPr>
            <a:t>, SPF FIN, </a:t>
          </a:r>
          <a:r>
            <a:rPr lang="nl-BE" sz="1400" dirty="0" err="1" smtClean="0">
              <a:solidFill>
                <a:srgbClr val="002776"/>
              </a:solidFill>
            </a:rPr>
            <a:t>Belnet</a:t>
          </a:r>
          <a:r>
            <a:rPr lang="nl-BE" sz="1400" dirty="0" smtClean="0">
              <a:solidFill>
                <a:srgbClr val="002776"/>
              </a:solidFill>
            </a:rPr>
            <a:t>, …)</a:t>
          </a:r>
          <a:endParaRPr lang="fr-BE" sz="1400" dirty="0">
            <a:solidFill>
              <a:srgbClr val="002776"/>
            </a:solidFill>
          </a:endParaRPr>
        </a:p>
      </dgm:t>
    </dgm:pt>
    <dgm:pt modelId="{8EAB2EAF-293E-4BF8-B15C-04C4020C711D}" type="parTrans" cxnId="{BA1711C6-F7C1-47B3-85DA-41D052D91703}">
      <dgm:prSet/>
      <dgm:spPr>
        <a:ln>
          <a:solidFill>
            <a:srgbClr val="002776"/>
          </a:solidFill>
        </a:ln>
      </dgm:spPr>
      <dgm:t>
        <a:bodyPr/>
        <a:lstStyle/>
        <a:p>
          <a:endParaRPr lang="en-US" sz="2400"/>
        </a:p>
      </dgm:t>
    </dgm:pt>
    <dgm:pt modelId="{B517E046-FDC5-4868-BFD0-BF88BB8ADA5F}" type="sibTrans" cxnId="{BA1711C6-F7C1-47B3-85DA-41D052D91703}">
      <dgm:prSet/>
      <dgm:spPr/>
      <dgm:t>
        <a:bodyPr/>
        <a:lstStyle/>
        <a:p>
          <a:endParaRPr lang="en-US" sz="2400"/>
        </a:p>
      </dgm:t>
    </dgm:pt>
    <dgm:pt modelId="{10BCECCC-3286-41B1-BE04-C771606F7820}">
      <dgm:prSet custT="1"/>
      <dgm:spPr>
        <a:solidFill>
          <a:schemeClr val="tx2">
            <a:lumMod val="40000"/>
            <a:lumOff val="60000"/>
          </a:schemeClr>
        </a:solidFill>
        <a:ln>
          <a:noFill/>
        </a:ln>
        <a:effectLst>
          <a:outerShdw blurRad="50800" dist="38100" algn="l" rotWithShape="0">
            <a:prstClr val="black">
              <a:alpha val="40000"/>
            </a:prstClr>
          </a:outerShdw>
        </a:effectLst>
      </dgm:spPr>
      <dgm:t>
        <a:bodyPr/>
        <a:lstStyle/>
        <a:p>
          <a:r>
            <a:rPr lang="nl-BE" sz="1600" dirty="0" smtClean="0">
              <a:solidFill>
                <a:srgbClr val="002776"/>
              </a:solidFill>
            </a:rPr>
            <a:t>IPSS/OIP (BCSS…)</a:t>
          </a:r>
          <a:endParaRPr lang="fr-BE" sz="1600" dirty="0">
            <a:solidFill>
              <a:srgbClr val="002776"/>
            </a:solidFill>
          </a:endParaRPr>
        </a:p>
      </dgm:t>
    </dgm:pt>
    <dgm:pt modelId="{B7D6A699-EE8D-44A7-B75B-34C841BCA3B8}" type="parTrans" cxnId="{74C09B2B-C49D-443D-A64B-6E9EC157AC05}">
      <dgm:prSet/>
      <dgm:spPr>
        <a:solidFill>
          <a:srgbClr val="008CB2"/>
        </a:solidFill>
        <a:ln>
          <a:solidFill>
            <a:srgbClr val="002776"/>
          </a:solidFill>
        </a:ln>
      </dgm:spPr>
      <dgm:t>
        <a:bodyPr/>
        <a:lstStyle/>
        <a:p>
          <a:endParaRPr lang="en-US" sz="2400"/>
        </a:p>
      </dgm:t>
    </dgm:pt>
    <dgm:pt modelId="{D8DACB58-054E-4FCA-8191-9AD2432E5A87}" type="sibTrans" cxnId="{74C09B2B-C49D-443D-A64B-6E9EC157AC05}">
      <dgm:prSet/>
      <dgm:spPr/>
      <dgm:t>
        <a:bodyPr/>
        <a:lstStyle/>
        <a:p>
          <a:endParaRPr lang="en-US" sz="2400"/>
        </a:p>
      </dgm:t>
    </dgm:pt>
    <dgm:pt modelId="{5F2AE96D-6AA0-4924-A53B-2425DDED6264}">
      <dgm:prSet custT="1"/>
      <dgm:spPr>
        <a:solidFill>
          <a:schemeClr val="tx2">
            <a:lumMod val="40000"/>
            <a:lumOff val="60000"/>
          </a:schemeClr>
        </a:solidFill>
        <a:ln>
          <a:noFill/>
        </a:ln>
        <a:effectLst>
          <a:outerShdw blurRad="50800" dist="38100" algn="l" rotWithShape="0">
            <a:prstClr val="black">
              <a:alpha val="40000"/>
            </a:prstClr>
          </a:outerShdw>
        </a:effectLst>
      </dgm:spPr>
      <dgm:t>
        <a:bodyPr/>
        <a:lstStyle/>
        <a:p>
          <a:r>
            <a:rPr lang="en-US" sz="1600" dirty="0" smtClean="0">
              <a:solidFill>
                <a:srgbClr val="002776"/>
              </a:solidFill>
            </a:rPr>
            <a:t>Association de </a:t>
          </a:r>
          <a:r>
            <a:rPr lang="en-US" sz="1400" dirty="0" smtClean="0">
              <a:solidFill>
                <a:srgbClr val="002776"/>
              </a:solidFill>
            </a:rPr>
            <a:t>SPF/SPP/OIP</a:t>
          </a:r>
          <a:endParaRPr lang="en-US" sz="1400" dirty="0">
            <a:solidFill>
              <a:srgbClr val="002776"/>
            </a:solidFill>
          </a:endParaRPr>
        </a:p>
      </dgm:t>
    </dgm:pt>
    <dgm:pt modelId="{E3046455-3174-4E7D-81DB-C305D1125A45}" type="parTrans" cxnId="{85970516-D158-4413-97AC-8933BFF15FBD}">
      <dgm:prSet/>
      <dgm:spPr>
        <a:ln>
          <a:solidFill>
            <a:srgbClr val="002776"/>
          </a:solidFill>
        </a:ln>
      </dgm:spPr>
      <dgm:t>
        <a:bodyPr/>
        <a:lstStyle/>
        <a:p>
          <a:endParaRPr lang="en-US" sz="2400"/>
        </a:p>
      </dgm:t>
    </dgm:pt>
    <dgm:pt modelId="{02032209-A947-4267-B9BC-2023FE66DEF3}" type="sibTrans" cxnId="{85970516-D158-4413-97AC-8933BFF15FBD}">
      <dgm:prSet/>
      <dgm:spPr/>
      <dgm:t>
        <a:bodyPr/>
        <a:lstStyle/>
        <a:p>
          <a:endParaRPr lang="en-US" sz="2400"/>
        </a:p>
      </dgm:t>
    </dgm:pt>
    <dgm:pt modelId="{D5877657-DD1C-4DF1-9C8B-74C149441555}">
      <dgm:prSet custT="1"/>
      <dgm:spPr>
        <a:solidFill>
          <a:schemeClr val="tx2">
            <a:lumMod val="40000"/>
            <a:lumOff val="60000"/>
          </a:schemeClr>
        </a:solidFill>
        <a:ln>
          <a:noFill/>
        </a:ln>
        <a:effectLst>
          <a:outerShdw blurRad="50800" dist="38100" algn="l" rotWithShape="0">
            <a:prstClr val="black">
              <a:alpha val="40000"/>
            </a:prstClr>
          </a:outerShdw>
        </a:effectLst>
      </dgm:spPr>
      <dgm:t>
        <a:bodyPr/>
        <a:lstStyle/>
        <a:p>
          <a:r>
            <a:rPr lang="nl-BE" sz="1600" dirty="0" err="1" smtClean="0">
              <a:solidFill>
                <a:srgbClr val="002776"/>
              </a:solidFill>
            </a:rPr>
            <a:t>Sociétés</a:t>
          </a:r>
          <a:r>
            <a:rPr lang="nl-BE" sz="1600" dirty="0" smtClean="0">
              <a:solidFill>
                <a:srgbClr val="002776"/>
              </a:solidFill>
            </a:rPr>
            <a:t> ICT </a:t>
          </a:r>
          <a:r>
            <a:rPr lang="nl-BE" sz="1600" dirty="0" err="1" smtClean="0">
              <a:solidFill>
                <a:srgbClr val="002776"/>
              </a:solidFill>
            </a:rPr>
            <a:t>privées</a:t>
          </a:r>
          <a:r>
            <a:rPr lang="nl-BE" sz="1600" dirty="0" smtClean="0">
              <a:solidFill>
                <a:srgbClr val="002776"/>
              </a:solidFill>
            </a:rPr>
            <a:t> sous la </a:t>
          </a:r>
          <a:r>
            <a:rPr lang="nl-BE" sz="1400" dirty="0" err="1" smtClean="0">
              <a:solidFill>
                <a:srgbClr val="002776"/>
              </a:solidFill>
            </a:rPr>
            <a:t>direction</a:t>
          </a:r>
          <a:r>
            <a:rPr lang="nl-BE" sz="1600" dirty="0" smtClean="0">
              <a:solidFill>
                <a:srgbClr val="002776"/>
              </a:solidFill>
            </a:rPr>
            <a:t> de SPF/IPSS/…</a:t>
          </a:r>
          <a:endParaRPr lang="en-US" sz="1600" dirty="0">
            <a:solidFill>
              <a:srgbClr val="002776"/>
            </a:solidFill>
          </a:endParaRPr>
        </a:p>
      </dgm:t>
    </dgm:pt>
    <dgm:pt modelId="{F7CFAA3F-3ECE-4546-92EE-B235278F1C15}" type="parTrans" cxnId="{11453AD5-D6AE-4645-90E2-52428AD3390E}">
      <dgm:prSet/>
      <dgm:spPr>
        <a:solidFill>
          <a:srgbClr val="008CB2"/>
        </a:solidFill>
        <a:ln>
          <a:solidFill>
            <a:srgbClr val="002776"/>
          </a:solidFill>
        </a:ln>
      </dgm:spPr>
      <dgm:t>
        <a:bodyPr/>
        <a:lstStyle/>
        <a:p>
          <a:endParaRPr lang="en-US" sz="2400"/>
        </a:p>
      </dgm:t>
    </dgm:pt>
    <dgm:pt modelId="{0F035546-D055-415A-A591-2F4BEE411E46}" type="sibTrans" cxnId="{11453AD5-D6AE-4645-90E2-52428AD3390E}">
      <dgm:prSet/>
      <dgm:spPr/>
      <dgm:t>
        <a:bodyPr/>
        <a:lstStyle/>
        <a:p>
          <a:endParaRPr lang="en-US" sz="2400"/>
        </a:p>
      </dgm:t>
    </dgm:pt>
    <dgm:pt modelId="{604BF32C-DEF7-4466-8382-C91F28728D50}" type="pres">
      <dgm:prSet presAssocID="{A317CABF-C4D3-4E46-8CB2-F1BF8C0DDA94}" presName="mainComposite" presStyleCnt="0">
        <dgm:presLayoutVars>
          <dgm:chPref val="1"/>
          <dgm:dir/>
          <dgm:animOne val="branch"/>
          <dgm:animLvl val="lvl"/>
          <dgm:resizeHandles val="exact"/>
        </dgm:presLayoutVars>
      </dgm:prSet>
      <dgm:spPr/>
      <dgm:t>
        <a:bodyPr/>
        <a:lstStyle/>
        <a:p>
          <a:endParaRPr lang="fr-BE"/>
        </a:p>
      </dgm:t>
    </dgm:pt>
    <dgm:pt modelId="{289A5DB4-DE7B-434B-BADD-FD6629BAE3DF}" type="pres">
      <dgm:prSet presAssocID="{A317CABF-C4D3-4E46-8CB2-F1BF8C0DDA94}" presName="hierFlow" presStyleCnt="0"/>
      <dgm:spPr/>
    </dgm:pt>
    <dgm:pt modelId="{AACED06D-AD31-47F4-8948-873838845214}" type="pres">
      <dgm:prSet presAssocID="{A317CABF-C4D3-4E46-8CB2-F1BF8C0DDA94}" presName="hierChild1" presStyleCnt="0">
        <dgm:presLayoutVars>
          <dgm:chPref val="1"/>
          <dgm:animOne val="branch"/>
          <dgm:animLvl val="lvl"/>
        </dgm:presLayoutVars>
      </dgm:prSet>
      <dgm:spPr/>
    </dgm:pt>
    <dgm:pt modelId="{A84C74B8-D5F8-4C63-B6AE-C740EC012BCD}" type="pres">
      <dgm:prSet presAssocID="{96D8B4D9-92FF-4D1C-8111-B74FCEAD93D0}" presName="Name14" presStyleCnt="0"/>
      <dgm:spPr/>
    </dgm:pt>
    <dgm:pt modelId="{EFBDBDBB-F016-42CB-9185-D17AE18730A2}" type="pres">
      <dgm:prSet presAssocID="{96D8B4D9-92FF-4D1C-8111-B74FCEAD93D0}" presName="level1Shape" presStyleLbl="node0" presStyleIdx="0" presStyleCnt="1" custScaleX="110604" custLinFactNeighborX="-836">
        <dgm:presLayoutVars>
          <dgm:chPref val="3"/>
        </dgm:presLayoutVars>
      </dgm:prSet>
      <dgm:spPr/>
      <dgm:t>
        <a:bodyPr/>
        <a:lstStyle/>
        <a:p>
          <a:endParaRPr lang="fr-BE"/>
        </a:p>
      </dgm:t>
    </dgm:pt>
    <dgm:pt modelId="{87C704E9-22F4-4374-96C3-69F5CAD1DB1C}" type="pres">
      <dgm:prSet presAssocID="{96D8B4D9-92FF-4D1C-8111-B74FCEAD93D0}" presName="hierChild2" presStyleCnt="0"/>
      <dgm:spPr/>
    </dgm:pt>
    <dgm:pt modelId="{E753885E-5E29-4AA1-97C6-E523B79A20E0}" type="pres">
      <dgm:prSet presAssocID="{36C890F9-09F1-4E78-8C45-63FE13A49FCE}" presName="Name19" presStyleLbl="parChTrans1D2" presStyleIdx="0" presStyleCnt="1"/>
      <dgm:spPr/>
      <dgm:t>
        <a:bodyPr/>
        <a:lstStyle/>
        <a:p>
          <a:endParaRPr lang="fr-BE"/>
        </a:p>
      </dgm:t>
    </dgm:pt>
    <dgm:pt modelId="{F199B688-71AA-46D0-8335-ADF92C47C0DE}" type="pres">
      <dgm:prSet presAssocID="{AF21F6B1-F4B5-49AB-AA90-887358530BF3}" presName="Name21" presStyleCnt="0"/>
      <dgm:spPr/>
    </dgm:pt>
    <dgm:pt modelId="{FC62007E-0289-41CD-808B-B2867874EBE1}" type="pres">
      <dgm:prSet presAssocID="{AF21F6B1-F4B5-49AB-AA90-887358530BF3}" presName="level2Shape" presStyleLbl="node2" presStyleIdx="0" presStyleCnt="1" custLinFactNeighborX="-956" custLinFactNeighborY="-5243"/>
      <dgm:spPr/>
      <dgm:t>
        <a:bodyPr/>
        <a:lstStyle/>
        <a:p>
          <a:endParaRPr lang="en-US"/>
        </a:p>
      </dgm:t>
    </dgm:pt>
    <dgm:pt modelId="{17BB4D9A-058A-49FF-9C88-03AE3DFD27D8}" type="pres">
      <dgm:prSet presAssocID="{AF21F6B1-F4B5-49AB-AA90-887358530BF3}" presName="hierChild3" presStyleCnt="0"/>
      <dgm:spPr/>
    </dgm:pt>
    <dgm:pt modelId="{2ABDDC3B-0E3F-4094-B2A0-81DDA2235859}" type="pres">
      <dgm:prSet presAssocID="{8931F1E0-7628-4BEB-84A4-BC1CEF98712D}" presName="Name19" presStyleLbl="parChTrans1D3" presStyleIdx="0" presStyleCnt="1"/>
      <dgm:spPr/>
      <dgm:t>
        <a:bodyPr/>
        <a:lstStyle/>
        <a:p>
          <a:endParaRPr lang="fr-BE"/>
        </a:p>
      </dgm:t>
    </dgm:pt>
    <dgm:pt modelId="{46DB721C-FC66-4A6D-B0C7-4838A570E708}" type="pres">
      <dgm:prSet presAssocID="{38B411DE-4B5E-4B7B-8930-D6C1F48E34F0}" presName="Name21" presStyleCnt="0"/>
      <dgm:spPr/>
    </dgm:pt>
    <dgm:pt modelId="{1719D184-4BDA-4438-BCFC-3C8F0189EFDE}" type="pres">
      <dgm:prSet presAssocID="{38B411DE-4B5E-4B7B-8930-D6C1F48E34F0}" presName="level2Shape" presStyleLbl="node3" presStyleIdx="0" presStyleCnt="1" custLinFactNeighborX="-956" custLinFactNeighborY="-9223"/>
      <dgm:spPr/>
      <dgm:t>
        <a:bodyPr/>
        <a:lstStyle/>
        <a:p>
          <a:endParaRPr lang="fr-BE"/>
        </a:p>
      </dgm:t>
    </dgm:pt>
    <dgm:pt modelId="{87D81BB3-A358-4DD2-BFA3-25700280D231}" type="pres">
      <dgm:prSet presAssocID="{38B411DE-4B5E-4B7B-8930-D6C1F48E34F0}" presName="hierChild3" presStyleCnt="0"/>
      <dgm:spPr/>
    </dgm:pt>
    <dgm:pt modelId="{10FA042D-5615-4BF9-958C-81FFB5A6DD35}" type="pres">
      <dgm:prSet presAssocID="{8EAB2EAF-293E-4BF8-B15C-04C4020C711D}" presName="Name19" presStyleLbl="parChTrans1D4" presStyleIdx="0" presStyleCnt="4"/>
      <dgm:spPr/>
      <dgm:t>
        <a:bodyPr/>
        <a:lstStyle/>
        <a:p>
          <a:endParaRPr lang="fr-BE"/>
        </a:p>
      </dgm:t>
    </dgm:pt>
    <dgm:pt modelId="{68128852-1A94-46BF-986E-52DDA8CBD552}" type="pres">
      <dgm:prSet presAssocID="{F430EE30-5580-4F71-8518-C178E57E206D}" presName="Name21" presStyleCnt="0"/>
      <dgm:spPr/>
    </dgm:pt>
    <dgm:pt modelId="{69F70529-B724-4F85-8AAE-BA0FB5B39E22}" type="pres">
      <dgm:prSet presAssocID="{F430EE30-5580-4F71-8518-C178E57E206D}" presName="level2Shape" presStyleLbl="node4" presStyleIdx="0" presStyleCnt="4" custLinFactNeighborX="4912" custLinFactNeighborY="-9318"/>
      <dgm:spPr/>
      <dgm:t>
        <a:bodyPr/>
        <a:lstStyle/>
        <a:p>
          <a:endParaRPr lang="en-US"/>
        </a:p>
      </dgm:t>
    </dgm:pt>
    <dgm:pt modelId="{A5AB88D3-5F22-4E42-8A3C-08F45849A1CF}" type="pres">
      <dgm:prSet presAssocID="{F430EE30-5580-4F71-8518-C178E57E206D}" presName="hierChild3" presStyleCnt="0"/>
      <dgm:spPr/>
    </dgm:pt>
    <dgm:pt modelId="{16DB20CB-D959-404A-86D4-DBD9F03D41C8}" type="pres">
      <dgm:prSet presAssocID="{B7D6A699-EE8D-44A7-B75B-34C841BCA3B8}" presName="Name19" presStyleLbl="parChTrans1D4" presStyleIdx="1" presStyleCnt="4"/>
      <dgm:spPr/>
      <dgm:t>
        <a:bodyPr/>
        <a:lstStyle/>
        <a:p>
          <a:endParaRPr lang="fr-BE"/>
        </a:p>
      </dgm:t>
    </dgm:pt>
    <dgm:pt modelId="{5479D8CD-E0C4-4DF4-965C-69F44E106FAB}" type="pres">
      <dgm:prSet presAssocID="{10BCECCC-3286-41B1-BE04-C771606F7820}" presName="Name21" presStyleCnt="0"/>
      <dgm:spPr/>
    </dgm:pt>
    <dgm:pt modelId="{0C15A292-2059-4B9C-9C47-E66478AFF3EC}" type="pres">
      <dgm:prSet presAssocID="{10BCECCC-3286-41B1-BE04-C771606F7820}" presName="level2Shape" presStyleLbl="node4" presStyleIdx="1" presStyleCnt="4" custLinFactNeighborY="-9318"/>
      <dgm:spPr/>
      <dgm:t>
        <a:bodyPr/>
        <a:lstStyle/>
        <a:p>
          <a:endParaRPr lang="fr-BE"/>
        </a:p>
      </dgm:t>
    </dgm:pt>
    <dgm:pt modelId="{831469DF-BC44-4131-848A-A8B29B0AA5C7}" type="pres">
      <dgm:prSet presAssocID="{10BCECCC-3286-41B1-BE04-C771606F7820}" presName="hierChild3" presStyleCnt="0"/>
      <dgm:spPr/>
    </dgm:pt>
    <dgm:pt modelId="{040AE0B6-74FA-4EA9-BB98-39A17B3C414B}" type="pres">
      <dgm:prSet presAssocID="{E3046455-3174-4E7D-81DB-C305D1125A45}" presName="Name19" presStyleLbl="parChTrans1D4" presStyleIdx="2" presStyleCnt="4"/>
      <dgm:spPr/>
      <dgm:t>
        <a:bodyPr/>
        <a:lstStyle/>
        <a:p>
          <a:endParaRPr lang="fr-BE"/>
        </a:p>
      </dgm:t>
    </dgm:pt>
    <dgm:pt modelId="{19A1C920-E555-45AD-AC9F-346DBA47834F}" type="pres">
      <dgm:prSet presAssocID="{5F2AE96D-6AA0-4924-A53B-2425DDED6264}" presName="Name21" presStyleCnt="0"/>
      <dgm:spPr/>
    </dgm:pt>
    <dgm:pt modelId="{DA09A7DB-7503-4C8C-93E2-88A6921B7EEA}" type="pres">
      <dgm:prSet presAssocID="{5F2AE96D-6AA0-4924-A53B-2425DDED6264}" presName="level2Shape" presStyleLbl="node4" presStyleIdx="2" presStyleCnt="4" custLinFactNeighborX="-3776" custLinFactNeighborY="-9318"/>
      <dgm:spPr/>
      <dgm:t>
        <a:bodyPr/>
        <a:lstStyle/>
        <a:p>
          <a:endParaRPr lang="fr-BE"/>
        </a:p>
      </dgm:t>
    </dgm:pt>
    <dgm:pt modelId="{9D9C7E91-4374-4874-9F63-A9226241D523}" type="pres">
      <dgm:prSet presAssocID="{5F2AE96D-6AA0-4924-A53B-2425DDED6264}" presName="hierChild3" presStyleCnt="0"/>
      <dgm:spPr/>
    </dgm:pt>
    <dgm:pt modelId="{CB131D3F-5060-48D1-BCD5-E503DCC482AE}" type="pres">
      <dgm:prSet presAssocID="{F7CFAA3F-3ECE-4546-92EE-B235278F1C15}" presName="Name19" presStyleLbl="parChTrans1D4" presStyleIdx="3" presStyleCnt="4"/>
      <dgm:spPr/>
      <dgm:t>
        <a:bodyPr/>
        <a:lstStyle/>
        <a:p>
          <a:endParaRPr lang="fr-BE"/>
        </a:p>
      </dgm:t>
    </dgm:pt>
    <dgm:pt modelId="{7137467F-8AC4-4131-97C6-D48AA837876B}" type="pres">
      <dgm:prSet presAssocID="{D5877657-DD1C-4DF1-9C8B-74C149441555}" presName="Name21" presStyleCnt="0"/>
      <dgm:spPr/>
    </dgm:pt>
    <dgm:pt modelId="{ED81BA74-ED83-4275-917A-DA21C4B264F1}" type="pres">
      <dgm:prSet presAssocID="{D5877657-DD1C-4DF1-9C8B-74C149441555}" presName="level2Shape" presStyleLbl="node4" presStyleIdx="3" presStyleCnt="4" custLinFactNeighborX="-6824" custLinFactNeighborY="-9318"/>
      <dgm:spPr/>
      <dgm:t>
        <a:bodyPr/>
        <a:lstStyle/>
        <a:p>
          <a:endParaRPr lang="fr-BE"/>
        </a:p>
      </dgm:t>
    </dgm:pt>
    <dgm:pt modelId="{64C9E638-BE39-4BE4-AE91-D70D6DD27F39}" type="pres">
      <dgm:prSet presAssocID="{D5877657-DD1C-4DF1-9C8B-74C149441555}" presName="hierChild3" presStyleCnt="0"/>
      <dgm:spPr/>
    </dgm:pt>
    <dgm:pt modelId="{57620202-8132-447B-BCC2-AD079B766F0D}" type="pres">
      <dgm:prSet presAssocID="{A317CABF-C4D3-4E46-8CB2-F1BF8C0DDA94}" presName="bgShapesFlow" presStyleCnt="0"/>
      <dgm:spPr/>
    </dgm:pt>
  </dgm:ptLst>
  <dgm:cxnLst>
    <dgm:cxn modelId="{BA1711C6-F7C1-47B3-85DA-41D052D91703}" srcId="{38B411DE-4B5E-4B7B-8930-D6C1F48E34F0}" destId="{F430EE30-5580-4F71-8518-C178E57E206D}" srcOrd="0" destOrd="0" parTransId="{8EAB2EAF-293E-4BF8-B15C-04C4020C711D}" sibTransId="{B517E046-FDC5-4868-BFD0-BF88BB8ADA5F}"/>
    <dgm:cxn modelId="{596FAB4D-7E30-41E2-9A7C-8AB28FA0CFDA}" type="presOf" srcId="{E3046455-3174-4E7D-81DB-C305D1125A45}" destId="{040AE0B6-74FA-4EA9-BB98-39A17B3C414B}" srcOrd="0" destOrd="0" presId="urn:microsoft.com/office/officeart/2005/8/layout/hierarchy6"/>
    <dgm:cxn modelId="{DD8A3100-6FA7-4F4E-9934-0D435A16437C}" type="presOf" srcId="{36C890F9-09F1-4E78-8C45-63FE13A49FCE}" destId="{E753885E-5E29-4AA1-97C6-E523B79A20E0}" srcOrd="0" destOrd="0" presId="urn:microsoft.com/office/officeart/2005/8/layout/hierarchy6"/>
    <dgm:cxn modelId="{FEB66ABE-DC9E-45F1-95E7-E501635FF395}" type="presOf" srcId="{96D8B4D9-92FF-4D1C-8111-B74FCEAD93D0}" destId="{EFBDBDBB-F016-42CB-9185-D17AE18730A2}" srcOrd="0" destOrd="0" presId="urn:microsoft.com/office/officeart/2005/8/layout/hierarchy6"/>
    <dgm:cxn modelId="{8CED9F27-74D1-4896-B83B-E755DCE96F58}" type="presOf" srcId="{A317CABF-C4D3-4E46-8CB2-F1BF8C0DDA94}" destId="{604BF32C-DEF7-4466-8382-C91F28728D50}" srcOrd="0" destOrd="0" presId="urn:microsoft.com/office/officeart/2005/8/layout/hierarchy6"/>
    <dgm:cxn modelId="{A5D033CD-CC7D-450C-828D-A7BF0C3866AB}" type="presOf" srcId="{B7D6A699-EE8D-44A7-B75B-34C841BCA3B8}" destId="{16DB20CB-D959-404A-86D4-DBD9F03D41C8}" srcOrd="0" destOrd="0" presId="urn:microsoft.com/office/officeart/2005/8/layout/hierarchy6"/>
    <dgm:cxn modelId="{74C09B2B-C49D-443D-A64B-6E9EC157AC05}" srcId="{38B411DE-4B5E-4B7B-8930-D6C1F48E34F0}" destId="{10BCECCC-3286-41B1-BE04-C771606F7820}" srcOrd="1" destOrd="0" parTransId="{B7D6A699-EE8D-44A7-B75B-34C841BCA3B8}" sibTransId="{D8DACB58-054E-4FCA-8191-9AD2432E5A87}"/>
    <dgm:cxn modelId="{8872E918-F40C-4DC6-918A-77F9267959CE}" type="presOf" srcId="{8EAB2EAF-293E-4BF8-B15C-04C4020C711D}" destId="{10FA042D-5615-4BF9-958C-81FFB5A6DD35}" srcOrd="0" destOrd="0" presId="urn:microsoft.com/office/officeart/2005/8/layout/hierarchy6"/>
    <dgm:cxn modelId="{85970516-D158-4413-97AC-8933BFF15FBD}" srcId="{38B411DE-4B5E-4B7B-8930-D6C1F48E34F0}" destId="{5F2AE96D-6AA0-4924-A53B-2425DDED6264}" srcOrd="2" destOrd="0" parTransId="{E3046455-3174-4E7D-81DB-C305D1125A45}" sibTransId="{02032209-A947-4267-B9BC-2023FE66DEF3}"/>
    <dgm:cxn modelId="{4D6663E5-D08B-4EBA-85A2-7C9A7DBCFB8A}" type="presOf" srcId="{5F2AE96D-6AA0-4924-A53B-2425DDED6264}" destId="{DA09A7DB-7503-4C8C-93E2-88A6921B7EEA}" srcOrd="0" destOrd="0" presId="urn:microsoft.com/office/officeart/2005/8/layout/hierarchy6"/>
    <dgm:cxn modelId="{76101FB6-3A14-45F7-AF39-8C6F8EB7AE0E}" type="presOf" srcId="{8931F1E0-7628-4BEB-84A4-BC1CEF98712D}" destId="{2ABDDC3B-0E3F-4094-B2A0-81DDA2235859}" srcOrd="0" destOrd="0" presId="urn:microsoft.com/office/officeart/2005/8/layout/hierarchy6"/>
    <dgm:cxn modelId="{E6859578-680F-4636-82FF-CD6C81E1C7BB}" type="presOf" srcId="{AF21F6B1-F4B5-49AB-AA90-887358530BF3}" destId="{FC62007E-0289-41CD-808B-B2867874EBE1}" srcOrd="0" destOrd="0" presId="urn:microsoft.com/office/officeart/2005/8/layout/hierarchy6"/>
    <dgm:cxn modelId="{D6DE9DE0-BA0A-4BFE-8EA7-4E9D33041AA3}" type="presOf" srcId="{F430EE30-5580-4F71-8518-C178E57E206D}" destId="{69F70529-B724-4F85-8AAE-BA0FB5B39E22}" srcOrd="0" destOrd="0" presId="urn:microsoft.com/office/officeart/2005/8/layout/hierarchy6"/>
    <dgm:cxn modelId="{9EC09BB5-3269-4B8B-9808-1DF14D66BB68}" type="presOf" srcId="{38B411DE-4B5E-4B7B-8930-D6C1F48E34F0}" destId="{1719D184-4BDA-4438-BCFC-3C8F0189EFDE}" srcOrd="0" destOrd="0" presId="urn:microsoft.com/office/officeart/2005/8/layout/hierarchy6"/>
    <dgm:cxn modelId="{29D448B6-3171-44EA-8497-8C788FE2CE05}" srcId="{96D8B4D9-92FF-4D1C-8111-B74FCEAD93D0}" destId="{AF21F6B1-F4B5-49AB-AA90-887358530BF3}" srcOrd="0" destOrd="0" parTransId="{36C890F9-09F1-4E78-8C45-63FE13A49FCE}" sibTransId="{BBA71D42-7F51-481E-ABE0-20A25BF91406}"/>
    <dgm:cxn modelId="{ECBC218B-6091-4288-A1B6-3464FBF1EAE7}" type="presOf" srcId="{10BCECCC-3286-41B1-BE04-C771606F7820}" destId="{0C15A292-2059-4B9C-9C47-E66478AFF3EC}" srcOrd="0" destOrd="0" presId="urn:microsoft.com/office/officeart/2005/8/layout/hierarchy6"/>
    <dgm:cxn modelId="{1714377E-47CB-45E9-B944-5DA53E55A20B}" type="presOf" srcId="{F7CFAA3F-3ECE-4546-92EE-B235278F1C15}" destId="{CB131D3F-5060-48D1-BCD5-E503DCC482AE}" srcOrd="0" destOrd="0" presId="urn:microsoft.com/office/officeart/2005/8/layout/hierarchy6"/>
    <dgm:cxn modelId="{8172E3DD-15EF-49DD-BD74-87E7CCA52130}" srcId="{A317CABF-C4D3-4E46-8CB2-F1BF8C0DDA94}" destId="{96D8B4D9-92FF-4D1C-8111-B74FCEAD93D0}" srcOrd="0" destOrd="0" parTransId="{87D37558-7AA3-40EE-897D-AC94FFD5C4C6}" sibTransId="{F7F5AE2F-164C-4CBD-B1F1-34D03D93B765}"/>
    <dgm:cxn modelId="{C12819EF-AE26-4267-933A-E40223B8A5CC}" srcId="{AF21F6B1-F4B5-49AB-AA90-887358530BF3}" destId="{38B411DE-4B5E-4B7B-8930-D6C1F48E34F0}" srcOrd="0" destOrd="0" parTransId="{8931F1E0-7628-4BEB-84A4-BC1CEF98712D}" sibTransId="{40032254-4C80-4E86-82B3-8A87108DAC90}"/>
    <dgm:cxn modelId="{14027DC6-EE27-4065-A449-A1A80885C14D}" type="presOf" srcId="{D5877657-DD1C-4DF1-9C8B-74C149441555}" destId="{ED81BA74-ED83-4275-917A-DA21C4B264F1}" srcOrd="0" destOrd="0" presId="urn:microsoft.com/office/officeart/2005/8/layout/hierarchy6"/>
    <dgm:cxn modelId="{11453AD5-D6AE-4645-90E2-52428AD3390E}" srcId="{38B411DE-4B5E-4B7B-8930-D6C1F48E34F0}" destId="{D5877657-DD1C-4DF1-9C8B-74C149441555}" srcOrd="3" destOrd="0" parTransId="{F7CFAA3F-3ECE-4546-92EE-B235278F1C15}" sibTransId="{0F035546-D055-415A-A591-2F4BEE411E46}"/>
    <dgm:cxn modelId="{0531E836-DC64-4CBF-A1A7-2433D3FF92FB}" type="presParOf" srcId="{604BF32C-DEF7-4466-8382-C91F28728D50}" destId="{289A5DB4-DE7B-434B-BADD-FD6629BAE3DF}" srcOrd="0" destOrd="0" presId="urn:microsoft.com/office/officeart/2005/8/layout/hierarchy6"/>
    <dgm:cxn modelId="{7B836050-2A62-40EB-9FB3-B24172714D44}" type="presParOf" srcId="{289A5DB4-DE7B-434B-BADD-FD6629BAE3DF}" destId="{AACED06D-AD31-47F4-8948-873838845214}" srcOrd="0" destOrd="0" presId="urn:microsoft.com/office/officeart/2005/8/layout/hierarchy6"/>
    <dgm:cxn modelId="{3D429E43-3B2C-4B81-AF50-40378805B6DD}" type="presParOf" srcId="{AACED06D-AD31-47F4-8948-873838845214}" destId="{A84C74B8-D5F8-4C63-B6AE-C740EC012BCD}" srcOrd="0" destOrd="0" presId="urn:microsoft.com/office/officeart/2005/8/layout/hierarchy6"/>
    <dgm:cxn modelId="{0A6BABB2-62FD-4AED-B5D3-ADDBCB51D595}" type="presParOf" srcId="{A84C74B8-D5F8-4C63-B6AE-C740EC012BCD}" destId="{EFBDBDBB-F016-42CB-9185-D17AE18730A2}" srcOrd="0" destOrd="0" presId="urn:microsoft.com/office/officeart/2005/8/layout/hierarchy6"/>
    <dgm:cxn modelId="{442CC1DE-969A-4558-9019-75123B7B1D5B}" type="presParOf" srcId="{A84C74B8-D5F8-4C63-B6AE-C740EC012BCD}" destId="{87C704E9-22F4-4374-96C3-69F5CAD1DB1C}" srcOrd="1" destOrd="0" presId="urn:microsoft.com/office/officeart/2005/8/layout/hierarchy6"/>
    <dgm:cxn modelId="{BAE9D79D-A3C4-4CF3-BDD2-2C596ACB60AD}" type="presParOf" srcId="{87C704E9-22F4-4374-96C3-69F5CAD1DB1C}" destId="{E753885E-5E29-4AA1-97C6-E523B79A20E0}" srcOrd="0" destOrd="0" presId="urn:microsoft.com/office/officeart/2005/8/layout/hierarchy6"/>
    <dgm:cxn modelId="{85AB7BAF-9391-485B-A7CD-5E7FE1C69063}" type="presParOf" srcId="{87C704E9-22F4-4374-96C3-69F5CAD1DB1C}" destId="{F199B688-71AA-46D0-8335-ADF92C47C0DE}" srcOrd="1" destOrd="0" presId="urn:microsoft.com/office/officeart/2005/8/layout/hierarchy6"/>
    <dgm:cxn modelId="{F038C3B9-254B-4BD7-9828-DDA1CC6BBAC7}" type="presParOf" srcId="{F199B688-71AA-46D0-8335-ADF92C47C0DE}" destId="{FC62007E-0289-41CD-808B-B2867874EBE1}" srcOrd="0" destOrd="0" presId="urn:microsoft.com/office/officeart/2005/8/layout/hierarchy6"/>
    <dgm:cxn modelId="{F2F9AB4D-5333-413D-A8FB-642A0F03652F}" type="presParOf" srcId="{F199B688-71AA-46D0-8335-ADF92C47C0DE}" destId="{17BB4D9A-058A-49FF-9C88-03AE3DFD27D8}" srcOrd="1" destOrd="0" presId="urn:microsoft.com/office/officeart/2005/8/layout/hierarchy6"/>
    <dgm:cxn modelId="{121E575D-5396-4E0D-AF17-9C44C0C9CFE2}" type="presParOf" srcId="{17BB4D9A-058A-49FF-9C88-03AE3DFD27D8}" destId="{2ABDDC3B-0E3F-4094-B2A0-81DDA2235859}" srcOrd="0" destOrd="0" presId="urn:microsoft.com/office/officeart/2005/8/layout/hierarchy6"/>
    <dgm:cxn modelId="{D4A20A07-0AB0-4AF0-B2AF-CC203AFC6875}" type="presParOf" srcId="{17BB4D9A-058A-49FF-9C88-03AE3DFD27D8}" destId="{46DB721C-FC66-4A6D-B0C7-4838A570E708}" srcOrd="1" destOrd="0" presId="urn:microsoft.com/office/officeart/2005/8/layout/hierarchy6"/>
    <dgm:cxn modelId="{BF16EECA-40C6-42E2-A63E-60BBCBC3E48B}" type="presParOf" srcId="{46DB721C-FC66-4A6D-B0C7-4838A570E708}" destId="{1719D184-4BDA-4438-BCFC-3C8F0189EFDE}" srcOrd="0" destOrd="0" presId="urn:microsoft.com/office/officeart/2005/8/layout/hierarchy6"/>
    <dgm:cxn modelId="{B656743B-007A-496D-B9FC-64C15E528E10}" type="presParOf" srcId="{46DB721C-FC66-4A6D-B0C7-4838A570E708}" destId="{87D81BB3-A358-4DD2-BFA3-25700280D231}" srcOrd="1" destOrd="0" presId="urn:microsoft.com/office/officeart/2005/8/layout/hierarchy6"/>
    <dgm:cxn modelId="{D3AF974B-5412-42B2-8A95-18969C034E3B}" type="presParOf" srcId="{87D81BB3-A358-4DD2-BFA3-25700280D231}" destId="{10FA042D-5615-4BF9-958C-81FFB5A6DD35}" srcOrd="0" destOrd="0" presId="urn:microsoft.com/office/officeart/2005/8/layout/hierarchy6"/>
    <dgm:cxn modelId="{3D7101DD-5F32-44DE-AEE4-93813E8A16E3}" type="presParOf" srcId="{87D81BB3-A358-4DD2-BFA3-25700280D231}" destId="{68128852-1A94-46BF-986E-52DDA8CBD552}" srcOrd="1" destOrd="0" presId="urn:microsoft.com/office/officeart/2005/8/layout/hierarchy6"/>
    <dgm:cxn modelId="{232B6567-63BC-4377-B62F-8A7FEEA911A4}" type="presParOf" srcId="{68128852-1A94-46BF-986E-52DDA8CBD552}" destId="{69F70529-B724-4F85-8AAE-BA0FB5B39E22}" srcOrd="0" destOrd="0" presId="urn:microsoft.com/office/officeart/2005/8/layout/hierarchy6"/>
    <dgm:cxn modelId="{96A2CD19-3450-4D86-9753-F4F717EA3F7C}" type="presParOf" srcId="{68128852-1A94-46BF-986E-52DDA8CBD552}" destId="{A5AB88D3-5F22-4E42-8A3C-08F45849A1CF}" srcOrd="1" destOrd="0" presId="urn:microsoft.com/office/officeart/2005/8/layout/hierarchy6"/>
    <dgm:cxn modelId="{2786592C-DBC4-4BBF-A9B0-7B9C9EEE241F}" type="presParOf" srcId="{87D81BB3-A358-4DD2-BFA3-25700280D231}" destId="{16DB20CB-D959-404A-86D4-DBD9F03D41C8}" srcOrd="2" destOrd="0" presId="urn:microsoft.com/office/officeart/2005/8/layout/hierarchy6"/>
    <dgm:cxn modelId="{A7E66CE4-B93B-4D67-962D-F478A863B50D}" type="presParOf" srcId="{87D81BB3-A358-4DD2-BFA3-25700280D231}" destId="{5479D8CD-E0C4-4DF4-965C-69F44E106FAB}" srcOrd="3" destOrd="0" presId="urn:microsoft.com/office/officeart/2005/8/layout/hierarchy6"/>
    <dgm:cxn modelId="{2329E218-DAEC-4B78-A8D8-301CDE651401}" type="presParOf" srcId="{5479D8CD-E0C4-4DF4-965C-69F44E106FAB}" destId="{0C15A292-2059-4B9C-9C47-E66478AFF3EC}" srcOrd="0" destOrd="0" presId="urn:microsoft.com/office/officeart/2005/8/layout/hierarchy6"/>
    <dgm:cxn modelId="{7831DCA5-0D60-48F4-A312-B37C0AB80877}" type="presParOf" srcId="{5479D8CD-E0C4-4DF4-965C-69F44E106FAB}" destId="{831469DF-BC44-4131-848A-A8B29B0AA5C7}" srcOrd="1" destOrd="0" presId="urn:microsoft.com/office/officeart/2005/8/layout/hierarchy6"/>
    <dgm:cxn modelId="{F7DCFD94-47F3-4170-8ACD-E4DEB408DFEC}" type="presParOf" srcId="{87D81BB3-A358-4DD2-BFA3-25700280D231}" destId="{040AE0B6-74FA-4EA9-BB98-39A17B3C414B}" srcOrd="4" destOrd="0" presId="urn:microsoft.com/office/officeart/2005/8/layout/hierarchy6"/>
    <dgm:cxn modelId="{17ED3B15-69A6-447A-ABF4-F4B19139C4F6}" type="presParOf" srcId="{87D81BB3-A358-4DD2-BFA3-25700280D231}" destId="{19A1C920-E555-45AD-AC9F-346DBA47834F}" srcOrd="5" destOrd="0" presId="urn:microsoft.com/office/officeart/2005/8/layout/hierarchy6"/>
    <dgm:cxn modelId="{757A6AFF-7FA4-413E-AEFA-B899AE353CF0}" type="presParOf" srcId="{19A1C920-E555-45AD-AC9F-346DBA47834F}" destId="{DA09A7DB-7503-4C8C-93E2-88A6921B7EEA}" srcOrd="0" destOrd="0" presId="urn:microsoft.com/office/officeart/2005/8/layout/hierarchy6"/>
    <dgm:cxn modelId="{BBFD37E8-977E-496E-90B9-7601FC56B670}" type="presParOf" srcId="{19A1C920-E555-45AD-AC9F-346DBA47834F}" destId="{9D9C7E91-4374-4874-9F63-A9226241D523}" srcOrd="1" destOrd="0" presId="urn:microsoft.com/office/officeart/2005/8/layout/hierarchy6"/>
    <dgm:cxn modelId="{3D144811-9A23-409D-A9DA-778FDD29043C}" type="presParOf" srcId="{87D81BB3-A358-4DD2-BFA3-25700280D231}" destId="{CB131D3F-5060-48D1-BCD5-E503DCC482AE}" srcOrd="6" destOrd="0" presId="urn:microsoft.com/office/officeart/2005/8/layout/hierarchy6"/>
    <dgm:cxn modelId="{7C0C0773-D10C-457E-B118-83E1A70D6CB3}" type="presParOf" srcId="{87D81BB3-A358-4DD2-BFA3-25700280D231}" destId="{7137467F-8AC4-4131-97C6-D48AA837876B}" srcOrd="7" destOrd="0" presId="urn:microsoft.com/office/officeart/2005/8/layout/hierarchy6"/>
    <dgm:cxn modelId="{8A9E4A69-1232-4B8D-9639-9C71E01A18A6}" type="presParOf" srcId="{7137467F-8AC4-4131-97C6-D48AA837876B}" destId="{ED81BA74-ED83-4275-917A-DA21C4B264F1}" srcOrd="0" destOrd="0" presId="urn:microsoft.com/office/officeart/2005/8/layout/hierarchy6"/>
    <dgm:cxn modelId="{62CB6133-3835-40CF-861A-1908DAA85E42}" type="presParOf" srcId="{7137467F-8AC4-4131-97C6-D48AA837876B}" destId="{64C9E638-BE39-4BE4-AE91-D70D6DD27F39}" srcOrd="1" destOrd="0" presId="urn:microsoft.com/office/officeart/2005/8/layout/hierarchy6"/>
    <dgm:cxn modelId="{F5E91607-23C5-4154-97EF-5C84F09F3800}" type="presParOf" srcId="{604BF32C-DEF7-4466-8382-C91F28728D50}" destId="{57620202-8132-447B-BCC2-AD079B766F0D}"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1877A-4DAE-4B91-BC2D-743C40BC2382}">
      <dsp:nvSpPr>
        <dsp:cNvPr id="0" name=""/>
        <dsp:cNvSpPr/>
      </dsp:nvSpPr>
      <dsp:spPr>
        <a:xfrm>
          <a:off x="233990" y="498"/>
          <a:ext cx="1631812" cy="979087"/>
        </a:xfrm>
        <a:prstGeom prst="rect">
          <a:avLst/>
        </a:prstGeom>
        <a:gradFill rotWithShape="0">
          <a:gsLst>
            <a:gs pos="0">
              <a:srgbClr val="002776"/>
            </a:gs>
            <a:gs pos="80000">
              <a:srgbClr val="002776"/>
            </a:gs>
            <a:gs pos="100000">
              <a:srgbClr val="00277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Loi organique du 15 janvier 1990</a:t>
          </a:r>
          <a:endParaRPr lang="en-US" sz="1600" kern="1200" dirty="0"/>
        </a:p>
      </dsp:txBody>
      <dsp:txXfrm>
        <a:off x="233990" y="498"/>
        <a:ext cx="1631812" cy="979087"/>
      </dsp:txXfrm>
    </dsp:sp>
    <dsp:sp modelId="{DC8B6B59-2B08-4227-9EDB-252A89AD03A6}">
      <dsp:nvSpPr>
        <dsp:cNvPr id="0" name=""/>
        <dsp:cNvSpPr/>
      </dsp:nvSpPr>
      <dsp:spPr>
        <a:xfrm>
          <a:off x="2028984" y="498"/>
          <a:ext cx="1631812" cy="979087"/>
        </a:xfrm>
        <a:prstGeom prst="rect">
          <a:avLst/>
        </a:prstGeom>
        <a:gradFill rotWithShape="0">
          <a:gsLst>
            <a:gs pos="0">
              <a:srgbClr val="002776"/>
            </a:gs>
            <a:gs pos="80000">
              <a:srgbClr val="002776"/>
            </a:gs>
            <a:gs pos="100000">
              <a:srgbClr val="00277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&lt; 100 collaborateurs</a:t>
          </a:r>
          <a:endParaRPr lang="en-US" sz="1600" kern="1200" dirty="0"/>
        </a:p>
      </dsp:txBody>
      <dsp:txXfrm>
        <a:off x="2028984" y="498"/>
        <a:ext cx="1631812" cy="979087"/>
      </dsp:txXfrm>
    </dsp:sp>
    <dsp:sp modelId="{FB1F2C5B-BF77-4A33-891E-05925AE72EC4}">
      <dsp:nvSpPr>
        <dsp:cNvPr id="0" name=""/>
        <dsp:cNvSpPr/>
      </dsp:nvSpPr>
      <dsp:spPr>
        <a:xfrm>
          <a:off x="3823977" y="498"/>
          <a:ext cx="1631812" cy="979087"/>
        </a:xfrm>
        <a:prstGeom prst="rect">
          <a:avLst/>
        </a:prstGeom>
        <a:gradFill rotWithShape="0">
          <a:gsLst>
            <a:gs pos="0">
              <a:srgbClr val="002776"/>
            </a:gs>
            <a:gs pos="80000">
              <a:srgbClr val="002776"/>
            </a:gs>
            <a:gs pos="100000">
              <a:srgbClr val="00277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17 millions </a:t>
          </a:r>
          <a:r>
            <a:rPr lang="fr-FR" sz="1600" kern="1200" dirty="0" smtClean="0">
              <a:solidFill>
                <a:schemeClr val="bg1"/>
              </a:solidFill>
            </a:rPr>
            <a:t>€</a:t>
          </a:r>
          <a:r>
            <a:rPr lang="fr-FR" sz="1600" kern="1200" dirty="0" smtClean="0">
              <a:solidFill>
                <a:srgbClr val="0082B8"/>
              </a:solidFill>
            </a:rPr>
            <a:t> </a:t>
          </a:r>
          <a:r>
            <a:rPr lang="fr-BE" sz="1600" kern="1200" dirty="0" smtClean="0"/>
            <a:t>de budget  annuel</a:t>
          </a:r>
          <a:endParaRPr lang="en-US" sz="1600" kern="1200" dirty="0"/>
        </a:p>
      </dsp:txBody>
      <dsp:txXfrm>
        <a:off x="3823977" y="498"/>
        <a:ext cx="1631812" cy="979087"/>
      </dsp:txXfrm>
    </dsp:sp>
    <dsp:sp modelId="{093B005D-CF37-4B6D-90FD-873E25D4BA29}">
      <dsp:nvSpPr>
        <dsp:cNvPr id="0" name=""/>
        <dsp:cNvSpPr/>
      </dsp:nvSpPr>
      <dsp:spPr>
        <a:xfrm>
          <a:off x="5618971" y="498"/>
          <a:ext cx="1631812" cy="979087"/>
        </a:xfrm>
        <a:prstGeom prst="rect">
          <a:avLst/>
        </a:prstGeom>
        <a:gradFill rotWithShape="0">
          <a:gsLst>
            <a:gs pos="0">
              <a:srgbClr val="002776"/>
            </a:gs>
            <a:gs pos="80000">
              <a:srgbClr val="002776"/>
            </a:gs>
            <a:gs pos="100000">
              <a:srgbClr val="00277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Réseau de 3.000 acteurs dans le secteur social</a:t>
          </a:r>
          <a:endParaRPr lang="en-US" sz="1600" kern="1200" dirty="0"/>
        </a:p>
      </dsp:txBody>
      <dsp:txXfrm>
        <a:off x="5618971" y="498"/>
        <a:ext cx="1631812" cy="979087"/>
      </dsp:txXfrm>
    </dsp:sp>
    <dsp:sp modelId="{43A8E224-8BB3-4B18-BA16-0E986FCFED57}">
      <dsp:nvSpPr>
        <dsp:cNvPr id="0" name=""/>
        <dsp:cNvSpPr/>
      </dsp:nvSpPr>
      <dsp:spPr>
        <a:xfrm>
          <a:off x="233990" y="1142767"/>
          <a:ext cx="1631812" cy="97908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Contrat d’administration</a:t>
          </a:r>
          <a:endParaRPr lang="en-US" sz="1600" kern="1200" dirty="0"/>
        </a:p>
      </dsp:txBody>
      <dsp:txXfrm>
        <a:off x="233990" y="1142767"/>
        <a:ext cx="1631812" cy="979087"/>
      </dsp:txXfrm>
    </dsp:sp>
    <dsp:sp modelId="{10E6FEC0-F88E-422B-9D7D-EB5C3AC08749}">
      <dsp:nvSpPr>
        <dsp:cNvPr id="0" name=""/>
        <dsp:cNvSpPr/>
      </dsp:nvSpPr>
      <dsp:spPr>
        <a:xfrm>
          <a:off x="2028984" y="1142767"/>
          <a:ext cx="1631812" cy="97908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Comité de gestion</a:t>
          </a:r>
          <a:endParaRPr lang="en-US" sz="1600" kern="1200" dirty="0"/>
        </a:p>
      </dsp:txBody>
      <dsp:txXfrm>
        <a:off x="2028984" y="1142767"/>
        <a:ext cx="1631812" cy="979087"/>
      </dsp:txXfrm>
    </dsp:sp>
    <dsp:sp modelId="{15AE4231-3A6B-4089-9AAC-80F8E5B6160F}">
      <dsp:nvSpPr>
        <dsp:cNvPr id="0" name=""/>
        <dsp:cNvSpPr/>
      </dsp:nvSpPr>
      <dsp:spPr>
        <a:xfrm>
          <a:off x="3823977" y="1142767"/>
          <a:ext cx="1631812" cy="979087"/>
        </a:xfrm>
        <a:prstGeom prst="rect">
          <a:avLst/>
        </a:prstGeom>
        <a:gradFill rotWithShape="0">
          <a:gsLst>
            <a:gs pos="0">
              <a:srgbClr val="769535"/>
            </a:gs>
            <a:gs pos="80000">
              <a:srgbClr val="9BC348"/>
            </a:gs>
            <a:gs pos="100000">
              <a:srgbClr val="9CC74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smtClean="0"/>
            <a:t>Comité de coordination</a:t>
          </a:r>
          <a:endParaRPr lang="en-US" sz="1600" kern="1200"/>
        </a:p>
      </dsp:txBody>
      <dsp:txXfrm>
        <a:off x="3823977" y="1142767"/>
        <a:ext cx="1631812" cy="979087"/>
      </dsp:txXfrm>
    </dsp:sp>
    <dsp:sp modelId="{E4B3843E-C2AC-4044-BBCB-87CC0A8FDAD5}">
      <dsp:nvSpPr>
        <dsp:cNvPr id="0" name=""/>
        <dsp:cNvSpPr/>
      </dsp:nvSpPr>
      <dsp:spPr>
        <a:xfrm>
          <a:off x="5618971" y="1142767"/>
          <a:ext cx="1631812" cy="979087"/>
        </a:xfrm>
        <a:prstGeom prst="rect">
          <a:avLst/>
        </a:prstGeom>
        <a:gradFill rotWithShape="0">
          <a:gsLst>
            <a:gs pos="0">
              <a:srgbClr val="769535"/>
            </a:gs>
            <a:gs pos="80000">
              <a:srgbClr val="9BBB59"/>
            </a:gs>
            <a:gs pos="100000">
              <a:srgbClr val="9BBB59"/>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Comité sectoriel sécurité sociale </a:t>
          </a:r>
          <a:br>
            <a:rPr lang="fr-BE" sz="1600" kern="1200" dirty="0" smtClean="0"/>
          </a:br>
          <a:r>
            <a:rPr lang="fr-BE" sz="1600" kern="1200" dirty="0" smtClean="0"/>
            <a:t>et santé </a:t>
          </a:r>
          <a:endParaRPr lang="en-US" sz="1600" kern="1200" dirty="0"/>
        </a:p>
      </dsp:txBody>
      <dsp:txXfrm>
        <a:off x="5618971" y="1142767"/>
        <a:ext cx="1631812" cy="979087"/>
      </dsp:txXfrm>
    </dsp:sp>
    <dsp:sp modelId="{E07E3767-4E08-4A11-AE20-4D73DE22BBE2}">
      <dsp:nvSpPr>
        <dsp:cNvPr id="0" name=""/>
        <dsp:cNvSpPr/>
      </dsp:nvSpPr>
      <dsp:spPr>
        <a:xfrm>
          <a:off x="233990" y="2285035"/>
          <a:ext cx="1631812" cy="97908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&gt; de 1milliard de messages échangés en 2015</a:t>
          </a:r>
          <a:endParaRPr lang="en-US" sz="1600" kern="1200" dirty="0"/>
        </a:p>
      </dsp:txBody>
      <dsp:txXfrm>
        <a:off x="233990" y="2285035"/>
        <a:ext cx="1631812" cy="979087"/>
      </dsp:txXfrm>
    </dsp:sp>
    <dsp:sp modelId="{E8ECC3B7-086E-4EEC-A7A9-FED76DD4AFB8}">
      <dsp:nvSpPr>
        <dsp:cNvPr id="0" name=""/>
        <dsp:cNvSpPr/>
      </dsp:nvSpPr>
      <dsp:spPr>
        <a:xfrm>
          <a:off x="2028984" y="2285035"/>
          <a:ext cx="1631812" cy="979087"/>
        </a:xfrm>
        <a:prstGeom prst="rect">
          <a:avLst/>
        </a:prstGeom>
        <a:gradFill rotWithShape="0">
          <a:gsLst>
            <a:gs pos="0">
              <a:srgbClr val="2787A0"/>
            </a:gs>
            <a:gs pos="80000">
              <a:srgbClr val="4BACC6"/>
            </a:gs>
            <a:gs pos="100000">
              <a:srgbClr val="4BACC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190 BPR</a:t>
          </a:r>
          <a:br>
            <a:rPr lang="fr-BE" sz="1600" kern="1200" dirty="0" smtClean="0"/>
          </a:br>
          <a:r>
            <a:rPr lang="fr-BE" sz="1600" kern="1200" dirty="0" smtClean="0"/>
            <a:t>220 messages structurés</a:t>
          </a:r>
          <a:endParaRPr lang="en-US" sz="1600" kern="1200" dirty="0"/>
        </a:p>
      </dsp:txBody>
      <dsp:txXfrm>
        <a:off x="2028984" y="2285035"/>
        <a:ext cx="1631812" cy="979087"/>
      </dsp:txXfrm>
    </dsp:sp>
    <dsp:sp modelId="{369FFCBF-2A0C-49AE-8973-702B23BC0D6F}">
      <dsp:nvSpPr>
        <dsp:cNvPr id="0" name=""/>
        <dsp:cNvSpPr/>
      </dsp:nvSpPr>
      <dsp:spPr>
        <a:xfrm>
          <a:off x="3823977" y="2285035"/>
          <a:ext cx="1631812" cy="979087"/>
        </a:xfrm>
        <a:prstGeom prst="rect">
          <a:avLst/>
        </a:prstGeom>
        <a:gradFill rotWithShape="0">
          <a:gsLst>
            <a:gs pos="0">
              <a:srgbClr val="2787A0"/>
            </a:gs>
            <a:gs pos="80000">
              <a:srgbClr val="4BACC6"/>
            </a:gs>
            <a:gs pos="100000">
              <a:srgbClr val="4BACC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120 services web</a:t>
          </a:r>
        </a:p>
      </dsp:txBody>
      <dsp:txXfrm>
        <a:off x="3823977" y="2285035"/>
        <a:ext cx="1631812" cy="979087"/>
      </dsp:txXfrm>
    </dsp:sp>
    <dsp:sp modelId="{A743D23C-2841-4468-B9CC-23A18DCD0CEF}">
      <dsp:nvSpPr>
        <dsp:cNvPr id="0" name=""/>
        <dsp:cNvSpPr/>
      </dsp:nvSpPr>
      <dsp:spPr>
        <a:xfrm>
          <a:off x="5618971" y="2285035"/>
          <a:ext cx="1631812" cy="979087"/>
        </a:xfrm>
        <a:prstGeom prst="rect">
          <a:avLst/>
        </a:prstGeom>
        <a:gradFill rotWithShape="0">
          <a:gsLst>
            <a:gs pos="0">
              <a:srgbClr val="2787A0"/>
            </a:gs>
            <a:gs pos="80000">
              <a:srgbClr val="4BACC6"/>
            </a:gs>
            <a:gs pos="100000">
              <a:srgbClr val="4BACC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99,8% de disponibilité des services</a:t>
          </a:r>
          <a:endParaRPr lang="en-US" sz="1600" kern="1200" dirty="0"/>
        </a:p>
      </dsp:txBody>
      <dsp:txXfrm>
        <a:off x="5618971" y="2285035"/>
        <a:ext cx="1631812" cy="979087"/>
      </dsp:txXfrm>
    </dsp:sp>
    <dsp:sp modelId="{A7C57057-3A5F-41C5-B5FE-65943B0F5F7E}">
      <dsp:nvSpPr>
        <dsp:cNvPr id="0" name=""/>
        <dsp:cNvSpPr/>
      </dsp:nvSpPr>
      <dsp:spPr>
        <a:xfrm>
          <a:off x="233990" y="3427304"/>
          <a:ext cx="1631812" cy="979087"/>
        </a:xfrm>
        <a:prstGeom prst="rect">
          <a:avLst/>
        </a:prstGeom>
        <a:solidFill>
          <a:srgbClr val="E73E0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Portail de la sécurité sociale</a:t>
          </a:r>
          <a:endParaRPr lang="en-US" sz="1600" kern="1200" dirty="0"/>
        </a:p>
      </dsp:txBody>
      <dsp:txXfrm>
        <a:off x="233990" y="3427304"/>
        <a:ext cx="1631812" cy="979087"/>
      </dsp:txXfrm>
    </dsp:sp>
    <dsp:sp modelId="{3E5F4A6B-6FF6-42B9-9EAC-793F56916124}">
      <dsp:nvSpPr>
        <dsp:cNvPr id="0" name=""/>
        <dsp:cNvSpPr/>
      </dsp:nvSpPr>
      <dsp:spPr>
        <a:xfrm>
          <a:off x="2028984" y="3427304"/>
          <a:ext cx="1631812" cy="979087"/>
        </a:xfrm>
        <a:prstGeom prst="rect">
          <a:avLst/>
        </a:prstGeom>
        <a:solidFill>
          <a:srgbClr val="E73E0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18 applications pour les citoyens</a:t>
          </a:r>
          <a:endParaRPr lang="en-US" sz="1600" kern="1200" dirty="0"/>
        </a:p>
      </dsp:txBody>
      <dsp:txXfrm>
        <a:off x="2028984" y="3427304"/>
        <a:ext cx="1631812" cy="979087"/>
      </dsp:txXfrm>
    </dsp:sp>
    <dsp:sp modelId="{15DEB57A-39CB-4F6F-A3D5-D5484F84F6F4}">
      <dsp:nvSpPr>
        <dsp:cNvPr id="0" name=""/>
        <dsp:cNvSpPr/>
      </dsp:nvSpPr>
      <dsp:spPr>
        <a:xfrm>
          <a:off x="3823977" y="3427304"/>
          <a:ext cx="1631812" cy="979087"/>
        </a:xfrm>
        <a:prstGeom prst="rect">
          <a:avLst/>
        </a:prstGeom>
        <a:solidFill>
          <a:srgbClr val="E73E0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&gt; 50 applications pour les employeurs</a:t>
          </a:r>
          <a:endParaRPr lang="en-US" sz="1600" kern="1200" dirty="0"/>
        </a:p>
      </dsp:txBody>
      <dsp:txXfrm>
        <a:off x="3823977" y="3427304"/>
        <a:ext cx="1631812" cy="979087"/>
      </dsp:txXfrm>
    </dsp:sp>
    <dsp:sp modelId="{6689F098-F5A7-43C7-A5F3-9B2B7E1142AF}">
      <dsp:nvSpPr>
        <dsp:cNvPr id="0" name=""/>
        <dsp:cNvSpPr/>
      </dsp:nvSpPr>
      <dsp:spPr>
        <a:xfrm>
          <a:off x="5618971" y="3427304"/>
          <a:ext cx="1631812" cy="979087"/>
        </a:xfrm>
        <a:prstGeom prst="rect">
          <a:avLst/>
        </a:prstGeom>
        <a:solidFill>
          <a:srgbClr val="E73E0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Organisation publique fédérale de l’année 2014</a:t>
          </a:r>
          <a:endParaRPr lang="en-US" sz="1600" kern="1200" dirty="0"/>
        </a:p>
      </dsp:txBody>
      <dsp:txXfrm>
        <a:off x="5618971" y="3427304"/>
        <a:ext cx="1631812" cy="979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DBDBB-F016-42CB-9185-D17AE18730A2}">
      <dsp:nvSpPr>
        <dsp:cNvPr id="0" name=""/>
        <dsp:cNvSpPr/>
      </dsp:nvSpPr>
      <dsp:spPr>
        <a:xfrm>
          <a:off x="2627997" y="155690"/>
          <a:ext cx="1536851" cy="926338"/>
        </a:xfrm>
        <a:prstGeom prst="roundRect">
          <a:avLst>
            <a:gd name="adj" fmla="val 10000"/>
          </a:avLst>
        </a:prstGeom>
        <a:solidFill>
          <a:schemeClr val="tx2">
            <a:lumMod val="40000"/>
            <a:lumOff val="60000"/>
          </a:schemeClr>
        </a:solidFill>
        <a:ln w="25400" cap="flat" cmpd="sng" algn="ctr">
          <a:noFill/>
          <a:prstDash val="solid"/>
        </a:ln>
        <a:effectLst>
          <a:outerShdw blurRad="50800" dist="38100" algn="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nl-BE" sz="1700" b="0" kern="1200" dirty="0" smtClean="0">
              <a:solidFill>
                <a:srgbClr val="002776"/>
              </a:solidFill>
              <a:latin typeface="+mj-lt"/>
              <a:cs typeface="Arial" panose="020B0604020202020204" pitchFamily="34" charset="0"/>
            </a:rPr>
            <a:t>Gouvernement</a:t>
          </a:r>
          <a:endParaRPr lang="en-US" sz="1700" b="0" kern="1200" dirty="0">
            <a:solidFill>
              <a:srgbClr val="002776"/>
            </a:solidFill>
            <a:latin typeface="+mj-lt"/>
            <a:cs typeface="Arial" panose="020B0604020202020204" pitchFamily="34" charset="0"/>
          </a:endParaRPr>
        </a:p>
      </dsp:txBody>
      <dsp:txXfrm>
        <a:off x="2655129" y="182822"/>
        <a:ext cx="1482587" cy="872074"/>
      </dsp:txXfrm>
    </dsp:sp>
    <dsp:sp modelId="{E753885E-5E29-4AA1-97C6-E523B79A20E0}">
      <dsp:nvSpPr>
        <dsp:cNvPr id="0" name=""/>
        <dsp:cNvSpPr/>
      </dsp:nvSpPr>
      <dsp:spPr>
        <a:xfrm>
          <a:off x="3349036" y="1082029"/>
          <a:ext cx="91440" cy="321967"/>
        </a:xfrm>
        <a:custGeom>
          <a:avLst/>
          <a:gdLst/>
          <a:ahLst/>
          <a:cxnLst/>
          <a:rect l="0" t="0" r="0" b="0"/>
          <a:pathLst>
            <a:path>
              <a:moveTo>
                <a:pt x="47387" y="0"/>
              </a:moveTo>
              <a:lnTo>
                <a:pt x="47387" y="160983"/>
              </a:lnTo>
              <a:lnTo>
                <a:pt x="45720" y="160983"/>
              </a:lnTo>
              <a:lnTo>
                <a:pt x="45720" y="321967"/>
              </a:lnTo>
            </a:path>
          </a:pathLst>
        </a:custGeom>
        <a:noFill/>
        <a:ln w="25400" cap="flat" cmpd="sng" algn="ctr">
          <a:solidFill>
            <a:srgbClr val="002776"/>
          </a:solidFill>
          <a:prstDash val="solid"/>
        </a:ln>
        <a:effectLst/>
      </dsp:spPr>
      <dsp:style>
        <a:lnRef idx="1">
          <a:schemeClr val="dk1"/>
        </a:lnRef>
        <a:fillRef idx="0">
          <a:schemeClr val="dk1"/>
        </a:fillRef>
        <a:effectRef idx="0">
          <a:schemeClr val="dk1"/>
        </a:effectRef>
        <a:fontRef idx="minor">
          <a:schemeClr val="tx1"/>
        </a:fontRef>
      </dsp:style>
    </dsp:sp>
    <dsp:sp modelId="{FC62007E-0289-41CD-808B-B2867874EBE1}">
      <dsp:nvSpPr>
        <dsp:cNvPr id="0" name=""/>
        <dsp:cNvSpPr/>
      </dsp:nvSpPr>
      <dsp:spPr>
        <a:xfrm>
          <a:off x="2700002" y="1403997"/>
          <a:ext cx="1389508" cy="926338"/>
        </a:xfrm>
        <a:prstGeom prst="roundRect">
          <a:avLst>
            <a:gd name="adj" fmla="val 10000"/>
          </a:avLst>
        </a:prstGeom>
        <a:solidFill>
          <a:schemeClr val="tx2">
            <a:lumMod val="40000"/>
            <a:lumOff val="60000"/>
          </a:schemeClr>
        </a:solidFill>
        <a:ln w="25400" cap="flat" cmpd="sng" algn="ctr">
          <a:noFill/>
          <a:prstDash val="solid"/>
        </a:ln>
        <a:effectLst>
          <a:outerShdw blurRad="50800" dist="38100" algn="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1">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nl-BE" sz="1600" b="0" kern="1200" dirty="0" smtClean="0">
              <a:solidFill>
                <a:srgbClr val="002776"/>
              </a:solidFill>
              <a:latin typeface="+mj-lt"/>
              <a:cs typeface="Arial" panose="020B0604020202020204" pitchFamily="34" charset="0"/>
            </a:rPr>
            <a:t>G-</a:t>
          </a:r>
          <a:r>
            <a:rPr lang="nl-BE" sz="1600" b="0" kern="1200" dirty="0" err="1" smtClean="0">
              <a:solidFill>
                <a:srgbClr val="002776"/>
              </a:solidFill>
              <a:latin typeface="+mj-lt"/>
              <a:cs typeface="Arial" panose="020B0604020202020204" pitchFamily="34" charset="0"/>
            </a:rPr>
            <a:t>cloud</a:t>
          </a:r>
          <a:r>
            <a:rPr lang="nl-BE" sz="1600" b="0" kern="1200" dirty="0" smtClean="0">
              <a:solidFill>
                <a:srgbClr val="002776"/>
              </a:solidFill>
              <a:latin typeface="+mj-lt"/>
              <a:cs typeface="Arial" panose="020B0604020202020204" pitchFamily="34" charset="0"/>
            </a:rPr>
            <a:t> Strategic Board</a:t>
          </a:r>
          <a:endParaRPr lang="fr-BE" sz="1600" b="0" kern="1200" dirty="0" smtClean="0">
            <a:solidFill>
              <a:srgbClr val="002776"/>
            </a:solidFill>
            <a:latin typeface="+mj-lt"/>
            <a:cs typeface="Arial" panose="020B0604020202020204" pitchFamily="34" charset="0"/>
          </a:endParaRPr>
        </a:p>
      </dsp:txBody>
      <dsp:txXfrm>
        <a:off x="2727134" y="1431129"/>
        <a:ext cx="1335244" cy="872074"/>
      </dsp:txXfrm>
    </dsp:sp>
    <dsp:sp modelId="{2ABDDC3B-0E3F-4094-B2A0-81DDA2235859}">
      <dsp:nvSpPr>
        <dsp:cNvPr id="0" name=""/>
        <dsp:cNvSpPr/>
      </dsp:nvSpPr>
      <dsp:spPr>
        <a:xfrm>
          <a:off x="3349036" y="2330336"/>
          <a:ext cx="91440" cy="333667"/>
        </a:xfrm>
        <a:custGeom>
          <a:avLst/>
          <a:gdLst/>
          <a:ahLst/>
          <a:cxnLst/>
          <a:rect l="0" t="0" r="0" b="0"/>
          <a:pathLst>
            <a:path>
              <a:moveTo>
                <a:pt x="45720" y="0"/>
              </a:moveTo>
              <a:lnTo>
                <a:pt x="45720" y="333667"/>
              </a:lnTo>
            </a:path>
          </a:pathLst>
        </a:custGeom>
        <a:noFill/>
        <a:ln w="25400" cap="flat" cmpd="sng" algn="ctr">
          <a:solidFill>
            <a:srgbClr val="002776"/>
          </a:solidFill>
          <a:prstDash val="solid"/>
        </a:ln>
        <a:effectLst/>
      </dsp:spPr>
      <dsp:style>
        <a:lnRef idx="2">
          <a:scrgbClr r="0" g="0" b="0"/>
        </a:lnRef>
        <a:fillRef idx="0">
          <a:scrgbClr r="0" g="0" b="0"/>
        </a:fillRef>
        <a:effectRef idx="0">
          <a:scrgbClr r="0" g="0" b="0"/>
        </a:effectRef>
        <a:fontRef idx="minor"/>
      </dsp:style>
    </dsp:sp>
    <dsp:sp modelId="{1719D184-4BDA-4438-BCFC-3C8F0189EFDE}">
      <dsp:nvSpPr>
        <dsp:cNvPr id="0" name=""/>
        <dsp:cNvSpPr/>
      </dsp:nvSpPr>
      <dsp:spPr>
        <a:xfrm>
          <a:off x="2700002" y="2664003"/>
          <a:ext cx="1389508" cy="926338"/>
        </a:xfrm>
        <a:prstGeom prst="roundRect">
          <a:avLst>
            <a:gd name="adj" fmla="val 10000"/>
          </a:avLst>
        </a:prstGeom>
        <a:solidFill>
          <a:schemeClr val="tx2">
            <a:lumMod val="40000"/>
            <a:lumOff val="60000"/>
          </a:schemeClr>
        </a:solidFill>
        <a:ln w="25400" cap="flat" cmpd="sng" algn="ctr">
          <a:noFill/>
          <a:prstDash val="solid"/>
        </a:ln>
        <a:effectLst>
          <a:outerShdw blurRad="50800" dist="38100" algn="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kern="1200" dirty="0" smtClean="0">
              <a:solidFill>
                <a:srgbClr val="002776"/>
              </a:solidFill>
            </a:rPr>
            <a:t>G-</a:t>
          </a:r>
          <a:r>
            <a:rPr lang="nl-BE" sz="1600" kern="1200" dirty="0" err="1" smtClean="0">
              <a:solidFill>
                <a:srgbClr val="002776"/>
              </a:solidFill>
            </a:rPr>
            <a:t>cloud</a:t>
          </a:r>
          <a:r>
            <a:rPr lang="nl-BE" sz="1600" kern="1200" dirty="0" smtClean="0">
              <a:solidFill>
                <a:srgbClr val="002776"/>
              </a:solidFill>
            </a:rPr>
            <a:t> </a:t>
          </a:r>
          <a:r>
            <a:rPr lang="nl-BE" sz="1600" kern="1200" dirty="0" err="1" smtClean="0">
              <a:solidFill>
                <a:srgbClr val="002776"/>
              </a:solidFill>
            </a:rPr>
            <a:t>Operational</a:t>
          </a:r>
          <a:r>
            <a:rPr lang="nl-BE" sz="1600" kern="1200" dirty="0" smtClean="0">
              <a:solidFill>
                <a:srgbClr val="002776"/>
              </a:solidFill>
            </a:rPr>
            <a:t> &amp; Program Board</a:t>
          </a:r>
          <a:endParaRPr lang="en-US" sz="1600" kern="1200" dirty="0">
            <a:solidFill>
              <a:srgbClr val="002776"/>
            </a:solidFill>
          </a:endParaRPr>
        </a:p>
      </dsp:txBody>
      <dsp:txXfrm>
        <a:off x="2727134" y="2691135"/>
        <a:ext cx="1335244" cy="872074"/>
      </dsp:txXfrm>
    </dsp:sp>
    <dsp:sp modelId="{10FA042D-5615-4BF9-958C-81FFB5A6DD35}">
      <dsp:nvSpPr>
        <dsp:cNvPr id="0" name=""/>
        <dsp:cNvSpPr/>
      </dsp:nvSpPr>
      <dsp:spPr>
        <a:xfrm>
          <a:off x="766751" y="3590342"/>
          <a:ext cx="2628005" cy="369655"/>
        </a:xfrm>
        <a:custGeom>
          <a:avLst/>
          <a:gdLst/>
          <a:ahLst/>
          <a:cxnLst/>
          <a:rect l="0" t="0" r="0" b="0"/>
          <a:pathLst>
            <a:path>
              <a:moveTo>
                <a:pt x="2628005" y="0"/>
              </a:moveTo>
              <a:lnTo>
                <a:pt x="2628005" y="184827"/>
              </a:lnTo>
              <a:lnTo>
                <a:pt x="0" y="184827"/>
              </a:lnTo>
              <a:lnTo>
                <a:pt x="0" y="369655"/>
              </a:lnTo>
            </a:path>
          </a:pathLst>
        </a:custGeom>
        <a:noFill/>
        <a:ln w="25400" cap="flat" cmpd="sng" algn="ctr">
          <a:solidFill>
            <a:srgbClr val="002776"/>
          </a:solidFill>
          <a:prstDash val="solid"/>
        </a:ln>
        <a:effectLst/>
      </dsp:spPr>
      <dsp:style>
        <a:lnRef idx="2">
          <a:scrgbClr r="0" g="0" b="0"/>
        </a:lnRef>
        <a:fillRef idx="0">
          <a:scrgbClr r="0" g="0" b="0"/>
        </a:fillRef>
        <a:effectRef idx="0">
          <a:scrgbClr r="0" g="0" b="0"/>
        </a:effectRef>
        <a:fontRef idx="minor"/>
      </dsp:style>
    </dsp:sp>
    <dsp:sp modelId="{69F70529-B724-4F85-8AAE-BA0FB5B39E22}">
      <dsp:nvSpPr>
        <dsp:cNvPr id="0" name=""/>
        <dsp:cNvSpPr/>
      </dsp:nvSpPr>
      <dsp:spPr>
        <a:xfrm>
          <a:off x="71996" y="3959998"/>
          <a:ext cx="1389508" cy="926338"/>
        </a:xfrm>
        <a:prstGeom prst="roundRect">
          <a:avLst>
            <a:gd name="adj" fmla="val 10000"/>
          </a:avLst>
        </a:prstGeom>
        <a:solidFill>
          <a:schemeClr val="tx2">
            <a:lumMod val="40000"/>
            <a:lumOff val="60000"/>
          </a:schemeClr>
        </a:solidFill>
        <a:ln w="25400" cap="flat" cmpd="sng" algn="ctr">
          <a:noFill/>
          <a:prstDash val="solid"/>
        </a:ln>
        <a:effectLst>
          <a:outerShdw blurRad="50800" dist="38100" algn="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nl-BE" sz="1400" kern="1200" dirty="0" smtClean="0">
              <a:solidFill>
                <a:srgbClr val="002776"/>
              </a:solidFill>
            </a:rPr>
            <a:t>SPF/SPP</a:t>
          </a:r>
          <a:br>
            <a:rPr lang="nl-BE" sz="1400" kern="1200" dirty="0" smtClean="0">
              <a:solidFill>
                <a:srgbClr val="002776"/>
              </a:solidFill>
            </a:rPr>
          </a:br>
          <a:r>
            <a:rPr lang="nl-BE" sz="1400" kern="1200" dirty="0" smtClean="0">
              <a:solidFill>
                <a:srgbClr val="002776"/>
              </a:solidFill>
            </a:rPr>
            <a:t>(SPF </a:t>
          </a:r>
          <a:r>
            <a:rPr lang="nl-BE" sz="1400" kern="1200" dirty="0" err="1" smtClean="0">
              <a:solidFill>
                <a:srgbClr val="002776"/>
              </a:solidFill>
            </a:rPr>
            <a:t>horizontal</a:t>
          </a:r>
          <a:r>
            <a:rPr lang="nl-BE" sz="1400" kern="1200" dirty="0" smtClean="0">
              <a:solidFill>
                <a:srgbClr val="002776"/>
              </a:solidFill>
            </a:rPr>
            <a:t>, SPF FIN, </a:t>
          </a:r>
          <a:r>
            <a:rPr lang="nl-BE" sz="1400" kern="1200" dirty="0" err="1" smtClean="0">
              <a:solidFill>
                <a:srgbClr val="002776"/>
              </a:solidFill>
            </a:rPr>
            <a:t>Belnet</a:t>
          </a:r>
          <a:r>
            <a:rPr lang="nl-BE" sz="1400" kern="1200" dirty="0" smtClean="0">
              <a:solidFill>
                <a:srgbClr val="002776"/>
              </a:solidFill>
            </a:rPr>
            <a:t>, …)</a:t>
          </a:r>
          <a:endParaRPr lang="fr-BE" sz="1400" kern="1200" dirty="0">
            <a:solidFill>
              <a:srgbClr val="002776"/>
            </a:solidFill>
          </a:endParaRPr>
        </a:p>
      </dsp:txBody>
      <dsp:txXfrm>
        <a:off x="99128" y="3987130"/>
        <a:ext cx="1335244" cy="872074"/>
      </dsp:txXfrm>
    </dsp:sp>
    <dsp:sp modelId="{16DB20CB-D959-404A-86D4-DBD9F03D41C8}">
      <dsp:nvSpPr>
        <dsp:cNvPr id="0" name=""/>
        <dsp:cNvSpPr/>
      </dsp:nvSpPr>
      <dsp:spPr>
        <a:xfrm>
          <a:off x="2504859" y="3590342"/>
          <a:ext cx="889896" cy="369655"/>
        </a:xfrm>
        <a:custGeom>
          <a:avLst/>
          <a:gdLst/>
          <a:ahLst/>
          <a:cxnLst/>
          <a:rect l="0" t="0" r="0" b="0"/>
          <a:pathLst>
            <a:path>
              <a:moveTo>
                <a:pt x="889896" y="0"/>
              </a:moveTo>
              <a:lnTo>
                <a:pt x="889896" y="184827"/>
              </a:lnTo>
              <a:lnTo>
                <a:pt x="0" y="184827"/>
              </a:lnTo>
              <a:lnTo>
                <a:pt x="0" y="369655"/>
              </a:lnTo>
            </a:path>
          </a:pathLst>
        </a:custGeom>
        <a:noFill/>
        <a:ln w="25400" cap="flat" cmpd="sng" algn="ctr">
          <a:solidFill>
            <a:srgbClr val="002776"/>
          </a:solidFill>
          <a:prstDash val="solid"/>
        </a:ln>
        <a:effectLst/>
      </dsp:spPr>
      <dsp:style>
        <a:lnRef idx="2">
          <a:scrgbClr r="0" g="0" b="0"/>
        </a:lnRef>
        <a:fillRef idx="0">
          <a:scrgbClr r="0" g="0" b="0"/>
        </a:fillRef>
        <a:effectRef idx="0">
          <a:scrgbClr r="0" g="0" b="0"/>
        </a:effectRef>
        <a:fontRef idx="minor"/>
      </dsp:style>
    </dsp:sp>
    <dsp:sp modelId="{0C15A292-2059-4B9C-9C47-E66478AFF3EC}">
      <dsp:nvSpPr>
        <dsp:cNvPr id="0" name=""/>
        <dsp:cNvSpPr/>
      </dsp:nvSpPr>
      <dsp:spPr>
        <a:xfrm>
          <a:off x="1810105" y="3959998"/>
          <a:ext cx="1389508" cy="926338"/>
        </a:xfrm>
        <a:prstGeom prst="roundRect">
          <a:avLst>
            <a:gd name="adj" fmla="val 10000"/>
          </a:avLst>
        </a:prstGeom>
        <a:solidFill>
          <a:schemeClr val="tx2">
            <a:lumMod val="40000"/>
            <a:lumOff val="60000"/>
          </a:schemeClr>
        </a:solidFill>
        <a:ln w="25400" cap="flat" cmpd="sng" algn="ctr">
          <a:noFill/>
          <a:prstDash val="solid"/>
        </a:ln>
        <a:effectLst>
          <a:outerShdw blurRad="50800" dist="38100" algn="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kern="1200" dirty="0" smtClean="0">
              <a:solidFill>
                <a:srgbClr val="002776"/>
              </a:solidFill>
            </a:rPr>
            <a:t>IPSS/OIP (BCSS…)</a:t>
          </a:r>
          <a:endParaRPr lang="fr-BE" sz="1600" kern="1200" dirty="0">
            <a:solidFill>
              <a:srgbClr val="002776"/>
            </a:solidFill>
          </a:endParaRPr>
        </a:p>
      </dsp:txBody>
      <dsp:txXfrm>
        <a:off x="1837237" y="3987130"/>
        <a:ext cx="1335244" cy="872074"/>
      </dsp:txXfrm>
    </dsp:sp>
    <dsp:sp modelId="{040AE0B6-74FA-4EA9-BB98-39A17B3C414B}">
      <dsp:nvSpPr>
        <dsp:cNvPr id="0" name=""/>
        <dsp:cNvSpPr/>
      </dsp:nvSpPr>
      <dsp:spPr>
        <a:xfrm>
          <a:off x="3394756" y="3590342"/>
          <a:ext cx="863996" cy="369655"/>
        </a:xfrm>
        <a:custGeom>
          <a:avLst/>
          <a:gdLst/>
          <a:ahLst/>
          <a:cxnLst/>
          <a:rect l="0" t="0" r="0" b="0"/>
          <a:pathLst>
            <a:path>
              <a:moveTo>
                <a:pt x="0" y="0"/>
              </a:moveTo>
              <a:lnTo>
                <a:pt x="0" y="184827"/>
              </a:lnTo>
              <a:lnTo>
                <a:pt x="863996" y="184827"/>
              </a:lnTo>
              <a:lnTo>
                <a:pt x="863996" y="369655"/>
              </a:lnTo>
            </a:path>
          </a:pathLst>
        </a:custGeom>
        <a:noFill/>
        <a:ln w="25400" cap="flat" cmpd="sng" algn="ctr">
          <a:solidFill>
            <a:srgbClr val="002776"/>
          </a:solidFill>
          <a:prstDash val="solid"/>
        </a:ln>
        <a:effectLst/>
      </dsp:spPr>
      <dsp:style>
        <a:lnRef idx="2">
          <a:scrgbClr r="0" g="0" b="0"/>
        </a:lnRef>
        <a:fillRef idx="0">
          <a:scrgbClr r="0" g="0" b="0"/>
        </a:fillRef>
        <a:effectRef idx="0">
          <a:scrgbClr r="0" g="0" b="0"/>
        </a:effectRef>
        <a:fontRef idx="minor"/>
      </dsp:style>
    </dsp:sp>
    <dsp:sp modelId="{DA09A7DB-7503-4C8C-93E2-88A6921B7EEA}">
      <dsp:nvSpPr>
        <dsp:cNvPr id="0" name=""/>
        <dsp:cNvSpPr/>
      </dsp:nvSpPr>
      <dsp:spPr>
        <a:xfrm>
          <a:off x="3563998" y="3959998"/>
          <a:ext cx="1389508" cy="926338"/>
        </a:xfrm>
        <a:prstGeom prst="roundRect">
          <a:avLst>
            <a:gd name="adj" fmla="val 10000"/>
          </a:avLst>
        </a:prstGeom>
        <a:solidFill>
          <a:schemeClr val="tx2">
            <a:lumMod val="40000"/>
            <a:lumOff val="60000"/>
          </a:schemeClr>
        </a:solidFill>
        <a:ln w="25400" cap="flat" cmpd="sng" algn="ctr">
          <a:noFill/>
          <a:prstDash val="solid"/>
        </a:ln>
        <a:effectLst>
          <a:outerShdw blurRad="50800" dist="38100" algn="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2776"/>
              </a:solidFill>
            </a:rPr>
            <a:t>Association de </a:t>
          </a:r>
          <a:r>
            <a:rPr lang="en-US" sz="1400" kern="1200" dirty="0" smtClean="0">
              <a:solidFill>
                <a:srgbClr val="002776"/>
              </a:solidFill>
            </a:rPr>
            <a:t>SPF/SPP/OIP</a:t>
          </a:r>
          <a:endParaRPr lang="en-US" sz="1400" kern="1200" dirty="0">
            <a:solidFill>
              <a:srgbClr val="002776"/>
            </a:solidFill>
          </a:endParaRPr>
        </a:p>
      </dsp:txBody>
      <dsp:txXfrm>
        <a:off x="3591130" y="3987130"/>
        <a:ext cx="1335244" cy="872074"/>
      </dsp:txXfrm>
    </dsp:sp>
    <dsp:sp modelId="{CB131D3F-5060-48D1-BCD5-E503DCC482AE}">
      <dsp:nvSpPr>
        <dsp:cNvPr id="0" name=""/>
        <dsp:cNvSpPr/>
      </dsp:nvSpPr>
      <dsp:spPr>
        <a:xfrm>
          <a:off x="3394756" y="3590342"/>
          <a:ext cx="2628005" cy="369655"/>
        </a:xfrm>
        <a:custGeom>
          <a:avLst/>
          <a:gdLst/>
          <a:ahLst/>
          <a:cxnLst/>
          <a:rect l="0" t="0" r="0" b="0"/>
          <a:pathLst>
            <a:path>
              <a:moveTo>
                <a:pt x="0" y="0"/>
              </a:moveTo>
              <a:lnTo>
                <a:pt x="0" y="184827"/>
              </a:lnTo>
              <a:lnTo>
                <a:pt x="2628005" y="184827"/>
              </a:lnTo>
              <a:lnTo>
                <a:pt x="2628005" y="369655"/>
              </a:lnTo>
            </a:path>
          </a:pathLst>
        </a:custGeom>
        <a:noFill/>
        <a:ln w="25400" cap="flat" cmpd="sng" algn="ctr">
          <a:solidFill>
            <a:srgbClr val="002776"/>
          </a:solidFill>
          <a:prstDash val="solid"/>
        </a:ln>
        <a:effectLst/>
      </dsp:spPr>
      <dsp:style>
        <a:lnRef idx="2">
          <a:scrgbClr r="0" g="0" b="0"/>
        </a:lnRef>
        <a:fillRef idx="0">
          <a:scrgbClr r="0" g="0" b="0"/>
        </a:fillRef>
        <a:effectRef idx="0">
          <a:scrgbClr r="0" g="0" b="0"/>
        </a:effectRef>
        <a:fontRef idx="minor"/>
      </dsp:style>
    </dsp:sp>
    <dsp:sp modelId="{ED81BA74-ED83-4275-917A-DA21C4B264F1}">
      <dsp:nvSpPr>
        <dsp:cNvPr id="0" name=""/>
        <dsp:cNvSpPr/>
      </dsp:nvSpPr>
      <dsp:spPr>
        <a:xfrm>
          <a:off x="5328007" y="3959998"/>
          <a:ext cx="1389508" cy="926338"/>
        </a:xfrm>
        <a:prstGeom prst="roundRect">
          <a:avLst>
            <a:gd name="adj" fmla="val 10000"/>
          </a:avLst>
        </a:prstGeom>
        <a:solidFill>
          <a:schemeClr val="tx2">
            <a:lumMod val="40000"/>
            <a:lumOff val="60000"/>
          </a:schemeClr>
        </a:solidFill>
        <a:ln w="25400" cap="flat" cmpd="sng" algn="ctr">
          <a:noFill/>
          <a:prstDash val="solid"/>
        </a:ln>
        <a:effectLst>
          <a:outerShdw blurRad="50800" dist="38100" algn="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kern="1200" dirty="0" err="1" smtClean="0">
              <a:solidFill>
                <a:srgbClr val="002776"/>
              </a:solidFill>
            </a:rPr>
            <a:t>Sociétés</a:t>
          </a:r>
          <a:r>
            <a:rPr lang="nl-BE" sz="1600" kern="1200" dirty="0" smtClean="0">
              <a:solidFill>
                <a:srgbClr val="002776"/>
              </a:solidFill>
            </a:rPr>
            <a:t> ICT </a:t>
          </a:r>
          <a:r>
            <a:rPr lang="nl-BE" sz="1600" kern="1200" dirty="0" err="1" smtClean="0">
              <a:solidFill>
                <a:srgbClr val="002776"/>
              </a:solidFill>
            </a:rPr>
            <a:t>privées</a:t>
          </a:r>
          <a:r>
            <a:rPr lang="nl-BE" sz="1600" kern="1200" dirty="0" smtClean="0">
              <a:solidFill>
                <a:srgbClr val="002776"/>
              </a:solidFill>
            </a:rPr>
            <a:t> sous la </a:t>
          </a:r>
          <a:r>
            <a:rPr lang="nl-BE" sz="1400" kern="1200" dirty="0" err="1" smtClean="0">
              <a:solidFill>
                <a:srgbClr val="002776"/>
              </a:solidFill>
            </a:rPr>
            <a:t>direction</a:t>
          </a:r>
          <a:r>
            <a:rPr lang="nl-BE" sz="1600" kern="1200" dirty="0" smtClean="0">
              <a:solidFill>
                <a:srgbClr val="002776"/>
              </a:solidFill>
            </a:rPr>
            <a:t> de SPF/IPSS/…</a:t>
          </a:r>
          <a:endParaRPr lang="en-US" sz="1600" kern="1200" dirty="0">
            <a:solidFill>
              <a:srgbClr val="002776"/>
            </a:solidFill>
          </a:endParaRPr>
        </a:p>
      </dsp:txBody>
      <dsp:txXfrm>
        <a:off x="5355139" y="3987130"/>
        <a:ext cx="1335244" cy="87207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2CF0DD7-B5FF-448D-A8CD-D054F37DE594}" type="datetimeFigureOut">
              <a:rPr lang="en-US" smtClean="0"/>
              <a:t>6/27/2016</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B8556FA-A32A-4806-B18A-CCB0C6BE3AD6}" type="slidenum">
              <a:rPr lang="en-US" smtClean="0"/>
              <a:t>‹#›</a:t>
            </a:fld>
            <a:endParaRPr lang="en-US"/>
          </a:p>
        </p:txBody>
      </p:sp>
    </p:spTree>
    <p:extLst>
      <p:ext uri="{BB962C8B-B14F-4D97-AF65-F5344CB8AC3E}">
        <p14:creationId xmlns:p14="http://schemas.microsoft.com/office/powerpoint/2010/main" val="743556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EB10C3BF-ECB0-489F-B314-CB507064E6C4}" type="datetimeFigureOut">
              <a:rPr lang="en-US"/>
              <a:pPr>
                <a:defRPr/>
              </a:pPr>
              <a:t>6/27/2016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856D307B-0156-4A5F-B2EC-9D722360EEB4}" type="slidenum">
              <a:rPr lang="en-US"/>
              <a:pPr>
                <a:defRPr/>
              </a:pPr>
              <a:t>‹#›</a:t>
            </a:fld>
            <a:endParaRPr lang="en-US"/>
          </a:p>
        </p:txBody>
      </p:sp>
    </p:spTree>
    <p:extLst>
      <p:ext uri="{BB962C8B-B14F-4D97-AF65-F5344CB8AC3E}">
        <p14:creationId xmlns:p14="http://schemas.microsoft.com/office/powerpoint/2010/main" val="116758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pPr>
              <a:defRPr/>
            </a:pPr>
            <a:fld id="{1D164FA4-D929-4BC1-AA33-1704434187A6}" type="slidenum">
              <a:rPr lang="en-US" smtClean="0"/>
              <a:pPr>
                <a:defRPr/>
              </a:pPr>
              <a:t>35</a:t>
            </a:fld>
            <a:endParaRPr lang="en-US"/>
          </a:p>
        </p:txBody>
      </p:sp>
    </p:spTree>
    <p:extLst>
      <p:ext uri="{BB962C8B-B14F-4D97-AF65-F5344CB8AC3E}">
        <p14:creationId xmlns:p14="http://schemas.microsoft.com/office/powerpoint/2010/main" val="162343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pPr>
              <a:defRPr/>
            </a:pPr>
            <a:fld id="{1D164FA4-D929-4BC1-AA33-1704434187A6}" type="slidenum">
              <a:rPr lang="en-US" smtClean="0"/>
              <a:pPr>
                <a:defRPr/>
              </a:pPr>
              <a:t>36</a:t>
            </a:fld>
            <a:endParaRPr lang="en-US"/>
          </a:p>
        </p:txBody>
      </p:sp>
    </p:spTree>
    <p:extLst>
      <p:ext uri="{BB962C8B-B14F-4D97-AF65-F5344CB8AC3E}">
        <p14:creationId xmlns:p14="http://schemas.microsoft.com/office/powerpoint/2010/main" val="199849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pPr>
              <a:defRPr/>
            </a:pPr>
            <a:fld id="{1D164FA4-D929-4BC1-AA33-1704434187A6}" type="slidenum">
              <a:rPr lang="en-US" smtClean="0"/>
              <a:pPr>
                <a:defRPr/>
              </a:pPr>
              <a:t>37</a:t>
            </a:fld>
            <a:endParaRPr lang="en-US"/>
          </a:p>
        </p:txBody>
      </p:sp>
    </p:spTree>
    <p:extLst>
      <p:ext uri="{BB962C8B-B14F-4D97-AF65-F5344CB8AC3E}">
        <p14:creationId xmlns:p14="http://schemas.microsoft.com/office/powerpoint/2010/main" val="3983031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164FA4-D929-4BC1-AA33-1704434187A6}" type="slidenum">
              <a:rPr lang="en-US" smtClean="0"/>
              <a:pPr>
                <a:defRPr/>
              </a:pPr>
              <a:t>55</a:t>
            </a:fld>
            <a:endParaRPr lang="en-US"/>
          </a:p>
        </p:txBody>
      </p:sp>
    </p:spTree>
    <p:extLst>
      <p:ext uri="{BB962C8B-B14F-4D97-AF65-F5344CB8AC3E}">
        <p14:creationId xmlns:p14="http://schemas.microsoft.com/office/powerpoint/2010/main" val="1413907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dirty="0" smtClean="0"/>
              <a:t>22/01/2015</a:t>
            </a:r>
            <a:endParaRPr lang="en-GB" dirty="0"/>
          </a:p>
        </p:txBody>
      </p:sp>
    </p:spTree>
    <p:extLst>
      <p:ext uri="{BB962C8B-B14F-4D97-AF65-F5344CB8AC3E}">
        <p14:creationId xmlns:p14="http://schemas.microsoft.com/office/powerpoint/2010/main" val="1748702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1_Title">
    <p:spTree>
      <p:nvGrpSpPr>
        <p:cNvPr id="1" name=""/>
        <p:cNvGrpSpPr/>
        <p:nvPr/>
      </p:nvGrpSpPr>
      <p:grpSpPr>
        <a:xfrm>
          <a:off x="0" y="0"/>
          <a:ext cx="0" cy="0"/>
          <a:chOff x="0" y="0"/>
          <a:chExt cx="0" cy="0"/>
        </a:xfrm>
      </p:grpSpPr>
      <p:grpSp>
        <p:nvGrpSpPr>
          <p:cNvPr id="26" name="Group 25"/>
          <p:cNvGrpSpPr>
            <a:grpSpLocks noChangeAspect="1"/>
          </p:cNvGrpSpPr>
          <p:nvPr/>
        </p:nvGrpSpPr>
        <p:grpSpPr>
          <a:xfrm>
            <a:off x="74124" y="916996"/>
            <a:ext cx="9011675" cy="5020991"/>
            <a:chOff x="688828" y="1380227"/>
            <a:chExt cx="7648452" cy="4261451"/>
          </a:xfrm>
          <a:solidFill>
            <a:schemeClr val="accent1">
              <a:lumMod val="40000"/>
              <a:lumOff val="60000"/>
            </a:schemeClr>
          </a:solidFill>
          <a:effectLst>
            <a:outerShdw blurRad="50800" dist="38100" dir="2700000" algn="tl" rotWithShape="0">
              <a:prstClr val="black">
                <a:alpha val="40000"/>
              </a:prstClr>
            </a:outerShdw>
          </a:effectLst>
        </p:grpSpPr>
        <p:sp>
          <p:nvSpPr>
            <p:cNvPr id="27" name="Oval 26"/>
            <p:cNvSpPr/>
            <p:nvPr userDrawn="1"/>
          </p:nvSpPr>
          <p:spPr>
            <a:xfrm>
              <a:off x="3045125" y="1380227"/>
              <a:ext cx="4261451" cy="42614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28" name="Oval 27"/>
            <p:cNvSpPr/>
            <p:nvPr userDrawn="1"/>
          </p:nvSpPr>
          <p:spPr>
            <a:xfrm>
              <a:off x="5131127" y="1919516"/>
              <a:ext cx="3206153" cy="3206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29" name="Oval 28"/>
            <p:cNvSpPr/>
            <p:nvPr userDrawn="1"/>
          </p:nvSpPr>
          <p:spPr>
            <a:xfrm>
              <a:off x="2055139" y="1919516"/>
              <a:ext cx="3206153" cy="32061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30" name="Oval 29"/>
            <p:cNvSpPr/>
            <p:nvPr userDrawn="1"/>
          </p:nvSpPr>
          <p:spPr>
            <a:xfrm>
              <a:off x="688828" y="2181842"/>
              <a:ext cx="2709980" cy="27099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grpSp>
      <p:sp>
        <p:nvSpPr>
          <p:cNvPr id="2" name="Title 1"/>
          <p:cNvSpPr>
            <a:spLocks noGrp="1"/>
          </p:cNvSpPr>
          <p:nvPr>
            <p:ph type="ctrTitle"/>
          </p:nvPr>
        </p:nvSpPr>
        <p:spPr>
          <a:xfrm>
            <a:off x="74123" y="2389223"/>
            <a:ext cx="9011675" cy="1470025"/>
          </a:xfrm>
        </p:spPr>
        <p:txBody>
          <a:bodyPr/>
          <a:lstStyle>
            <a:lvl1pPr algn="ctr">
              <a:defRPr sz="5400" b="1" cap="none" spc="0">
                <a:ln>
                  <a:noFill/>
                </a:ln>
                <a:solidFill>
                  <a:schemeClr val="tx1"/>
                </a:solidFill>
                <a:effectLst/>
              </a:defRPr>
            </a:lvl1pPr>
          </a:lstStyle>
          <a:p>
            <a:r>
              <a:rPr lang="en-US" smtClean="0"/>
              <a:t>Click to edit Master title style</a:t>
            </a:r>
            <a:endParaRPr lang="fr-BE"/>
          </a:p>
        </p:txBody>
      </p:sp>
      <p:sp>
        <p:nvSpPr>
          <p:cNvPr id="3" name="Subtitle 2"/>
          <p:cNvSpPr>
            <a:spLocks noGrp="1"/>
          </p:cNvSpPr>
          <p:nvPr>
            <p:ph type="subTitle" idx="1"/>
          </p:nvPr>
        </p:nvSpPr>
        <p:spPr>
          <a:xfrm>
            <a:off x="690113" y="3968156"/>
            <a:ext cx="7746521" cy="707367"/>
          </a:xfrm>
        </p:spPr>
        <p:txBody>
          <a:bodyPr>
            <a:normAutofit/>
          </a:bodyPr>
          <a:lstStyle>
            <a:lvl1pPr marL="0" indent="0" algn="ctr">
              <a:buNone/>
              <a:defRPr sz="2400" b="0" i="1"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12" name="Freeform 16"/>
          <p:cNvSpPr>
            <a:spLocks/>
          </p:cNvSpPr>
          <p:nvPr/>
        </p:nvSpPr>
        <p:spPr bwMode="auto">
          <a:xfrm>
            <a:off x="8434132" y="6372214"/>
            <a:ext cx="137739" cy="142573"/>
          </a:xfrm>
          <a:custGeom>
            <a:avLst/>
            <a:gdLst>
              <a:gd name="T0" fmla="*/ 58 w 114"/>
              <a:gd name="T1" fmla="*/ 0 h 118"/>
              <a:gd name="T2" fmla="*/ 73 w 114"/>
              <a:gd name="T3" fmla="*/ 2 h 118"/>
              <a:gd name="T4" fmla="*/ 86 w 114"/>
              <a:gd name="T5" fmla="*/ 8 h 118"/>
              <a:gd name="T6" fmla="*/ 98 w 114"/>
              <a:gd name="T7" fmla="*/ 17 h 118"/>
              <a:gd name="T8" fmla="*/ 107 w 114"/>
              <a:gd name="T9" fmla="*/ 29 h 118"/>
              <a:gd name="T10" fmla="*/ 113 w 114"/>
              <a:gd name="T11" fmla="*/ 44 h 118"/>
              <a:gd name="T12" fmla="*/ 114 w 114"/>
              <a:gd name="T13" fmla="*/ 60 h 118"/>
              <a:gd name="T14" fmla="*/ 113 w 114"/>
              <a:gd name="T15" fmla="*/ 76 h 118"/>
              <a:gd name="T16" fmla="*/ 107 w 114"/>
              <a:gd name="T17" fmla="*/ 90 h 118"/>
              <a:gd name="T18" fmla="*/ 98 w 114"/>
              <a:gd name="T19" fmla="*/ 101 h 118"/>
              <a:gd name="T20" fmla="*/ 87 w 114"/>
              <a:gd name="T21" fmla="*/ 110 h 118"/>
              <a:gd name="T22" fmla="*/ 73 w 114"/>
              <a:gd name="T23" fmla="*/ 116 h 118"/>
              <a:gd name="T24" fmla="*/ 58 w 114"/>
              <a:gd name="T25" fmla="*/ 118 h 118"/>
              <a:gd name="T26" fmla="*/ 44 w 114"/>
              <a:gd name="T27" fmla="*/ 116 h 118"/>
              <a:gd name="T28" fmla="*/ 30 w 114"/>
              <a:gd name="T29" fmla="*/ 110 h 118"/>
              <a:gd name="T30" fmla="*/ 18 w 114"/>
              <a:gd name="T31" fmla="*/ 101 h 118"/>
              <a:gd name="T32" fmla="*/ 8 w 114"/>
              <a:gd name="T33" fmla="*/ 89 h 118"/>
              <a:gd name="T34" fmla="*/ 2 w 114"/>
              <a:gd name="T35" fmla="*/ 74 h 118"/>
              <a:gd name="T36" fmla="*/ 0 w 114"/>
              <a:gd name="T37" fmla="*/ 59 h 118"/>
              <a:gd name="T38" fmla="*/ 2 w 114"/>
              <a:gd name="T39" fmla="*/ 44 h 118"/>
              <a:gd name="T40" fmla="*/ 8 w 114"/>
              <a:gd name="T41" fmla="*/ 29 h 118"/>
              <a:gd name="T42" fmla="*/ 17 w 114"/>
              <a:gd name="T43" fmla="*/ 17 h 118"/>
              <a:gd name="T44" fmla="*/ 30 w 114"/>
              <a:gd name="T45" fmla="*/ 8 h 118"/>
              <a:gd name="T46" fmla="*/ 43 w 114"/>
              <a:gd name="T47" fmla="*/ 2 h 118"/>
              <a:gd name="T48" fmla="*/ 58 w 114"/>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18">
                <a:moveTo>
                  <a:pt x="58" y="0"/>
                </a:moveTo>
                <a:lnTo>
                  <a:pt x="73" y="2"/>
                </a:lnTo>
                <a:lnTo>
                  <a:pt x="86" y="8"/>
                </a:lnTo>
                <a:lnTo>
                  <a:pt x="98" y="17"/>
                </a:lnTo>
                <a:lnTo>
                  <a:pt x="107" y="29"/>
                </a:lnTo>
                <a:lnTo>
                  <a:pt x="113" y="44"/>
                </a:lnTo>
                <a:lnTo>
                  <a:pt x="114" y="60"/>
                </a:lnTo>
                <a:lnTo>
                  <a:pt x="113" y="76"/>
                </a:lnTo>
                <a:lnTo>
                  <a:pt x="107" y="90"/>
                </a:lnTo>
                <a:lnTo>
                  <a:pt x="98" y="101"/>
                </a:lnTo>
                <a:lnTo>
                  <a:pt x="87" y="110"/>
                </a:lnTo>
                <a:lnTo>
                  <a:pt x="73" y="116"/>
                </a:lnTo>
                <a:lnTo>
                  <a:pt x="58" y="118"/>
                </a:lnTo>
                <a:lnTo>
                  <a:pt x="44" y="116"/>
                </a:lnTo>
                <a:lnTo>
                  <a:pt x="30" y="110"/>
                </a:lnTo>
                <a:lnTo>
                  <a:pt x="18" y="101"/>
                </a:lnTo>
                <a:lnTo>
                  <a:pt x="8" y="89"/>
                </a:lnTo>
                <a:lnTo>
                  <a:pt x="2" y="74"/>
                </a:lnTo>
                <a:lnTo>
                  <a:pt x="0" y="59"/>
                </a:lnTo>
                <a:lnTo>
                  <a:pt x="2" y="44"/>
                </a:lnTo>
                <a:lnTo>
                  <a:pt x="8" y="29"/>
                </a:lnTo>
                <a:lnTo>
                  <a:pt x="17" y="17"/>
                </a:lnTo>
                <a:lnTo>
                  <a:pt x="30" y="8"/>
                </a:lnTo>
                <a:lnTo>
                  <a:pt x="43" y="2"/>
                </a:lnTo>
                <a:lnTo>
                  <a:pt x="58" y="0"/>
                </a:lnTo>
                <a:close/>
              </a:path>
            </a:pathLst>
          </a:custGeom>
          <a:solidFill>
            <a:srgbClr val="FF1A26"/>
          </a:solidFill>
          <a:ln w="0">
            <a:solidFill>
              <a:srgbClr val="FF1A26"/>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
        <p:nvSpPr>
          <p:cNvPr id="13" name="Freeform 13"/>
          <p:cNvSpPr>
            <a:spLocks/>
          </p:cNvSpPr>
          <p:nvPr/>
        </p:nvSpPr>
        <p:spPr bwMode="auto">
          <a:xfrm>
            <a:off x="5420316" y="6372214"/>
            <a:ext cx="140156" cy="142573"/>
          </a:xfrm>
          <a:custGeom>
            <a:avLst/>
            <a:gdLst>
              <a:gd name="T0" fmla="*/ 57 w 115"/>
              <a:gd name="T1" fmla="*/ 0 h 118"/>
              <a:gd name="T2" fmla="*/ 72 w 115"/>
              <a:gd name="T3" fmla="*/ 2 h 118"/>
              <a:gd name="T4" fmla="*/ 86 w 115"/>
              <a:gd name="T5" fmla="*/ 7 h 118"/>
              <a:gd name="T6" fmla="*/ 98 w 115"/>
              <a:gd name="T7" fmla="*/ 17 h 118"/>
              <a:gd name="T8" fmla="*/ 107 w 115"/>
              <a:gd name="T9" fmla="*/ 29 h 118"/>
              <a:gd name="T10" fmla="*/ 113 w 115"/>
              <a:gd name="T11" fmla="*/ 44 h 118"/>
              <a:gd name="T12" fmla="*/ 115 w 115"/>
              <a:gd name="T13" fmla="*/ 60 h 118"/>
              <a:gd name="T14" fmla="*/ 113 w 115"/>
              <a:gd name="T15" fmla="*/ 75 h 118"/>
              <a:gd name="T16" fmla="*/ 107 w 115"/>
              <a:gd name="T17" fmla="*/ 89 h 118"/>
              <a:gd name="T18" fmla="*/ 98 w 115"/>
              <a:gd name="T19" fmla="*/ 101 h 118"/>
              <a:gd name="T20" fmla="*/ 86 w 115"/>
              <a:gd name="T21" fmla="*/ 110 h 118"/>
              <a:gd name="T22" fmla="*/ 72 w 115"/>
              <a:gd name="T23" fmla="*/ 116 h 118"/>
              <a:gd name="T24" fmla="*/ 57 w 115"/>
              <a:gd name="T25" fmla="*/ 118 h 118"/>
              <a:gd name="T26" fmla="*/ 43 w 115"/>
              <a:gd name="T27" fmla="*/ 116 h 118"/>
              <a:gd name="T28" fmla="*/ 29 w 115"/>
              <a:gd name="T29" fmla="*/ 110 h 118"/>
              <a:gd name="T30" fmla="*/ 17 w 115"/>
              <a:gd name="T31" fmla="*/ 101 h 118"/>
              <a:gd name="T32" fmla="*/ 8 w 115"/>
              <a:gd name="T33" fmla="*/ 89 h 118"/>
              <a:gd name="T34" fmla="*/ 2 w 115"/>
              <a:gd name="T35" fmla="*/ 75 h 118"/>
              <a:gd name="T36" fmla="*/ 0 w 115"/>
              <a:gd name="T37" fmla="*/ 60 h 118"/>
              <a:gd name="T38" fmla="*/ 2 w 115"/>
              <a:gd name="T39" fmla="*/ 44 h 118"/>
              <a:gd name="T40" fmla="*/ 8 w 115"/>
              <a:gd name="T41" fmla="*/ 29 h 118"/>
              <a:gd name="T42" fmla="*/ 17 w 115"/>
              <a:gd name="T43" fmla="*/ 17 h 118"/>
              <a:gd name="T44" fmla="*/ 29 w 115"/>
              <a:gd name="T45" fmla="*/ 7 h 118"/>
              <a:gd name="T46" fmla="*/ 43 w 115"/>
              <a:gd name="T47" fmla="*/ 2 h 118"/>
              <a:gd name="T48" fmla="*/ 57 w 115"/>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 h="118">
                <a:moveTo>
                  <a:pt x="57" y="0"/>
                </a:moveTo>
                <a:lnTo>
                  <a:pt x="72" y="2"/>
                </a:lnTo>
                <a:lnTo>
                  <a:pt x="86" y="7"/>
                </a:lnTo>
                <a:lnTo>
                  <a:pt x="98" y="17"/>
                </a:lnTo>
                <a:lnTo>
                  <a:pt x="107" y="29"/>
                </a:lnTo>
                <a:lnTo>
                  <a:pt x="113" y="44"/>
                </a:lnTo>
                <a:lnTo>
                  <a:pt x="115" y="60"/>
                </a:lnTo>
                <a:lnTo>
                  <a:pt x="113" y="75"/>
                </a:lnTo>
                <a:lnTo>
                  <a:pt x="107" y="89"/>
                </a:lnTo>
                <a:lnTo>
                  <a:pt x="98" y="101"/>
                </a:lnTo>
                <a:lnTo>
                  <a:pt x="86" y="110"/>
                </a:lnTo>
                <a:lnTo>
                  <a:pt x="72" y="116"/>
                </a:lnTo>
                <a:lnTo>
                  <a:pt x="57" y="118"/>
                </a:lnTo>
                <a:lnTo>
                  <a:pt x="43" y="116"/>
                </a:lnTo>
                <a:lnTo>
                  <a:pt x="29" y="110"/>
                </a:lnTo>
                <a:lnTo>
                  <a:pt x="17" y="101"/>
                </a:lnTo>
                <a:lnTo>
                  <a:pt x="8" y="89"/>
                </a:lnTo>
                <a:lnTo>
                  <a:pt x="2" y="75"/>
                </a:lnTo>
                <a:lnTo>
                  <a:pt x="0" y="60"/>
                </a:lnTo>
                <a:lnTo>
                  <a:pt x="2" y="44"/>
                </a:lnTo>
                <a:lnTo>
                  <a:pt x="8" y="29"/>
                </a:lnTo>
                <a:lnTo>
                  <a:pt x="17" y="17"/>
                </a:lnTo>
                <a:lnTo>
                  <a:pt x="29" y="7"/>
                </a:lnTo>
                <a:lnTo>
                  <a:pt x="43" y="2"/>
                </a:lnTo>
                <a:lnTo>
                  <a:pt x="57" y="0"/>
                </a:lnTo>
                <a:close/>
              </a:path>
            </a:pathLst>
          </a:custGeom>
          <a:solidFill>
            <a:srgbClr val="80FF00"/>
          </a:solidFill>
          <a:ln w="0">
            <a:solidFill>
              <a:srgbClr val="80FF00"/>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
        <p:nvSpPr>
          <p:cNvPr id="14" name="Freeform 15"/>
          <p:cNvSpPr>
            <a:spLocks/>
          </p:cNvSpPr>
          <p:nvPr/>
        </p:nvSpPr>
        <p:spPr bwMode="auto">
          <a:xfrm>
            <a:off x="630821" y="6350466"/>
            <a:ext cx="157072" cy="164321"/>
          </a:xfrm>
          <a:custGeom>
            <a:avLst/>
            <a:gdLst>
              <a:gd name="T0" fmla="*/ 66 w 131"/>
              <a:gd name="T1" fmla="*/ 0 h 136"/>
              <a:gd name="T2" fmla="*/ 84 w 131"/>
              <a:gd name="T3" fmla="*/ 2 h 136"/>
              <a:gd name="T4" fmla="*/ 100 w 131"/>
              <a:gd name="T5" fmla="*/ 8 h 136"/>
              <a:gd name="T6" fmla="*/ 113 w 131"/>
              <a:gd name="T7" fmla="*/ 18 h 136"/>
              <a:gd name="T8" fmla="*/ 123 w 131"/>
              <a:gd name="T9" fmla="*/ 33 h 136"/>
              <a:gd name="T10" fmla="*/ 129 w 131"/>
              <a:gd name="T11" fmla="*/ 49 h 136"/>
              <a:gd name="T12" fmla="*/ 131 w 131"/>
              <a:gd name="T13" fmla="*/ 68 h 136"/>
              <a:gd name="T14" fmla="*/ 129 w 131"/>
              <a:gd name="T15" fmla="*/ 87 h 136"/>
              <a:gd name="T16" fmla="*/ 123 w 131"/>
              <a:gd name="T17" fmla="*/ 104 h 136"/>
              <a:gd name="T18" fmla="*/ 113 w 131"/>
              <a:gd name="T19" fmla="*/ 118 h 136"/>
              <a:gd name="T20" fmla="*/ 100 w 131"/>
              <a:gd name="T21" fmla="*/ 128 h 136"/>
              <a:gd name="T22" fmla="*/ 85 w 131"/>
              <a:gd name="T23" fmla="*/ 134 h 136"/>
              <a:gd name="T24" fmla="*/ 67 w 131"/>
              <a:gd name="T25" fmla="*/ 136 h 136"/>
              <a:gd name="T26" fmla="*/ 49 w 131"/>
              <a:gd name="T27" fmla="*/ 134 h 136"/>
              <a:gd name="T28" fmla="*/ 33 w 131"/>
              <a:gd name="T29" fmla="*/ 128 h 136"/>
              <a:gd name="T30" fmla="*/ 19 w 131"/>
              <a:gd name="T31" fmla="*/ 117 h 136"/>
              <a:gd name="T32" fmla="*/ 8 w 131"/>
              <a:gd name="T33" fmla="*/ 103 h 136"/>
              <a:gd name="T34" fmla="*/ 2 w 131"/>
              <a:gd name="T35" fmla="*/ 87 h 136"/>
              <a:gd name="T36" fmla="*/ 0 w 131"/>
              <a:gd name="T37" fmla="*/ 68 h 136"/>
              <a:gd name="T38" fmla="*/ 2 w 131"/>
              <a:gd name="T39" fmla="*/ 49 h 136"/>
              <a:gd name="T40" fmla="*/ 8 w 131"/>
              <a:gd name="T41" fmla="*/ 33 h 136"/>
              <a:gd name="T42" fmla="*/ 18 w 131"/>
              <a:gd name="T43" fmla="*/ 19 h 136"/>
              <a:gd name="T44" fmla="*/ 33 w 131"/>
              <a:gd name="T45" fmla="*/ 8 h 136"/>
              <a:gd name="T46" fmla="*/ 48 w 131"/>
              <a:gd name="T47" fmla="*/ 2 h 136"/>
              <a:gd name="T48" fmla="*/ 66 w 131"/>
              <a:gd name="T49"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1" h="136">
                <a:moveTo>
                  <a:pt x="66" y="0"/>
                </a:moveTo>
                <a:lnTo>
                  <a:pt x="84" y="2"/>
                </a:lnTo>
                <a:lnTo>
                  <a:pt x="100" y="8"/>
                </a:lnTo>
                <a:lnTo>
                  <a:pt x="113" y="18"/>
                </a:lnTo>
                <a:lnTo>
                  <a:pt x="123" y="33"/>
                </a:lnTo>
                <a:lnTo>
                  <a:pt x="129" y="49"/>
                </a:lnTo>
                <a:lnTo>
                  <a:pt x="131" y="68"/>
                </a:lnTo>
                <a:lnTo>
                  <a:pt x="129" y="87"/>
                </a:lnTo>
                <a:lnTo>
                  <a:pt x="123" y="104"/>
                </a:lnTo>
                <a:lnTo>
                  <a:pt x="113" y="118"/>
                </a:lnTo>
                <a:lnTo>
                  <a:pt x="100" y="128"/>
                </a:lnTo>
                <a:lnTo>
                  <a:pt x="85" y="134"/>
                </a:lnTo>
                <a:lnTo>
                  <a:pt x="67" y="136"/>
                </a:lnTo>
                <a:lnTo>
                  <a:pt x="49" y="134"/>
                </a:lnTo>
                <a:lnTo>
                  <a:pt x="33" y="128"/>
                </a:lnTo>
                <a:lnTo>
                  <a:pt x="19" y="117"/>
                </a:lnTo>
                <a:lnTo>
                  <a:pt x="8" y="103"/>
                </a:lnTo>
                <a:lnTo>
                  <a:pt x="2" y="87"/>
                </a:lnTo>
                <a:lnTo>
                  <a:pt x="0" y="68"/>
                </a:lnTo>
                <a:lnTo>
                  <a:pt x="2" y="49"/>
                </a:lnTo>
                <a:lnTo>
                  <a:pt x="8" y="33"/>
                </a:lnTo>
                <a:lnTo>
                  <a:pt x="18" y="19"/>
                </a:lnTo>
                <a:lnTo>
                  <a:pt x="33" y="8"/>
                </a:lnTo>
                <a:lnTo>
                  <a:pt x="48" y="2"/>
                </a:lnTo>
                <a:lnTo>
                  <a:pt x="66" y="0"/>
                </a:lnTo>
                <a:close/>
              </a:path>
            </a:pathLst>
          </a:custGeom>
          <a:solidFill>
            <a:srgbClr val="F2FF1A"/>
          </a:solidFill>
          <a:ln w="0">
            <a:solidFill>
              <a:srgbClr val="F2FF1A"/>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Tree>
    <p:extLst>
      <p:ext uri="{BB962C8B-B14F-4D97-AF65-F5344CB8AC3E}">
        <p14:creationId xmlns:p14="http://schemas.microsoft.com/office/powerpoint/2010/main" val="159441688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dirty="0"/>
          </a:p>
        </p:txBody>
      </p:sp>
      <p:sp>
        <p:nvSpPr>
          <p:cNvPr id="3" name="Date Placeholder 2"/>
          <p:cNvSpPr>
            <a:spLocks noGrp="1"/>
          </p:cNvSpPr>
          <p:nvPr>
            <p:ph type="dt" sz="half" idx="10"/>
          </p:nvPr>
        </p:nvSpPr>
        <p:spPr/>
        <p:txBody>
          <a:bodyPr/>
          <a:lstStyle/>
          <a:p>
            <a:fld id="{B8FC3260-4D20-49AE-BE64-822DF93CCE9D}" type="datetime1">
              <a:rPr lang="nl-BE" smtClean="0">
                <a:solidFill>
                  <a:srgbClr val="364C9D"/>
                </a:solidFill>
              </a:rPr>
              <a:pPr/>
              <a:t>27/06/2016</a:t>
            </a:fld>
            <a:endParaRPr lang="nl-BE" dirty="0">
              <a:solidFill>
                <a:srgbClr val="364C9D"/>
              </a:solidFill>
            </a:endParaRPr>
          </a:p>
        </p:txBody>
      </p:sp>
      <p:sp>
        <p:nvSpPr>
          <p:cNvPr id="4" name="Footer Placeholder 3"/>
          <p:cNvSpPr>
            <a:spLocks noGrp="1"/>
          </p:cNvSpPr>
          <p:nvPr>
            <p:ph type="ftr" sz="quarter" idx="11"/>
          </p:nvPr>
        </p:nvSpPr>
        <p:spPr/>
        <p:txBody>
          <a:bodyPr/>
          <a:lstStyle/>
          <a:p>
            <a:endParaRPr lang="nl-BE" dirty="0">
              <a:solidFill>
                <a:srgbClr val="364C9D"/>
              </a:solidFill>
            </a:endParaRPr>
          </a:p>
        </p:txBody>
      </p:sp>
      <p:sp>
        <p:nvSpPr>
          <p:cNvPr id="5" name="Slide Number Placeholder 4"/>
          <p:cNvSpPr>
            <a:spLocks noGrp="1"/>
          </p:cNvSpPr>
          <p:nvPr>
            <p:ph type="sldNum" sz="quarter" idx="12"/>
          </p:nvPr>
        </p:nvSpPr>
        <p:spPr/>
        <p:txBody>
          <a:bodyPr/>
          <a:lstStyle/>
          <a:p>
            <a:fld id="{13B540AB-6939-4937-A918-1D15FF1C7CE3}" type="slidenum">
              <a:rPr lang="nl-BE" smtClean="0">
                <a:solidFill>
                  <a:srgbClr val="364C9D"/>
                </a:solidFill>
              </a:rPr>
              <a:pPr/>
              <a:t>‹#›</a:t>
            </a:fld>
            <a:endParaRPr lang="nl-BE" dirty="0">
              <a:solidFill>
                <a:srgbClr val="364C9D"/>
              </a:solidFill>
            </a:endParaRPr>
          </a:p>
        </p:txBody>
      </p:sp>
      <p:sp>
        <p:nvSpPr>
          <p:cNvPr id="12" name="Text Placeholder 11"/>
          <p:cNvSpPr>
            <a:spLocks noGrp="1"/>
          </p:cNvSpPr>
          <p:nvPr>
            <p:ph type="body" sz="quarter" idx="13"/>
          </p:nvPr>
        </p:nvSpPr>
        <p:spPr>
          <a:xfrm>
            <a:off x="395536" y="1052736"/>
            <a:ext cx="8748464" cy="54726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extLst>
      <p:ext uri="{BB962C8B-B14F-4D97-AF65-F5344CB8AC3E}">
        <p14:creationId xmlns:p14="http://schemas.microsoft.com/office/powerpoint/2010/main" val="582373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5" name="Rectangle 4"/>
          <p:cNvSpPr/>
          <p:nvPr/>
        </p:nvSpPr>
        <p:spPr>
          <a:xfrm>
            <a:off x="0" y="5085184"/>
            <a:ext cx="9144000" cy="1772816"/>
          </a:xfrm>
          <a:prstGeom prst="rect">
            <a:avLst/>
          </a:prstGeom>
          <a:gradFill flip="none" rotWithShape="1">
            <a:gsLst>
              <a:gs pos="0">
                <a:schemeClr val="accent1">
                  <a:lumMod val="40000"/>
                  <a:lumOff val="60000"/>
                </a:schemeClr>
              </a:gs>
              <a:gs pos="1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fr-BE">
              <a:solidFill>
                <a:prstClr val="white"/>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197" y="145151"/>
            <a:ext cx="1141263" cy="642993"/>
          </a:xfrm>
          <a:prstGeom prst="rect">
            <a:avLst/>
          </a:prstGeom>
        </p:spPr>
      </p:pic>
      <p:grpSp>
        <p:nvGrpSpPr>
          <p:cNvPr id="10" name="Group 9"/>
          <p:cNvGrpSpPr/>
          <p:nvPr userDrawn="1"/>
        </p:nvGrpSpPr>
        <p:grpSpPr>
          <a:xfrm>
            <a:off x="8491930" y="6525344"/>
            <a:ext cx="652068" cy="246477"/>
            <a:chOff x="3879850" y="3306763"/>
            <a:chExt cx="625773" cy="236538"/>
          </a:xfrm>
        </p:grpSpPr>
        <p:sp>
          <p:nvSpPr>
            <p:cNvPr id="11" name="Line 6"/>
            <p:cNvSpPr>
              <a:spLocks noChangeShapeType="1"/>
            </p:cNvSpPr>
            <p:nvPr userDrawn="1"/>
          </p:nvSpPr>
          <p:spPr bwMode="auto">
            <a:xfrm flipH="1" flipV="1">
              <a:off x="4106863" y="3357563"/>
              <a:ext cx="15875"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2" name="Line 7"/>
            <p:cNvSpPr>
              <a:spLocks noChangeShapeType="1"/>
            </p:cNvSpPr>
            <p:nvPr userDrawn="1"/>
          </p:nvSpPr>
          <p:spPr bwMode="auto">
            <a:xfrm flipH="1" flipV="1">
              <a:off x="4092575" y="3341688"/>
              <a:ext cx="14288"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3" name="Line 8"/>
            <p:cNvSpPr>
              <a:spLocks noChangeShapeType="1"/>
            </p:cNvSpPr>
            <p:nvPr userDrawn="1"/>
          </p:nvSpPr>
          <p:spPr bwMode="auto">
            <a:xfrm flipH="1" flipV="1">
              <a:off x="4075113" y="3330576"/>
              <a:ext cx="17463"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4" name="Line 9"/>
            <p:cNvSpPr>
              <a:spLocks noChangeShapeType="1"/>
            </p:cNvSpPr>
            <p:nvPr userDrawn="1"/>
          </p:nvSpPr>
          <p:spPr bwMode="auto">
            <a:xfrm flipH="1" flipV="1">
              <a:off x="4059238" y="3321051"/>
              <a:ext cx="15875" cy="952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5" name="Line 10"/>
            <p:cNvSpPr>
              <a:spLocks noChangeShapeType="1"/>
            </p:cNvSpPr>
            <p:nvPr userDrawn="1"/>
          </p:nvSpPr>
          <p:spPr bwMode="auto">
            <a:xfrm flipH="1" flipV="1">
              <a:off x="4043363" y="3314701"/>
              <a:ext cx="15875"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6" name="Line 11"/>
            <p:cNvSpPr>
              <a:spLocks noChangeShapeType="1"/>
            </p:cNvSpPr>
            <p:nvPr userDrawn="1"/>
          </p:nvSpPr>
          <p:spPr bwMode="auto">
            <a:xfrm flipH="1" flipV="1">
              <a:off x="4025900" y="3309938"/>
              <a:ext cx="17463" cy="476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7" name="Line 12"/>
            <p:cNvSpPr>
              <a:spLocks noChangeShapeType="1"/>
            </p:cNvSpPr>
            <p:nvPr userDrawn="1"/>
          </p:nvSpPr>
          <p:spPr bwMode="auto">
            <a:xfrm flipH="1" flipV="1">
              <a:off x="4010025" y="3306763"/>
              <a:ext cx="15875" cy="31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8" name="Line 13"/>
            <p:cNvSpPr>
              <a:spLocks noChangeShapeType="1"/>
            </p:cNvSpPr>
            <p:nvPr userDrawn="1"/>
          </p:nvSpPr>
          <p:spPr bwMode="auto">
            <a:xfrm flipH="1" flipV="1">
              <a:off x="3994150" y="3306763"/>
              <a:ext cx="15875" cy="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9" name="Line 14"/>
            <p:cNvSpPr>
              <a:spLocks noChangeShapeType="1"/>
            </p:cNvSpPr>
            <p:nvPr userDrawn="1"/>
          </p:nvSpPr>
          <p:spPr bwMode="auto">
            <a:xfrm flipH="1">
              <a:off x="3979863" y="3306763"/>
              <a:ext cx="14288" cy="15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0" name="Line 15"/>
            <p:cNvSpPr>
              <a:spLocks noChangeShapeType="1"/>
            </p:cNvSpPr>
            <p:nvPr userDrawn="1"/>
          </p:nvSpPr>
          <p:spPr bwMode="auto">
            <a:xfrm flipH="1">
              <a:off x="3965575" y="3308351"/>
              <a:ext cx="14288" cy="31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1" name="Line 16"/>
            <p:cNvSpPr>
              <a:spLocks noChangeShapeType="1"/>
            </p:cNvSpPr>
            <p:nvPr userDrawn="1"/>
          </p:nvSpPr>
          <p:spPr bwMode="auto">
            <a:xfrm flipH="1">
              <a:off x="3951288" y="3311526"/>
              <a:ext cx="14288" cy="476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2" name="Line 17"/>
            <p:cNvSpPr>
              <a:spLocks noChangeShapeType="1"/>
            </p:cNvSpPr>
            <p:nvPr userDrawn="1"/>
          </p:nvSpPr>
          <p:spPr bwMode="auto">
            <a:xfrm flipH="1">
              <a:off x="3938588" y="3316288"/>
              <a:ext cx="12700"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3" name="Line 18"/>
            <p:cNvSpPr>
              <a:spLocks noChangeShapeType="1"/>
            </p:cNvSpPr>
            <p:nvPr userDrawn="1"/>
          </p:nvSpPr>
          <p:spPr bwMode="auto">
            <a:xfrm flipH="1">
              <a:off x="3925888" y="3322638"/>
              <a:ext cx="12700"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4" name="Line 19"/>
            <p:cNvSpPr>
              <a:spLocks noChangeShapeType="1"/>
            </p:cNvSpPr>
            <p:nvPr userDrawn="1"/>
          </p:nvSpPr>
          <p:spPr bwMode="auto">
            <a:xfrm flipH="1">
              <a:off x="3916363" y="3328988"/>
              <a:ext cx="9525" cy="952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5" name="Line 20"/>
            <p:cNvSpPr>
              <a:spLocks noChangeShapeType="1"/>
            </p:cNvSpPr>
            <p:nvPr userDrawn="1"/>
          </p:nvSpPr>
          <p:spPr bwMode="auto">
            <a:xfrm flipH="1">
              <a:off x="3905250" y="3338513"/>
              <a:ext cx="11113"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6" name="Line 21"/>
            <p:cNvSpPr>
              <a:spLocks noChangeShapeType="1"/>
            </p:cNvSpPr>
            <p:nvPr userDrawn="1"/>
          </p:nvSpPr>
          <p:spPr bwMode="auto">
            <a:xfrm flipH="1">
              <a:off x="3897313" y="3349626"/>
              <a:ext cx="7938"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7" name="Line 22"/>
            <p:cNvSpPr>
              <a:spLocks noChangeShapeType="1"/>
            </p:cNvSpPr>
            <p:nvPr userDrawn="1"/>
          </p:nvSpPr>
          <p:spPr bwMode="auto">
            <a:xfrm flipH="1">
              <a:off x="3890963" y="3360738"/>
              <a:ext cx="6350" cy="1270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8" name="Line 23"/>
            <p:cNvSpPr>
              <a:spLocks noChangeShapeType="1"/>
            </p:cNvSpPr>
            <p:nvPr userDrawn="1"/>
          </p:nvSpPr>
          <p:spPr bwMode="auto">
            <a:xfrm flipH="1">
              <a:off x="3886200" y="3373438"/>
              <a:ext cx="4763" cy="142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29" name="Line 24"/>
            <p:cNvSpPr>
              <a:spLocks noChangeShapeType="1"/>
            </p:cNvSpPr>
            <p:nvPr userDrawn="1"/>
          </p:nvSpPr>
          <p:spPr bwMode="auto">
            <a:xfrm flipH="1">
              <a:off x="3881438" y="3387726"/>
              <a:ext cx="4763" cy="142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0" name="Line 25"/>
            <p:cNvSpPr>
              <a:spLocks noChangeShapeType="1"/>
            </p:cNvSpPr>
            <p:nvPr userDrawn="1"/>
          </p:nvSpPr>
          <p:spPr bwMode="auto">
            <a:xfrm flipH="1">
              <a:off x="3879850" y="3402013"/>
              <a:ext cx="1588"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1" name="Line 26"/>
            <p:cNvSpPr>
              <a:spLocks noChangeShapeType="1"/>
            </p:cNvSpPr>
            <p:nvPr userDrawn="1"/>
          </p:nvSpPr>
          <p:spPr bwMode="auto">
            <a:xfrm flipH="1">
              <a:off x="3879850" y="3417888"/>
              <a:ext cx="0"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2" name="Line 27"/>
            <p:cNvSpPr>
              <a:spLocks noChangeShapeType="1"/>
            </p:cNvSpPr>
            <p:nvPr userDrawn="1"/>
          </p:nvSpPr>
          <p:spPr bwMode="auto">
            <a:xfrm>
              <a:off x="3879850" y="3433763"/>
              <a:ext cx="1588"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3" name="Line 28"/>
            <p:cNvSpPr>
              <a:spLocks noChangeShapeType="1"/>
            </p:cNvSpPr>
            <p:nvPr userDrawn="1"/>
          </p:nvSpPr>
          <p:spPr bwMode="auto">
            <a:xfrm>
              <a:off x="3881438" y="3449638"/>
              <a:ext cx="1588" cy="1270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4" name="Line 29"/>
            <p:cNvSpPr>
              <a:spLocks noChangeShapeType="1"/>
            </p:cNvSpPr>
            <p:nvPr userDrawn="1"/>
          </p:nvSpPr>
          <p:spPr bwMode="auto">
            <a:xfrm>
              <a:off x="3883025" y="3462338"/>
              <a:ext cx="4763" cy="1270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5" name="Line 30"/>
            <p:cNvSpPr>
              <a:spLocks noChangeShapeType="1"/>
            </p:cNvSpPr>
            <p:nvPr userDrawn="1"/>
          </p:nvSpPr>
          <p:spPr bwMode="auto">
            <a:xfrm>
              <a:off x="3887788" y="3475038"/>
              <a:ext cx="4763"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6" name="Line 31"/>
            <p:cNvSpPr>
              <a:spLocks noChangeShapeType="1"/>
            </p:cNvSpPr>
            <p:nvPr userDrawn="1"/>
          </p:nvSpPr>
          <p:spPr bwMode="auto">
            <a:xfrm>
              <a:off x="3892550" y="3486151"/>
              <a:ext cx="6350"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7" name="Line 32"/>
            <p:cNvSpPr>
              <a:spLocks noChangeShapeType="1"/>
            </p:cNvSpPr>
            <p:nvPr userDrawn="1"/>
          </p:nvSpPr>
          <p:spPr bwMode="auto">
            <a:xfrm>
              <a:off x="3898900" y="3497263"/>
              <a:ext cx="7938" cy="793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8" name="Line 33"/>
            <p:cNvSpPr>
              <a:spLocks noChangeShapeType="1"/>
            </p:cNvSpPr>
            <p:nvPr userDrawn="1"/>
          </p:nvSpPr>
          <p:spPr bwMode="auto">
            <a:xfrm>
              <a:off x="3906838" y="3505201"/>
              <a:ext cx="7938" cy="793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39" name="Line 34"/>
            <p:cNvSpPr>
              <a:spLocks noChangeShapeType="1"/>
            </p:cNvSpPr>
            <p:nvPr userDrawn="1"/>
          </p:nvSpPr>
          <p:spPr bwMode="auto">
            <a:xfrm>
              <a:off x="3914775" y="3513138"/>
              <a:ext cx="7938"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0" name="Line 35"/>
            <p:cNvSpPr>
              <a:spLocks noChangeShapeType="1"/>
            </p:cNvSpPr>
            <p:nvPr userDrawn="1"/>
          </p:nvSpPr>
          <p:spPr bwMode="auto">
            <a:xfrm>
              <a:off x="3922713" y="3519488"/>
              <a:ext cx="9525"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1" name="Line 36"/>
            <p:cNvSpPr>
              <a:spLocks noChangeShapeType="1"/>
            </p:cNvSpPr>
            <p:nvPr userDrawn="1"/>
          </p:nvSpPr>
          <p:spPr bwMode="auto">
            <a:xfrm>
              <a:off x="3932238" y="3525838"/>
              <a:ext cx="9525" cy="476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2" name="Line 37"/>
            <p:cNvSpPr>
              <a:spLocks noChangeShapeType="1"/>
            </p:cNvSpPr>
            <p:nvPr userDrawn="1"/>
          </p:nvSpPr>
          <p:spPr bwMode="auto">
            <a:xfrm>
              <a:off x="3941763" y="3530601"/>
              <a:ext cx="9525" cy="476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3" name="Line 38"/>
            <p:cNvSpPr>
              <a:spLocks noChangeShapeType="1"/>
            </p:cNvSpPr>
            <p:nvPr userDrawn="1"/>
          </p:nvSpPr>
          <p:spPr bwMode="auto">
            <a:xfrm>
              <a:off x="3951288" y="3535363"/>
              <a:ext cx="9525" cy="31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4" name="Line 39"/>
            <p:cNvSpPr>
              <a:spLocks noChangeShapeType="1"/>
            </p:cNvSpPr>
            <p:nvPr userDrawn="1"/>
          </p:nvSpPr>
          <p:spPr bwMode="auto">
            <a:xfrm>
              <a:off x="3960813" y="3538538"/>
              <a:ext cx="9525" cy="15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5" name="Line 40"/>
            <p:cNvSpPr>
              <a:spLocks noChangeShapeType="1"/>
            </p:cNvSpPr>
            <p:nvPr userDrawn="1"/>
          </p:nvSpPr>
          <p:spPr bwMode="auto">
            <a:xfrm>
              <a:off x="3970338" y="3540126"/>
              <a:ext cx="9525" cy="15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6" name="Line 41"/>
            <p:cNvSpPr>
              <a:spLocks noChangeShapeType="1"/>
            </p:cNvSpPr>
            <p:nvPr userDrawn="1"/>
          </p:nvSpPr>
          <p:spPr bwMode="auto">
            <a:xfrm>
              <a:off x="3979863" y="3541713"/>
              <a:ext cx="7938" cy="15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7" name="Line 42"/>
            <p:cNvSpPr>
              <a:spLocks noChangeShapeType="1"/>
            </p:cNvSpPr>
            <p:nvPr userDrawn="1"/>
          </p:nvSpPr>
          <p:spPr bwMode="auto">
            <a:xfrm>
              <a:off x="3987800" y="3543301"/>
              <a:ext cx="7938" cy="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8" name="Line 43"/>
            <p:cNvSpPr>
              <a:spLocks noChangeShapeType="1"/>
            </p:cNvSpPr>
            <p:nvPr userDrawn="1"/>
          </p:nvSpPr>
          <p:spPr bwMode="auto">
            <a:xfrm>
              <a:off x="3995738" y="3543301"/>
              <a:ext cx="7938" cy="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49" name="Line 44"/>
            <p:cNvSpPr>
              <a:spLocks noChangeShapeType="1"/>
            </p:cNvSpPr>
            <p:nvPr userDrawn="1"/>
          </p:nvSpPr>
          <p:spPr bwMode="auto">
            <a:xfrm>
              <a:off x="4003672" y="3543301"/>
              <a:ext cx="501951" cy="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grpSp>
      <p:sp>
        <p:nvSpPr>
          <p:cNvPr id="50" name="Freeform 16"/>
          <p:cNvSpPr>
            <a:spLocks/>
          </p:cNvSpPr>
          <p:nvPr userDrawn="1"/>
        </p:nvSpPr>
        <p:spPr bwMode="auto">
          <a:xfrm>
            <a:off x="8434133" y="6747314"/>
            <a:ext cx="63822" cy="66062"/>
          </a:xfrm>
          <a:custGeom>
            <a:avLst/>
            <a:gdLst>
              <a:gd name="T0" fmla="*/ 58 w 114"/>
              <a:gd name="T1" fmla="*/ 0 h 118"/>
              <a:gd name="T2" fmla="*/ 73 w 114"/>
              <a:gd name="T3" fmla="*/ 2 h 118"/>
              <a:gd name="T4" fmla="*/ 86 w 114"/>
              <a:gd name="T5" fmla="*/ 8 h 118"/>
              <a:gd name="T6" fmla="*/ 98 w 114"/>
              <a:gd name="T7" fmla="*/ 17 h 118"/>
              <a:gd name="T8" fmla="*/ 107 w 114"/>
              <a:gd name="T9" fmla="*/ 29 h 118"/>
              <a:gd name="T10" fmla="*/ 113 w 114"/>
              <a:gd name="T11" fmla="*/ 44 h 118"/>
              <a:gd name="T12" fmla="*/ 114 w 114"/>
              <a:gd name="T13" fmla="*/ 60 h 118"/>
              <a:gd name="T14" fmla="*/ 113 w 114"/>
              <a:gd name="T15" fmla="*/ 76 h 118"/>
              <a:gd name="T16" fmla="*/ 107 w 114"/>
              <a:gd name="T17" fmla="*/ 90 h 118"/>
              <a:gd name="T18" fmla="*/ 98 w 114"/>
              <a:gd name="T19" fmla="*/ 101 h 118"/>
              <a:gd name="T20" fmla="*/ 87 w 114"/>
              <a:gd name="T21" fmla="*/ 110 h 118"/>
              <a:gd name="T22" fmla="*/ 73 w 114"/>
              <a:gd name="T23" fmla="*/ 116 h 118"/>
              <a:gd name="T24" fmla="*/ 58 w 114"/>
              <a:gd name="T25" fmla="*/ 118 h 118"/>
              <a:gd name="T26" fmla="*/ 44 w 114"/>
              <a:gd name="T27" fmla="*/ 116 h 118"/>
              <a:gd name="T28" fmla="*/ 30 w 114"/>
              <a:gd name="T29" fmla="*/ 110 h 118"/>
              <a:gd name="T30" fmla="*/ 18 w 114"/>
              <a:gd name="T31" fmla="*/ 101 h 118"/>
              <a:gd name="T32" fmla="*/ 8 w 114"/>
              <a:gd name="T33" fmla="*/ 89 h 118"/>
              <a:gd name="T34" fmla="*/ 2 w 114"/>
              <a:gd name="T35" fmla="*/ 74 h 118"/>
              <a:gd name="T36" fmla="*/ 0 w 114"/>
              <a:gd name="T37" fmla="*/ 59 h 118"/>
              <a:gd name="T38" fmla="*/ 2 w 114"/>
              <a:gd name="T39" fmla="*/ 44 h 118"/>
              <a:gd name="T40" fmla="*/ 8 w 114"/>
              <a:gd name="T41" fmla="*/ 29 h 118"/>
              <a:gd name="T42" fmla="*/ 17 w 114"/>
              <a:gd name="T43" fmla="*/ 17 h 118"/>
              <a:gd name="T44" fmla="*/ 30 w 114"/>
              <a:gd name="T45" fmla="*/ 8 h 118"/>
              <a:gd name="T46" fmla="*/ 43 w 114"/>
              <a:gd name="T47" fmla="*/ 2 h 118"/>
              <a:gd name="T48" fmla="*/ 58 w 114"/>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18">
                <a:moveTo>
                  <a:pt x="58" y="0"/>
                </a:moveTo>
                <a:lnTo>
                  <a:pt x="73" y="2"/>
                </a:lnTo>
                <a:lnTo>
                  <a:pt x="86" y="8"/>
                </a:lnTo>
                <a:lnTo>
                  <a:pt x="98" y="17"/>
                </a:lnTo>
                <a:lnTo>
                  <a:pt x="107" y="29"/>
                </a:lnTo>
                <a:lnTo>
                  <a:pt x="113" y="44"/>
                </a:lnTo>
                <a:lnTo>
                  <a:pt x="114" y="60"/>
                </a:lnTo>
                <a:lnTo>
                  <a:pt x="113" y="76"/>
                </a:lnTo>
                <a:lnTo>
                  <a:pt x="107" y="90"/>
                </a:lnTo>
                <a:lnTo>
                  <a:pt x="98" y="101"/>
                </a:lnTo>
                <a:lnTo>
                  <a:pt x="87" y="110"/>
                </a:lnTo>
                <a:lnTo>
                  <a:pt x="73" y="116"/>
                </a:lnTo>
                <a:lnTo>
                  <a:pt x="58" y="118"/>
                </a:lnTo>
                <a:lnTo>
                  <a:pt x="44" y="116"/>
                </a:lnTo>
                <a:lnTo>
                  <a:pt x="30" y="110"/>
                </a:lnTo>
                <a:lnTo>
                  <a:pt x="18" y="101"/>
                </a:lnTo>
                <a:lnTo>
                  <a:pt x="8" y="89"/>
                </a:lnTo>
                <a:lnTo>
                  <a:pt x="2" y="74"/>
                </a:lnTo>
                <a:lnTo>
                  <a:pt x="0" y="59"/>
                </a:lnTo>
                <a:lnTo>
                  <a:pt x="2" y="44"/>
                </a:lnTo>
                <a:lnTo>
                  <a:pt x="8" y="29"/>
                </a:lnTo>
                <a:lnTo>
                  <a:pt x="17" y="17"/>
                </a:lnTo>
                <a:lnTo>
                  <a:pt x="30" y="8"/>
                </a:lnTo>
                <a:lnTo>
                  <a:pt x="43" y="2"/>
                </a:lnTo>
                <a:lnTo>
                  <a:pt x="58" y="0"/>
                </a:lnTo>
                <a:close/>
              </a:path>
            </a:pathLst>
          </a:custGeom>
          <a:solidFill>
            <a:srgbClr val="FF1A26"/>
          </a:solidFill>
          <a:ln w="0">
            <a:solidFill>
              <a:srgbClr val="FF1A26"/>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
        <p:nvSpPr>
          <p:cNvPr id="51" name="Freeform 13"/>
          <p:cNvSpPr>
            <a:spLocks/>
          </p:cNvSpPr>
          <p:nvPr userDrawn="1"/>
        </p:nvSpPr>
        <p:spPr bwMode="auto">
          <a:xfrm>
            <a:off x="5420316" y="6747314"/>
            <a:ext cx="64942" cy="66062"/>
          </a:xfrm>
          <a:custGeom>
            <a:avLst/>
            <a:gdLst>
              <a:gd name="T0" fmla="*/ 57 w 115"/>
              <a:gd name="T1" fmla="*/ 0 h 118"/>
              <a:gd name="T2" fmla="*/ 72 w 115"/>
              <a:gd name="T3" fmla="*/ 2 h 118"/>
              <a:gd name="T4" fmla="*/ 86 w 115"/>
              <a:gd name="T5" fmla="*/ 7 h 118"/>
              <a:gd name="T6" fmla="*/ 98 w 115"/>
              <a:gd name="T7" fmla="*/ 17 h 118"/>
              <a:gd name="T8" fmla="*/ 107 w 115"/>
              <a:gd name="T9" fmla="*/ 29 h 118"/>
              <a:gd name="T10" fmla="*/ 113 w 115"/>
              <a:gd name="T11" fmla="*/ 44 h 118"/>
              <a:gd name="T12" fmla="*/ 115 w 115"/>
              <a:gd name="T13" fmla="*/ 60 h 118"/>
              <a:gd name="T14" fmla="*/ 113 w 115"/>
              <a:gd name="T15" fmla="*/ 75 h 118"/>
              <a:gd name="T16" fmla="*/ 107 w 115"/>
              <a:gd name="T17" fmla="*/ 89 h 118"/>
              <a:gd name="T18" fmla="*/ 98 w 115"/>
              <a:gd name="T19" fmla="*/ 101 h 118"/>
              <a:gd name="T20" fmla="*/ 86 w 115"/>
              <a:gd name="T21" fmla="*/ 110 h 118"/>
              <a:gd name="T22" fmla="*/ 72 w 115"/>
              <a:gd name="T23" fmla="*/ 116 h 118"/>
              <a:gd name="T24" fmla="*/ 57 w 115"/>
              <a:gd name="T25" fmla="*/ 118 h 118"/>
              <a:gd name="T26" fmla="*/ 43 w 115"/>
              <a:gd name="T27" fmla="*/ 116 h 118"/>
              <a:gd name="T28" fmla="*/ 29 w 115"/>
              <a:gd name="T29" fmla="*/ 110 h 118"/>
              <a:gd name="T30" fmla="*/ 17 w 115"/>
              <a:gd name="T31" fmla="*/ 101 h 118"/>
              <a:gd name="T32" fmla="*/ 8 w 115"/>
              <a:gd name="T33" fmla="*/ 89 h 118"/>
              <a:gd name="T34" fmla="*/ 2 w 115"/>
              <a:gd name="T35" fmla="*/ 75 h 118"/>
              <a:gd name="T36" fmla="*/ 0 w 115"/>
              <a:gd name="T37" fmla="*/ 60 h 118"/>
              <a:gd name="T38" fmla="*/ 2 w 115"/>
              <a:gd name="T39" fmla="*/ 44 h 118"/>
              <a:gd name="T40" fmla="*/ 8 w 115"/>
              <a:gd name="T41" fmla="*/ 29 h 118"/>
              <a:gd name="T42" fmla="*/ 17 w 115"/>
              <a:gd name="T43" fmla="*/ 17 h 118"/>
              <a:gd name="T44" fmla="*/ 29 w 115"/>
              <a:gd name="T45" fmla="*/ 7 h 118"/>
              <a:gd name="T46" fmla="*/ 43 w 115"/>
              <a:gd name="T47" fmla="*/ 2 h 118"/>
              <a:gd name="T48" fmla="*/ 57 w 115"/>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 h="118">
                <a:moveTo>
                  <a:pt x="57" y="0"/>
                </a:moveTo>
                <a:lnTo>
                  <a:pt x="72" y="2"/>
                </a:lnTo>
                <a:lnTo>
                  <a:pt x="86" y="7"/>
                </a:lnTo>
                <a:lnTo>
                  <a:pt x="98" y="17"/>
                </a:lnTo>
                <a:lnTo>
                  <a:pt x="107" y="29"/>
                </a:lnTo>
                <a:lnTo>
                  <a:pt x="113" y="44"/>
                </a:lnTo>
                <a:lnTo>
                  <a:pt x="115" y="60"/>
                </a:lnTo>
                <a:lnTo>
                  <a:pt x="113" y="75"/>
                </a:lnTo>
                <a:lnTo>
                  <a:pt x="107" y="89"/>
                </a:lnTo>
                <a:lnTo>
                  <a:pt x="98" y="101"/>
                </a:lnTo>
                <a:lnTo>
                  <a:pt x="86" y="110"/>
                </a:lnTo>
                <a:lnTo>
                  <a:pt x="72" y="116"/>
                </a:lnTo>
                <a:lnTo>
                  <a:pt x="57" y="118"/>
                </a:lnTo>
                <a:lnTo>
                  <a:pt x="43" y="116"/>
                </a:lnTo>
                <a:lnTo>
                  <a:pt x="29" y="110"/>
                </a:lnTo>
                <a:lnTo>
                  <a:pt x="17" y="101"/>
                </a:lnTo>
                <a:lnTo>
                  <a:pt x="8" y="89"/>
                </a:lnTo>
                <a:lnTo>
                  <a:pt x="2" y="75"/>
                </a:lnTo>
                <a:lnTo>
                  <a:pt x="0" y="60"/>
                </a:lnTo>
                <a:lnTo>
                  <a:pt x="2" y="44"/>
                </a:lnTo>
                <a:lnTo>
                  <a:pt x="8" y="29"/>
                </a:lnTo>
                <a:lnTo>
                  <a:pt x="17" y="17"/>
                </a:lnTo>
                <a:lnTo>
                  <a:pt x="29" y="7"/>
                </a:lnTo>
                <a:lnTo>
                  <a:pt x="43" y="2"/>
                </a:lnTo>
                <a:lnTo>
                  <a:pt x="57" y="0"/>
                </a:lnTo>
                <a:close/>
              </a:path>
            </a:pathLst>
          </a:custGeom>
          <a:solidFill>
            <a:srgbClr val="80FF00"/>
          </a:solidFill>
          <a:ln w="0">
            <a:solidFill>
              <a:srgbClr val="80FF00"/>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
        <p:nvSpPr>
          <p:cNvPr id="52" name="Freeform 15"/>
          <p:cNvSpPr>
            <a:spLocks/>
          </p:cNvSpPr>
          <p:nvPr userDrawn="1"/>
        </p:nvSpPr>
        <p:spPr bwMode="auto">
          <a:xfrm>
            <a:off x="630821" y="6737237"/>
            <a:ext cx="72780" cy="76139"/>
          </a:xfrm>
          <a:custGeom>
            <a:avLst/>
            <a:gdLst>
              <a:gd name="T0" fmla="*/ 66 w 131"/>
              <a:gd name="T1" fmla="*/ 0 h 136"/>
              <a:gd name="T2" fmla="*/ 84 w 131"/>
              <a:gd name="T3" fmla="*/ 2 h 136"/>
              <a:gd name="T4" fmla="*/ 100 w 131"/>
              <a:gd name="T5" fmla="*/ 8 h 136"/>
              <a:gd name="T6" fmla="*/ 113 w 131"/>
              <a:gd name="T7" fmla="*/ 18 h 136"/>
              <a:gd name="T8" fmla="*/ 123 w 131"/>
              <a:gd name="T9" fmla="*/ 33 h 136"/>
              <a:gd name="T10" fmla="*/ 129 w 131"/>
              <a:gd name="T11" fmla="*/ 49 h 136"/>
              <a:gd name="T12" fmla="*/ 131 w 131"/>
              <a:gd name="T13" fmla="*/ 68 h 136"/>
              <a:gd name="T14" fmla="*/ 129 w 131"/>
              <a:gd name="T15" fmla="*/ 87 h 136"/>
              <a:gd name="T16" fmla="*/ 123 w 131"/>
              <a:gd name="T17" fmla="*/ 104 h 136"/>
              <a:gd name="T18" fmla="*/ 113 w 131"/>
              <a:gd name="T19" fmla="*/ 118 h 136"/>
              <a:gd name="T20" fmla="*/ 100 w 131"/>
              <a:gd name="T21" fmla="*/ 128 h 136"/>
              <a:gd name="T22" fmla="*/ 85 w 131"/>
              <a:gd name="T23" fmla="*/ 134 h 136"/>
              <a:gd name="T24" fmla="*/ 67 w 131"/>
              <a:gd name="T25" fmla="*/ 136 h 136"/>
              <a:gd name="T26" fmla="*/ 49 w 131"/>
              <a:gd name="T27" fmla="*/ 134 h 136"/>
              <a:gd name="T28" fmla="*/ 33 w 131"/>
              <a:gd name="T29" fmla="*/ 128 h 136"/>
              <a:gd name="T30" fmla="*/ 19 w 131"/>
              <a:gd name="T31" fmla="*/ 117 h 136"/>
              <a:gd name="T32" fmla="*/ 8 w 131"/>
              <a:gd name="T33" fmla="*/ 103 h 136"/>
              <a:gd name="T34" fmla="*/ 2 w 131"/>
              <a:gd name="T35" fmla="*/ 87 h 136"/>
              <a:gd name="T36" fmla="*/ 0 w 131"/>
              <a:gd name="T37" fmla="*/ 68 h 136"/>
              <a:gd name="T38" fmla="*/ 2 w 131"/>
              <a:gd name="T39" fmla="*/ 49 h 136"/>
              <a:gd name="T40" fmla="*/ 8 w 131"/>
              <a:gd name="T41" fmla="*/ 33 h 136"/>
              <a:gd name="T42" fmla="*/ 18 w 131"/>
              <a:gd name="T43" fmla="*/ 19 h 136"/>
              <a:gd name="T44" fmla="*/ 33 w 131"/>
              <a:gd name="T45" fmla="*/ 8 h 136"/>
              <a:gd name="T46" fmla="*/ 48 w 131"/>
              <a:gd name="T47" fmla="*/ 2 h 136"/>
              <a:gd name="T48" fmla="*/ 66 w 131"/>
              <a:gd name="T49"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1" h="136">
                <a:moveTo>
                  <a:pt x="66" y="0"/>
                </a:moveTo>
                <a:lnTo>
                  <a:pt x="84" y="2"/>
                </a:lnTo>
                <a:lnTo>
                  <a:pt x="100" y="8"/>
                </a:lnTo>
                <a:lnTo>
                  <a:pt x="113" y="18"/>
                </a:lnTo>
                <a:lnTo>
                  <a:pt x="123" y="33"/>
                </a:lnTo>
                <a:lnTo>
                  <a:pt x="129" y="49"/>
                </a:lnTo>
                <a:lnTo>
                  <a:pt x="131" y="68"/>
                </a:lnTo>
                <a:lnTo>
                  <a:pt x="129" y="87"/>
                </a:lnTo>
                <a:lnTo>
                  <a:pt x="123" y="104"/>
                </a:lnTo>
                <a:lnTo>
                  <a:pt x="113" y="118"/>
                </a:lnTo>
                <a:lnTo>
                  <a:pt x="100" y="128"/>
                </a:lnTo>
                <a:lnTo>
                  <a:pt x="85" y="134"/>
                </a:lnTo>
                <a:lnTo>
                  <a:pt x="67" y="136"/>
                </a:lnTo>
                <a:lnTo>
                  <a:pt x="49" y="134"/>
                </a:lnTo>
                <a:lnTo>
                  <a:pt x="33" y="128"/>
                </a:lnTo>
                <a:lnTo>
                  <a:pt x="19" y="117"/>
                </a:lnTo>
                <a:lnTo>
                  <a:pt x="8" y="103"/>
                </a:lnTo>
                <a:lnTo>
                  <a:pt x="2" y="87"/>
                </a:lnTo>
                <a:lnTo>
                  <a:pt x="0" y="68"/>
                </a:lnTo>
                <a:lnTo>
                  <a:pt x="2" y="49"/>
                </a:lnTo>
                <a:lnTo>
                  <a:pt x="8" y="33"/>
                </a:lnTo>
                <a:lnTo>
                  <a:pt x="18" y="19"/>
                </a:lnTo>
                <a:lnTo>
                  <a:pt x="33" y="8"/>
                </a:lnTo>
                <a:lnTo>
                  <a:pt x="48" y="2"/>
                </a:lnTo>
                <a:lnTo>
                  <a:pt x="66" y="0"/>
                </a:lnTo>
                <a:close/>
              </a:path>
            </a:pathLst>
          </a:custGeom>
          <a:solidFill>
            <a:srgbClr val="F2FF1A"/>
          </a:solidFill>
          <a:ln w="0">
            <a:solidFill>
              <a:srgbClr val="F2FF1A"/>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
        <p:nvSpPr>
          <p:cNvPr id="55" name="Slide Number Placeholder 54"/>
          <p:cNvSpPr>
            <a:spLocks noGrp="1"/>
          </p:cNvSpPr>
          <p:nvPr>
            <p:ph type="sldNum" sz="quarter" idx="12"/>
          </p:nvPr>
        </p:nvSpPr>
        <p:spPr/>
        <p:txBody>
          <a:bodyPr/>
          <a:lstStyle/>
          <a:p>
            <a:fld id="{13B540AB-6939-4937-A918-1D15FF1C7CE3}" type="slidenum">
              <a:rPr lang="nl-BE" smtClean="0">
                <a:solidFill>
                  <a:srgbClr val="364C9D"/>
                </a:solidFill>
              </a:rPr>
              <a:pPr/>
              <a:t>‹#›</a:t>
            </a:fld>
            <a:endParaRPr lang="nl-BE" dirty="0">
              <a:solidFill>
                <a:srgbClr val="364C9D"/>
              </a:solidFill>
            </a:endParaRPr>
          </a:p>
        </p:txBody>
      </p:sp>
    </p:spTree>
    <p:extLst>
      <p:ext uri="{BB962C8B-B14F-4D97-AF65-F5344CB8AC3E}">
        <p14:creationId xmlns:p14="http://schemas.microsoft.com/office/powerpoint/2010/main" val="113063707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C3260-4D20-49AE-BE64-822DF93CCE9D}" type="datetime1">
              <a:rPr lang="nl-BE" smtClean="0">
                <a:solidFill>
                  <a:srgbClr val="364C9D"/>
                </a:solidFill>
              </a:rPr>
              <a:pPr/>
              <a:t>27/06/2016</a:t>
            </a:fld>
            <a:endParaRPr lang="nl-BE" dirty="0">
              <a:solidFill>
                <a:srgbClr val="364C9D"/>
              </a:solidFill>
            </a:endParaRPr>
          </a:p>
        </p:txBody>
      </p:sp>
      <p:sp>
        <p:nvSpPr>
          <p:cNvPr id="3" name="Footer Placeholder 2"/>
          <p:cNvSpPr>
            <a:spLocks noGrp="1"/>
          </p:cNvSpPr>
          <p:nvPr>
            <p:ph type="ftr" sz="quarter" idx="11"/>
          </p:nvPr>
        </p:nvSpPr>
        <p:spPr/>
        <p:txBody>
          <a:bodyPr/>
          <a:lstStyle/>
          <a:p>
            <a:endParaRPr lang="nl-BE" dirty="0">
              <a:solidFill>
                <a:srgbClr val="364C9D"/>
              </a:solidFill>
            </a:endParaRPr>
          </a:p>
        </p:txBody>
      </p:sp>
      <p:sp>
        <p:nvSpPr>
          <p:cNvPr id="4" name="Slide Number Placeholder 3"/>
          <p:cNvSpPr>
            <a:spLocks noGrp="1"/>
          </p:cNvSpPr>
          <p:nvPr>
            <p:ph type="sldNum" sz="quarter" idx="12"/>
          </p:nvPr>
        </p:nvSpPr>
        <p:spPr/>
        <p:txBody>
          <a:bodyPr/>
          <a:lstStyle/>
          <a:p>
            <a:fld id="{13B540AB-6939-4937-A918-1D15FF1C7CE3}" type="slidenum">
              <a:rPr lang="nl-BE" smtClean="0">
                <a:solidFill>
                  <a:srgbClr val="364C9D"/>
                </a:solidFill>
              </a:rPr>
              <a:pPr/>
              <a:t>‹#›</a:t>
            </a:fld>
            <a:endParaRPr lang="nl-BE" dirty="0">
              <a:solidFill>
                <a:srgbClr val="364C9D"/>
              </a:solidFill>
            </a:endParaRPr>
          </a:p>
        </p:txBody>
      </p:sp>
      <p:sp>
        <p:nvSpPr>
          <p:cNvPr id="5" name="Rectangle 4"/>
          <p:cNvSpPr/>
          <p:nvPr/>
        </p:nvSpPr>
        <p:spPr>
          <a:xfrm>
            <a:off x="0" y="5085184"/>
            <a:ext cx="9144000" cy="1772816"/>
          </a:xfrm>
          <a:prstGeom prst="rect">
            <a:avLst/>
          </a:prstGeom>
          <a:gradFill flip="none" rotWithShape="1">
            <a:gsLst>
              <a:gs pos="0">
                <a:schemeClr val="accent1">
                  <a:lumMod val="40000"/>
                  <a:lumOff val="60000"/>
                </a:schemeClr>
              </a:gs>
              <a:gs pos="1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fr-BE">
              <a:solidFill>
                <a:prstClr val="white"/>
              </a:solidFill>
            </a:endParaRPr>
          </a:p>
        </p:txBody>
      </p:sp>
    </p:spTree>
    <p:extLst>
      <p:ext uri="{BB962C8B-B14F-4D97-AF65-F5344CB8AC3E}">
        <p14:creationId xmlns:p14="http://schemas.microsoft.com/office/powerpoint/2010/main" val="6959597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5878D-D70F-4777-BCA7-482314B97232}" type="datetime1">
              <a:rPr lang="en-US" smtClean="0">
                <a:solidFill>
                  <a:prstClr val="black">
                    <a:tint val="75000"/>
                  </a:prstClr>
                </a:solidFill>
              </a:rPr>
              <a:pPr/>
              <a:t>6/27/2016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301FB5-EDC5-4DB2-BB43-4E246C7F07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1726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3A05C8E-CE53-43E3-93BB-FEBBA535A3AF}" type="datetime1">
              <a:rPr lang="nl-BE" smtClean="0">
                <a:solidFill>
                  <a:srgbClr val="364C9D"/>
                </a:solidFill>
              </a:rPr>
              <a:pPr/>
              <a:t>27/06/2016</a:t>
            </a:fld>
            <a:endParaRPr lang="nl-BE">
              <a:solidFill>
                <a:srgbClr val="364C9D"/>
              </a:solidFill>
            </a:endParaRPr>
          </a:p>
        </p:txBody>
      </p:sp>
      <p:sp>
        <p:nvSpPr>
          <p:cNvPr id="4" name="Footer Placeholder 3"/>
          <p:cNvSpPr>
            <a:spLocks noGrp="1"/>
          </p:cNvSpPr>
          <p:nvPr>
            <p:ph type="ftr" sz="quarter" idx="11"/>
          </p:nvPr>
        </p:nvSpPr>
        <p:spPr/>
        <p:txBody>
          <a:bodyPr/>
          <a:lstStyle/>
          <a:p>
            <a:endParaRPr lang="nl-BE">
              <a:solidFill>
                <a:srgbClr val="364C9D"/>
              </a:solidFill>
            </a:endParaRPr>
          </a:p>
        </p:txBody>
      </p:sp>
      <p:sp>
        <p:nvSpPr>
          <p:cNvPr id="5" name="Slide Number Placeholder 4"/>
          <p:cNvSpPr>
            <a:spLocks noGrp="1"/>
          </p:cNvSpPr>
          <p:nvPr>
            <p:ph type="sldNum" sz="quarter" idx="12"/>
          </p:nvPr>
        </p:nvSpPr>
        <p:spPr/>
        <p:txBody>
          <a:bodyPr/>
          <a:lstStyle/>
          <a:p>
            <a:fld id="{13B540AB-6939-4937-A918-1D15FF1C7CE3}" type="slidenum">
              <a:rPr lang="nl-BE" smtClean="0">
                <a:solidFill>
                  <a:srgbClr val="364C9D"/>
                </a:solidFill>
              </a:rPr>
              <a:pPr/>
              <a:t>‹#›</a:t>
            </a:fld>
            <a:endParaRPr lang="nl-BE">
              <a:solidFill>
                <a:srgbClr val="364C9D"/>
              </a:solidFill>
            </a:endParaRPr>
          </a:p>
        </p:txBody>
      </p:sp>
    </p:spTree>
    <p:extLst>
      <p:ext uri="{BB962C8B-B14F-4D97-AF65-F5344CB8AC3E}">
        <p14:creationId xmlns:p14="http://schemas.microsoft.com/office/powerpoint/2010/main" val="2624886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Header bla">
    <p:spTree>
      <p:nvGrpSpPr>
        <p:cNvPr id="1" name=""/>
        <p:cNvGrpSpPr/>
        <p:nvPr/>
      </p:nvGrpSpPr>
      <p:grpSpPr>
        <a:xfrm>
          <a:off x="0" y="0"/>
          <a:ext cx="0" cy="0"/>
          <a:chOff x="0" y="0"/>
          <a:chExt cx="0" cy="0"/>
        </a:xfrm>
      </p:grpSpPr>
      <p:sp>
        <p:nvSpPr>
          <p:cNvPr id="6" name="Title 1"/>
          <p:cNvSpPr>
            <a:spLocks noGrp="1"/>
          </p:cNvSpPr>
          <p:nvPr>
            <p:ph type="title"/>
          </p:nvPr>
        </p:nvSpPr>
        <p:spPr>
          <a:xfrm>
            <a:off x="1485899" y="137200"/>
            <a:ext cx="7531743" cy="656430"/>
          </a:xfrm>
        </p:spPr>
        <p:txBody>
          <a:bodyPr/>
          <a:lstStyle/>
          <a:p>
            <a:r>
              <a:rPr lang="en-US" dirty="0" smtClean="0"/>
              <a:t>Click to edit Master title style</a:t>
            </a:r>
            <a:endParaRPr lang="en-US" dirty="0"/>
          </a:p>
        </p:txBody>
      </p:sp>
      <p:sp>
        <p:nvSpPr>
          <p:cNvPr id="9" name="Content Placeholder 2"/>
          <p:cNvSpPr>
            <a:spLocks noGrp="1"/>
          </p:cNvSpPr>
          <p:nvPr>
            <p:ph idx="1"/>
          </p:nvPr>
        </p:nvSpPr>
        <p:spPr>
          <a:xfrm>
            <a:off x="457200" y="1089660"/>
            <a:ext cx="8229600" cy="52654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a:xfrm>
            <a:off x="0" y="6536343"/>
            <a:ext cx="836561" cy="216000"/>
          </a:xfrm>
        </p:spPr>
        <p:txBody>
          <a:bodyPr/>
          <a:lstStyle/>
          <a:p>
            <a:fld id="{3E65878D-D70F-4777-BCA7-482314B97232}" type="datetime1">
              <a:rPr lang="en-US" smtClean="0">
                <a:solidFill>
                  <a:prstClr val="black">
                    <a:tint val="75000"/>
                  </a:prstClr>
                </a:solidFill>
              </a:rPr>
              <a:pPr/>
              <a:t>6/27/2016</a:t>
            </a:fld>
            <a:endParaRPr lang="en-US">
              <a:solidFill>
                <a:prstClr val="black">
                  <a:tint val="75000"/>
                </a:prstClr>
              </a:solidFill>
            </a:endParaRPr>
          </a:p>
        </p:txBody>
      </p:sp>
      <p:sp>
        <p:nvSpPr>
          <p:cNvPr id="11" name="Footer Placeholder 4"/>
          <p:cNvSpPr>
            <a:spLocks noGrp="1"/>
          </p:cNvSpPr>
          <p:nvPr>
            <p:ph type="ftr" sz="quarter" idx="11"/>
          </p:nvPr>
        </p:nvSpPr>
        <p:spPr>
          <a:xfrm>
            <a:off x="909340" y="6536343"/>
            <a:ext cx="7407075" cy="216000"/>
          </a:xfrm>
        </p:spPr>
        <p:txBody>
          <a:bodyPr/>
          <a:lstStyle/>
          <a:p>
            <a:endParaRPr lang="en-US">
              <a:solidFill>
                <a:prstClr val="black">
                  <a:tint val="75000"/>
                </a:prstClr>
              </a:solidFill>
            </a:endParaRPr>
          </a:p>
        </p:txBody>
      </p:sp>
      <p:sp>
        <p:nvSpPr>
          <p:cNvPr id="12" name="Slide Number Placeholder 5"/>
          <p:cNvSpPr>
            <a:spLocks noGrp="1"/>
          </p:cNvSpPr>
          <p:nvPr>
            <p:ph type="sldNum" sz="quarter" idx="12"/>
          </p:nvPr>
        </p:nvSpPr>
        <p:spPr>
          <a:xfrm>
            <a:off x="8364569" y="6536343"/>
            <a:ext cx="481642" cy="216000"/>
          </a:xfrm>
        </p:spPr>
        <p:txBody>
          <a:bodyPr/>
          <a:lstStyle/>
          <a:p>
            <a:fld id="{D4301FB5-EDC5-4DB2-BB43-4E246C7F07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42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7A7F1E79-8225-48A0-95BD-5254C3720E2D}"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90059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2FC2FE2F-7D45-439B-A76C-7ED3EBF3ADED}"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54605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D353B685-A2AB-4518-B31A-1C8B277EB988}"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05934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60280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644007" y="4044871"/>
            <a:ext cx="3887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z="1600" dirty="0" smtClean="0">
              <a:solidFill>
                <a:srgbClr val="0D0D0D"/>
              </a:solidFill>
              <a:sym typeface="Arial" charset="0"/>
            </a:endParaRPr>
          </a:p>
          <a:p>
            <a:pPr>
              <a:defRPr/>
            </a:pPr>
            <a:r>
              <a:rPr lang="en-US" sz="1600" dirty="0" smtClean="0">
                <a:solidFill>
                  <a:schemeClr val="tx1">
                    <a:lumMod val="85000"/>
                    <a:lumOff val="15000"/>
                  </a:schemeClr>
                </a:solidFill>
                <a:sym typeface="Arial" charset="0"/>
              </a:rPr>
              <a:t>https://www.bcss.fgov.be</a:t>
            </a:r>
            <a:endParaRPr lang="fr-BE" sz="1600" dirty="0" smtClean="0">
              <a:solidFill>
                <a:schemeClr val="tx1">
                  <a:lumMod val="85000"/>
                  <a:lumOff val="15000"/>
                </a:schemeClr>
              </a:solidFill>
              <a:sym typeface="Arial" charset="0"/>
            </a:endParaRPr>
          </a:p>
          <a:p>
            <a:pPr>
              <a:defRPr/>
            </a:pPr>
            <a:r>
              <a:rPr lang="en-US" sz="1600" dirty="0" smtClean="0">
                <a:solidFill>
                  <a:schemeClr val="tx1">
                    <a:lumMod val="85000"/>
                    <a:lumOff val="15000"/>
                  </a:schemeClr>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DC70997E-C732-4EF4-9679-8436FE3692AD}" type="slidenum">
              <a:rPr lang="en-GB"/>
              <a:pPr>
                <a:defRPr/>
              </a:pPr>
              <a:t>‹#›</a:t>
            </a:fld>
            <a:endParaRPr lang="en-GB"/>
          </a:p>
        </p:txBody>
      </p:sp>
    </p:spTree>
    <p:extLst>
      <p:ext uri="{BB962C8B-B14F-4D97-AF65-F5344CB8AC3E}">
        <p14:creationId xmlns:p14="http://schemas.microsoft.com/office/powerpoint/2010/main" val="354936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536343"/>
            <a:ext cx="836561" cy="216000"/>
          </a:xfrm>
          <a:prstGeom prst="rect">
            <a:avLst/>
          </a:prstGeom>
        </p:spPr>
        <p:txBody>
          <a:bodyPr/>
          <a:lstStyle/>
          <a:p>
            <a:fld id="{3E65878D-D70F-4777-BCA7-482314B97232}" type="datetime1">
              <a:rPr lang="en-US" smtClean="0">
                <a:solidFill>
                  <a:prstClr val="black">
                    <a:tint val="75000"/>
                  </a:prstClr>
                </a:solidFill>
              </a:rPr>
              <a:pPr/>
              <a:t>6/27/2016</a:t>
            </a:fld>
            <a:endParaRPr lang="en-US">
              <a:solidFill>
                <a:prstClr val="black">
                  <a:tint val="75000"/>
                </a:prstClr>
              </a:solidFill>
            </a:endParaRPr>
          </a:p>
        </p:txBody>
      </p:sp>
      <p:sp>
        <p:nvSpPr>
          <p:cNvPr id="5" name="Footer Placeholder 4"/>
          <p:cNvSpPr>
            <a:spLocks noGrp="1"/>
          </p:cNvSpPr>
          <p:nvPr>
            <p:ph type="ftr" sz="quarter" idx="11"/>
          </p:nvPr>
        </p:nvSpPr>
        <p:spPr>
          <a:xfrm>
            <a:off x="909340" y="6536343"/>
            <a:ext cx="7407075" cy="216000"/>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301FB5-EDC5-4DB2-BB43-4E246C7F07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44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2729" y="528825"/>
            <a:ext cx="3700422" cy="2084835"/>
          </a:xfrm>
          <a:prstGeom prst="rect">
            <a:avLst/>
          </a:prstGeom>
        </p:spPr>
      </p:pic>
      <p:sp>
        <p:nvSpPr>
          <p:cNvPr id="2" name="Title 1"/>
          <p:cNvSpPr>
            <a:spLocks noGrp="1"/>
          </p:cNvSpPr>
          <p:nvPr>
            <p:ph type="ctrTitle"/>
          </p:nvPr>
        </p:nvSpPr>
        <p:spPr>
          <a:xfrm>
            <a:off x="685800" y="2613660"/>
            <a:ext cx="7772400" cy="1470025"/>
          </a:xfrm>
        </p:spPr>
        <p:txBody>
          <a:bodyPr/>
          <a:lstStyle>
            <a:lvl1pPr algn="ctr">
              <a:defRPr/>
            </a:lvl1pPr>
          </a:lstStyle>
          <a:p>
            <a:r>
              <a:rPr lang="en-US" smtClean="0"/>
              <a:t>Click to edit Master title style</a:t>
            </a:r>
            <a:endParaRPr lang="fr-BE"/>
          </a:p>
        </p:txBody>
      </p:sp>
      <p:sp>
        <p:nvSpPr>
          <p:cNvPr id="3" name="Subtitle 2"/>
          <p:cNvSpPr>
            <a:spLocks noGrp="1"/>
          </p:cNvSpPr>
          <p:nvPr>
            <p:ph type="subTitle" idx="1"/>
          </p:nvPr>
        </p:nvSpPr>
        <p:spPr>
          <a:xfrm>
            <a:off x="1371600" y="42571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10" name="Freeform 13"/>
          <p:cNvSpPr>
            <a:spLocks/>
          </p:cNvSpPr>
          <p:nvPr/>
        </p:nvSpPr>
        <p:spPr bwMode="auto">
          <a:xfrm>
            <a:off x="5420316" y="6247389"/>
            <a:ext cx="64942" cy="66062"/>
          </a:xfrm>
          <a:custGeom>
            <a:avLst/>
            <a:gdLst>
              <a:gd name="T0" fmla="*/ 57 w 115"/>
              <a:gd name="T1" fmla="*/ 0 h 118"/>
              <a:gd name="T2" fmla="*/ 72 w 115"/>
              <a:gd name="T3" fmla="*/ 2 h 118"/>
              <a:gd name="T4" fmla="*/ 86 w 115"/>
              <a:gd name="T5" fmla="*/ 7 h 118"/>
              <a:gd name="T6" fmla="*/ 98 w 115"/>
              <a:gd name="T7" fmla="*/ 17 h 118"/>
              <a:gd name="T8" fmla="*/ 107 w 115"/>
              <a:gd name="T9" fmla="*/ 29 h 118"/>
              <a:gd name="T10" fmla="*/ 113 w 115"/>
              <a:gd name="T11" fmla="*/ 44 h 118"/>
              <a:gd name="T12" fmla="*/ 115 w 115"/>
              <a:gd name="T13" fmla="*/ 60 h 118"/>
              <a:gd name="T14" fmla="*/ 113 w 115"/>
              <a:gd name="T15" fmla="*/ 75 h 118"/>
              <a:gd name="T16" fmla="*/ 107 w 115"/>
              <a:gd name="T17" fmla="*/ 89 h 118"/>
              <a:gd name="T18" fmla="*/ 98 w 115"/>
              <a:gd name="T19" fmla="*/ 101 h 118"/>
              <a:gd name="T20" fmla="*/ 86 w 115"/>
              <a:gd name="T21" fmla="*/ 110 h 118"/>
              <a:gd name="T22" fmla="*/ 72 w 115"/>
              <a:gd name="T23" fmla="*/ 116 h 118"/>
              <a:gd name="T24" fmla="*/ 57 w 115"/>
              <a:gd name="T25" fmla="*/ 118 h 118"/>
              <a:gd name="T26" fmla="*/ 43 w 115"/>
              <a:gd name="T27" fmla="*/ 116 h 118"/>
              <a:gd name="T28" fmla="*/ 29 w 115"/>
              <a:gd name="T29" fmla="*/ 110 h 118"/>
              <a:gd name="T30" fmla="*/ 17 w 115"/>
              <a:gd name="T31" fmla="*/ 101 h 118"/>
              <a:gd name="T32" fmla="*/ 8 w 115"/>
              <a:gd name="T33" fmla="*/ 89 h 118"/>
              <a:gd name="T34" fmla="*/ 2 w 115"/>
              <a:gd name="T35" fmla="*/ 75 h 118"/>
              <a:gd name="T36" fmla="*/ 0 w 115"/>
              <a:gd name="T37" fmla="*/ 60 h 118"/>
              <a:gd name="T38" fmla="*/ 2 w 115"/>
              <a:gd name="T39" fmla="*/ 44 h 118"/>
              <a:gd name="T40" fmla="*/ 8 w 115"/>
              <a:gd name="T41" fmla="*/ 29 h 118"/>
              <a:gd name="T42" fmla="*/ 17 w 115"/>
              <a:gd name="T43" fmla="*/ 17 h 118"/>
              <a:gd name="T44" fmla="*/ 29 w 115"/>
              <a:gd name="T45" fmla="*/ 7 h 118"/>
              <a:gd name="T46" fmla="*/ 43 w 115"/>
              <a:gd name="T47" fmla="*/ 2 h 118"/>
              <a:gd name="T48" fmla="*/ 57 w 115"/>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 h="118">
                <a:moveTo>
                  <a:pt x="57" y="0"/>
                </a:moveTo>
                <a:lnTo>
                  <a:pt x="72" y="2"/>
                </a:lnTo>
                <a:lnTo>
                  <a:pt x="86" y="7"/>
                </a:lnTo>
                <a:lnTo>
                  <a:pt x="98" y="17"/>
                </a:lnTo>
                <a:lnTo>
                  <a:pt x="107" y="29"/>
                </a:lnTo>
                <a:lnTo>
                  <a:pt x="113" y="44"/>
                </a:lnTo>
                <a:lnTo>
                  <a:pt x="115" y="60"/>
                </a:lnTo>
                <a:lnTo>
                  <a:pt x="113" y="75"/>
                </a:lnTo>
                <a:lnTo>
                  <a:pt x="107" y="89"/>
                </a:lnTo>
                <a:lnTo>
                  <a:pt x="98" y="101"/>
                </a:lnTo>
                <a:lnTo>
                  <a:pt x="86" y="110"/>
                </a:lnTo>
                <a:lnTo>
                  <a:pt x="72" y="116"/>
                </a:lnTo>
                <a:lnTo>
                  <a:pt x="57" y="118"/>
                </a:lnTo>
                <a:lnTo>
                  <a:pt x="43" y="116"/>
                </a:lnTo>
                <a:lnTo>
                  <a:pt x="29" y="110"/>
                </a:lnTo>
                <a:lnTo>
                  <a:pt x="17" y="101"/>
                </a:lnTo>
                <a:lnTo>
                  <a:pt x="8" y="89"/>
                </a:lnTo>
                <a:lnTo>
                  <a:pt x="2" y="75"/>
                </a:lnTo>
                <a:lnTo>
                  <a:pt x="0" y="60"/>
                </a:lnTo>
                <a:lnTo>
                  <a:pt x="2" y="44"/>
                </a:lnTo>
                <a:lnTo>
                  <a:pt x="8" y="29"/>
                </a:lnTo>
                <a:lnTo>
                  <a:pt x="17" y="17"/>
                </a:lnTo>
                <a:lnTo>
                  <a:pt x="29" y="7"/>
                </a:lnTo>
                <a:lnTo>
                  <a:pt x="43" y="2"/>
                </a:lnTo>
                <a:lnTo>
                  <a:pt x="57" y="0"/>
                </a:lnTo>
                <a:close/>
              </a:path>
            </a:pathLst>
          </a:custGeom>
          <a:solidFill>
            <a:srgbClr val="80FF00"/>
          </a:solidFill>
          <a:ln w="0">
            <a:solidFill>
              <a:srgbClr val="80FF00"/>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
        <p:nvSpPr>
          <p:cNvPr id="11" name="Freeform 15"/>
          <p:cNvSpPr>
            <a:spLocks/>
          </p:cNvSpPr>
          <p:nvPr/>
        </p:nvSpPr>
        <p:spPr bwMode="auto">
          <a:xfrm>
            <a:off x="630821" y="6237312"/>
            <a:ext cx="72780" cy="76139"/>
          </a:xfrm>
          <a:custGeom>
            <a:avLst/>
            <a:gdLst>
              <a:gd name="T0" fmla="*/ 66 w 131"/>
              <a:gd name="T1" fmla="*/ 0 h 136"/>
              <a:gd name="T2" fmla="*/ 84 w 131"/>
              <a:gd name="T3" fmla="*/ 2 h 136"/>
              <a:gd name="T4" fmla="*/ 100 w 131"/>
              <a:gd name="T5" fmla="*/ 8 h 136"/>
              <a:gd name="T6" fmla="*/ 113 w 131"/>
              <a:gd name="T7" fmla="*/ 18 h 136"/>
              <a:gd name="T8" fmla="*/ 123 w 131"/>
              <a:gd name="T9" fmla="*/ 33 h 136"/>
              <a:gd name="T10" fmla="*/ 129 w 131"/>
              <a:gd name="T11" fmla="*/ 49 h 136"/>
              <a:gd name="T12" fmla="*/ 131 w 131"/>
              <a:gd name="T13" fmla="*/ 68 h 136"/>
              <a:gd name="T14" fmla="*/ 129 w 131"/>
              <a:gd name="T15" fmla="*/ 87 h 136"/>
              <a:gd name="T16" fmla="*/ 123 w 131"/>
              <a:gd name="T17" fmla="*/ 104 h 136"/>
              <a:gd name="T18" fmla="*/ 113 w 131"/>
              <a:gd name="T19" fmla="*/ 118 h 136"/>
              <a:gd name="T20" fmla="*/ 100 w 131"/>
              <a:gd name="T21" fmla="*/ 128 h 136"/>
              <a:gd name="T22" fmla="*/ 85 w 131"/>
              <a:gd name="T23" fmla="*/ 134 h 136"/>
              <a:gd name="T24" fmla="*/ 67 w 131"/>
              <a:gd name="T25" fmla="*/ 136 h 136"/>
              <a:gd name="T26" fmla="*/ 49 w 131"/>
              <a:gd name="T27" fmla="*/ 134 h 136"/>
              <a:gd name="T28" fmla="*/ 33 w 131"/>
              <a:gd name="T29" fmla="*/ 128 h 136"/>
              <a:gd name="T30" fmla="*/ 19 w 131"/>
              <a:gd name="T31" fmla="*/ 117 h 136"/>
              <a:gd name="T32" fmla="*/ 8 w 131"/>
              <a:gd name="T33" fmla="*/ 103 h 136"/>
              <a:gd name="T34" fmla="*/ 2 w 131"/>
              <a:gd name="T35" fmla="*/ 87 h 136"/>
              <a:gd name="T36" fmla="*/ 0 w 131"/>
              <a:gd name="T37" fmla="*/ 68 h 136"/>
              <a:gd name="T38" fmla="*/ 2 w 131"/>
              <a:gd name="T39" fmla="*/ 49 h 136"/>
              <a:gd name="T40" fmla="*/ 8 w 131"/>
              <a:gd name="T41" fmla="*/ 33 h 136"/>
              <a:gd name="T42" fmla="*/ 18 w 131"/>
              <a:gd name="T43" fmla="*/ 19 h 136"/>
              <a:gd name="T44" fmla="*/ 33 w 131"/>
              <a:gd name="T45" fmla="*/ 8 h 136"/>
              <a:gd name="T46" fmla="*/ 48 w 131"/>
              <a:gd name="T47" fmla="*/ 2 h 136"/>
              <a:gd name="T48" fmla="*/ 66 w 131"/>
              <a:gd name="T49"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1" h="136">
                <a:moveTo>
                  <a:pt x="66" y="0"/>
                </a:moveTo>
                <a:lnTo>
                  <a:pt x="84" y="2"/>
                </a:lnTo>
                <a:lnTo>
                  <a:pt x="100" y="8"/>
                </a:lnTo>
                <a:lnTo>
                  <a:pt x="113" y="18"/>
                </a:lnTo>
                <a:lnTo>
                  <a:pt x="123" y="33"/>
                </a:lnTo>
                <a:lnTo>
                  <a:pt x="129" y="49"/>
                </a:lnTo>
                <a:lnTo>
                  <a:pt x="131" y="68"/>
                </a:lnTo>
                <a:lnTo>
                  <a:pt x="129" y="87"/>
                </a:lnTo>
                <a:lnTo>
                  <a:pt x="123" y="104"/>
                </a:lnTo>
                <a:lnTo>
                  <a:pt x="113" y="118"/>
                </a:lnTo>
                <a:lnTo>
                  <a:pt x="100" y="128"/>
                </a:lnTo>
                <a:lnTo>
                  <a:pt x="85" y="134"/>
                </a:lnTo>
                <a:lnTo>
                  <a:pt x="67" y="136"/>
                </a:lnTo>
                <a:lnTo>
                  <a:pt x="49" y="134"/>
                </a:lnTo>
                <a:lnTo>
                  <a:pt x="33" y="128"/>
                </a:lnTo>
                <a:lnTo>
                  <a:pt x="19" y="117"/>
                </a:lnTo>
                <a:lnTo>
                  <a:pt x="8" y="103"/>
                </a:lnTo>
                <a:lnTo>
                  <a:pt x="2" y="87"/>
                </a:lnTo>
                <a:lnTo>
                  <a:pt x="0" y="68"/>
                </a:lnTo>
                <a:lnTo>
                  <a:pt x="2" y="49"/>
                </a:lnTo>
                <a:lnTo>
                  <a:pt x="8" y="33"/>
                </a:lnTo>
                <a:lnTo>
                  <a:pt x="18" y="19"/>
                </a:lnTo>
                <a:lnTo>
                  <a:pt x="33" y="8"/>
                </a:lnTo>
                <a:lnTo>
                  <a:pt x="48" y="2"/>
                </a:lnTo>
                <a:lnTo>
                  <a:pt x="66" y="0"/>
                </a:lnTo>
                <a:close/>
              </a:path>
            </a:pathLst>
          </a:custGeom>
          <a:solidFill>
            <a:srgbClr val="F2FF1A"/>
          </a:solidFill>
          <a:ln w="0">
            <a:solidFill>
              <a:srgbClr val="F2FF1A"/>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
        <p:nvSpPr>
          <p:cNvPr id="12" name="Freeform 16"/>
          <p:cNvSpPr>
            <a:spLocks/>
          </p:cNvSpPr>
          <p:nvPr/>
        </p:nvSpPr>
        <p:spPr bwMode="auto">
          <a:xfrm>
            <a:off x="8434133" y="6247389"/>
            <a:ext cx="63822" cy="66062"/>
          </a:xfrm>
          <a:custGeom>
            <a:avLst/>
            <a:gdLst>
              <a:gd name="T0" fmla="*/ 58 w 114"/>
              <a:gd name="T1" fmla="*/ 0 h 118"/>
              <a:gd name="T2" fmla="*/ 73 w 114"/>
              <a:gd name="T3" fmla="*/ 2 h 118"/>
              <a:gd name="T4" fmla="*/ 86 w 114"/>
              <a:gd name="T5" fmla="*/ 8 h 118"/>
              <a:gd name="T6" fmla="*/ 98 w 114"/>
              <a:gd name="T7" fmla="*/ 17 h 118"/>
              <a:gd name="T8" fmla="*/ 107 w 114"/>
              <a:gd name="T9" fmla="*/ 29 h 118"/>
              <a:gd name="T10" fmla="*/ 113 w 114"/>
              <a:gd name="T11" fmla="*/ 44 h 118"/>
              <a:gd name="T12" fmla="*/ 114 w 114"/>
              <a:gd name="T13" fmla="*/ 60 h 118"/>
              <a:gd name="T14" fmla="*/ 113 w 114"/>
              <a:gd name="T15" fmla="*/ 76 h 118"/>
              <a:gd name="T16" fmla="*/ 107 w 114"/>
              <a:gd name="T17" fmla="*/ 90 h 118"/>
              <a:gd name="T18" fmla="*/ 98 w 114"/>
              <a:gd name="T19" fmla="*/ 101 h 118"/>
              <a:gd name="T20" fmla="*/ 87 w 114"/>
              <a:gd name="T21" fmla="*/ 110 h 118"/>
              <a:gd name="T22" fmla="*/ 73 w 114"/>
              <a:gd name="T23" fmla="*/ 116 h 118"/>
              <a:gd name="T24" fmla="*/ 58 w 114"/>
              <a:gd name="T25" fmla="*/ 118 h 118"/>
              <a:gd name="T26" fmla="*/ 44 w 114"/>
              <a:gd name="T27" fmla="*/ 116 h 118"/>
              <a:gd name="T28" fmla="*/ 30 w 114"/>
              <a:gd name="T29" fmla="*/ 110 h 118"/>
              <a:gd name="T30" fmla="*/ 18 w 114"/>
              <a:gd name="T31" fmla="*/ 101 h 118"/>
              <a:gd name="T32" fmla="*/ 8 w 114"/>
              <a:gd name="T33" fmla="*/ 89 h 118"/>
              <a:gd name="T34" fmla="*/ 2 w 114"/>
              <a:gd name="T35" fmla="*/ 74 h 118"/>
              <a:gd name="T36" fmla="*/ 0 w 114"/>
              <a:gd name="T37" fmla="*/ 59 h 118"/>
              <a:gd name="T38" fmla="*/ 2 w 114"/>
              <a:gd name="T39" fmla="*/ 44 h 118"/>
              <a:gd name="T40" fmla="*/ 8 w 114"/>
              <a:gd name="T41" fmla="*/ 29 h 118"/>
              <a:gd name="T42" fmla="*/ 17 w 114"/>
              <a:gd name="T43" fmla="*/ 17 h 118"/>
              <a:gd name="T44" fmla="*/ 30 w 114"/>
              <a:gd name="T45" fmla="*/ 8 h 118"/>
              <a:gd name="T46" fmla="*/ 43 w 114"/>
              <a:gd name="T47" fmla="*/ 2 h 118"/>
              <a:gd name="T48" fmla="*/ 58 w 114"/>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18">
                <a:moveTo>
                  <a:pt x="58" y="0"/>
                </a:moveTo>
                <a:lnTo>
                  <a:pt x="73" y="2"/>
                </a:lnTo>
                <a:lnTo>
                  <a:pt x="86" y="8"/>
                </a:lnTo>
                <a:lnTo>
                  <a:pt x="98" y="17"/>
                </a:lnTo>
                <a:lnTo>
                  <a:pt x="107" y="29"/>
                </a:lnTo>
                <a:lnTo>
                  <a:pt x="113" y="44"/>
                </a:lnTo>
                <a:lnTo>
                  <a:pt x="114" y="60"/>
                </a:lnTo>
                <a:lnTo>
                  <a:pt x="113" y="76"/>
                </a:lnTo>
                <a:lnTo>
                  <a:pt x="107" y="90"/>
                </a:lnTo>
                <a:lnTo>
                  <a:pt x="98" y="101"/>
                </a:lnTo>
                <a:lnTo>
                  <a:pt x="87" y="110"/>
                </a:lnTo>
                <a:lnTo>
                  <a:pt x="73" y="116"/>
                </a:lnTo>
                <a:lnTo>
                  <a:pt x="58" y="118"/>
                </a:lnTo>
                <a:lnTo>
                  <a:pt x="44" y="116"/>
                </a:lnTo>
                <a:lnTo>
                  <a:pt x="30" y="110"/>
                </a:lnTo>
                <a:lnTo>
                  <a:pt x="18" y="101"/>
                </a:lnTo>
                <a:lnTo>
                  <a:pt x="8" y="89"/>
                </a:lnTo>
                <a:lnTo>
                  <a:pt x="2" y="74"/>
                </a:lnTo>
                <a:lnTo>
                  <a:pt x="0" y="59"/>
                </a:lnTo>
                <a:lnTo>
                  <a:pt x="2" y="44"/>
                </a:lnTo>
                <a:lnTo>
                  <a:pt x="8" y="29"/>
                </a:lnTo>
                <a:lnTo>
                  <a:pt x="17" y="17"/>
                </a:lnTo>
                <a:lnTo>
                  <a:pt x="30" y="8"/>
                </a:lnTo>
                <a:lnTo>
                  <a:pt x="43" y="2"/>
                </a:lnTo>
                <a:lnTo>
                  <a:pt x="58" y="0"/>
                </a:lnTo>
                <a:close/>
              </a:path>
            </a:pathLst>
          </a:custGeom>
          <a:solidFill>
            <a:srgbClr val="FF1A26"/>
          </a:solidFill>
          <a:ln w="0">
            <a:solidFill>
              <a:srgbClr val="FF1A26"/>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Tree>
    <p:extLst>
      <p:ext uri="{BB962C8B-B14F-4D97-AF65-F5344CB8AC3E}">
        <p14:creationId xmlns:p14="http://schemas.microsoft.com/office/powerpoint/2010/main" val="4220274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2_Title">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810" y="882491"/>
            <a:ext cx="8998360" cy="5069718"/>
          </a:xfrm>
          <a:prstGeom prst="rect">
            <a:avLst/>
          </a:prstGeom>
          <a:effectLst>
            <a:outerShdw blurRad="50800" dist="38100" dir="2700000" algn="tl" rotWithShape="0">
              <a:prstClr val="black">
                <a:alpha val="40000"/>
              </a:prstClr>
            </a:outerShdw>
          </a:effectLst>
        </p:spPr>
      </p:pic>
      <p:sp>
        <p:nvSpPr>
          <p:cNvPr id="2" name="Title 1"/>
          <p:cNvSpPr>
            <a:spLocks noGrp="1"/>
          </p:cNvSpPr>
          <p:nvPr>
            <p:ph type="ctrTitle"/>
          </p:nvPr>
        </p:nvSpPr>
        <p:spPr>
          <a:xfrm>
            <a:off x="1224950" y="4252808"/>
            <a:ext cx="6771737" cy="560716"/>
          </a:xfrm>
        </p:spPr>
        <p:txBody>
          <a:bodyPr/>
          <a:lstStyle>
            <a:lvl1pPr algn="r">
              <a:defRPr sz="2800" b="1"/>
            </a:lvl1pPr>
          </a:lstStyle>
          <a:p>
            <a:r>
              <a:rPr lang="en-US" smtClean="0"/>
              <a:t>Click to edit Master title style</a:t>
            </a:r>
            <a:endParaRPr lang="fr-BE"/>
          </a:p>
        </p:txBody>
      </p:sp>
      <p:sp>
        <p:nvSpPr>
          <p:cNvPr id="3" name="Subtitle 2"/>
          <p:cNvSpPr>
            <a:spLocks noGrp="1"/>
          </p:cNvSpPr>
          <p:nvPr>
            <p:ph type="subTitle" idx="1"/>
          </p:nvPr>
        </p:nvSpPr>
        <p:spPr>
          <a:xfrm>
            <a:off x="2436709" y="4835509"/>
            <a:ext cx="5576724" cy="426593"/>
          </a:xfrm>
        </p:spPr>
        <p:txBody>
          <a:bodyPr>
            <a:normAutofit/>
          </a:bodyPr>
          <a:lstStyle>
            <a:lvl1pPr marL="0" indent="0" algn="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Tree>
    <p:extLst>
      <p:ext uri="{BB962C8B-B14F-4D97-AF65-F5344CB8AC3E}">
        <p14:creationId xmlns:p14="http://schemas.microsoft.com/office/powerpoint/2010/main" val="68239041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4.png"/><Relationship Id="rId5" Type="http://schemas.openxmlformats.org/officeDocument/2006/relationships/slideLayout" Target="../slideLayouts/slideLayout12.xml"/><Relationship Id="rId10"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14676CE1-14E3-46A9-BAE8-13AD1D1AD5EB}"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7" name="Rectangle 106"/>
          <p:cNvSpPr/>
          <p:nvPr/>
        </p:nvSpPr>
        <p:spPr>
          <a:xfrm>
            <a:off x="0" y="5085184"/>
            <a:ext cx="9144000" cy="1772816"/>
          </a:xfrm>
          <a:prstGeom prst="rect">
            <a:avLst/>
          </a:prstGeom>
          <a:gradFill flip="none" rotWithShape="1">
            <a:gsLst>
              <a:gs pos="0">
                <a:schemeClr val="accent1">
                  <a:lumMod val="40000"/>
                  <a:lumOff val="60000"/>
                </a:schemeClr>
              </a:gs>
              <a:gs pos="1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fr-BE">
              <a:solidFill>
                <a:prstClr val="white"/>
              </a:solidFill>
            </a:endParaRPr>
          </a:p>
        </p:txBody>
      </p:sp>
      <p:sp>
        <p:nvSpPr>
          <p:cNvPr id="2" name="Title Placeholder 1"/>
          <p:cNvSpPr>
            <a:spLocks noGrp="1"/>
          </p:cNvSpPr>
          <p:nvPr>
            <p:ph type="title"/>
          </p:nvPr>
        </p:nvSpPr>
        <p:spPr>
          <a:xfrm>
            <a:off x="1485899" y="137200"/>
            <a:ext cx="7531743" cy="656430"/>
          </a:xfrm>
          <a:prstGeom prst="rect">
            <a:avLst/>
          </a:prstGeom>
        </p:spPr>
        <p:txBody>
          <a:bodyPr vert="horz" lIns="0" tIns="45720" rIns="91440" bIns="45720" rtlCol="0" anchor="ctr">
            <a:noAutofit/>
          </a:bodyPr>
          <a:lstStyle/>
          <a:p>
            <a:r>
              <a:rPr lang="en-US" smtClean="0"/>
              <a:t>Click to edit Master title style</a:t>
            </a:r>
            <a:endParaRPr lang="fr-BE" dirty="0"/>
          </a:p>
        </p:txBody>
      </p:sp>
      <p:sp>
        <p:nvSpPr>
          <p:cNvPr id="3" name="Text Placeholder 2"/>
          <p:cNvSpPr>
            <a:spLocks noGrp="1"/>
          </p:cNvSpPr>
          <p:nvPr>
            <p:ph type="body" idx="1"/>
          </p:nvPr>
        </p:nvSpPr>
        <p:spPr>
          <a:xfrm>
            <a:off x="457200" y="1089660"/>
            <a:ext cx="8686800" cy="54356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4" name="Date Placeholder 3"/>
          <p:cNvSpPr>
            <a:spLocks noGrp="1"/>
          </p:cNvSpPr>
          <p:nvPr>
            <p:ph type="dt" sz="half" idx="2"/>
          </p:nvPr>
        </p:nvSpPr>
        <p:spPr>
          <a:xfrm>
            <a:off x="0" y="6536343"/>
            <a:ext cx="836561" cy="216000"/>
          </a:xfrm>
          <a:prstGeom prst="rect">
            <a:avLst/>
          </a:prstGeom>
        </p:spPr>
        <p:txBody>
          <a:bodyPr vert="horz" lIns="91440" tIns="45720" rIns="91440" bIns="45720" rtlCol="0" anchor="ctr"/>
          <a:lstStyle>
            <a:lvl1pPr algn="r">
              <a:defRPr sz="1000">
                <a:solidFill>
                  <a:schemeClr val="tx1"/>
                </a:solidFill>
              </a:defRPr>
            </a:lvl1pPr>
          </a:lstStyle>
          <a:p>
            <a:pPr fontAlgn="auto">
              <a:spcBef>
                <a:spcPts val="0"/>
              </a:spcBef>
              <a:spcAft>
                <a:spcPts val="0"/>
              </a:spcAft>
            </a:pPr>
            <a:fld id="{B8FC3260-4D20-49AE-BE64-822DF93CCE9D}" type="datetime1">
              <a:rPr lang="nl-BE" smtClean="0">
                <a:solidFill>
                  <a:srgbClr val="364C9D"/>
                </a:solidFill>
                <a:latin typeface="Calibri"/>
                <a:cs typeface="+mn-cs"/>
              </a:rPr>
              <a:pPr fontAlgn="auto">
                <a:spcBef>
                  <a:spcPts val="0"/>
                </a:spcBef>
                <a:spcAft>
                  <a:spcPts val="0"/>
                </a:spcAft>
              </a:pPr>
              <a:t>27/06/2016</a:t>
            </a:fld>
            <a:endParaRPr lang="nl-BE" dirty="0">
              <a:solidFill>
                <a:srgbClr val="364C9D"/>
              </a:solidFill>
              <a:latin typeface="Calibri"/>
              <a:cs typeface="+mn-cs"/>
            </a:endParaRPr>
          </a:p>
        </p:txBody>
      </p:sp>
      <p:sp>
        <p:nvSpPr>
          <p:cNvPr id="5" name="Footer Placeholder 4"/>
          <p:cNvSpPr>
            <a:spLocks noGrp="1"/>
          </p:cNvSpPr>
          <p:nvPr>
            <p:ph type="ftr" sz="quarter" idx="3"/>
          </p:nvPr>
        </p:nvSpPr>
        <p:spPr>
          <a:xfrm>
            <a:off x="909340" y="6536343"/>
            <a:ext cx="7407075" cy="216000"/>
          </a:xfrm>
          <a:prstGeom prst="rect">
            <a:avLst/>
          </a:prstGeom>
        </p:spPr>
        <p:txBody>
          <a:bodyPr vert="horz" lIns="91440" tIns="45720" rIns="91440" bIns="45720" rtlCol="0" anchor="ctr"/>
          <a:lstStyle>
            <a:lvl1pPr algn="ctr">
              <a:defRPr sz="1000">
                <a:solidFill>
                  <a:schemeClr val="tx1"/>
                </a:solidFill>
              </a:defRPr>
            </a:lvl1pPr>
          </a:lstStyle>
          <a:p>
            <a:pPr fontAlgn="auto">
              <a:spcBef>
                <a:spcPts val="0"/>
              </a:spcBef>
              <a:spcAft>
                <a:spcPts val="0"/>
              </a:spcAft>
            </a:pPr>
            <a:endParaRPr lang="nl-BE" dirty="0">
              <a:solidFill>
                <a:srgbClr val="364C9D"/>
              </a:solidFill>
              <a:latin typeface="Calibri"/>
              <a:cs typeface="+mn-cs"/>
            </a:endParaRPr>
          </a:p>
        </p:txBody>
      </p:sp>
      <p:cxnSp>
        <p:nvCxnSpPr>
          <p:cNvPr id="10" name="Straight Connector 9"/>
          <p:cNvCxnSpPr/>
          <p:nvPr/>
        </p:nvCxnSpPr>
        <p:spPr>
          <a:xfrm>
            <a:off x="1508760" y="876300"/>
            <a:ext cx="75050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8" name="Picture 6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197" y="145151"/>
            <a:ext cx="1141263" cy="642993"/>
          </a:xfrm>
          <a:prstGeom prst="rect">
            <a:avLst/>
          </a:prstGeom>
        </p:spPr>
      </p:pic>
      <p:sp>
        <p:nvSpPr>
          <p:cNvPr id="64" name="Slide Number Placeholder 1"/>
          <p:cNvSpPr>
            <a:spLocks noGrp="1"/>
          </p:cNvSpPr>
          <p:nvPr>
            <p:ph type="sldNum" sz="quarter" idx="4"/>
          </p:nvPr>
        </p:nvSpPr>
        <p:spPr>
          <a:xfrm>
            <a:off x="8364569" y="6536343"/>
            <a:ext cx="481642" cy="216000"/>
          </a:xfrm>
          <a:prstGeom prst="rect">
            <a:avLst/>
          </a:prstGeom>
        </p:spPr>
        <p:txBody>
          <a:bodyPr rIns="36000" bIns="0"/>
          <a:lstStyle>
            <a:lvl1pPr algn="ctr">
              <a:defRPr sz="1000"/>
            </a:lvl1pPr>
          </a:lstStyle>
          <a:p>
            <a:pPr fontAlgn="auto">
              <a:spcBef>
                <a:spcPts val="0"/>
              </a:spcBef>
              <a:spcAft>
                <a:spcPts val="0"/>
              </a:spcAft>
            </a:pPr>
            <a:fld id="{13B540AB-6939-4937-A918-1D15FF1C7CE3}" type="slidenum">
              <a:rPr lang="nl-BE" smtClean="0">
                <a:solidFill>
                  <a:srgbClr val="364C9D"/>
                </a:solidFill>
                <a:latin typeface="Calibri"/>
                <a:cs typeface="+mn-cs"/>
              </a:rPr>
              <a:pPr fontAlgn="auto">
                <a:spcBef>
                  <a:spcPts val="0"/>
                </a:spcBef>
                <a:spcAft>
                  <a:spcPts val="0"/>
                </a:spcAft>
              </a:pPr>
              <a:t>‹#›</a:t>
            </a:fld>
            <a:endParaRPr lang="nl-BE" dirty="0">
              <a:solidFill>
                <a:srgbClr val="364C9D"/>
              </a:solidFill>
              <a:latin typeface="Calibri"/>
              <a:cs typeface="+mn-cs"/>
            </a:endParaRPr>
          </a:p>
        </p:txBody>
      </p:sp>
      <p:sp>
        <p:nvSpPr>
          <p:cNvPr id="65" name="Freeform 16"/>
          <p:cNvSpPr>
            <a:spLocks/>
          </p:cNvSpPr>
          <p:nvPr/>
        </p:nvSpPr>
        <p:spPr bwMode="auto">
          <a:xfrm>
            <a:off x="8434133" y="6747314"/>
            <a:ext cx="63822" cy="66062"/>
          </a:xfrm>
          <a:custGeom>
            <a:avLst/>
            <a:gdLst>
              <a:gd name="T0" fmla="*/ 58 w 114"/>
              <a:gd name="T1" fmla="*/ 0 h 118"/>
              <a:gd name="T2" fmla="*/ 73 w 114"/>
              <a:gd name="T3" fmla="*/ 2 h 118"/>
              <a:gd name="T4" fmla="*/ 86 w 114"/>
              <a:gd name="T5" fmla="*/ 8 h 118"/>
              <a:gd name="T6" fmla="*/ 98 w 114"/>
              <a:gd name="T7" fmla="*/ 17 h 118"/>
              <a:gd name="T8" fmla="*/ 107 w 114"/>
              <a:gd name="T9" fmla="*/ 29 h 118"/>
              <a:gd name="T10" fmla="*/ 113 w 114"/>
              <a:gd name="T11" fmla="*/ 44 h 118"/>
              <a:gd name="T12" fmla="*/ 114 w 114"/>
              <a:gd name="T13" fmla="*/ 60 h 118"/>
              <a:gd name="T14" fmla="*/ 113 w 114"/>
              <a:gd name="T15" fmla="*/ 76 h 118"/>
              <a:gd name="T16" fmla="*/ 107 w 114"/>
              <a:gd name="T17" fmla="*/ 90 h 118"/>
              <a:gd name="T18" fmla="*/ 98 w 114"/>
              <a:gd name="T19" fmla="*/ 101 h 118"/>
              <a:gd name="T20" fmla="*/ 87 w 114"/>
              <a:gd name="T21" fmla="*/ 110 h 118"/>
              <a:gd name="T22" fmla="*/ 73 w 114"/>
              <a:gd name="T23" fmla="*/ 116 h 118"/>
              <a:gd name="T24" fmla="*/ 58 w 114"/>
              <a:gd name="T25" fmla="*/ 118 h 118"/>
              <a:gd name="T26" fmla="*/ 44 w 114"/>
              <a:gd name="T27" fmla="*/ 116 h 118"/>
              <a:gd name="T28" fmla="*/ 30 w 114"/>
              <a:gd name="T29" fmla="*/ 110 h 118"/>
              <a:gd name="T30" fmla="*/ 18 w 114"/>
              <a:gd name="T31" fmla="*/ 101 h 118"/>
              <a:gd name="T32" fmla="*/ 8 w 114"/>
              <a:gd name="T33" fmla="*/ 89 h 118"/>
              <a:gd name="T34" fmla="*/ 2 w 114"/>
              <a:gd name="T35" fmla="*/ 74 h 118"/>
              <a:gd name="T36" fmla="*/ 0 w 114"/>
              <a:gd name="T37" fmla="*/ 59 h 118"/>
              <a:gd name="T38" fmla="*/ 2 w 114"/>
              <a:gd name="T39" fmla="*/ 44 h 118"/>
              <a:gd name="T40" fmla="*/ 8 w 114"/>
              <a:gd name="T41" fmla="*/ 29 h 118"/>
              <a:gd name="T42" fmla="*/ 17 w 114"/>
              <a:gd name="T43" fmla="*/ 17 h 118"/>
              <a:gd name="T44" fmla="*/ 30 w 114"/>
              <a:gd name="T45" fmla="*/ 8 h 118"/>
              <a:gd name="T46" fmla="*/ 43 w 114"/>
              <a:gd name="T47" fmla="*/ 2 h 118"/>
              <a:gd name="T48" fmla="*/ 58 w 114"/>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18">
                <a:moveTo>
                  <a:pt x="58" y="0"/>
                </a:moveTo>
                <a:lnTo>
                  <a:pt x="73" y="2"/>
                </a:lnTo>
                <a:lnTo>
                  <a:pt x="86" y="8"/>
                </a:lnTo>
                <a:lnTo>
                  <a:pt x="98" y="17"/>
                </a:lnTo>
                <a:lnTo>
                  <a:pt x="107" y="29"/>
                </a:lnTo>
                <a:lnTo>
                  <a:pt x="113" y="44"/>
                </a:lnTo>
                <a:lnTo>
                  <a:pt x="114" y="60"/>
                </a:lnTo>
                <a:lnTo>
                  <a:pt x="113" y="76"/>
                </a:lnTo>
                <a:lnTo>
                  <a:pt x="107" y="90"/>
                </a:lnTo>
                <a:lnTo>
                  <a:pt x="98" y="101"/>
                </a:lnTo>
                <a:lnTo>
                  <a:pt x="87" y="110"/>
                </a:lnTo>
                <a:lnTo>
                  <a:pt x="73" y="116"/>
                </a:lnTo>
                <a:lnTo>
                  <a:pt x="58" y="118"/>
                </a:lnTo>
                <a:lnTo>
                  <a:pt x="44" y="116"/>
                </a:lnTo>
                <a:lnTo>
                  <a:pt x="30" y="110"/>
                </a:lnTo>
                <a:lnTo>
                  <a:pt x="18" y="101"/>
                </a:lnTo>
                <a:lnTo>
                  <a:pt x="8" y="89"/>
                </a:lnTo>
                <a:lnTo>
                  <a:pt x="2" y="74"/>
                </a:lnTo>
                <a:lnTo>
                  <a:pt x="0" y="59"/>
                </a:lnTo>
                <a:lnTo>
                  <a:pt x="2" y="44"/>
                </a:lnTo>
                <a:lnTo>
                  <a:pt x="8" y="29"/>
                </a:lnTo>
                <a:lnTo>
                  <a:pt x="17" y="17"/>
                </a:lnTo>
                <a:lnTo>
                  <a:pt x="30" y="8"/>
                </a:lnTo>
                <a:lnTo>
                  <a:pt x="43" y="2"/>
                </a:lnTo>
                <a:lnTo>
                  <a:pt x="58" y="0"/>
                </a:lnTo>
                <a:close/>
              </a:path>
            </a:pathLst>
          </a:custGeom>
          <a:solidFill>
            <a:srgbClr val="FF1A26"/>
          </a:solidFill>
          <a:ln w="0">
            <a:solidFill>
              <a:srgbClr val="FF1A26"/>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grpSp>
        <p:nvGrpSpPr>
          <p:cNvPr id="66" name="Group 65"/>
          <p:cNvGrpSpPr/>
          <p:nvPr/>
        </p:nvGrpSpPr>
        <p:grpSpPr>
          <a:xfrm>
            <a:off x="8491930" y="6525344"/>
            <a:ext cx="652068" cy="246477"/>
            <a:chOff x="3879850" y="3306763"/>
            <a:chExt cx="625773" cy="236538"/>
          </a:xfrm>
        </p:grpSpPr>
        <p:sp>
          <p:nvSpPr>
            <p:cNvPr id="67" name="Line 6"/>
            <p:cNvSpPr>
              <a:spLocks noChangeShapeType="1"/>
            </p:cNvSpPr>
            <p:nvPr userDrawn="1"/>
          </p:nvSpPr>
          <p:spPr bwMode="auto">
            <a:xfrm flipH="1" flipV="1">
              <a:off x="4106863" y="3357563"/>
              <a:ext cx="15875"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69" name="Line 7"/>
            <p:cNvSpPr>
              <a:spLocks noChangeShapeType="1"/>
            </p:cNvSpPr>
            <p:nvPr userDrawn="1"/>
          </p:nvSpPr>
          <p:spPr bwMode="auto">
            <a:xfrm flipH="1" flipV="1">
              <a:off x="4092575" y="3341688"/>
              <a:ext cx="14288"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0" name="Line 8"/>
            <p:cNvSpPr>
              <a:spLocks noChangeShapeType="1"/>
            </p:cNvSpPr>
            <p:nvPr userDrawn="1"/>
          </p:nvSpPr>
          <p:spPr bwMode="auto">
            <a:xfrm flipH="1" flipV="1">
              <a:off x="4075113" y="3330576"/>
              <a:ext cx="17463"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1" name="Line 9"/>
            <p:cNvSpPr>
              <a:spLocks noChangeShapeType="1"/>
            </p:cNvSpPr>
            <p:nvPr userDrawn="1"/>
          </p:nvSpPr>
          <p:spPr bwMode="auto">
            <a:xfrm flipH="1" flipV="1">
              <a:off x="4059238" y="3321051"/>
              <a:ext cx="15875" cy="952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2" name="Line 10"/>
            <p:cNvSpPr>
              <a:spLocks noChangeShapeType="1"/>
            </p:cNvSpPr>
            <p:nvPr userDrawn="1"/>
          </p:nvSpPr>
          <p:spPr bwMode="auto">
            <a:xfrm flipH="1" flipV="1">
              <a:off x="4043363" y="3314701"/>
              <a:ext cx="15875"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3" name="Line 11"/>
            <p:cNvSpPr>
              <a:spLocks noChangeShapeType="1"/>
            </p:cNvSpPr>
            <p:nvPr userDrawn="1"/>
          </p:nvSpPr>
          <p:spPr bwMode="auto">
            <a:xfrm flipH="1" flipV="1">
              <a:off x="4025900" y="3309938"/>
              <a:ext cx="17463" cy="476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4" name="Line 12"/>
            <p:cNvSpPr>
              <a:spLocks noChangeShapeType="1"/>
            </p:cNvSpPr>
            <p:nvPr userDrawn="1"/>
          </p:nvSpPr>
          <p:spPr bwMode="auto">
            <a:xfrm flipH="1" flipV="1">
              <a:off x="4010025" y="3306763"/>
              <a:ext cx="15875" cy="31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5" name="Line 13"/>
            <p:cNvSpPr>
              <a:spLocks noChangeShapeType="1"/>
            </p:cNvSpPr>
            <p:nvPr userDrawn="1"/>
          </p:nvSpPr>
          <p:spPr bwMode="auto">
            <a:xfrm flipH="1" flipV="1">
              <a:off x="3994150" y="3306763"/>
              <a:ext cx="15875" cy="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6" name="Line 14"/>
            <p:cNvSpPr>
              <a:spLocks noChangeShapeType="1"/>
            </p:cNvSpPr>
            <p:nvPr userDrawn="1"/>
          </p:nvSpPr>
          <p:spPr bwMode="auto">
            <a:xfrm flipH="1">
              <a:off x="3979863" y="3306763"/>
              <a:ext cx="14288" cy="15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7" name="Line 15"/>
            <p:cNvSpPr>
              <a:spLocks noChangeShapeType="1"/>
            </p:cNvSpPr>
            <p:nvPr userDrawn="1"/>
          </p:nvSpPr>
          <p:spPr bwMode="auto">
            <a:xfrm flipH="1">
              <a:off x="3965575" y="3308351"/>
              <a:ext cx="14288" cy="31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8" name="Line 16"/>
            <p:cNvSpPr>
              <a:spLocks noChangeShapeType="1"/>
            </p:cNvSpPr>
            <p:nvPr userDrawn="1"/>
          </p:nvSpPr>
          <p:spPr bwMode="auto">
            <a:xfrm flipH="1">
              <a:off x="3951288" y="3311526"/>
              <a:ext cx="14288" cy="476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79" name="Line 17"/>
            <p:cNvSpPr>
              <a:spLocks noChangeShapeType="1"/>
            </p:cNvSpPr>
            <p:nvPr userDrawn="1"/>
          </p:nvSpPr>
          <p:spPr bwMode="auto">
            <a:xfrm flipH="1">
              <a:off x="3938588" y="3316288"/>
              <a:ext cx="12700"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0" name="Line 18"/>
            <p:cNvSpPr>
              <a:spLocks noChangeShapeType="1"/>
            </p:cNvSpPr>
            <p:nvPr userDrawn="1"/>
          </p:nvSpPr>
          <p:spPr bwMode="auto">
            <a:xfrm flipH="1">
              <a:off x="3925888" y="3322638"/>
              <a:ext cx="12700"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1" name="Line 19"/>
            <p:cNvSpPr>
              <a:spLocks noChangeShapeType="1"/>
            </p:cNvSpPr>
            <p:nvPr userDrawn="1"/>
          </p:nvSpPr>
          <p:spPr bwMode="auto">
            <a:xfrm flipH="1">
              <a:off x="3916363" y="3328988"/>
              <a:ext cx="9525" cy="952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2" name="Line 20"/>
            <p:cNvSpPr>
              <a:spLocks noChangeShapeType="1"/>
            </p:cNvSpPr>
            <p:nvPr userDrawn="1"/>
          </p:nvSpPr>
          <p:spPr bwMode="auto">
            <a:xfrm flipH="1">
              <a:off x="3905250" y="3338513"/>
              <a:ext cx="11113"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3" name="Line 21"/>
            <p:cNvSpPr>
              <a:spLocks noChangeShapeType="1"/>
            </p:cNvSpPr>
            <p:nvPr userDrawn="1"/>
          </p:nvSpPr>
          <p:spPr bwMode="auto">
            <a:xfrm flipH="1">
              <a:off x="3897313" y="3349626"/>
              <a:ext cx="7938"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4" name="Line 22"/>
            <p:cNvSpPr>
              <a:spLocks noChangeShapeType="1"/>
            </p:cNvSpPr>
            <p:nvPr userDrawn="1"/>
          </p:nvSpPr>
          <p:spPr bwMode="auto">
            <a:xfrm flipH="1">
              <a:off x="3890963" y="3360738"/>
              <a:ext cx="6350" cy="1270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5" name="Line 23"/>
            <p:cNvSpPr>
              <a:spLocks noChangeShapeType="1"/>
            </p:cNvSpPr>
            <p:nvPr userDrawn="1"/>
          </p:nvSpPr>
          <p:spPr bwMode="auto">
            <a:xfrm flipH="1">
              <a:off x="3886200" y="3373438"/>
              <a:ext cx="4763" cy="142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6" name="Line 24"/>
            <p:cNvSpPr>
              <a:spLocks noChangeShapeType="1"/>
            </p:cNvSpPr>
            <p:nvPr userDrawn="1"/>
          </p:nvSpPr>
          <p:spPr bwMode="auto">
            <a:xfrm flipH="1">
              <a:off x="3881438" y="3387726"/>
              <a:ext cx="4763" cy="142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7" name="Line 25"/>
            <p:cNvSpPr>
              <a:spLocks noChangeShapeType="1"/>
            </p:cNvSpPr>
            <p:nvPr userDrawn="1"/>
          </p:nvSpPr>
          <p:spPr bwMode="auto">
            <a:xfrm flipH="1">
              <a:off x="3879850" y="3402013"/>
              <a:ext cx="1588"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8" name="Line 26"/>
            <p:cNvSpPr>
              <a:spLocks noChangeShapeType="1"/>
            </p:cNvSpPr>
            <p:nvPr userDrawn="1"/>
          </p:nvSpPr>
          <p:spPr bwMode="auto">
            <a:xfrm flipH="1">
              <a:off x="3879850" y="3417888"/>
              <a:ext cx="0"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89" name="Line 27"/>
            <p:cNvSpPr>
              <a:spLocks noChangeShapeType="1"/>
            </p:cNvSpPr>
            <p:nvPr userDrawn="1"/>
          </p:nvSpPr>
          <p:spPr bwMode="auto">
            <a:xfrm>
              <a:off x="3879850" y="3433763"/>
              <a:ext cx="1588" cy="158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0" name="Line 28"/>
            <p:cNvSpPr>
              <a:spLocks noChangeShapeType="1"/>
            </p:cNvSpPr>
            <p:nvPr userDrawn="1"/>
          </p:nvSpPr>
          <p:spPr bwMode="auto">
            <a:xfrm>
              <a:off x="3881438" y="3449638"/>
              <a:ext cx="1588" cy="1270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1" name="Line 29"/>
            <p:cNvSpPr>
              <a:spLocks noChangeShapeType="1"/>
            </p:cNvSpPr>
            <p:nvPr userDrawn="1"/>
          </p:nvSpPr>
          <p:spPr bwMode="auto">
            <a:xfrm>
              <a:off x="3883025" y="3462338"/>
              <a:ext cx="4763" cy="1270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2" name="Line 30"/>
            <p:cNvSpPr>
              <a:spLocks noChangeShapeType="1"/>
            </p:cNvSpPr>
            <p:nvPr userDrawn="1"/>
          </p:nvSpPr>
          <p:spPr bwMode="auto">
            <a:xfrm>
              <a:off x="3887788" y="3475038"/>
              <a:ext cx="4763"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3" name="Line 31"/>
            <p:cNvSpPr>
              <a:spLocks noChangeShapeType="1"/>
            </p:cNvSpPr>
            <p:nvPr userDrawn="1"/>
          </p:nvSpPr>
          <p:spPr bwMode="auto">
            <a:xfrm>
              <a:off x="3892550" y="3486151"/>
              <a:ext cx="6350" cy="1111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4" name="Line 32"/>
            <p:cNvSpPr>
              <a:spLocks noChangeShapeType="1"/>
            </p:cNvSpPr>
            <p:nvPr userDrawn="1"/>
          </p:nvSpPr>
          <p:spPr bwMode="auto">
            <a:xfrm>
              <a:off x="3898900" y="3497263"/>
              <a:ext cx="7938" cy="793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5" name="Line 33"/>
            <p:cNvSpPr>
              <a:spLocks noChangeShapeType="1"/>
            </p:cNvSpPr>
            <p:nvPr userDrawn="1"/>
          </p:nvSpPr>
          <p:spPr bwMode="auto">
            <a:xfrm>
              <a:off x="3906838" y="3505201"/>
              <a:ext cx="7938" cy="793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6" name="Line 34"/>
            <p:cNvSpPr>
              <a:spLocks noChangeShapeType="1"/>
            </p:cNvSpPr>
            <p:nvPr userDrawn="1"/>
          </p:nvSpPr>
          <p:spPr bwMode="auto">
            <a:xfrm>
              <a:off x="3914775" y="3513138"/>
              <a:ext cx="7938"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7" name="Line 35"/>
            <p:cNvSpPr>
              <a:spLocks noChangeShapeType="1"/>
            </p:cNvSpPr>
            <p:nvPr userDrawn="1"/>
          </p:nvSpPr>
          <p:spPr bwMode="auto">
            <a:xfrm>
              <a:off x="3922713" y="3519488"/>
              <a:ext cx="9525" cy="635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8" name="Line 36"/>
            <p:cNvSpPr>
              <a:spLocks noChangeShapeType="1"/>
            </p:cNvSpPr>
            <p:nvPr userDrawn="1"/>
          </p:nvSpPr>
          <p:spPr bwMode="auto">
            <a:xfrm>
              <a:off x="3932238" y="3525838"/>
              <a:ext cx="9525" cy="476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99" name="Line 37"/>
            <p:cNvSpPr>
              <a:spLocks noChangeShapeType="1"/>
            </p:cNvSpPr>
            <p:nvPr userDrawn="1"/>
          </p:nvSpPr>
          <p:spPr bwMode="auto">
            <a:xfrm>
              <a:off x="3941763" y="3530601"/>
              <a:ext cx="9525" cy="4763"/>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00" name="Line 38"/>
            <p:cNvSpPr>
              <a:spLocks noChangeShapeType="1"/>
            </p:cNvSpPr>
            <p:nvPr userDrawn="1"/>
          </p:nvSpPr>
          <p:spPr bwMode="auto">
            <a:xfrm>
              <a:off x="3951288" y="3535363"/>
              <a:ext cx="9525" cy="3175"/>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01" name="Line 39"/>
            <p:cNvSpPr>
              <a:spLocks noChangeShapeType="1"/>
            </p:cNvSpPr>
            <p:nvPr userDrawn="1"/>
          </p:nvSpPr>
          <p:spPr bwMode="auto">
            <a:xfrm>
              <a:off x="3960813" y="3538538"/>
              <a:ext cx="9525" cy="15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02" name="Line 40"/>
            <p:cNvSpPr>
              <a:spLocks noChangeShapeType="1"/>
            </p:cNvSpPr>
            <p:nvPr userDrawn="1"/>
          </p:nvSpPr>
          <p:spPr bwMode="auto">
            <a:xfrm>
              <a:off x="3970338" y="3540126"/>
              <a:ext cx="9525" cy="15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03" name="Line 41"/>
            <p:cNvSpPr>
              <a:spLocks noChangeShapeType="1"/>
            </p:cNvSpPr>
            <p:nvPr userDrawn="1"/>
          </p:nvSpPr>
          <p:spPr bwMode="auto">
            <a:xfrm>
              <a:off x="3979863" y="3541713"/>
              <a:ext cx="7938" cy="1588"/>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04" name="Line 42"/>
            <p:cNvSpPr>
              <a:spLocks noChangeShapeType="1"/>
            </p:cNvSpPr>
            <p:nvPr userDrawn="1"/>
          </p:nvSpPr>
          <p:spPr bwMode="auto">
            <a:xfrm>
              <a:off x="3987800" y="3543301"/>
              <a:ext cx="7938" cy="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05" name="Line 43"/>
            <p:cNvSpPr>
              <a:spLocks noChangeShapeType="1"/>
            </p:cNvSpPr>
            <p:nvPr userDrawn="1"/>
          </p:nvSpPr>
          <p:spPr bwMode="auto">
            <a:xfrm>
              <a:off x="3995738" y="3543301"/>
              <a:ext cx="7938" cy="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sp>
          <p:nvSpPr>
            <p:cNvPr id="106" name="Line 44"/>
            <p:cNvSpPr>
              <a:spLocks noChangeShapeType="1"/>
            </p:cNvSpPr>
            <p:nvPr userDrawn="1"/>
          </p:nvSpPr>
          <p:spPr bwMode="auto">
            <a:xfrm>
              <a:off x="4003672" y="3543301"/>
              <a:ext cx="501951" cy="0"/>
            </a:xfrm>
            <a:prstGeom prst="line">
              <a:avLst/>
            </a:prstGeom>
            <a:ln w="12700">
              <a:headEnd/>
              <a:tailEn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endParaRPr>
            </a:p>
          </p:txBody>
        </p:sp>
      </p:grpSp>
      <p:sp>
        <p:nvSpPr>
          <p:cNvPr id="108" name="Freeform 13"/>
          <p:cNvSpPr>
            <a:spLocks/>
          </p:cNvSpPr>
          <p:nvPr/>
        </p:nvSpPr>
        <p:spPr bwMode="auto">
          <a:xfrm>
            <a:off x="5420316" y="6747314"/>
            <a:ext cx="64942" cy="66062"/>
          </a:xfrm>
          <a:custGeom>
            <a:avLst/>
            <a:gdLst>
              <a:gd name="T0" fmla="*/ 57 w 115"/>
              <a:gd name="T1" fmla="*/ 0 h 118"/>
              <a:gd name="T2" fmla="*/ 72 w 115"/>
              <a:gd name="T3" fmla="*/ 2 h 118"/>
              <a:gd name="T4" fmla="*/ 86 w 115"/>
              <a:gd name="T5" fmla="*/ 7 h 118"/>
              <a:gd name="T6" fmla="*/ 98 w 115"/>
              <a:gd name="T7" fmla="*/ 17 h 118"/>
              <a:gd name="T8" fmla="*/ 107 w 115"/>
              <a:gd name="T9" fmla="*/ 29 h 118"/>
              <a:gd name="T10" fmla="*/ 113 w 115"/>
              <a:gd name="T11" fmla="*/ 44 h 118"/>
              <a:gd name="T12" fmla="*/ 115 w 115"/>
              <a:gd name="T13" fmla="*/ 60 h 118"/>
              <a:gd name="T14" fmla="*/ 113 w 115"/>
              <a:gd name="T15" fmla="*/ 75 h 118"/>
              <a:gd name="T16" fmla="*/ 107 w 115"/>
              <a:gd name="T17" fmla="*/ 89 h 118"/>
              <a:gd name="T18" fmla="*/ 98 w 115"/>
              <a:gd name="T19" fmla="*/ 101 h 118"/>
              <a:gd name="T20" fmla="*/ 86 w 115"/>
              <a:gd name="T21" fmla="*/ 110 h 118"/>
              <a:gd name="T22" fmla="*/ 72 w 115"/>
              <a:gd name="T23" fmla="*/ 116 h 118"/>
              <a:gd name="T24" fmla="*/ 57 w 115"/>
              <a:gd name="T25" fmla="*/ 118 h 118"/>
              <a:gd name="T26" fmla="*/ 43 w 115"/>
              <a:gd name="T27" fmla="*/ 116 h 118"/>
              <a:gd name="T28" fmla="*/ 29 w 115"/>
              <a:gd name="T29" fmla="*/ 110 h 118"/>
              <a:gd name="T30" fmla="*/ 17 w 115"/>
              <a:gd name="T31" fmla="*/ 101 h 118"/>
              <a:gd name="T32" fmla="*/ 8 w 115"/>
              <a:gd name="T33" fmla="*/ 89 h 118"/>
              <a:gd name="T34" fmla="*/ 2 w 115"/>
              <a:gd name="T35" fmla="*/ 75 h 118"/>
              <a:gd name="T36" fmla="*/ 0 w 115"/>
              <a:gd name="T37" fmla="*/ 60 h 118"/>
              <a:gd name="T38" fmla="*/ 2 w 115"/>
              <a:gd name="T39" fmla="*/ 44 h 118"/>
              <a:gd name="T40" fmla="*/ 8 w 115"/>
              <a:gd name="T41" fmla="*/ 29 h 118"/>
              <a:gd name="T42" fmla="*/ 17 w 115"/>
              <a:gd name="T43" fmla="*/ 17 h 118"/>
              <a:gd name="T44" fmla="*/ 29 w 115"/>
              <a:gd name="T45" fmla="*/ 7 h 118"/>
              <a:gd name="T46" fmla="*/ 43 w 115"/>
              <a:gd name="T47" fmla="*/ 2 h 118"/>
              <a:gd name="T48" fmla="*/ 57 w 115"/>
              <a:gd name="T4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 h="118">
                <a:moveTo>
                  <a:pt x="57" y="0"/>
                </a:moveTo>
                <a:lnTo>
                  <a:pt x="72" y="2"/>
                </a:lnTo>
                <a:lnTo>
                  <a:pt x="86" y="7"/>
                </a:lnTo>
                <a:lnTo>
                  <a:pt x="98" y="17"/>
                </a:lnTo>
                <a:lnTo>
                  <a:pt x="107" y="29"/>
                </a:lnTo>
                <a:lnTo>
                  <a:pt x="113" y="44"/>
                </a:lnTo>
                <a:lnTo>
                  <a:pt x="115" y="60"/>
                </a:lnTo>
                <a:lnTo>
                  <a:pt x="113" y="75"/>
                </a:lnTo>
                <a:lnTo>
                  <a:pt x="107" y="89"/>
                </a:lnTo>
                <a:lnTo>
                  <a:pt x="98" y="101"/>
                </a:lnTo>
                <a:lnTo>
                  <a:pt x="86" y="110"/>
                </a:lnTo>
                <a:lnTo>
                  <a:pt x="72" y="116"/>
                </a:lnTo>
                <a:lnTo>
                  <a:pt x="57" y="118"/>
                </a:lnTo>
                <a:lnTo>
                  <a:pt x="43" y="116"/>
                </a:lnTo>
                <a:lnTo>
                  <a:pt x="29" y="110"/>
                </a:lnTo>
                <a:lnTo>
                  <a:pt x="17" y="101"/>
                </a:lnTo>
                <a:lnTo>
                  <a:pt x="8" y="89"/>
                </a:lnTo>
                <a:lnTo>
                  <a:pt x="2" y="75"/>
                </a:lnTo>
                <a:lnTo>
                  <a:pt x="0" y="60"/>
                </a:lnTo>
                <a:lnTo>
                  <a:pt x="2" y="44"/>
                </a:lnTo>
                <a:lnTo>
                  <a:pt x="8" y="29"/>
                </a:lnTo>
                <a:lnTo>
                  <a:pt x="17" y="17"/>
                </a:lnTo>
                <a:lnTo>
                  <a:pt x="29" y="7"/>
                </a:lnTo>
                <a:lnTo>
                  <a:pt x="43" y="2"/>
                </a:lnTo>
                <a:lnTo>
                  <a:pt x="57" y="0"/>
                </a:lnTo>
                <a:close/>
              </a:path>
            </a:pathLst>
          </a:custGeom>
          <a:solidFill>
            <a:srgbClr val="80FF00"/>
          </a:solidFill>
          <a:ln w="0">
            <a:solidFill>
              <a:srgbClr val="80FF00"/>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
        <p:nvSpPr>
          <p:cNvPr id="109" name="Freeform 15"/>
          <p:cNvSpPr>
            <a:spLocks/>
          </p:cNvSpPr>
          <p:nvPr/>
        </p:nvSpPr>
        <p:spPr bwMode="auto">
          <a:xfrm>
            <a:off x="630821" y="6737237"/>
            <a:ext cx="72780" cy="76139"/>
          </a:xfrm>
          <a:custGeom>
            <a:avLst/>
            <a:gdLst>
              <a:gd name="T0" fmla="*/ 66 w 131"/>
              <a:gd name="T1" fmla="*/ 0 h 136"/>
              <a:gd name="T2" fmla="*/ 84 w 131"/>
              <a:gd name="T3" fmla="*/ 2 h 136"/>
              <a:gd name="T4" fmla="*/ 100 w 131"/>
              <a:gd name="T5" fmla="*/ 8 h 136"/>
              <a:gd name="T6" fmla="*/ 113 w 131"/>
              <a:gd name="T7" fmla="*/ 18 h 136"/>
              <a:gd name="T8" fmla="*/ 123 w 131"/>
              <a:gd name="T9" fmla="*/ 33 h 136"/>
              <a:gd name="T10" fmla="*/ 129 w 131"/>
              <a:gd name="T11" fmla="*/ 49 h 136"/>
              <a:gd name="T12" fmla="*/ 131 w 131"/>
              <a:gd name="T13" fmla="*/ 68 h 136"/>
              <a:gd name="T14" fmla="*/ 129 w 131"/>
              <a:gd name="T15" fmla="*/ 87 h 136"/>
              <a:gd name="T16" fmla="*/ 123 w 131"/>
              <a:gd name="T17" fmla="*/ 104 h 136"/>
              <a:gd name="T18" fmla="*/ 113 w 131"/>
              <a:gd name="T19" fmla="*/ 118 h 136"/>
              <a:gd name="T20" fmla="*/ 100 w 131"/>
              <a:gd name="T21" fmla="*/ 128 h 136"/>
              <a:gd name="T22" fmla="*/ 85 w 131"/>
              <a:gd name="T23" fmla="*/ 134 h 136"/>
              <a:gd name="T24" fmla="*/ 67 w 131"/>
              <a:gd name="T25" fmla="*/ 136 h 136"/>
              <a:gd name="T26" fmla="*/ 49 w 131"/>
              <a:gd name="T27" fmla="*/ 134 h 136"/>
              <a:gd name="T28" fmla="*/ 33 w 131"/>
              <a:gd name="T29" fmla="*/ 128 h 136"/>
              <a:gd name="T30" fmla="*/ 19 w 131"/>
              <a:gd name="T31" fmla="*/ 117 h 136"/>
              <a:gd name="T32" fmla="*/ 8 w 131"/>
              <a:gd name="T33" fmla="*/ 103 h 136"/>
              <a:gd name="T34" fmla="*/ 2 w 131"/>
              <a:gd name="T35" fmla="*/ 87 h 136"/>
              <a:gd name="T36" fmla="*/ 0 w 131"/>
              <a:gd name="T37" fmla="*/ 68 h 136"/>
              <a:gd name="T38" fmla="*/ 2 w 131"/>
              <a:gd name="T39" fmla="*/ 49 h 136"/>
              <a:gd name="T40" fmla="*/ 8 w 131"/>
              <a:gd name="T41" fmla="*/ 33 h 136"/>
              <a:gd name="T42" fmla="*/ 18 w 131"/>
              <a:gd name="T43" fmla="*/ 19 h 136"/>
              <a:gd name="T44" fmla="*/ 33 w 131"/>
              <a:gd name="T45" fmla="*/ 8 h 136"/>
              <a:gd name="T46" fmla="*/ 48 w 131"/>
              <a:gd name="T47" fmla="*/ 2 h 136"/>
              <a:gd name="T48" fmla="*/ 66 w 131"/>
              <a:gd name="T49"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1" h="136">
                <a:moveTo>
                  <a:pt x="66" y="0"/>
                </a:moveTo>
                <a:lnTo>
                  <a:pt x="84" y="2"/>
                </a:lnTo>
                <a:lnTo>
                  <a:pt x="100" y="8"/>
                </a:lnTo>
                <a:lnTo>
                  <a:pt x="113" y="18"/>
                </a:lnTo>
                <a:lnTo>
                  <a:pt x="123" y="33"/>
                </a:lnTo>
                <a:lnTo>
                  <a:pt x="129" y="49"/>
                </a:lnTo>
                <a:lnTo>
                  <a:pt x="131" y="68"/>
                </a:lnTo>
                <a:lnTo>
                  <a:pt x="129" y="87"/>
                </a:lnTo>
                <a:lnTo>
                  <a:pt x="123" y="104"/>
                </a:lnTo>
                <a:lnTo>
                  <a:pt x="113" y="118"/>
                </a:lnTo>
                <a:lnTo>
                  <a:pt x="100" y="128"/>
                </a:lnTo>
                <a:lnTo>
                  <a:pt x="85" y="134"/>
                </a:lnTo>
                <a:lnTo>
                  <a:pt x="67" y="136"/>
                </a:lnTo>
                <a:lnTo>
                  <a:pt x="49" y="134"/>
                </a:lnTo>
                <a:lnTo>
                  <a:pt x="33" y="128"/>
                </a:lnTo>
                <a:lnTo>
                  <a:pt x="19" y="117"/>
                </a:lnTo>
                <a:lnTo>
                  <a:pt x="8" y="103"/>
                </a:lnTo>
                <a:lnTo>
                  <a:pt x="2" y="87"/>
                </a:lnTo>
                <a:lnTo>
                  <a:pt x="0" y="68"/>
                </a:lnTo>
                <a:lnTo>
                  <a:pt x="2" y="49"/>
                </a:lnTo>
                <a:lnTo>
                  <a:pt x="8" y="33"/>
                </a:lnTo>
                <a:lnTo>
                  <a:pt x="18" y="19"/>
                </a:lnTo>
                <a:lnTo>
                  <a:pt x="33" y="8"/>
                </a:lnTo>
                <a:lnTo>
                  <a:pt x="48" y="2"/>
                </a:lnTo>
                <a:lnTo>
                  <a:pt x="66" y="0"/>
                </a:lnTo>
                <a:close/>
              </a:path>
            </a:pathLst>
          </a:custGeom>
          <a:solidFill>
            <a:srgbClr val="F2FF1A"/>
          </a:solidFill>
          <a:ln w="0">
            <a:solidFill>
              <a:srgbClr val="F2FF1A"/>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fr-BE">
              <a:solidFill>
                <a:srgbClr val="364C9D"/>
              </a:solidFill>
              <a:latin typeface="Calibri"/>
              <a:cs typeface="+mn-cs"/>
            </a:endParaRPr>
          </a:p>
        </p:txBody>
      </p:sp>
    </p:spTree>
    <p:extLst>
      <p:ext uri="{BB962C8B-B14F-4D97-AF65-F5344CB8AC3E}">
        <p14:creationId xmlns:p14="http://schemas.microsoft.com/office/powerpoint/2010/main" val="2744313069"/>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Lst>
  <p:hf hdr="0" ftr="0" dt="0"/>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cloud.belgium.be/" TargetMode="External"/><Relationship Id="rId1" Type="http://schemas.openxmlformats.org/officeDocument/2006/relationships/slideLayout" Target="../slideLayouts/slideLayout2.xml"/><Relationship Id="rId5" Type="http://schemas.openxmlformats.org/officeDocument/2006/relationships/hyperlink" Target="https://www.gcloud.belgium.be/fr/index.html" TargetMode="External"/><Relationship Id="rId4" Type="http://schemas.openxmlformats.org/officeDocument/2006/relationships/image" Target="../media/image14.gi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5.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7.png"/><Relationship Id="rId11" Type="http://schemas.microsoft.com/office/2007/relationships/hdphoto" Target="../media/hdphoto2.wdp"/><Relationship Id="rId5" Type="http://schemas.openxmlformats.org/officeDocument/2006/relationships/image" Target="../media/image16.png"/><Relationship Id="rId10" Type="http://schemas.openxmlformats.org/officeDocument/2006/relationships/image" Target="../media/image21.png"/><Relationship Id="rId4" Type="http://schemas.microsoft.com/office/2007/relationships/hdphoto" Target="../media/hdphoto1.wdp"/><Relationship Id="rId9" Type="http://schemas.openxmlformats.org/officeDocument/2006/relationships/image" Target="../media/image20.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2636912"/>
            <a:ext cx="7772400" cy="1470025"/>
          </a:xfrm>
        </p:spPr>
        <p:txBody>
          <a:bodyPr/>
          <a:lstStyle/>
          <a:p>
            <a:pPr eaLnBrk="1" hangingPunct="1"/>
            <a:r>
              <a:rPr lang="en-US" altLang="en-US" dirty="0" smtClean="0">
                <a:solidFill>
                  <a:srgbClr val="000000"/>
                </a:solidFill>
                <a:cs typeface="Arial" charset="0"/>
                <a:sym typeface="Arial" charset="0"/>
              </a:rPr>
              <a:t>La </a:t>
            </a:r>
            <a:r>
              <a:rPr lang="en-US" altLang="en-US" dirty="0" err="1" smtClean="0">
                <a:solidFill>
                  <a:srgbClr val="000000"/>
                </a:solidFill>
                <a:cs typeface="Arial" charset="0"/>
                <a:sym typeface="Arial" charset="0"/>
              </a:rPr>
              <a:t>numérisation</a:t>
            </a:r>
            <a:r>
              <a:rPr lang="en-US" altLang="en-US" dirty="0" smtClean="0">
                <a:solidFill>
                  <a:srgbClr val="000000"/>
                </a:solidFill>
                <a:cs typeface="Arial" charset="0"/>
                <a:sym typeface="Arial" charset="0"/>
              </a:rPr>
              <a:t> de la </a:t>
            </a:r>
            <a:r>
              <a:rPr lang="en-US" altLang="en-US" dirty="0" err="1" smtClean="0">
                <a:solidFill>
                  <a:srgbClr val="000000"/>
                </a:solidFill>
                <a:cs typeface="Arial" charset="0"/>
                <a:sym typeface="Arial" charset="0"/>
              </a:rPr>
              <a:t>sécurité</a:t>
            </a:r>
            <a:r>
              <a:rPr lang="en-US" altLang="en-US" dirty="0" smtClean="0">
                <a:solidFill>
                  <a:srgbClr val="000000"/>
                </a:solidFill>
                <a:cs typeface="Arial" charset="0"/>
                <a:sym typeface="Arial" charset="0"/>
              </a:rPr>
              <a:t> </a:t>
            </a:r>
            <a:r>
              <a:rPr lang="en-US" altLang="en-US" dirty="0" err="1" smtClean="0">
                <a:solidFill>
                  <a:srgbClr val="000000"/>
                </a:solidFill>
                <a:cs typeface="Arial" charset="0"/>
                <a:sym typeface="Arial" charset="0"/>
              </a:rPr>
              <a:t>sociale</a:t>
            </a:r>
            <a:r>
              <a:rPr lang="en-US" altLang="en-US" dirty="0" smtClean="0">
                <a:solidFill>
                  <a:srgbClr val="000000"/>
                </a:solidFill>
                <a:cs typeface="Arial" charset="0"/>
                <a:sym typeface="Arial" charset="0"/>
              </a:rPr>
              <a:t> </a:t>
            </a:r>
            <a:r>
              <a:rPr lang="en-US" altLang="en-US" dirty="0" err="1" smtClean="0">
                <a:solidFill>
                  <a:srgbClr val="000000"/>
                </a:solidFill>
                <a:cs typeface="Arial" charset="0"/>
                <a:sym typeface="Arial" charset="0"/>
              </a:rPr>
              <a:t>belge</a:t>
            </a:r>
            <a:r>
              <a:rPr lang="en-US" altLang="en-US" dirty="0" smtClean="0">
                <a:solidFill>
                  <a:srgbClr val="000000"/>
                </a:solidFill>
                <a:cs typeface="Arial" charset="0"/>
                <a:sym typeface="Arial" charset="0"/>
              </a:rPr>
              <a:t>: le </a:t>
            </a:r>
            <a:r>
              <a:rPr lang="en-US" altLang="en-US" dirty="0" err="1" smtClean="0">
                <a:solidFill>
                  <a:srgbClr val="000000"/>
                </a:solidFill>
                <a:cs typeface="Arial" charset="0"/>
                <a:sym typeface="Arial" charset="0"/>
              </a:rPr>
              <a:t>modèle</a:t>
            </a:r>
            <a:r>
              <a:rPr lang="en-US" altLang="en-US" dirty="0" smtClean="0">
                <a:solidFill>
                  <a:srgbClr val="000000"/>
                </a:solidFill>
                <a:cs typeface="Arial" charset="0"/>
                <a:sym typeface="Arial" charset="0"/>
              </a:rPr>
              <a:t> de la </a:t>
            </a:r>
            <a:r>
              <a:rPr lang="en-US" altLang="en-US" dirty="0" err="1" smtClean="0">
                <a:solidFill>
                  <a:srgbClr val="000000"/>
                </a:solidFill>
                <a:cs typeface="Arial" charset="0"/>
                <a:sym typeface="Arial" charset="0"/>
              </a:rPr>
              <a:t>Banque</a:t>
            </a:r>
            <a:r>
              <a:rPr lang="en-US" altLang="en-US" dirty="0" smtClean="0">
                <a:solidFill>
                  <a:srgbClr val="000000"/>
                </a:solidFill>
                <a:cs typeface="Arial" charset="0"/>
                <a:sym typeface="Arial" charset="0"/>
              </a:rPr>
              <a:t> Carrefour</a:t>
            </a:r>
            <a:endParaRPr lang="en-GB"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Intégrateur de services</a:t>
            </a:r>
            <a:endParaRPr lang="en-US" altLang="en-US" dirty="0">
              <a:sym typeface="Arial" charset="0"/>
            </a:endParaRPr>
          </a:p>
        </p:txBody>
      </p:sp>
      <p:sp>
        <p:nvSpPr>
          <p:cNvPr id="20483" name="Rectangle 3"/>
          <p:cNvSpPr>
            <a:spLocks noGrp="1" noChangeArrowheads="1"/>
          </p:cNvSpPr>
          <p:nvPr>
            <p:ph idx="1"/>
          </p:nvPr>
        </p:nvSpPr>
        <p:spPr/>
        <p:txBody>
          <a:bodyPr>
            <a:normAutofit lnSpcReduction="10000"/>
          </a:bodyPr>
          <a:lstStyle/>
          <a:p>
            <a:r>
              <a:rPr lang="fr-FR" smtClean="0"/>
              <a:t>missions</a:t>
            </a:r>
          </a:p>
          <a:p>
            <a:pPr lvl="1"/>
            <a:r>
              <a:rPr lang="en-US" smtClean="0">
                <a:sym typeface="Arial" charset="0"/>
              </a:rPr>
              <a:t>gérer un répertoire des références qui constitue la base pour l'organisation de l'échange électronique de données entre les acteurs du secteur concerné</a:t>
            </a:r>
          </a:p>
          <a:p>
            <a:pPr lvl="2"/>
            <a:r>
              <a:rPr lang="en-US" smtClean="0">
                <a:sym typeface="Arial" charset="0"/>
              </a:rPr>
              <a:t>contenu</a:t>
            </a:r>
          </a:p>
          <a:p>
            <a:pPr lvl="3"/>
            <a:r>
              <a:rPr lang="en-US" smtClean="0">
                <a:sym typeface="Arial" charset="0"/>
              </a:rPr>
              <a:t>quels types d'informations concernant quelles personnes sont disponibles à quel endroit et pour quelles périodes</a:t>
            </a:r>
          </a:p>
          <a:p>
            <a:pPr lvl="3"/>
            <a:r>
              <a:rPr lang="en-US" smtClean="0">
                <a:sym typeface="Arial" charset="0"/>
              </a:rPr>
              <a:t>quels acteurs sont habilités à recevoir quelles informations relatives à quelles personnes et dans quelles circonstances</a:t>
            </a:r>
          </a:p>
          <a:p>
            <a:pPr lvl="3"/>
            <a:r>
              <a:rPr lang="en-US" smtClean="0">
                <a:sym typeface="Arial" charset="0"/>
              </a:rPr>
              <a:t>quels acteurs souhaitent recevoir automatiquement quelles informations relatives à quelles personnes et dans quelles circonstances</a:t>
            </a:r>
          </a:p>
          <a:p>
            <a:pPr lvl="2"/>
            <a:r>
              <a:rPr lang="en-US" smtClean="0">
                <a:sym typeface="Arial" charset="0"/>
              </a:rPr>
              <a:t>fonctions</a:t>
            </a:r>
          </a:p>
          <a:p>
            <a:pPr lvl="3"/>
            <a:r>
              <a:rPr lang="en-US" smtClean="0">
                <a:sym typeface="Arial" charset="0"/>
              </a:rPr>
              <a:t>contrôle d’accès préventif</a:t>
            </a:r>
          </a:p>
          <a:p>
            <a:pPr lvl="3"/>
            <a:r>
              <a:rPr lang="en-US" smtClean="0">
                <a:sym typeface="Arial" charset="0"/>
              </a:rPr>
              <a:t>routage des informations</a:t>
            </a:r>
          </a:p>
          <a:p>
            <a:pPr lvl="3"/>
            <a:r>
              <a:rPr lang="en-US" smtClean="0">
                <a:sym typeface="Arial" charset="0"/>
              </a:rPr>
              <a:t>communication automatique des données modifiées</a:t>
            </a:r>
          </a:p>
          <a:p>
            <a:pPr lvl="1"/>
            <a:r>
              <a:rPr lang="en-US" smtClean="0">
                <a:sym typeface="Arial" charset="0"/>
              </a:rPr>
              <a:t>gérer le changement, la formation et le coaching</a:t>
            </a:r>
          </a:p>
          <a:p>
            <a:pPr lvl="1"/>
            <a:r>
              <a:rPr lang="en-US" smtClean="0">
                <a:sym typeface="Arial" charset="0"/>
              </a:rPr>
              <a:t>agir en tant que tiers de confiance pour le codage et l'anonymisation de données</a:t>
            </a:r>
            <a:endParaRPr lang="en-US" dirty="0" smtClean="0">
              <a:sym typeface="Arial" charset="0"/>
            </a:endParaRPr>
          </a:p>
        </p:txBody>
      </p:sp>
      <p:sp>
        <p:nvSpPr>
          <p:cNvPr id="2" name="Slide Number Placeholder 1"/>
          <p:cNvSpPr>
            <a:spLocks noGrp="1"/>
          </p:cNvSpPr>
          <p:nvPr>
            <p:ph type="sldNum" sz="quarter" idx="10"/>
          </p:nvPr>
        </p:nvSpPr>
        <p:spPr/>
        <p:txBody>
          <a:bodyPr/>
          <a:lstStyle/>
          <a:p>
            <a:fld id="{4D7ECE41-A0F6-4C45-87CB-11AF69FADB0E}" type="slidenum">
              <a:rPr lang="en-GB" smtClean="0"/>
              <a:pPr/>
              <a:t>10</a:t>
            </a:fld>
            <a:endParaRPr lang="en-GB" dirty="0"/>
          </a:p>
        </p:txBody>
      </p:sp>
    </p:spTree>
    <p:extLst>
      <p:ext uri="{BB962C8B-B14F-4D97-AF65-F5344CB8AC3E}">
        <p14:creationId xmlns:p14="http://schemas.microsoft.com/office/powerpoint/2010/main" val="63860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Application du modèle dans le secteur social</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11</a:t>
            </a:fld>
            <a:endParaRPr lang="en-GB" dirty="0"/>
          </a:p>
        </p:txBody>
      </p:sp>
    </p:spTree>
    <p:extLst>
      <p:ext uri="{BB962C8B-B14F-4D97-AF65-F5344CB8AC3E}">
        <p14:creationId xmlns:p14="http://schemas.microsoft.com/office/powerpoint/2010/main" val="2467033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Banque Carrefour de la sécurité sociale</a:t>
            </a:r>
            <a:endParaRPr lang="en-US" dirty="0"/>
          </a:p>
        </p:txBody>
      </p:sp>
      <p:sp>
        <p:nvSpPr>
          <p:cNvPr id="3" name="Content Placeholder 2"/>
          <p:cNvSpPr>
            <a:spLocks noGrp="1"/>
          </p:cNvSpPr>
          <p:nvPr>
            <p:ph idx="1"/>
          </p:nvPr>
        </p:nvSpPr>
        <p:spPr/>
        <p:txBody>
          <a:bodyPr>
            <a:normAutofit lnSpcReduction="10000"/>
          </a:bodyPr>
          <a:lstStyle/>
          <a:p>
            <a:r>
              <a:rPr lang="fr-BE" altLang="en-US" smtClean="0"/>
              <a:t>créée il y a 25 ans auprès du SPF sécurité sociale </a:t>
            </a:r>
          </a:p>
          <a:p>
            <a:pPr lvl="1"/>
            <a:r>
              <a:rPr lang="fr-BE" altLang="en-US" smtClean="0"/>
              <a:t>loi du 15 janvier 1990</a:t>
            </a:r>
          </a:p>
          <a:p>
            <a:r>
              <a:rPr lang="fr-BE" altLang="en-US" smtClean="0"/>
              <a:t>gestion paritaire </a:t>
            </a:r>
          </a:p>
          <a:p>
            <a:pPr lvl="1"/>
            <a:r>
              <a:rPr lang="fr-BE" altLang="en-US" smtClean="0"/>
              <a:t>loi du 25 avril 1963 sur la gestion des organismes d'intérêt public de sécurité sociale et de prévoyance sociale </a:t>
            </a:r>
          </a:p>
          <a:p>
            <a:pPr lvl="1"/>
            <a:r>
              <a:rPr lang="fr-BE" altLang="en-US" smtClean="0"/>
              <a:t>comité de gestion composé notamment de représentants des travailleurs, des employeurs et des indépendants</a:t>
            </a:r>
          </a:p>
          <a:p>
            <a:r>
              <a:rPr lang="fr-BE" altLang="en-US" smtClean="0"/>
              <a:t>certaine autonomie </a:t>
            </a:r>
          </a:p>
          <a:p>
            <a:pPr lvl="1"/>
            <a:r>
              <a:rPr lang="fr-BE" altLang="en-US" smtClean="0"/>
              <a:t>arrêté royal du 3 avril 1997 portant des mesures en vue de la responsabilisation des institutions publiques de sécurité sociale</a:t>
            </a:r>
          </a:p>
          <a:p>
            <a:pPr lvl="1"/>
            <a:r>
              <a:rPr lang="fr-BE" altLang="en-US" smtClean="0"/>
              <a:t>technique du contrat d’administration</a:t>
            </a:r>
          </a:p>
          <a:p>
            <a:pPr lvl="2"/>
            <a:r>
              <a:rPr lang="fr-BE" altLang="en-US" smtClean="0"/>
              <a:t>contrat entre l’Etat et la BCSS</a:t>
            </a:r>
          </a:p>
          <a:p>
            <a:pPr lvl="2"/>
            <a:r>
              <a:rPr lang="fr-BE" altLang="en-US" smtClean="0"/>
              <a:t>contient les règles et conditions spécifiques dans lesquelles la BCSS remplit ses missions </a:t>
            </a:r>
          </a:p>
          <a:p>
            <a:pPr lvl="2"/>
            <a:r>
              <a:rPr lang="fr-BE" altLang="en-US" smtClean="0"/>
              <a:t>BCSS est une ‘institution publique de sécurité sociale’</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12</a:t>
            </a:fld>
            <a:endParaRPr lang="en-GB" dirty="0"/>
          </a:p>
        </p:txBody>
      </p:sp>
    </p:spTree>
    <p:extLst>
      <p:ext uri="{BB962C8B-B14F-4D97-AF65-F5344CB8AC3E}">
        <p14:creationId xmlns:p14="http://schemas.microsoft.com/office/powerpoint/2010/main" val="132663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Banque Carrefour de la sécurité sociale</a:t>
            </a:r>
            <a:endParaRPr lang="en-US" dirty="0"/>
          </a:p>
        </p:txBody>
      </p:sp>
      <p:sp>
        <p:nvSpPr>
          <p:cNvPr id="3" name="Content Placeholder 2"/>
          <p:cNvSpPr>
            <a:spLocks noGrp="1"/>
          </p:cNvSpPr>
          <p:nvPr>
            <p:ph idx="1"/>
          </p:nvPr>
        </p:nvSpPr>
        <p:spPr/>
        <p:txBody>
          <a:bodyPr/>
          <a:lstStyle/>
          <a:p>
            <a:r>
              <a:rPr lang="fr-FR" dirty="0" smtClean="0"/>
              <a:t>but</a:t>
            </a:r>
          </a:p>
          <a:p>
            <a:pPr lvl="1"/>
            <a:r>
              <a:rPr lang="fr-FR" dirty="0" smtClean="0"/>
              <a:t>agir comme moteur et coordinateur de l’</a:t>
            </a:r>
            <a:r>
              <a:rPr lang="fr-FR" dirty="0" err="1" smtClean="0"/>
              <a:t>eGovernment</a:t>
            </a:r>
            <a:r>
              <a:rPr lang="fr-FR" dirty="0" smtClean="0"/>
              <a:t> dans le secteur social</a:t>
            </a:r>
          </a:p>
          <a:p>
            <a:pPr lvl="1"/>
            <a:endParaRPr lang="fr-FR" dirty="0" smtClean="0"/>
          </a:p>
          <a:p>
            <a:pPr lvl="1"/>
            <a:r>
              <a:rPr lang="fr-FR" dirty="0" smtClean="0"/>
              <a:t>rassembler et faire collaborer les acteurs du terrain pour améliorer la qualité, l’efficacité, l’efficience et la performance du secteur social</a:t>
            </a:r>
          </a:p>
          <a:p>
            <a:pPr lvl="1"/>
            <a:endParaRPr lang="fr-FR" dirty="0" smtClean="0"/>
          </a:p>
          <a:p>
            <a:pPr lvl="1"/>
            <a:r>
              <a:rPr lang="fr-FR" dirty="0" smtClean="0"/>
              <a:t>travailler sans relâche à la réforme des processus et des relations entre les 3.000 instances actives dans le secteur social (entités fédérales, fédérées et locales) et entre ces instances, les corps intermédiaires, et les citoyens et entreprises</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13</a:t>
            </a:fld>
            <a:endParaRPr lang="en-GB" dirty="0"/>
          </a:p>
        </p:txBody>
      </p:sp>
    </p:spTree>
    <p:extLst>
      <p:ext uri="{BB962C8B-B14F-4D97-AF65-F5344CB8AC3E}">
        <p14:creationId xmlns:p14="http://schemas.microsoft.com/office/powerpoint/2010/main" val="2003005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Banque Carrefour de la sécurité sociale</a:t>
            </a:r>
            <a:endParaRPr lang="en-US" dirty="0"/>
          </a:p>
        </p:txBody>
      </p:sp>
      <p:sp>
        <p:nvSpPr>
          <p:cNvPr id="3" name="Content Placeholder 2"/>
          <p:cNvSpPr>
            <a:spLocks noGrp="1"/>
          </p:cNvSpPr>
          <p:nvPr>
            <p:ph idx="1"/>
          </p:nvPr>
        </p:nvSpPr>
        <p:spPr/>
        <p:txBody>
          <a:bodyPr/>
          <a:lstStyle/>
          <a:p>
            <a:r>
              <a:rPr lang="fr-BE" altLang="en-US" smtClean="0"/>
              <a:t>innovation</a:t>
            </a:r>
          </a:p>
          <a:p>
            <a:pPr lvl="1"/>
            <a:r>
              <a:rPr lang="fr-BE" altLang="en-US" smtClean="0"/>
              <a:t>capacité à anticiper les grands défis et à y apporter des réponses innovantes</a:t>
            </a:r>
          </a:p>
          <a:p>
            <a:pPr lvl="1"/>
            <a:endParaRPr lang="fr-BE" altLang="en-US" smtClean="0"/>
          </a:p>
          <a:p>
            <a:pPr lvl="1"/>
            <a:r>
              <a:rPr lang="fr-BE" altLang="en-US" smtClean="0"/>
              <a:t>pionnier pour légiférer sur les nouvelles technologies et pour implémenter de nouveaux projets qui font appel à ces nouvelles technologies</a:t>
            </a:r>
          </a:p>
          <a:p>
            <a:pPr lvl="1"/>
            <a:endParaRPr lang="fr-BE" altLang="en-US" smtClean="0"/>
          </a:p>
          <a:p>
            <a:pPr lvl="1"/>
            <a:r>
              <a:rPr lang="fr-BE" altLang="en-US" smtClean="0"/>
              <a:t>plate-forme informatique complètement orientée services (SOA) à la pointe du progrès, considérée comme une référence mondiale</a:t>
            </a:r>
          </a:p>
          <a:p>
            <a:pPr lvl="1"/>
            <a:endParaRPr lang="fr-BE" altLang="en-US" smtClean="0"/>
          </a:p>
          <a:p>
            <a:pPr lvl="1"/>
            <a:r>
              <a:rPr lang="fr-BE" altLang="en-US" smtClean="0"/>
              <a:t>G-cloud</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14</a:t>
            </a:fld>
            <a:endParaRPr lang="en-GB" dirty="0"/>
          </a:p>
        </p:txBody>
      </p:sp>
    </p:spTree>
    <p:extLst>
      <p:ext uri="{BB962C8B-B14F-4D97-AF65-F5344CB8AC3E}">
        <p14:creationId xmlns:p14="http://schemas.microsoft.com/office/powerpoint/2010/main" val="283999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Banque Carrefour de la sécurité sociale</a:t>
            </a:r>
            <a:endParaRPr lang="en-US" dirty="0"/>
          </a:p>
        </p:txBody>
      </p:sp>
      <p:sp>
        <p:nvSpPr>
          <p:cNvPr id="3" name="Content Placeholder 2"/>
          <p:cNvSpPr>
            <a:spLocks noGrp="1"/>
          </p:cNvSpPr>
          <p:nvPr>
            <p:ph idx="1"/>
          </p:nvPr>
        </p:nvSpPr>
        <p:spPr/>
        <p:txBody>
          <a:bodyPr>
            <a:normAutofit fontScale="92500" lnSpcReduction="20000"/>
          </a:bodyPr>
          <a:lstStyle/>
          <a:p>
            <a:r>
              <a:rPr lang="fr-BE" altLang="en-US" smtClean="0"/>
              <a:t>résultats</a:t>
            </a:r>
          </a:p>
          <a:p>
            <a:pPr lvl="1"/>
            <a:r>
              <a:rPr lang="fr-BE" altLang="en-US" smtClean="0"/>
              <a:t>un réseau avec des services de base</a:t>
            </a:r>
          </a:p>
          <a:p>
            <a:pPr lvl="1"/>
            <a:r>
              <a:rPr lang="fr-BE" altLang="en-US" smtClean="0"/>
              <a:t>&gt; 1 milliard de messages échangés entre les acteurs du secteur en 2015</a:t>
            </a:r>
          </a:p>
          <a:p>
            <a:pPr lvl="1"/>
            <a:r>
              <a:rPr lang="fr-BE" altLang="en-US" smtClean="0"/>
              <a:t>identification unique des citoyens et des entreprises </a:t>
            </a:r>
          </a:p>
          <a:p>
            <a:pPr lvl="1"/>
            <a:r>
              <a:rPr lang="fr-BE" altLang="en-US" smtClean="0"/>
              <a:t>rationalisation, collecte unique  et ré-</a:t>
            </a:r>
            <a:r>
              <a:rPr lang="fr-BE" smtClean="0"/>
              <a:t>utilisation des données</a:t>
            </a:r>
          </a:p>
          <a:p>
            <a:pPr lvl="1"/>
            <a:r>
              <a:rPr lang="fr-BE" smtClean="0"/>
              <a:t>220 messages structurés et 120 services web en production, après optimisation des processus et autorisations du Comité sectoriel de la sécurité sociale </a:t>
            </a:r>
          </a:p>
          <a:p>
            <a:pPr lvl="1"/>
            <a:r>
              <a:rPr lang="fr-BE" smtClean="0"/>
              <a:t>déclaration multifonctionnelle des données salaire et temps de travail des employeurs à l’ensemble de la sécurité sociale, d’application à application</a:t>
            </a:r>
          </a:p>
          <a:p>
            <a:pPr lvl="1"/>
            <a:r>
              <a:rPr lang="fr-BE" smtClean="0"/>
              <a:t>suppression de pratiquement tous les échanges d’information papier directs ou indirects  (via les citoyens ou les entreprises)</a:t>
            </a:r>
          </a:p>
          <a:p>
            <a:pPr lvl="1"/>
            <a:r>
              <a:rPr lang="fr-BE" smtClean="0"/>
              <a:t>charges des employeurs diminuées d’1 milliard </a:t>
            </a:r>
            <a:r>
              <a:rPr lang="fr-FR" smtClean="0"/>
              <a:t>€ (chiffres &gt; ASA) pour le secteur social</a:t>
            </a:r>
            <a:endParaRPr lang="fr-BE" smtClean="0"/>
          </a:p>
          <a:p>
            <a:pPr lvl="1"/>
            <a:r>
              <a:rPr lang="fr-BE" altLang="en-US" smtClean="0"/>
              <a:t>automatisation des droits supplémentaires </a:t>
            </a:r>
          </a:p>
          <a:p>
            <a:pPr lvl="1"/>
            <a:r>
              <a:rPr lang="fr-BE" altLang="en-US" smtClean="0"/>
              <a:t>data center commun aux IPSS, environnement SOA, services partagés et intégrés, environnement cloud</a:t>
            </a:r>
            <a:endParaRPr lang="en-US" altLang="en-US" smtClean="0"/>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15</a:t>
            </a:fld>
            <a:endParaRPr lang="en-GB" dirty="0"/>
          </a:p>
        </p:txBody>
      </p:sp>
    </p:spTree>
    <p:extLst>
      <p:ext uri="{BB962C8B-B14F-4D97-AF65-F5344CB8AC3E}">
        <p14:creationId xmlns:p14="http://schemas.microsoft.com/office/powerpoint/2010/main" val="119019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Banque Carrefour de la sécurité sociale</a:t>
            </a: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16</a:t>
            </a:fld>
            <a:endParaRPr lang="en-GB" dirty="0"/>
          </a:p>
        </p:txBody>
      </p:sp>
      <p:grpSp>
        <p:nvGrpSpPr>
          <p:cNvPr id="93" name="Group 92"/>
          <p:cNvGrpSpPr/>
          <p:nvPr/>
        </p:nvGrpSpPr>
        <p:grpSpPr>
          <a:xfrm>
            <a:off x="787400" y="1447800"/>
            <a:ext cx="7739063" cy="4926013"/>
            <a:chOff x="787400" y="1447800"/>
            <a:chExt cx="7739063" cy="4926013"/>
          </a:xfrm>
        </p:grpSpPr>
        <p:sp>
          <p:nvSpPr>
            <p:cNvPr id="94" name="Rectangle 110"/>
            <p:cNvSpPr>
              <a:spLocks noChangeArrowheads="1"/>
            </p:cNvSpPr>
            <p:nvPr/>
          </p:nvSpPr>
          <p:spPr bwMode="auto">
            <a:xfrm>
              <a:off x="7596188" y="3860800"/>
              <a:ext cx="65087" cy="1379538"/>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95" name="Rectangle 5"/>
            <p:cNvSpPr>
              <a:spLocks noChangeArrowheads="1"/>
            </p:cNvSpPr>
            <p:nvPr/>
          </p:nvSpPr>
          <p:spPr bwMode="auto">
            <a:xfrm>
              <a:off x="2493963" y="4092575"/>
              <a:ext cx="82550" cy="1135063"/>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96" name="Rectangle 6"/>
            <p:cNvSpPr>
              <a:spLocks noChangeArrowheads="1"/>
            </p:cNvSpPr>
            <p:nvPr/>
          </p:nvSpPr>
          <p:spPr bwMode="auto">
            <a:xfrm>
              <a:off x="2493963" y="3849688"/>
              <a:ext cx="82550" cy="1135062"/>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97" name="Rectangle 10"/>
            <p:cNvSpPr>
              <a:spLocks noChangeArrowheads="1"/>
            </p:cNvSpPr>
            <p:nvPr/>
          </p:nvSpPr>
          <p:spPr bwMode="auto">
            <a:xfrm>
              <a:off x="4614863" y="3849688"/>
              <a:ext cx="84137" cy="1701800"/>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98" name="Rectangle 11"/>
            <p:cNvSpPr>
              <a:spLocks noChangeArrowheads="1"/>
            </p:cNvSpPr>
            <p:nvPr/>
          </p:nvSpPr>
          <p:spPr bwMode="auto">
            <a:xfrm>
              <a:off x="6653213" y="2390775"/>
              <a:ext cx="1414462" cy="349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99" name="Rectangle 12"/>
            <p:cNvSpPr>
              <a:spLocks noChangeArrowheads="1"/>
            </p:cNvSpPr>
            <p:nvPr/>
          </p:nvSpPr>
          <p:spPr bwMode="auto">
            <a:xfrm>
              <a:off x="5238750" y="3119438"/>
              <a:ext cx="1414463" cy="349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100" name="Rectangle 14"/>
            <p:cNvSpPr>
              <a:spLocks noChangeArrowheads="1"/>
            </p:cNvSpPr>
            <p:nvPr/>
          </p:nvSpPr>
          <p:spPr bwMode="auto">
            <a:xfrm>
              <a:off x="5768975" y="3028950"/>
              <a:ext cx="312738" cy="303213"/>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dirty="0">
                  <a:solidFill>
                    <a:schemeClr val="tx1">
                      <a:lumMod val="75000"/>
                      <a:lumOff val="25000"/>
                    </a:schemeClr>
                  </a:solidFill>
                  <a:sym typeface="Arial" charset="0"/>
                </a:rPr>
                <a:t>R</a:t>
              </a:r>
            </a:p>
          </p:txBody>
        </p:sp>
        <p:sp>
          <p:nvSpPr>
            <p:cNvPr id="101" name="Freeform 15"/>
            <p:cNvSpPr>
              <a:spLocks/>
            </p:cNvSpPr>
            <p:nvPr/>
          </p:nvSpPr>
          <p:spPr bwMode="auto">
            <a:xfrm>
              <a:off x="5768975" y="2906713"/>
              <a:ext cx="439738"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02" name="Freeform 16"/>
            <p:cNvSpPr>
              <a:spLocks/>
            </p:cNvSpPr>
            <p:nvPr/>
          </p:nvSpPr>
          <p:spPr bwMode="auto">
            <a:xfrm>
              <a:off x="6081713" y="2906713"/>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03" name="Rectangle 18"/>
            <p:cNvSpPr>
              <a:spLocks noChangeArrowheads="1"/>
            </p:cNvSpPr>
            <p:nvPr/>
          </p:nvSpPr>
          <p:spPr bwMode="auto">
            <a:xfrm>
              <a:off x="4292600" y="4194175"/>
              <a:ext cx="623888" cy="303213"/>
            </a:xfrm>
            <a:prstGeom prst="rect">
              <a:avLst/>
            </a:prstGeom>
            <a:solidFill>
              <a:srgbClr val="FF33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500" b="1">
                  <a:solidFill>
                    <a:srgbClr val="000000"/>
                  </a:solidFill>
                  <a:sym typeface="Arial" charset="0"/>
                </a:rPr>
                <a:t>FW</a:t>
              </a:r>
            </a:p>
          </p:txBody>
        </p:sp>
        <p:sp>
          <p:nvSpPr>
            <p:cNvPr id="104" name="Freeform 19"/>
            <p:cNvSpPr>
              <a:spLocks/>
            </p:cNvSpPr>
            <p:nvPr/>
          </p:nvSpPr>
          <p:spPr bwMode="auto">
            <a:xfrm>
              <a:off x="4292600" y="40116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05" name="Freeform 20"/>
            <p:cNvSpPr>
              <a:spLocks/>
            </p:cNvSpPr>
            <p:nvPr/>
          </p:nvSpPr>
          <p:spPr bwMode="auto">
            <a:xfrm>
              <a:off x="4916488" y="4011613"/>
              <a:ext cx="188912" cy="487362"/>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06" name="Rectangle 22"/>
            <p:cNvSpPr>
              <a:spLocks noChangeArrowheads="1"/>
            </p:cNvSpPr>
            <p:nvPr/>
          </p:nvSpPr>
          <p:spPr bwMode="auto">
            <a:xfrm>
              <a:off x="4479925" y="4730750"/>
              <a:ext cx="312738" cy="303213"/>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dirty="0">
                  <a:solidFill>
                    <a:schemeClr val="tx1">
                      <a:lumMod val="75000"/>
                      <a:lumOff val="25000"/>
                    </a:schemeClr>
                  </a:solidFill>
                  <a:sym typeface="Arial" charset="0"/>
                </a:rPr>
                <a:t>R</a:t>
              </a:r>
            </a:p>
          </p:txBody>
        </p:sp>
        <p:sp>
          <p:nvSpPr>
            <p:cNvPr id="107" name="Freeform 23"/>
            <p:cNvSpPr>
              <a:spLocks/>
            </p:cNvSpPr>
            <p:nvPr/>
          </p:nvSpPr>
          <p:spPr bwMode="auto">
            <a:xfrm>
              <a:off x="4479925" y="46085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08" name="Freeform 24"/>
            <p:cNvSpPr>
              <a:spLocks/>
            </p:cNvSpPr>
            <p:nvPr/>
          </p:nvSpPr>
          <p:spPr bwMode="auto">
            <a:xfrm>
              <a:off x="4792663" y="4608513"/>
              <a:ext cx="125412"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09" name="Oval 25"/>
            <p:cNvSpPr>
              <a:spLocks noChangeArrowheads="1"/>
            </p:cNvSpPr>
            <p:nvPr/>
          </p:nvSpPr>
          <p:spPr bwMode="auto">
            <a:xfrm>
              <a:off x="2203450" y="5146675"/>
              <a:ext cx="665163" cy="485775"/>
            </a:xfrm>
            <a:prstGeom prst="ellipse">
              <a:avLst/>
            </a:prstGeom>
            <a:solidFill>
              <a:srgbClr val="00ABDA"/>
            </a:solidFill>
            <a:ln>
              <a:noFill/>
            </a:ln>
            <a:effectLst>
              <a:outerShdw blurRad="50800" dist="38100" dir="5400000" algn="t" rotWithShape="0">
                <a:prstClr val="black">
                  <a:alpha val="40000"/>
                </a:prstClr>
              </a:outerShdw>
            </a:effectLst>
          </p:spPr>
          <p:txBody>
            <a:bodyPr wrap="none" anchor="ctr"/>
            <a:lstStyle/>
            <a:p>
              <a:pPr algn="ctr">
                <a:defRPr/>
              </a:pPr>
              <a:r>
                <a:rPr lang="fr-BE" altLang="en-US" sz="1600" b="1" dirty="0">
                  <a:solidFill>
                    <a:schemeClr val="tx1">
                      <a:lumMod val="75000"/>
                      <a:lumOff val="25000"/>
                    </a:schemeClr>
                  </a:solidFill>
                  <a:sym typeface="Arial" charset="0"/>
                </a:rPr>
                <a:t>ONEm</a:t>
              </a:r>
            </a:p>
          </p:txBody>
        </p:sp>
        <p:sp>
          <p:nvSpPr>
            <p:cNvPr id="110" name="Line 26"/>
            <p:cNvSpPr>
              <a:spLocks noChangeShapeType="1"/>
            </p:cNvSpPr>
            <p:nvPr/>
          </p:nvSpPr>
          <p:spPr bwMode="auto">
            <a:xfrm flipV="1">
              <a:off x="2300288" y="1647825"/>
              <a:ext cx="1552575" cy="7556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BE"/>
            </a:p>
          </p:txBody>
        </p:sp>
        <p:sp>
          <p:nvSpPr>
            <p:cNvPr id="111" name="Line 27"/>
            <p:cNvSpPr>
              <a:spLocks noChangeShapeType="1"/>
            </p:cNvSpPr>
            <p:nvPr/>
          </p:nvSpPr>
          <p:spPr bwMode="auto">
            <a:xfrm flipV="1">
              <a:off x="2300288" y="2055813"/>
              <a:ext cx="1552575" cy="4286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BE"/>
            </a:p>
          </p:txBody>
        </p:sp>
        <p:sp>
          <p:nvSpPr>
            <p:cNvPr id="112" name="Line 28"/>
            <p:cNvSpPr>
              <a:spLocks noChangeShapeType="1"/>
            </p:cNvSpPr>
            <p:nvPr/>
          </p:nvSpPr>
          <p:spPr bwMode="auto">
            <a:xfrm>
              <a:off x="2366963" y="2541588"/>
              <a:ext cx="1485900" cy="206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BE"/>
            </a:p>
          </p:txBody>
        </p:sp>
        <p:sp>
          <p:nvSpPr>
            <p:cNvPr id="113" name="Line 29"/>
            <p:cNvSpPr>
              <a:spLocks noChangeShapeType="1"/>
            </p:cNvSpPr>
            <p:nvPr/>
          </p:nvSpPr>
          <p:spPr bwMode="auto">
            <a:xfrm>
              <a:off x="2300288" y="2646363"/>
              <a:ext cx="1552575" cy="3889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BE"/>
            </a:p>
          </p:txBody>
        </p:sp>
        <p:sp>
          <p:nvSpPr>
            <p:cNvPr id="114" name="Oval 30"/>
            <p:cNvSpPr>
              <a:spLocks noChangeArrowheads="1"/>
            </p:cNvSpPr>
            <p:nvPr/>
          </p:nvSpPr>
          <p:spPr bwMode="auto">
            <a:xfrm>
              <a:off x="798513" y="2065338"/>
              <a:ext cx="1579562" cy="841375"/>
            </a:xfrm>
            <a:prstGeom prst="ellipse">
              <a:avLst/>
            </a:prstGeom>
            <a:solidFill>
              <a:srgbClr val="CECECE"/>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BE" altLang="en-US" sz="1800" dirty="0" smtClean="0">
                  <a:solidFill>
                    <a:srgbClr val="000000"/>
                  </a:solidFill>
                  <a:latin typeface="+mn-lt"/>
                  <a:sym typeface="Arial" charset="0"/>
                </a:rPr>
                <a:t>Utilisateurs</a:t>
              </a:r>
            </a:p>
          </p:txBody>
        </p:sp>
        <p:sp>
          <p:nvSpPr>
            <p:cNvPr id="115" name="Rectangle 32"/>
            <p:cNvSpPr>
              <a:spLocks noChangeArrowheads="1"/>
            </p:cNvSpPr>
            <p:nvPr/>
          </p:nvSpPr>
          <p:spPr bwMode="auto">
            <a:xfrm>
              <a:off x="2130425" y="4194175"/>
              <a:ext cx="623888" cy="303213"/>
            </a:xfrm>
            <a:prstGeom prst="rect">
              <a:avLst/>
            </a:prstGeom>
            <a:solidFill>
              <a:srgbClr val="FF33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500" b="1">
                  <a:solidFill>
                    <a:srgbClr val="000000"/>
                  </a:solidFill>
                  <a:sym typeface="Arial" charset="0"/>
                </a:rPr>
                <a:t>FW</a:t>
              </a:r>
            </a:p>
          </p:txBody>
        </p:sp>
        <p:sp>
          <p:nvSpPr>
            <p:cNvPr id="116" name="Freeform 33"/>
            <p:cNvSpPr>
              <a:spLocks/>
            </p:cNvSpPr>
            <p:nvPr/>
          </p:nvSpPr>
          <p:spPr bwMode="auto">
            <a:xfrm>
              <a:off x="2130425" y="40116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17" name="Freeform 34"/>
            <p:cNvSpPr>
              <a:spLocks/>
            </p:cNvSpPr>
            <p:nvPr/>
          </p:nvSpPr>
          <p:spPr bwMode="auto">
            <a:xfrm>
              <a:off x="2754313" y="4011613"/>
              <a:ext cx="188912" cy="487362"/>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18" name="Rectangle 35"/>
            <p:cNvSpPr>
              <a:spLocks noChangeArrowheads="1"/>
            </p:cNvSpPr>
            <p:nvPr/>
          </p:nvSpPr>
          <p:spPr bwMode="auto">
            <a:xfrm>
              <a:off x="7632700" y="2633663"/>
              <a:ext cx="53975" cy="12160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119" name="Rectangle 36"/>
            <p:cNvSpPr>
              <a:spLocks noChangeArrowheads="1"/>
            </p:cNvSpPr>
            <p:nvPr/>
          </p:nvSpPr>
          <p:spPr bwMode="auto">
            <a:xfrm>
              <a:off x="7288213" y="2328863"/>
              <a:ext cx="623887" cy="304800"/>
            </a:xfrm>
            <a:prstGeom prst="rect">
              <a:avLst/>
            </a:prstGeom>
            <a:solidFill>
              <a:srgbClr val="FF33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500" b="1">
                  <a:solidFill>
                    <a:srgbClr val="000000"/>
                  </a:solidFill>
                  <a:sym typeface="Arial" charset="0"/>
                </a:rPr>
                <a:t>FW</a:t>
              </a:r>
            </a:p>
          </p:txBody>
        </p:sp>
        <p:sp>
          <p:nvSpPr>
            <p:cNvPr id="120" name="Freeform 37"/>
            <p:cNvSpPr>
              <a:spLocks/>
            </p:cNvSpPr>
            <p:nvPr/>
          </p:nvSpPr>
          <p:spPr bwMode="auto">
            <a:xfrm>
              <a:off x="7288213" y="2146300"/>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21" name="Freeform 38"/>
            <p:cNvSpPr>
              <a:spLocks/>
            </p:cNvSpPr>
            <p:nvPr/>
          </p:nvSpPr>
          <p:spPr bwMode="auto">
            <a:xfrm>
              <a:off x="7912100" y="2146300"/>
              <a:ext cx="188913" cy="488950"/>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22" name="Rectangle 43"/>
            <p:cNvSpPr>
              <a:spLocks noChangeArrowheads="1"/>
            </p:cNvSpPr>
            <p:nvPr/>
          </p:nvSpPr>
          <p:spPr bwMode="auto">
            <a:xfrm>
              <a:off x="7288213" y="4194175"/>
              <a:ext cx="623887" cy="303213"/>
            </a:xfrm>
            <a:prstGeom prst="rect">
              <a:avLst/>
            </a:prstGeom>
            <a:solidFill>
              <a:srgbClr val="FF33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500" b="1">
                  <a:solidFill>
                    <a:srgbClr val="000000"/>
                  </a:solidFill>
                  <a:sym typeface="Arial" charset="0"/>
                </a:rPr>
                <a:t>FW</a:t>
              </a:r>
            </a:p>
          </p:txBody>
        </p:sp>
        <p:sp>
          <p:nvSpPr>
            <p:cNvPr id="123" name="Freeform 44"/>
            <p:cNvSpPr>
              <a:spLocks/>
            </p:cNvSpPr>
            <p:nvPr/>
          </p:nvSpPr>
          <p:spPr bwMode="auto">
            <a:xfrm>
              <a:off x="7288213" y="40116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24" name="Freeform 45"/>
            <p:cNvSpPr>
              <a:spLocks/>
            </p:cNvSpPr>
            <p:nvPr/>
          </p:nvSpPr>
          <p:spPr bwMode="auto">
            <a:xfrm>
              <a:off x="7912100" y="4011613"/>
              <a:ext cx="188913" cy="487362"/>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25" name="Rectangle 47"/>
            <p:cNvSpPr>
              <a:spLocks noChangeArrowheads="1"/>
            </p:cNvSpPr>
            <p:nvPr/>
          </p:nvSpPr>
          <p:spPr bwMode="auto">
            <a:xfrm>
              <a:off x="7446963" y="4730750"/>
              <a:ext cx="312737" cy="303213"/>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dirty="0">
                  <a:solidFill>
                    <a:schemeClr val="tx1">
                      <a:lumMod val="75000"/>
                      <a:lumOff val="25000"/>
                    </a:schemeClr>
                  </a:solidFill>
                  <a:sym typeface="Arial" charset="0"/>
                </a:rPr>
                <a:t>R</a:t>
              </a:r>
            </a:p>
          </p:txBody>
        </p:sp>
        <p:sp>
          <p:nvSpPr>
            <p:cNvPr id="126" name="Freeform 48"/>
            <p:cNvSpPr>
              <a:spLocks/>
            </p:cNvSpPr>
            <p:nvPr/>
          </p:nvSpPr>
          <p:spPr bwMode="auto">
            <a:xfrm>
              <a:off x="7446963" y="46085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27" name="Freeform 49"/>
            <p:cNvSpPr>
              <a:spLocks/>
            </p:cNvSpPr>
            <p:nvPr/>
          </p:nvSpPr>
          <p:spPr bwMode="auto">
            <a:xfrm>
              <a:off x="7759700" y="4608513"/>
              <a:ext cx="125413"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28" name="Rectangle 51"/>
            <p:cNvSpPr>
              <a:spLocks noChangeArrowheads="1"/>
            </p:cNvSpPr>
            <p:nvPr/>
          </p:nvSpPr>
          <p:spPr bwMode="auto">
            <a:xfrm>
              <a:off x="2317750" y="4730750"/>
              <a:ext cx="311150" cy="303213"/>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dirty="0">
                  <a:solidFill>
                    <a:schemeClr val="tx1">
                      <a:lumMod val="75000"/>
                      <a:lumOff val="25000"/>
                    </a:schemeClr>
                  </a:solidFill>
                  <a:sym typeface="Arial" charset="0"/>
                </a:rPr>
                <a:t>R</a:t>
              </a:r>
            </a:p>
          </p:txBody>
        </p:sp>
        <p:sp>
          <p:nvSpPr>
            <p:cNvPr id="129" name="Freeform 52"/>
            <p:cNvSpPr>
              <a:spLocks/>
            </p:cNvSpPr>
            <p:nvPr/>
          </p:nvSpPr>
          <p:spPr bwMode="auto">
            <a:xfrm>
              <a:off x="2317750" y="46085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30" name="Freeform 53"/>
            <p:cNvSpPr>
              <a:spLocks/>
            </p:cNvSpPr>
            <p:nvPr/>
          </p:nvSpPr>
          <p:spPr bwMode="auto">
            <a:xfrm>
              <a:off x="2628900" y="4608513"/>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31" name="Rectangle 55"/>
            <p:cNvSpPr>
              <a:spLocks noChangeArrowheads="1"/>
            </p:cNvSpPr>
            <p:nvPr/>
          </p:nvSpPr>
          <p:spPr bwMode="auto">
            <a:xfrm>
              <a:off x="5238750" y="1660525"/>
              <a:ext cx="1414463" cy="349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132" name="Rectangle 57"/>
            <p:cNvSpPr>
              <a:spLocks noChangeArrowheads="1"/>
            </p:cNvSpPr>
            <p:nvPr/>
          </p:nvSpPr>
          <p:spPr bwMode="auto">
            <a:xfrm>
              <a:off x="5768975" y="1570038"/>
              <a:ext cx="312738" cy="303212"/>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BE" altLang="en-US" sz="1500" b="1" dirty="0" smtClean="0">
                  <a:solidFill>
                    <a:schemeClr val="tx1">
                      <a:lumMod val="75000"/>
                      <a:lumOff val="25000"/>
                    </a:schemeClr>
                  </a:solidFill>
                  <a:sym typeface="Arial" charset="0"/>
                </a:rPr>
                <a:t>R</a:t>
              </a:r>
            </a:p>
          </p:txBody>
        </p:sp>
        <p:sp>
          <p:nvSpPr>
            <p:cNvPr id="133" name="Freeform 58"/>
            <p:cNvSpPr>
              <a:spLocks/>
            </p:cNvSpPr>
            <p:nvPr/>
          </p:nvSpPr>
          <p:spPr bwMode="auto">
            <a:xfrm>
              <a:off x="5768975" y="1447800"/>
              <a:ext cx="439738"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34" name="Freeform 59"/>
            <p:cNvSpPr>
              <a:spLocks/>
            </p:cNvSpPr>
            <p:nvPr/>
          </p:nvSpPr>
          <p:spPr bwMode="auto">
            <a:xfrm>
              <a:off x="6081713" y="1447800"/>
              <a:ext cx="127000" cy="427038"/>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36" name="Rectangle 62"/>
            <p:cNvSpPr>
              <a:spLocks noChangeArrowheads="1"/>
            </p:cNvSpPr>
            <p:nvPr/>
          </p:nvSpPr>
          <p:spPr bwMode="auto">
            <a:xfrm>
              <a:off x="5238750" y="2146300"/>
              <a:ext cx="1414463" cy="36513"/>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137" name="Rectangle 64"/>
            <p:cNvSpPr>
              <a:spLocks noChangeArrowheads="1"/>
            </p:cNvSpPr>
            <p:nvPr/>
          </p:nvSpPr>
          <p:spPr bwMode="auto">
            <a:xfrm>
              <a:off x="5768975" y="2055813"/>
              <a:ext cx="312738" cy="303212"/>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BE" altLang="en-US" sz="1500" b="1" dirty="0" smtClean="0">
                  <a:solidFill>
                    <a:schemeClr val="tx1">
                      <a:lumMod val="75000"/>
                      <a:lumOff val="25000"/>
                    </a:schemeClr>
                  </a:solidFill>
                  <a:sym typeface="Arial" charset="0"/>
                </a:rPr>
                <a:t>R</a:t>
              </a:r>
            </a:p>
          </p:txBody>
        </p:sp>
        <p:sp>
          <p:nvSpPr>
            <p:cNvPr id="138" name="Freeform 65"/>
            <p:cNvSpPr>
              <a:spLocks/>
            </p:cNvSpPr>
            <p:nvPr/>
          </p:nvSpPr>
          <p:spPr bwMode="auto">
            <a:xfrm>
              <a:off x="5768975" y="1933575"/>
              <a:ext cx="439738"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39" name="Freeform 66"/>
            <p:cNvSpPr>
              <a:spLocks/>
            </p:cNvSpPr>
            <p:nvPr/>
          </p:nvSpPr>
          <p:spPr bwMode="auto">
            <a:xfrm>
              <a:off x="6081713" y="1933575"/>
              <a:ext cx="127000" cy="427038"/>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41" name="Rectangle 69"/>
            <p:cNvSpPr>
              <a:spLocks noChangeArrowheads="1"/>
            </p:cNvSpPr>
            <p:nvPr/>
          </p:nvSpPr>
          <p:spPr bwMode="auto">
            <a:xfrm>
              <a:off x="5238750" y="2633663"/>
              <a:ext cx="1414463" cy="34925"/>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altLang="en-US"/>
            </a:p>
          </p:txBody>
        </p:sp>
        <p:sp>
          <p:nvSpPr>
            <p:cNvPr id="142" name="Rectangle 71"/>
            <p:cNvSpPr>
              <a:spLocks noChangeArrowheads="1"/>
            </p:cNvSpPr>
            <p:nvPr/>
          </p:nvSpPr>
          <p:spPr bwMode="auto">
            <a:xfrm>
              <a:off x="5768975" y="2541588"/>
              <a:ext cx="312738" cy="304800"/>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a:solidFill>
                    <a:schemeClr val="tx1">
                      <a:lumMod val="75000"/>
                      <a:lumOff val="25000"/>
                    </a:schemeClr>
                  </a:solidFill>
                  <a:sym typeface="Arial" charset="0"/>
                </a:rPr>
                <a:t>R</a:t>
              </a:r>
            </a:p>
          </p:txBody>
        </p:sp>
        <p:sp>
          <p:nvSpPr>
            <p:cNvPr id="143" name="Freeform 72"/>
            <p:cNvSpPr>
              <a:spLocks/>
            </p:cNvSpPr>
            <p:nvPr/>
          </p:nvSpPr>
          <p:spPr bwMode="auto">
            <a:xfrm>
              <a:off x="5768975" y="2420938"/>
              <a:ext cx="439738" cy="122237"/>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44" name="Freeform 73"/>
            <p:cNvSpPr>
              <a:spLocks/>
            </p:cNvSpPr>
            <p:nvPr/>
          </p:nvSpPr>
          <p:spPr bwMode="auto">
            <a:xfrm>
              <a:off x="6081713" y="2420938"/>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47" name="Rectangle 76"/>
            <p:cNvSpPr>
              <a:spLocks noChangeArrowheads="1"/>
            </p:cNvSpPr>
            <p:nvPr/>
          </p:nvSpPr>
          <p:spPr bwMode="auto">
            <a:xfrm>
              <a:off x="6611938" y="1498600"/>
              <a:ext cx="36512" cy="1943100"/>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48" name="Rectangle 77"/>
            <p:cNvSpPr>
              <a:spLocks noChangeArrowheads="1"/>
            </p:cNvSpPr>
            <p:nvPr/>
          </p:nvSpPr>
          <p:spPr bwMode="auto">
            <a:xfrm>
              <a:off x="1454150" y="4092575"/>
              <a:ext cx="82550" cy="1135063"/>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49" name="Rectangle 78"/>
            <p:cNvSpPr>
              <a:spLocks noChangeArrowheads="1"/>
            </p:cNvSpPr>
            <p:nvPr/>
          </p:nvSpPr>
          <p:spPr bwMode="auto">
            <a:xfrm>
              <a:off x="1620838" y="5105400"/>
              <a:ext cx="82550" cy="730250"/>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50" name="Rectangle 79"/>
            <p:cNvSpPr>
              <a:spLocks noChangeArrowheads="1"/>
            </p:cNvSpPr>
            <p:nvPr/>
          </p:nvSpPr>
          <p:spPr bwMode="auto">
            <a:xfrm>
              <a:off x="1454150" y="3849688"/>
              <a:ext cx="82550" cy="1135062"/>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51" name="Rectangle 81"/>
            <p:cNvSpPr>
              <a:spLocks noChangeArrowheads="1"/>
            </p:cNvSpPr>
            <p:nvPr/>
          </p:nvSpPr>
          <p:spPr bwMode="auto">
            <a:xfrm>
              <a:off x="1131888" y="4194175"/>
              <a:ext cx="623887" cy="303213"/>
            </a:xfrm>
            <a:prstGeom prst="rect">
              <a:avLst/>
            </a:prstGeom>
            <a:solidFill>
              <a:srgbClr val="FF33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500" b="1" dirty="0">
                  <a:solidFill>
                    <a:srgbClr val="000000"/>
                  </a:solidFill>
                  <a:sym typeface="Arial" charset="0"/>
                </a:rPr>
                <a:t>FW</a:t>
              </a:r>
            </a:p>
          </p:txBody>
        </p:sp>
        <p:sp>
          <p:nvSpPr>
            <p:cNvPr id="152" name="Freeform 82"/>
            <p:cNvSpPr>
              <a:spLocks/>
            </p:cNvSpPr>
            <p:nvPr/>
          </p:nvSpPr>
          <p:spPr bwMode="auto">
            <a:xfrm>
              <a:off x="1131888" y="40116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53" name="Freeform 83"/>
            <p:cNvSpPr>
              <a:spLocks/>
            </p:cNvSpPr>
            <p:nvPr/>
          </p:nvSpPr>
          <p:spPr bwMode="auto">
            <a:xfrm>
              <a:off x="1755775" y="4011613"/>
              <a:ext cx="188913" cy="487362"/>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54" name="Rectangle 85"/>
            <p:cNvSpPr>
              <a:spLocks noChangeArrowheads="1"/>
            </p:cNvSpPr>
            <p:nvPr/>
          </p:nvSpPr>
          <p:spPr bwMode="auto">
            <a:xfrm>
              <a:off x="1319213" y="4730750"/>
              <a:ext cx="311150" cy="303213"/>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dirty="0">
                  <a:solidFill>
                    <a:schemeClr val="tx1">
                      <a:lumMod val="75000"/>
                      <a:lumOff val="25000"/>
                    </a:schemeClr>
                  </a:solidFill>
                  <a:sym typeface="Arial" charset="0"/>
                </a:rPr>
                <a:t>R</a:t>
              </a:r>
            </a:p>
          </p:txBody>
        </p:sp>
        <p:sp>
          <p:nvSpPr>
            <p:cNvPr id="155" name="Freeform 86"/>
            <p:cNvSpPr>
              <a:spLocks/>
            </p:cNvSpPr>
            <p:nvPr/>
          </p:nvSpPr>
          <p:spPr bwMode="auto">
            <a:xfrm>
              <a:off x="1319213" y="46085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56" name="Freeform 87"/>
            <p:cNvSpPr>
              <a:spLocks/>
            </p:cNvSpPr>
            <p:nvPr/>
          </p:nvSpPr>
          <p:spPr bwMode="auto">
            <a:xfrm>
              <a:off x="1630363" y="4608513"/>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57" name="Rectangle 88"/>
            <p:cNvSpPr>
              <a:spLocks noChangeArrowheads="1"/>
            </p:cNvSpPr>
            <p:nvPr/>
          </p:nvSpPr>
          <p:spPr bwMode="auto">
            <a:xfrm>
              <a:off x="1620838" y="5065713"/>
              <a:ext cx="82550" cy="1133475"/>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58" name="AutoShape 89"/>
            <p:cNvSpPr>
              <a:spLocks noChangeArrowheads="1"/>
            </p:cNvSpPr>
            <p:nvPr/>
          </p:nvSpPr>
          <p:spPr bwMode="auto">
            <a:xfrm>
              <a:off x="1454150" y="5065713"/>
              <a:ext cx="249238" cy="161925"/>
            </a:xfrm>
            <a:prstGeom prst="parallelogram">
              <a:avLst>
                <a:gd name="adj" fmla="val 87486"/>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59" name="Rectangle 91"/>
            <p:cNvSpPr>
              <a:spLocks noChangeArrowheads="1"/>
            </p:cNvSpPr>
            <p:nvPr/>
          </p:nvSpPr>
          <p:spPr bwMode="auto">
            <a:xfrm>
              <a:off x="1319213" y="5429250"/>
              <a:ext cx="311150" cy="304800"/>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dirty="0">
                  <a:solidFill>
                    <a:schemeClr val="tx1">
                      <a:lumMod val="75000"/>
                      <a:lumOff val="25000"/>
                    </a:schemeClr>
                  </a:solidFill>
                  <a:sym typeface="Arial" charset="0"/>
                </a:rPr>
                <a:t>R</a:t>
              </a:r>
            </a:p>
          </p:txBody>
        </p:sp>
        <p:sp>
          <p:nvSpPr>
            <p:cNvPr id="160" name="Freeform 92"/>
            <p:cNvSpPr>
              <a:spLocks/>
            </p:cNvSpPr>
            <p:nvPr/>
          </p:nvSpPr>
          <p:spPr bwMode="auto">
            <a:xfrm>
              <a:off x="1319213" y="5308600"/>
              <a:ext cx="438150" cy="122238"/>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61" name="Freeform 93"/>
            <p:cNvSpPr>
              <a:spLocks/>
            </p:cNvSpPr>
            <p:nvPr/>
          </p:nvSpPr>
          <p:spPr bwMode="auto">
            <a:xfrm>
              <a:off x="1630363" y="5308600"/>
              <a:ext cx="127000" cy="427038"/>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62" name="Oval 94"/>
            <p:cNvSpPr>
              <a:spLocks noChangeArrowheads="1"/>
            </p:cNvSpPr>
            <p:nvPr/>
          </p:nvSpPr>
          <p:spPr bwMode="auto">
            <a:xfrm>
              <a:off x="1314550" y="5875338"/>
              <a:ext cx="665162" cy="487362"/>
            </a:xfrm>
            <a:prstGeom prst="ellipse">
              <a:avLst/>
            </a:prstGeom>
            <a:solidFill>
              <a:srgbClr val="00ABDA"/>
            </a:solidFill>
            <a:ln>
              <a:noFill/>
            </a:ln>
            <a:effectLst>
              <a:outerShdw blurRad="50800" dist="38100" dir="5400000" algn="t" rotWithShape="0">
                <a:prstClr val="black">
                  <a:alpha val="40000"/>
                </a:prstClr>
              </a:outerShdw>
            </a:effectLst>
          </p:spPr>
          <p:txBody>
            <a:bodyPr wrap="none" anchor="ctr"/>
            <a:lstStyle/>
            <a:p>
              <a:pPr algn="ctr">
                <a:defRPr/>
              </a:pPr>
              <a:r>
                <a:rPr lang="fr-BE" altLang="en-US" sz="1600" b="1" dirty="0">
                  <a:solidFill>
                    <a:schemeClr val="tx1">
                      <a:lumMod val="75000"/>
                      <a:lumOff val="25000"/>
                    </a:schemeClr>
                  </a:solidFill>
                  <a:sym typeface="Arial" charset="0"/>
                </a:rPr>
                <a:t>CIN</a:t>
              </a:r>
            </a:p>
          </p:txBody>
        </p:sp>
        <p:sp>
          <p:nvSpPr>
            <p:cNvPr id="163" name="Rectangle 97"/>
            <p:cNvSpPr>
              <a:spLocks noChangeArrowheads="1"/>
            </p:cNvSpPr>
            <p:nvPr/>
          </p:nvSpPr>
          <p:spPr bwMode="auto">
            <a:xfrm>
              <a:off x="787400" y="3787775"/>
              <a:ext cx="7739063" cy="61913"/>
            </a:xfrm>
            <a:prstGeom prst="rect">
              <a:avLst/>
            </a:prstGeom>
            <a:gradFill rotWithShape="0">
              <a:gsLst>
                <a:gs pos="0">
                  <a:srgbClr val="3D3D3D"/>
                </a:gs>
                <a:gs pos="100000">
                  <a:srgbClr val="CECEC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64" name="Rectangle 100"/>
            <p:cNvSpPr>
              <a:spLocks noChangeArrowheads="1"/>
            </p:cNvSpPr>
            <p:nvPr/>
          </p:nvSpPr>
          <p:spPr bwMode="auto">
            <a:xfrm>
              <a:off x="931863" y="3355975"/>
              <a:ext cx="1824037" cy="363538"/>
            </a:xfrm>
            <a:prstGeom prst="rect">
              <a:avLst/>
            </a:prstGeom>
            <a:noFill/>
            <a:ln>
              <a:noFill/>
            </a:ln>
            <a:effectLst/>
            <a:extLst/>
          </p:spPr>
          <p:txBody>
            <a:bodyPr lIns="90488" tIns="44450" rIns="90488" bIns="44450">
              <a:spAutoFit/>
            </a:bodyPr>
            <a:lstStyle/>
            <a:p>
              <a:pPr fontAlgn="auto">
                <a:spcBef>
                  <a:spcPts val="0"/>
                </a:spcBef>
                <a:spcAft>
                  <a:spcPts val="0"/>
                </a:spcAft>
                <a:buSzPct val="100000"/>
                <a:defRPr/>
              </a:pPr>
              <a:r>
                <a:rPr lang="fr-BE" dirty="0">
                  <a:solidFill>
                    <a:srgbClr val="000000"/>
                  </a:solidFill>
                  <a:effectLst>
                    <a:outerShdw blurRad="38100" dist="38100" dir="2700000" algn="tl">
                      <a:srgbClr val="C0C0C0"/>
                    </a:outerShdw>
                  </a:effectLst>
                  <a:latin typeface="+mn-lt"/>
                  <a:sym typeface="Arial" charset="0"/>
                </a:rPr>
                <a:t>Backbone</a:t>
              </a:r>
            </a:p>
          </p:txBody>
        </p:sp>
        <p:sp>
          <p:nvSpPr>
            <p:cNvPr id="165" name="Rectangle 101"/>
            <p:cNvSpPr>
              <a:spLocks noChangeArrowheads="1"/>
            </p:cNvSpPr>
            <p:nvPr/>
          </p:nvSpPr>
          <p:spPr bwMode="auto">
            <a:xfrm>
              <a:off x="7734300" y="5103813"/>
              <a:ext cx="84138" cy="1135062"/>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66" name="Rectangle 104"/>
            <p:cNvSpPr>
              <a:spLocks noChangeArrowheads="1"/>
            </p:cNvSpPr>
            <p:nvPr/>
          </p:nvSpPr>
          <p:spPr bwMode="auto">
            <a:xfrm>
              <a:off x="7419975" y="5441950"/>
              <a:ext cx="311150" cy="303213"/>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dirty="0">
                  <a:solidFill>
                    <a:schemeClr val="tx1">
                      <a:lumMod val="75000"/>
                      <a:lumOff val="25000"/>
                    </a:schemeClr>
                  </a:solidFill>
                  <a:sym typeface="Arial" charset="0"/>
                </a:rPr>
                <a:t>R</a:t>
              </a:r>
            </a:p>
          </p:txBody>
        </p:sp>
        <p:sp>
          <p:nvSpPr>
            <p:cNvPr id="167" name="Freeform 105"/>
            <p:cNvSpPr>
              <a:spLocks/>
            </p:cNvSpPr>
            <p:nvPr/>
          </p:nvSpPr>
          <p:spPr bwMode="auto">
            <a:xfrm>
              <a:off x="7419975" y="5319713"/>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68" name="Freeform 106"/>
            <p:cNvSpPr>
              <a:spLocks/>
            </p:cNvSpPr>
            <p:nvPr/>
          </p:nvSpPr>
          <p:spPr bwMode="auto">
            <a:xfrm>
              <a:off x="7731125" y="5319713"/>
              <a:ext cx="127000" cy="427037"/>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69" name="Oval 107"/>
            <p:cNvSpPr>
              <a:spLocks noChangeArrowheads="1"/>
            </p:cNvSpPr>
            <p:nvPr/>
          </p:nvSpPr>
          <p:spPr bwMode="auto">
            <a:xfrm>
              <a:off x="7435229" y="5888038"/>
              <a:ext cx="665163" cy="485775"/>
            </a:xfrm>
            <a:prstGeom prst="ellipse">
              <a:avLst/>
            </a:prstGeom>
            <a:solidFill>
              <a:srgbClr val="00ABDA"/>
            </a:solidFill>
            <a:ln>
              <a:noFill/>
            </a:ln>
            <a:effectLst>
              <a:outerShdw blurRad="50800" dist="38100" dir="5400000" algn="t" rotWithShape="0">
                <a:prstClr val="black">
                  <a:alpha val="40000"/>
                </a:prstClr>
              </a:outerShdw>
            </a:effectLst>
          </p:spPr>
          <p:txBody>
            <a:bodyPr wrap="none" anchor="ctr"/>
            <a:lstStyle/>
            <a:p>
              <a:pPr algn="ctr">
                <a:defRPr/>
              </a:pPr>
              <a:r>
                <a:rPr lang="fr-BE" altLang="en-US" sz="1600" b="1" dirty="0">
                  <a:solidFill>
                    <a:schemeClr val="tx1">
                      <a:lumMod val="75000"/>
                      <a:lumOff val="25000"/>
                    </a:schemeClr>
                  </a:solidFill>
                  <a:sym typeface="Arial" charset="0"/>
                </a:rPr>
                <a:t>…</a:t>
              </a:r>
            </a:p>
          </p:txBody>
        </p:sp>
        <p:sp>
          <p:nvSpPr>
            <p:cNvPr id="170" name="Rectangle 109"/>
            <p:cNvSpPr>
              <a:spLocks noChangeArrowheads="1"/>
            </p:cNvSpPr>
            <p:nvPr/>
          </p:nvSpPr>
          <p:spPr bwMode="auto">
            <a:xfrm>
              <a:off x="6583363" y="4105275"/>
              <a:ext cx="84137" cy="1135063"/>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71" name="Rectangle 110"/>
            <p:cNvSpPr>
              <a:spLocks noChangeArrowheads="1"/>
            </p:cNvSpPr>
            <p:nvPr/>
          </p:nvSpPr>
          <p:spPr bwMode="auto">
            <a:xfrm>
              <a:off x="6583363" y="3862388"/>
              <a:ext cx="73025" cy="1135062"/>
            </a:xfrm>
            <a:prstGeom prst="rect">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sp>
          <p:nvSpPr>
            <p:cNvPr id="172" name="Oval 112"/>
            <p:cNvSpPr>
              <a:spLocks noChangeArrowheads="1"/>
            </p:cNvSpPr>
            <p:nvPr/>
          </p:nvSpPr>
          <p:spPr bwMode="auto">
            <a:xfrm>
              <a:off x="6292850" y="5159375"/>
              <a:ext cx="665163" cy="487363"/>
            </a:xfrm>
            <a:prstGeom prst="ellipse">
              <a:avLst/>
            </a:prstGeom>
            <a:solidFill>
              <a:srgbClr val="00ABDA"/>
            </a:solidFill>
            <a:ln>
              <a:noFill/>
            </a:ln>
            <a:effectLst>
              <a:outerShdw blurRad="50800" dist="38100" dir="5400000" algn="t" rotWithShape="0">
                <a:prstClr val="black">
                  <a:alpha val="40000"/>
                </a:prstClr>
              </a:outerShdw>
            </a:effectLst>
          </p:spPr>
          <p:txBody>
            <a:bodyPr wrap="none" anchor="ctr"/>
            <a:lstStyle/>
            <a:p>
              <a:pPr algn="ctr">
                <a:defRPr/>
              </a:pPr>
              <a:r>
                <a:rPr lang="fr-BE" altLang="en-US" sz="1600" b="1" dirty="0" smtClean="0">
                  <a:solidFill>
                    <a:schemeClr val="tx1">
                      <a:lumMod val="75000"/>
                      <a:lumOff val="25000"/>
                    </a:schemeClr>
                  </a:solidFill>
                  <a:sym typeface="Arial" charset="0"/>
                </a:rPr>
                <a:t>INASTI</a:t>
              </a:r>
              <a:endParaRPr lang="fr-BE" altLang="en-US" sz="1600" b="1" dirty="0">
                <a:solidFill>
                  <a:schemeClr val="tx1">
                    <a:lumMod val="75000"/>
                    <a:lumOff val="25000"/>
                  </a:schemeClr>
                </a:solidFill>
                <a:sym typeface="Arial" charset="0"/>
              </a:endParaRPr>
            </a:p>
          </p:txBody>
        </p:sp>
        <p:sp>
          <p:nvSpPr>
            <p:cNvPr id="173" name="Rectangle 114"/>
            <p:cNvSpPr>
              <a:spLocks noChangeArrowheads="1"/>
            </p:cNvSpPr>
            <p:nvPr/>
          </p:nvSpPr>
          <p:spPr bwMode="auto">
            <a:xfrm>
              <a:off x="6219825" y="4206875"/>
              <a:ext cx="623888" cy="304800"/>
            </a:xfrm>
            <a:prstGeom prst="rect">
              <a:avLst/>
            </a:prstGeom>
            <a:solidFill>
              <a:srgbClr val="FF33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69850" tIns="34925" rIns="69850" bIns="34925" anchor="ctr"/>
            <a:lstStyle>
              <a:lvl1pPr defTabSz="514350" eaLnBrk="0" hangingPunct="0">
                <a:spcBef>
                  <a:spcPct val="20000"/>
                </a:spcBef>
                <a:buFont typeface="Arial" charset="0"/>
                <a:buChar char="•"/>
                <a:defRPr sz="3200">
                  <a:solidFill>
                    <a:schemeClr val="tx1"/>
                  </a:solidFill>
                  <a:latin typeface="Calibri" pitchFamily="34" charset="0"/>
                </a:defRPr>
              </a:lvl1pPr>
              <a:lvl2pPr marL="742950" indent="-285750" defTabSz="514350" eaLnBrk="0" hangingPunct="0">
                <a:spcBef>
                  <a:spcPct val="20000"/>
                </a:spcBef>
                <a:buFont typeface="Arial" charset="0"/>
                <a:buChar char="–"/>
                <a:defRPr sz="2800">
                  <a:solidFill>
                    <a:schemeClr val="tx1"/>
                  </a:solidFill>
                  <a:latin typeface="Calibri" pitchFamily="34" charset="0"/>
                </a:defRPr>
              </a:lvl2pPr>
              <a:lvl3pPr marL="1143000" indent="-228600" defTabSz="514350" eaLnBrk="0" hangingPunct="0">
                <a:spcBef>
                  <a:spcPct val="20000"/>
                </a:spcBef>
                <a:buFont typeface="Arial" charset="0"/>
                <a:buChar char="•"/>
                <a:defRPr sz="2400">
                  <a:solidFill>
                    <a:schemeClr val="tx1"/>
                  </a:solidFill>
                  <a:latin typeface="Calibri" pitchFamily="34" charset="0"/>
                </a:defRPr>
              </a:lvl3pPr>
              <a:lvl4pPr marL="1600200" indent="-228600" defTabSz="514350" eaLnBrk="0" hangingPunct="0">
                <a:spcBef>
                  <a:spcPct val="20000"/>
                </a:spcBef>
                <a:buFont typeface="Arial" charset="0"/>
                <a:buChar char="–"/>
                <a:defRPr sz="2000">
                  <a:solidFill>
                    <a:schemeClr val="tx1"/>
                  </a:solidFill>
                  <a:latin typeface="Calibri" pitchFamily="34" charset="0"/>
                </a:defRPr>
              </a:lvl4pPr>
              <a:lvl5pPr marL="2057400" indent="-228600" defTabSz="514350" eaLnBrk="0" hangingPunct="0">
                <a:spcBef>
                  <a:spcPct val="20000"/>
                </a:spcBef>
                <a:buFont typeface="Arial" charset="0"/>
                <a:buChar char="»"/>
                <a:defRPr sz="2000">
                  <a:solidFill>
                    <a:schemeClr val="tx1"/>
                  </a:solidFill>
                  <a:latin typeface="Calibri" pitchFamily="34" charset="0"/>
                </a:defRPr>
              </a:lvl5pPr>
              <a:lvl6pPr marL="25146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143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500" b="1">
                  <a:solidFill>
                    <a:srgbClr val="000000"/>
                  </a:solidFill>
                  <a:sym typeface="Arial" charset="0"/>
                </a:rPr>
                <a:t>FW</a:t>
              </a:r>
            </a:p>
          </p:txBody>
        </p:sp>
        <p:sp>
          <p:nvSpPr>
            <p:cNvPr id="174" name="Freeform 115"/>
            <p:cNvSpPr>
              <a:spLocks/>
            </p:cNvSpPr>
            <p:nvPr/>
          </p:nvSpPr>
          <p:spPr bwMode="auto">
            <a:xfrm>
              <a:off x="6219825" y="4024313"/>
              <a:ext cx="812800" cy="184150"/>
            </a:xfrm>
            <a:custGeom>
              <a:avLst/>
              <a:gdLst>
                <a:gd name="T0" fmla="*/ 0 w 469"/>
                <a:gd name="T1" fmla="*/ 2147483647 h 109"/>
                <a:gd name="T2" fmla="*/ 2147483647 w 469"/>
                <a:gd name="T3" fmla="*/ 0 h 109"/>
                <a:gd name="T4" fmla="*/ 2147483647 w 469"/>
                <a:gd name="T5" fmla="*/ 0 h 109"/>
                <a:gd name="T6" fmla="*/ 2147483647 w 469"/>
                <a:gd name="T7" fmla="*/ 2147483647 h 109"/>
                <a:gd name="T8" fmla="*/ 0 w 469"/>
                <a:gd name="T9" fmla="*/ 2147483647 h 109"/>
                <a:gd name="T10" fmla="*/ 0 60000 65536"/>
                <a:gd name="T11" fmla="*/ 0 60000 65536"/>
                <a:gd name="T12" fmla="*/ 0 60000 65536"/>
                <a:gd name="T13" fmla="*/ 0 60000 65536"/>
                <a:gd name="T14" fmla="*/ 0 60000 65536"/>
                <a:gd name="T15" fmla="*/ 0 w 469"/>
                <a:gd name="T16" fmla="*/ 0 h 109"/>
                <a:gd name="T17" fmla="*/ 469 w 469"/>
                <a:gd name="T18" fmla="*/ 109 h 109"/>
              </a:gdLst>
              <a:ahLst/>
              <a:cxnLst>
                <a:cxn ang="T10">
                  <a:pos x="T0" y="T1"/>
                </a:cxn>
                <a:cxn ang="T11">
                  <a:pos x="T2" y="T3"/>
                </a:cxn>
                <a:cxn ang="T12">
                  <a:pos x="T4" y="T5"/>
                </a:cxn>
                <a:cxn ang="T13">
                  <a:pos x="T6" y="T7"/>
                </a:cxn>
                <a:cxn ang="T14">
                  <a:pos x="T8" y="T9"/>
                </a:cxn>
              </a:cxnLst>
              <a:rect l="T15" t="T16" r="T17" b="T18"/>
              <a:pathLst>
                <a:path w="469" h="109">
                  <a:moveTo>
                    <a:pt x="0" y="108"/>
                  </a:moveTo>
                  <a:lnTo>
                    <a:pt x="108" y="0"/>
                  </a:lnTo>
                  <a:lnTo>
                    <a:pt x="468" y="0"/>
                  </a:lnTo>
                  <a:lnTo>
                    <a:pt x="360" y="108"/>
                  </a:lnTo>
                  <a:lnTo>
                    <a:pt x="0" y="108"/>
                  </a:lnTo>
                </a:path>
              </a:pathLst>
            </a:custGeom>
            <a:solidFill>
              <a:srgbClr val="C42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75" name="Freeform 116"/>
            <p:cNvSpPr>
              <a:spLocks/>
            </p:cNvSpPr>
            <p:nvPr/>
          </p:nvSpPr>
          <p:spPr bwMode="auto">
            <a:xfrm>
              <a:off x="6843713" y="4024313"/>
              <a:ext cx="188912" cy="488950"/>
            </a:xfrm>
            <a:custGeom>
              <a:avLst/>
              <a:gdLst>
                <a:gd name="T0" fmla="*/ 0 w 109"/>
                <a:gd name="T1" fmla="*/ 2147483647 h 289"/>
                <a:gd name="T2" fmla="*/ 2147483647 w 109"/>
                <a:gd name="T3" fmla="*/ 0 h 289"/>
                <a:gd name="T4" fmla="*/ 2147483647 w 109"/>
                <a:gd name="T5" fmla="*/ 2147483647 h 289"/>
                <a:gd name="T6" fmla="*/ 0 w 109"/>
                <a:gd name="T7" fmla="*/ 2147483647 h 289"/>
                <a:gd name="T8" fmla="*/ 0 w 109"/>
                <a:gd name="T9" fmla="*/ 2147483647 h 289"/>
                <a:gd name="T10" fmla="*/ 0 60000 65536"/>
                <a:gd name="T11" fmla="*/ 0 60000 65536"/>
                <a:gd name="T12" fmla="*/ 0 60000 65536"/>
                <a:gd name="T13" fmla="*/ 0 60000 65536"/>
                <a:gd name="T14" fmla="*/ 0 60000 65536"/>
                <a:gd name="T15" fmla="*/ 0 w 109"/>
                <a:gd name="T16" fmla="*/ 0 h 289"/>
                <a:gd name="T17" fmla="*/ 109 w 109"/>
                <a:gd name="T18" fmla="*/ 289 h 289"/>
              </a:gdLst>
              <a:ahLst/>
              <a:cxnLst>
                <a:cxn ang="T10">
                  <a:pos x="T0" y="T1"/>
                </a:cxn>
                <a:cxn ang="T11">
                  <a:pos x="T2" y="T3"/>
                </a:cxn>
                <a:cxn ang="T12">
                  <a:pos x="T4" y="T5"/>
                </a:cxn>
                <a:cxn ang="T13">
                  <a:pos x="T6" y="T7"/>
                </a:cxn>
                <a:cxn ang="T14">
                  <a:pos x="T8" y="T9"/>
                </a:cxn>
              </a:cxnLst>
              <a:rect l="T15" t="T16" r="T17" b="T18"/>
              <a:pathLst>
                <a:path w="109" h="289">
                  <a:moveTo>
                    <a:pt x="0" y="108"/>
                  </a:moveTo>
                  <a:lnTo>
                    <a:pt x="108" y="0"/>
                  </a:lnTo>
                  <a:lnTo>
                    <a:pt x="108" y="180"/>
                  </a:lnTo>
                  <a:lnTo>
                    <a:pt x="0" y="288"/>
                  </a:lnTo>
                  <a:lnTo>
                    <a:pt x="0" y="108"/>
                  </a:lnTo>
                </a:path>
              </a:pathLst>
            </a:custGeom>
            <a:solidFill>
              <a:srgbClr val="DE2A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76" name="Rectangle 118"/>
            <p:cNvSpPr>
              <a:spLocks noChangeArrowheads="1"/>
            </p:cNvSpPr>
            <p:nvPr/>
          </p:nvSpPr>
          <p:spPr bwMode="auto">
            <a:xfrm>
              <a:off x="6407150" y="4743450"/>
              <a:ext cx="312738" cy="304800"/>
            </a:xfrm>
            <a:prstGeom prst="rect">
              <a:avLst/>
            </a:prstGeom>
            <a:solidFill>
              <a:srgbClr val="FA7D00"/>
            </a:solidFill>
            <a:ln>
              <a:noFill/>
            </a:ln>
            <a:effectLst>
              <a:outerShdw blurRad="50800" dist="38100" dir="5400000" algn="t" rotWithShape="0">
                <a:prstClr val="black">
                  <a:alpha val="40000"/>
                </a:prstClr>
              </a:outerShdw>
            </a:effectLst>
          </p:spPr>
          <p:txBody>
            <a:bodyPr wrap="none" lIns="69850" tIns="34925" rIns="69850" bIns="34925" anchor="ctr"/>
            <a:lstStyle/>
            <a:p>
              <a:pPr algn="ctr" defTabSz="514350">
                <a:defRPr/>
              </a:pPr>
              <a:r>
                <a:rPr lang="fr-BE" altLang="en-US" sz="1500" b="1" dirty="0">
                  <a:solidFill>
                    <a:schemeClr val="tx1">
                      <a:lumMod val="75000"/>
                      <a:lumOff val="25000"/>
                    </a:schemeClr>
                  </a:solidFill>
                  <a:sym typeface="Arial" charset="0"/>
                </a:rPr>
                <a:t>R</a:t>
              </a:r>
            </a:p>
          </p:txBody>
        </p:sp>
        <p:sp>
          <p:nvSpPr>
            <p:cNvPr id="177" name="Freeform 119"/>
            <p:cNvSpPr>
              <a:spLocks/>
            </p:cNvSpPr>
            <p:nvPr/>
          </p:nvSpPr>
          <p:spPr bwMode="auto">
            <a:xfrm>
              <a:off x="6407150" y="4622800"/>
              <a:ext cx="438150" cy="123825"/>
            </a:xfrm>
            <a:custGeom>
              <a:avLst/>
              <a:gdLst>
                <a:gd name="T0" fmla="*/ 0 w 253"/>
                <a:gd name="T1" fmla="*/ 2147483647 h 73"/>
                <a:gd name="T2" fmla="*/ 2147483647 w 253"/>
                <a:gd name="T3" fmla="*/ 0 h 73"/>
                <a:gd name="T4" fmla="*/ 2147483647 w 253"/>
                <a:gd name="T5" fmla="*/ 0 h 73"/>
                <a:gd name="T6" fmla="*/ 2147483647 w 253"/>
                <a:gd name="T7" fmla="*/ 2147483647 h 73"/>
                <a:gd name="T8" fmla="*/ 0 w 253"/>
                <a:gd name="T9" fmla="*/ 2147483647 h 73"/>
                <a:gd name="T10" fmla="*/ 0 60000 65536"/>
                <a:gd name="T11" fmla="*/ 0 60000 65536"/>
                <a:gd name="T12" fmla="*/ 0 60000 65536"/>
                <a:gd name="T13" fmla="*/ 0 60000 65536"/>
                <a:gd name="T14" fmla="*/ 0 60000 65536"/>
                <a:gd name="T15" fmla="*/ 0 w 253"/>
                <a:gd name="T16" fmla="*/ 0 h 73"/>
                <a:gd name="T17" fmla="*/ 253 w 253"/>
                <a:gd name="T18" fmla="*/ 73 h 73"/>
              </a:gdLst>
              <a:ahLst/>
              <a:cxnLst>
                <a:cxn ang="T10">
                  <a:pos x="T0" y="T1"/>
                </a:cxn>
                <a:cxn ang="T11">
                  <a:pos x="T2" y="T3"/>
                </a:cxn>
                <a:cxn ang="T12">
                  <a:pos x="T4" y="T5"/>
                </a:cxn>
                <a:cxn ang="T13">
                  <a:pos x="T6" y="T7"/>
                </a:cxn>
                <a:cxn ang="T14">
                  <a:pos x="T8" y="T9"/>
                </a:cxn>
              </a:cxnLst>
              <a:rect l="T15" t="T16" r="T17" b="T18"/>
              <a:pathLst>
                <a:path w="253" h="73">
                  <a:moveTo>
                    <a:pt x="0" y="72"/>
                  </a:moveTo>
                  <a:lnTo>
                    <a:pt x="72" y="0"/>
                  </a:lnTo>
                  <a:lnTo>
                    <a:pt x="252" y="0"/>
                  </a:lnTo>
                  <a:lnTo>
                    <a:pt x="180" y="72"/>
                  </a:lnTo>
                  <a:lnTo>
                    <a:pt x="0" y="72"/>
                  </a:lnTo>
                </a:path>
              </a:pathLst>
            </a:custGeom>
            <a:solidFill>
              <a:srgbClr val="DA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78" name="Freeform 120"/>
            <p:cNvSpPr>
              <a:spLocks/>
            </p:cNvSpPr>
            <p:nvPr/>
          </p:nvSpPr>
          <p:spPr bwMode="auto">
            <a:xfrm>
              <a:off x="6719888" y="4622800"/>
              <a:ext cx="125412" cy="427038"/>
            </a:xfrm>
            <a:custGeom>
              <a:avLst/>
              <a:gdLst>
                <a:gd name="T0" fmla="*/ 0 w 73"/>
                <a:gd name="T1" fmla="*/ 2147483647 h 253"/>
                <a:gd name="T2" fmla="*/ 2147483647 w 73"/>
                <a:gd name="T3" fmla="*/ 0 h 253"/>
                <a:gd name="T4" fmla="*/ 2147483647 w 73"/>
                <a:gd name="T5" fmla="*/ 2147483647 h 253"/>
                <a:gd name="T6" fmla="*/ 0 w 73"/>
                <a:gd name="T7" fmla="*/ 2147483647 h 253"/>
                <a:gd name="T8" fmla="*/ 0 w 73"/>
                <a:gd name="T9" fmla="*/ 2147483647 h 253"/>
                <a:gd name="T10" fmla="*/ 0 60000 65536"/>
                <a:gd name="T11" fmla="*/ 0 60000 65536"/>
                <a:gd name="T12" fmla="*/ 0 60000 65536"/>
                <a:gd name="T13" fmla="*/ 0 60000 65536"/>
                <a:gd name="T14" fmla="*/ 0 60000 65536"/>
                <a:gd name="T15" fmla="*/ 0 w 73"/>
                <a:gd name="T16" fmla="*/ 0 h 253"/>
                <a:gd name="T17" fmla="*/ 73 w 73"/>
                <a:gd name="T18" fmla="*/ 253 h 253"/>
              </a:gdLst>
              <a:ahLst/>
              <a:cxnLst>
                <a:cxn ang="T10">
                  <a:pos x="T0" y="T1"/>
                </a:cxn>
                <a:cxn ang="T11">
                  <a:pos x="T2" y="T3"/>
                </a:cxn>
                <a:cxn ang="T12">
                  <a:pos x="T4" y="T5"/>
                </a:cxn>
                <a:cxn ang="T13">
                  <a:pos x="T6" y="T7"/>
                </a:cxn>
                <a:cxn ang="T14">
                  <a:pos x="T8" y="T9"/>
                </a:cxn>
              </a:cxnLst>
              <a:rect l="T15" t="T16" r="T17" b="T18"/>
              <a:pathLst>
                <a:path w="73" h="253">
                  <a:moveTo>
                    <a:pt x="0" y="72"/>
                  </a:moveTo>
                  <a:lnTo>
                    <a:pt x="72" y="0"/>
                  </a:lnTo>
                  <a:lnTo>
                    <a:pt x="72" y="180"/>
                  </a:lnTo>
                  <a:lnTo>
                    <a:pt x="0" y="252"/>
                  </a:lnTo>
                  <a:lnTo>
                    <a:pt x="0" y="72"/>
                  </a:lnTo>
                </a:path>
              </a:pathLst>
            </a:custGeom>
            <a:solidFill>
              <a:srgbClr val="EA75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179" name="Oval 121"/>
            <p:cNvSpPr>
              <a:spLocks noChangeArrowheads="1"/>
            </p:cNvSpPr>
            <p:nvPr/>
          </p:nvSpPr>
          <p:spPr bwMode="auto">
            <a:xfrm>
              <a:off x="3476625" y="5186363"/>
              <a:ext cx="2217738" cy="688975"/>
            </a:xfrm>
            <a:prstGeom prst="ellipse">
              <a:avLst/>
            </a:prstGeom>
            <a:solidFill>
              <a:srgbClr val="00ABDA"/>
            </a:solidFill>
            <a:ln>
              <a:noFill/>
            </a:ln>
            <a:effectLst>
              <a:outerShdw blurRad="50800" dist="38100" dir="5400000" algn="t" rotWithShape="0">
                <a:prstClr val="black">
                  <a:alpha val="40000"/>
                </a:prstClr>
              </a:outerShdw>
            </a:effectLst>
          </p:spPr>
          <p:txBody>
            <a:bodyPr wrap="none" anchor="ctr"/>
            <a:lstStyle/>
            <a:p>
              <a:pPr algn="ctr">
                <a:defRPr/>
              </a:pPr>
              <a:r>
                <a:rPr lang="fr-BE" altLang="en-US" sz="1600" b="1" dirty="0">
                  <a:solidFill>
                    <a:schemeClr val="tx1">
                      <a:lumMod val="75000"/>
                      <a:lumOff val="25000"/>
                    </a:schemeClr>
                  </a:solidFill>
                  <a:sym typeface="Arial" charset="0"/>
                </a:rPr>
                <a:t>BCSS</a:t>
              </a:r>
            </a:p>
          </p:txBody>
        </p:sp>
        <p:sp>
          <p:nvSpPr>
            <p:cNvPr id="180" name="AutoShape 89"/>
            <p:cNvSpPr>
              <a:spLocks noChangeArrowheads="1"/>
            </p:cNvSpPr>
            <p:nvPr/>
          </p:nvSpPr>
          <p:spPr bwMode="auto">
            <a:xfrm>
              <a:off x="7596188" y="5084763"/>
              <a:ext cx="215900" cy="161925"/>
            </a:xfrm>
            <a:prstGeom prst="parallelogram">
              <a:avLst>
                <a:gd name="adj" fmla="val 87556"/>
              </a:avLst>
            </a:prstGeom>
            <a:gradFill rotWithShape="0">
              <a:gsLst>
                <a:gs pos="0">
                  <a:srgbClr val="CECECE"/>
                </a:gs>
                <a:gs pos="100000">
                  <a:srgbClr val="3D3D3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en-US" sz="1800"/>
            </a:p>
          </p:txBody>
        </p:sp>
      </p:grpSp>
      <p:sp>
        <p:nvSpPr>
          <p:cNvPr id="181" name="Oval 74"/>
          <p:cNvSpPr>
            <a:spLocks noChangeArrowheads="1"/>
          </p:cNvSpPr>
          <p:nvPr/>
        </p:nvSpPr>
        <p:spPr bwMode="auto">
          <a:xfrm>
            <a:off x="3851920" y="2906713"/>
            <a:ext cx="1406525" cy="378271"/>
          </a:xfrm>
          <a:prstGeom prst="ellipse">
            <a:avLst/>
          </a:prstGeom>
          <a:solidFill>
            <a:srgbClr val="8CCA1C"/>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600" dirty="0" smtClean="0">
                <a:solidFill>
                  <a:srgbClr val="000000"/>
                </a:solidFill>
                <a:sym typeface="Arial" charset="0"/>
              </a:rPr>
              <a:t>…</a:t>
            </a:r>
            <a:endParaRPr lang="fr-BE" altLang="en-US" sz="1600" dirty="0">
              <a:solidFill>
                <a:srgbClr val="000000"/>
              </a:solidFill>
              <a:sym typeface="Arial" charset="0"/>
            </a:endParaRPr>
          </a:p>
        </p:txBody>
      </p:sp>
      <p:sp>
        <p:nvSpPr>
          <p:cNvPr id="182" name="Oval 74"/>
          <p:cNvSpPr>
            <a:spLocks noChangeArrowheads="1"/>
          </p:cNvSpPr>
          <p:nvPr/>
        </p:nvSpPr>
        <p:spPr bwMode="auto">
          <a:xfrm>
            <a:off x="3851920" y="2402657"/>
            <a:ext cx="1406525" cy="378271"/>
          </a:xfrm>
          <a:prstGeom prst="ellipse">
            <a:avLst/>
          </a:prstGeom>
          <a:solidFill>
            <a:srgbClr val="8CCA1C"/>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600" dirty="0" smtClean="0">
                <a:solidFill>
                  <a:srgbClr val="000000"/>
                </a:solidFill>
                <a:sym typeface="Arial" charset="0"/>
              </a:rPr>
              <a:t>Isabel</a:t>
            </a:r>
            <a:endParaRPr lang="fr-BE" altLang="en-US" sz="1600" dirty="0">
              <a:solidFill>
                <a:srgbClr val="000000"/>
              </a:solidFill>
              <a:sym typeface="Arial" charset="0"/>
            </a:endParaRPr>
          </a:p>
        </p:txBody>
      </p:sp>
      <p:sp>
        <p:nvSpPr>
          <p:cNvPr id="183" name="Oval 74"/>
          <p:cNvSpPr>
            <a:spLocks noChangeArrowheads="1"/>
          </p:cNvSpPr>
          <p:nvPr/>
        </p:nvSpPr>
        <p:spPr bwMode="auto">
          <a:xfrm>
            <a:off x="3851920" y="1898601"/>
            <a:ext cx="1406525" cy="378271"/>
          </a:xfrm>
          <a:prstGeom prst="ellipse">
            <a:avLst/>
          </a:prstGeom>
          <a:solidFill>
            <a:srgbClr val="8CCA1C"/>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600" dirty="0" err="1" smtClean="0">
                <a:solidFill>
                  <a:srgbClr val="000000"/>
                </a:solidFill>
                <a:sym typeface="Arial" charset="0"/>
              </a:rPr>
              <a:t>FedMAN</a:t>
            </a:r>
            <a:endParaRPr lang="fr-BE" altLang="en-US" sz="1600" dirty="0">
              <a:solidFill>
                <a:srgbClr val="000000"/>
              </a:solidFill>
              <a:sym typeface="Arial" charset="0"/>
            </a:endParaRPr>
          </a:p>
        </p:txBody>
      </p:sp>
      <p:sp>
        <p:nvSpPr>
          <p:cNvPr id="184" name="Oval 74"/>
          <p:cNvSpPr>
            <a:spLocks noChangeArrowheads="1"/>
          </p:cNvSpPr>
          <p:nvPr/>
        </p:nvSpPr>
        <p:spPr bwMode="auto">
          <a:xfrm>
            <a:off x="3851920" y="1394545"/>
            <a:ext cx="1406525" cy="378271"/>
          </a:xfrm>
          <a:prstGeom prst="ellipse">
            <a:avLst/>
          </a:prstGeom>
          <a:solidFill>
            <a:srgbClr val="8CCA1C"/>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wrap="none" lIns="90488" tIns="44450" rIns="90488" bIns="4445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BE" altLang="en-US" sz="1600" dirty="0" smtClean="0">
                <a:solidFill>
                  <a:srgbClr val="000000"/>
                </a:solidFill>
                <a:sym typeface="Arial" charset="0"/>
              </a:rPr>
              <a:t>Internet</a:t>
            </a:r>
            <a:endParaRPr lang="fr-BE" altLang="en-US" sz="1600" dirty="0">
              <a:solidFill>
                <a:srgbClr val="000000"/>
              </a:solidFill>
              <a:sym typeface="Arial" charset="0"/>
            </a:endParaRPr>
          </a:p>
        </p:txBody>
      </p:sp>
    </p:spTree>
    <p:extLst>
      <p:ext uri="{BB962C8B-B14F-4D97-AF65-F5344CB8AC3E}">
        <p14:creationId xmlns:p14="http://schemas.microsoft.com/office/powerpoint/2010/main" val="1101118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Banque Carrefour de la sécurité sociale</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17</a:t>
            </a:fld>
            <a:endParaRPr lang="en-GB" dirty="0"/>
          </a:p>
        </p:txBody>
      </p:sp>
      <p:grpSp>
        <p:nvGrpSpPr>
          <p:cNvPr id="7" name="Group 6"/>
          <p:cNvGrpSpPr/>
          <p:nvPr/>
        </p:nvGrpSpPr>
        <p:grpSpPr>
          <a:xfrm>
            <a:off x="620713" y="1485602"/>
            <a:ext cx="7264400" cy="5111750"/>
            <a:chOff x="620713" y="1412875"/>
            <a:chExt cx="7264400" cy="5111750"/>
          </a:xfrm>
        </p:grpSpPr>
        <p:grpSp>
          <p:nvGrpSpPr>
            <p:cNvPr id="8" name="Group 30720"/>
            <p:cNvGrpSpPr>
              <a:grpSpLocks/>
            </p:cNvGrpSpPr>
            <p:nvPr/>
          </p:nvGrpSpPr>
          <p:grpSpPr bwMode="auto">
            <a:xfrm>
              <a:off x="620713" y="1412875"/>
              <a:ext cx="7264400" cy="5111750"/>
              <a:chOff x="387375" y="1114698"/>
              <a:chExt cx="7263209" cy="5111774"/>
            </a:xfrm>
          </p:grpSpPr>
          <p:sp>
            <p:nvSpPr>
              <p:cNvPr id="10" name="Freeform 9"/>
              <p:cNvSpPr>
                <a:spLocks noChangeAspect="1"/>
              </p:cNvSpPr>
              <p:nvPr/>
            </p:nvSpPr>
            <p:spPr bwMode="auto">
              <a:xfrm>
                <a:off x="3617407" y="2637118"/>
                <a:ext cx="1603112" cy="1598620"/>
              </a:xfrm>
              <a:custGeom>
                <a:avLst/>
                <a:gdLst>
                  <a:gd name="connsiteX0" fmla="*/ 0 w 2861953"/>
                  <a:gd name="connsiteY0" fmla="*/ 1426830 h 2853660"/>
                  <a:gd name="connsiteX1" fmla="*/ 1430977 w 2861953"/>
                  <a:gd name="connsiteY1" fmla="*/ 0 h 2853660"/>
                  <a:gd name="connsiteX2" fmla="*/ 2861954 w 2861953"/>
                  <a:gd name="connsiteY2" fmla="*/ 1426830 h 2853660"/>
                  <a:gd name="connsiteX3" fmla="*/ 1430977 w 2861953"/>
                  <a:gd name="connsiteY3" fmla="*/ 2853660 h 2853660"/>
                  <a:gd name="connsiteX4" fmla="*/ 0 w 2861953"/>
                  <a:gd name="connsiteY4" fmla="*/ 1426830 h 2853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1953" h="2853660">
                    <a:moveTo>
                      <a:pt x="0" y="1426830"/>
                    </a:moveTo>
                    <a:cubicBezTo>
                      <a:pt x="0" y="638814"/>
                      <a:pt x="640670" y="0"/>
                      <a:pt x="1430977" y="0"/>
                    </a:cubicBezTo>
                    <a:cubicBezTo>
                      <a:pt x="2221284" y="0"/>
                      <a:pt x="2861954" y="638814"/>
                      <a:pt x="2861954" y="1426830"/>
                    </a:cubicBezTo>
                    <a:cubicBezTo>
                      <a:pt x="2861954" y="2214846"/>
                      <a:pt x="2221284" y="2853660"/>
                      <a:pt x="1430977" y="2853660"/>
                    </a:cubicBezTo>
                    <a:cubicBezTo>
                      <a:pt x="640670" y="2853660"/>
                      <a:pt x="0" y="2214846"/>
                      <a:pt x="0" y="1426830"/>
                    </a:cubicBezTo>
                    <a:close/>
                  </a:path>
                </a:pathLst>
              </a:custGeom>
              <a:no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501673" tIns="500459" rIns="501673" bIns="500459" spcCol="1270" anchor="ctr"/>
              <a:lstStyle/>
              <a:p>
                <a:pPr algn="ctr" defTabSz="2889250">
                  <a:lnSpc>
                    <a:spcPct val="90000"/>
                  </a:lnSpc>
                  <a:spcAft>
                    <a:spcPct val="35000"/>
                  </a:spcAft>
                  <a:defRPr/>
                </a:pPr>
                <a:endParaRPr lang="en-US" sz="2000" dirty="0">
                  <a:solidFill>
                    <a:schemeClr val="bg1"/>
                  </a:solidFill>
                  <a:latin typeface="Calibri Light" panose="020F0302020204030204" pitchFamily="34" charset="0"/>
                </a:endParaRPr>
              </a:p>
            </p:txBody>
          </p:sp>
          <p:sp>
            <p:nvSpPr>
              <p:cNvPr id="11" name="Freeform 10"/>
              <p:cNvSpPr>
                <a:spLocks noChangeAspect="1"/>
              </p:cNvSpPr>
              <p:nvPr/>
            </p:nvSpPr>
            <p:spPr bwMode="auto">
              <a:xfrm>
                <a:off x="3938278" y="1258616"/>
                <a:ext cx="831714" cy="827092"/>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INASTI</a:t>
                </a:r>
                <a:endParaRPr lang="en-US" sz="1400" dirty="0"/>
              </a:p>
            </p:txBody>
          </p:sp>
          <p:sp>
            <p:nvSpPr>
              <p:cNvPr id="12" name="Freeform 11"/>
              <p:cNvSpPr>
                <a:spLocks noChangeAspect="1"/>
              </p:cNvSpPr>
              <p:nvPr/>
            </p:nvSpPr>
            <p:spPr bwMode="auto">
              <a:xfrm>
                <a:off x="4656653" y="1330624"/>
                <a:ext cx="833300" cy="8255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CSPM</a:t>
                </a:r>
                <a:endParaRPr lang="en-US" sz="1400" dirty="0"/>
              </a:p>
            </p:txBody>
          </p:sp>
          <p:sp>
            <p:nvSpPr>
              <p:cNvPr id="13" name="Freeform 12"/>
              <p:cNvSpPr>
                <a:spLocks noChangeAspect="1"/>
              </p:cNvSpPr>
              <p:nvPr/>
            </p:nvSpPr>
            <p:spPr bwMode="auto">
              <a:xfrm>
                <a:off x="5273965" y="1690666"/>
                <a:ext cx="831714" cy="8255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FAMI</a:t>
                </a:r>
              </a:p>
              <a:p>
                <a:pPr algn="ctr" defTabSz="622300">
                  <a:lnSpc>
                    <a:spcPct val="90000"/>
                  </a:lnSpc>
                  <a:spcAft>
                    <a:spcPct val="35000"/>
                  </a:spcAft>
                  <a:defRPr/>
                </a:pPr>
                <a:r>
                  <a:rPr lang="fr-BE" sz="1400" dirty="0"/>
                  <a:t>FED</a:t>
                </a:r>
                <a:endParaRPr lang="en-US" sz="1400" dirty="0"/>
              </a:p>
            </p:txBody>
          </p:sp>
          <p:sp>
            <p:nvSpPr>
              <p:cNvPr id="14" name="Freeform 13"/>
              <p:cNvSpPr>
                <a:spLocks noChangeAspect="1"/>
              </p:cNvSpPr>
              <p:nvPr/>
            </p:nvSpPr>
            <p:spPr bwMode="auto">
              <a:xfrm>
                <a:off x="5705942" y="2266732"/>
                <a:ext cx="833301" cy="8255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SPP IS</a:t>
                </a:r>
                <a:endParaRPr lang="en-US" sz="1400" dirty="0"/>
              </a:p>
            </p:txBody>
          </p:sp>
          <p:grpSp>
            <p:nvGrpSpPr>
              <p:cNvPr id="15" name="Group 2"/>
              <p:cNvGrpSpPr>
                <a:grpSpLocks/>
              </p:cNvGrpSpPr>
              <p:nvPr/>
            </p:nvGrpSpPr>
            <p:grpSpPr bwMode="auto">
              <a:xfrm>
                <a:off x="2189605" y="2385275"/>
                <a:ext cx="4524283" cy="3193840"/>
                <a:chOff x="2268218" y="2439058"/>
                <a:chExt cx="4061176" cy="2901636"/>
              </a:xfrm>
            </p:grpSpPr>
            <p:sp>
              <p:nvSpPr>
                <p:cNvPr id="25" name="Freeform 24"/>
                <p:cNvSpPr>
                  <a:spLocks noChangeAspect="1"/>
                </p:cNvSpPr>
                <p:nvPr/>
              </p:nvSpPr>
              <p:spPr bwMode="auto">
                <a:xfrm>
                  <a:off x="5579965" y="2930352"/>
                  <a:ext cx="749429" cy="74420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smtClean="0"/>
                    <a:t>SFP</a:t>
                  </a:r>
                  <a:endParaRPr lang="en-US" sz="1400" dirty="0"/>
                </a:p>
              </p:txBody>
            </p:sp>
            <p:sp>
              <p:nvSpPr>
                <p:cNvPr id="26" name="Freeform 25"/>
                <p:cNvSpPr>
                  <a:spLocks noChangeAspect="1"/>
                </p:cNvSpPr>
                <p:nvPr/>
              </p:nvSpPr>
              <p:spPr bwMode="auto">
                <a:xfrm>
                  <a:off x="5515339" y="3551203"/>
                  <a:ext cx="749429" cy="742767"/>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FAT</a:t>
                  </a:r>
                  <a:endParaRPr lang="en-US" sz="1400" dirty="0"/>
                </a:p>
              </p:txBody>
            </p:sp>
            <p:sp>
              <p:nvSpPr>
                <p:cNvPr id="27" name="Freeform 26"/>
                <p:cNvSpPr>
                  <a:spLocks noChangeAspect="1"/>
                </p:cNvSpPr>
                <p:nvPr/>
              </p:nvSpPr>
              <p:spPr bwMode="auto">
                <a:xfrm>
                  <a:off x="5166114" y="4073124"/>
                  <a:ext cx="750853" cy="74420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FMP</a:t>
                  </a:r>
                  <a:endParaRPr lang="en-US" sz="1400" dirty="0"/>
                </a:p>
              </p:txBody>
            </p:sp>
            <p:sp>
              <p:nvSpPr>
                <p:cNvPr id="28" name="Freeform 27"/>
                <p:cNvSpPr>
                  <a:spLocks noChangeAspect="1"/>
                </p:cNvSpPr>
                <p:nvPr/>
              </p:nvSpPr>
              <p:spPr bwMode="auto">
                <a:xfrm>
                  <a:off x="4649101" y="4467087"/>
                  <a:ext cx="748005" cy="74276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ONVA</a:t>
                  </a:r>
                  <a:endParaRPr lang="en-US" sz="1400" dirty="0"/>
                </a:p>
              </p:txBody>
            </p:sp>
            <p:sp>
              <p:nvSpPr>
                <p:cNvPr id="29" name="Freeform 28"/>
                <p:cNvSpPr>
                  <a:spLocks noChangeAspect="1"/>
                </p:cNvSpPr>
                <p:nvPr/>
              </p:nvSpPr>
              <p:spPr bwMode="auto">
                <a:xfrm>
                  <a:off x="4002837" y="4613792"/>
                  <a:ext cx="750854" cy="726902"/>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SPF SS</a:t>
                  </a:r>
                  <a:endParaRPr lang="en-US" sz="1400" dirty="0"/>
                </a:p>
              </p:txBody>
            </p:sp>
            <p:sp>
              <p:nvSpPr>
                <p:cNvPr id="30" name="Freeform 29"/>
                <p:cNvSpPr>
                  <a:spLocks noChangeAspect="1"/>
                </p:cNvSpPr>
                <p:nvPr/>
              </p:nvSpPr>
              <p:spPr bwMode="auto">
                <a:xfrm>
                  <a:off x="3356570" y="4467086"/>
                  <a:ext cx="749429" cy="74276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INAMI</a:t>
                  </a:r>
                  <a:endParaRPr lang="en-US" sz="1400" dirty="0"/>
                </a:p>
              </p:txBody>
            </p:sp>
            <p:sp>
              <p:nvSpPr>
                <p:cNvPr id="31" name="Freeform 30"/>
                <p:cNvSpPr>
                  <a:spLocks noChangeAspect="1"/>
                </p:cNvSpPr>
                <p:nvPr/>
              </p:nvSpPr>
              <p:spPr bwMode="auto">
                <a:xfrm>
                  <a:off x="2774931" y="4203964"/>
                  <a:ext cx="749429" cy="74420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CIN</a:t>
                  </a:r>
                  <a:endParaRPr lang="en-US" sz="1400" dirty="0"/>
                </a:p>
              </p:txBody>
            </p:sp>
            <p:sp>
              <p:nvSpPr>
                <p:cNvPr id="32" name="Freeform 31"/>
                <p:cNvSpPr>
                  <a:spLocks noChangeAspect="1"/>
                </p:cNvSpPr>
                <p:nvPr/>
              </p:nvSpPr>
              <p:spPr bwMode="auto">
                <a:xfrm>
                  <a:off x="2413260" y="3705187"/>
                  <a:ext cx="749429" cy="74276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ONEM</a:t>
                  </a:r>
                  <a:endParaRPr lang="en-US" sz="1400" dirty="0"/>
                </a:p>
              </p:txBody>
            </p:sp>
            <p:sp>
              <p:nvSpPr>
                <p:cNvPr id="33" name="Freeform 32"/>
                <p:cNvSpPr>
                  <a:spLocks noChangeAspect="1"/>
                </p:cNvSpPr>
                <p:nvPr/>
              </p:nvSpPr>
              <p:spPr bwMode="auto">
                <a:xfrm>
                  <a:off x="2268218" y="3091818"/>
                  <a:ext cx="749429" cy="74420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SPF E&amp;TO</a:t>
                  </a:r>
                  <a:endParaRPr lang="en-US" sz="1400" dirty="0"/>
                </a:p>
              </p:txBody>
            </p:sp>
            <p:sp>
              <p:nvSpPr>
                <p:cNvPr id="34" name="Freeform 33"/>
                <p:cNvSpPr>
                  <a:spLocks noChangeAspect="1"/>
                </p:cNvSpPr>
                <p:nvPr/>
              </p:nvSpPr>
              <p:spPr bwMode="auto">
                <a:xfrm>
                  <a:off x="2322543" y="2439058"/>
                  <a:ext cx="749429" cy="742767"/>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AIS</a:t>
                  </a:r>
                  <a:endParaRPr lang="en-US" sz="1400" dirty="0"/>
                </a:p>
              </p:txBody>
            </p:sp>
          </p:grpSp>
          <p:sp>
            <p:nvSpPr>
              <p:cNvPr id="16" name="Freeform 15"/>
              <p:cNvSpPr>
                <a:spLocks noChangeAspect="1"/>
              </p:cNvSpPr>
              <p:nvPr/>
            </p:nvSpPr>
            <p:spPr bwMode="auto">
              <a:xfrm>
                <a:off x="2610106" y="1762674"/>
                <a:ext cx="833301" cy="825504"/>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ONSS</a:t>
                </a:r>
                <a:endParaRPr lang="en-US" sz="1400" dirty="0"/>
              </a:p>
            </p:txBody>
          </p:sp>
          <p:sp>
            <p:nvSpPr>
              <p:cNvPr id="17" name="Freeform 16"/>
              <p:cNvSpPr>
                <a:spLocks noChangeAspect="1"/>
              </p:cNvSpPr>
              <p:nvPr/>
            </p:nvSpPr>
            <p:spPr bwMode="auto">
              <a:xfrm>
                <a:off x="3216728" y="1367633"/>
                <a:ext cx="833301" cy="827091"/>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a:solidFill>
                <a:srgbClr val="008CB2">
                  <a:alpha val="55000"/>
                </a:srgbClr>
              </a:solidFill>
              <a:ln>
                <a:no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lIns="170177" tIns="168972" rIns="170177" bIns="168972" spcCol="1270" anchor="ctr"/>
              <a:lstStyle/>
              <a:p>
                <a:pPr algn="ctr" defTabSz="622300">
                  <a:lnSpc>
                    <a:spcPct val="90000"/>
                  </a:lnSpc>
                  <a:spcAft>
                    <a:spcPct val="35000"/>
                  </a:spcAft>
                  <a:defRPr/>
                </a:pPr>
                <a:r>
                  <a:rPr lang="fr-BE" sz="1400" dirty="0"/>
                  <a:t>ORPSS</a:t>
                </a:r>
                <a:endParaRPr lang="en-US" sz="1400" dirty="0"/>
              </a:p>
            </p:txBody>
          </p:sp>
          <p:pic>
            <p:nvPicPr>
              <p:cNvPr id="18" name="Picture 3" descr="C:\Documents and Settings\a21\Local Settings\Temporary Internet Files\Content.IE5\TKSAXZ7R\MC90043877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869160"/>
                <a:ext cx="1630362" cy="13573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375" y="4941168"/>
                <a:ext cx="2384425" cy="11509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1114698"/>
                <a:ext cx="1422400" cy="9461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 name="Group 30719"/>
              <p:cNvGrpSpPr>
                <a:grpSpLocks/>
              </p:cNvGrpSpPr>
              <p:nvPr/>
            </p:nvGrpSpPr>
            <p:grpSpPr bwMode="auto">
              <a:xfrm>
                <a:off x="738205" y="1401914"/>
                <a:ext cx="1727907" cy="2675073"/>
                <a:chOff x="32626" y="1101192"/>
                <a:chExt cx="1727907" cy="2675073"/>
              </a:xfrm>
            </p:grpSpPr>
            <p:sp>
              <p:nvSpPr>
                <p:cNvPr id="22" name="Freeform 21"/>
                <p:cNvSpPr>
                  <a:spLocks noChangeAspect="1"/>
                </p:cNvSpPr>
                <p:nvPr/>
              </p:nvSpPr>
              <p:spPr bwMode="auto">
                <a:xfrm>
                  <a:off x="320610" y="3068237"/>
                  <a:ext cx="827796" cy="70802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p:spPr>
              <p:style>
                <a:lnRef idx="2">
                  <a:schemeClr val="accent5"/>
                </a:lnRef>
                <a:fillRef idx="1">
                  <a:schemeClr val="lt1"/>
                </a:fillRef>
                <a:effectRef idx="0">
                  <a:schemeClr val="accent5"/>
                </a:effectRef>
                <a:fontRef idx="minor">
                  <a:schemeClr val="dk1"/>
                </a:fontRef>
              </p:style>
              <p:txBody>
                <a:bodyPr lIns="170177" tIns="168972" rIns="170177" bIns="168972" spcCol="1270" anchor="ctr"/>
                <a:lstStyle/>
                <a:p>
                  <a:pPr algn="ctr" defTabSz="622300">
                    <a:lnSpc>
                      <a:spcPct val="90000"/>
                    </a:lnSpc>
                    <a:spcAft>
                      <a:spcPct val="35000"/>
                    </a:spcAft>
                    <a:defRPr/>
                  </a:pPr>
                  <a:r>
                    <a:rPr lang="fr-BE" sz="1400" dirty="0">
                      <a:latin typeface="Calibri Light" panose="020F0302020204030204" pitchFamily="34" charset="0"/>
                    </a:rPr>
                    <a:t>CPAS</a:t>
                  </a:r>
                  <a:endParaRPr lang="en-US" sz="1400" dirty="0">
                    <a:latin typeface="Calibri Light" panose="020F0302020204030204" pitchFamily="34" charset="0"/>
                  </a:endParaRPr>
                </a:p>
              </p:txBody>
            </p:sp>
            <p:sp>
              <p:nvSpPr>
                <p:cNvPr id="23" name="Freeform 22"/>
                <p:cNvSpPr>
                  <a:spLocks noChangeAspect="1"/>
                </p:cNvSpPr>
                <p:nvPr/>
              </p:nvSpPr>
              <p:spPr bwMode="auto">
                <a:xfrm>
                  <a:off x="423037" y="1101192"/>
                  <a:ext cx="1337496" cy="1179518"/>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p:spPr>
              <p:style>
                <a:lnRef idx="2">
                  <a:schemeClr val="accent5"/>
                </a:lnRef>
                <a:fillRef idx="1">
                  <a:schemeClr val="lt1"/>
                </a:fillRef>
                <a:effectRef idx="0">
                  <a:schemeClr val="accent5"/>
                </a:effectRef>
                <a:fontRef idx="minor">
                  <a:schemeClr val="dk1"/>
                </a:fontRef>
              </p:style>
              <p:txBody>
                <a:bodyPr lIns="170177" tIns="168972" rIns="170177" bIns="168972" spcCol="1270" anchor="ctr"/>
                <a:lstStyle/>
                <a:p>
                  <a:pPr algn="ctr" defTabSz="622300">
                    <a:lnSpc>
                      <a:spcPct val="90000"/>
                    </a:lnSpc>
                    <a:spcAft>
                      <a:spcPct val="35000"/>
                    </a:spcAft>
                    <a:defRPr/>
                  </a:pPr>
                  <a:r>
                    <a:rPr lang="fr-BE" sz="1400" dirty="0">
                      <a:latin typeface="Calibri Light" panose="020F0302020204030204" pitchFamily="34" charset="0"/>
                    </a:rPr>
                    <a:t>Entreprises </a:t>
                  </a:r>
                  <a:br>
                    <a:rPr lang="fr-BE" sz="1400" dirty="0">
                      <a:latin typeface="Calibri Light" panose="020F0302020204030204" pitchFamily="34" charset="0"/>
                    </a:rPr>
                  </a:br>
                  <a:r>
                    <a:rPr lang="fr-BE" sz="1400" dirty="0" smtClean="0">
                      <a:latin typeface="Calibri Light" panose="020F0302020204030204" pitchFamily="34" charset="0"/>
                    </a:rPr>
                    <a:t>d’intérêt public  </a:t>
                  </a:r>
                  <a:endParaRPr lang="fr-BE" sz="1400" dirty="0">
                    <a:latin typeface="Calibri Light" panose="020F0302020204030204" pitchFamily="34" charset="0"/>
                  </a:endParaRPr>
                </a:p>
              </p:txBody>
            </p:sp>
            <p:sp>
              <p:nvSpPr>
                <p:cNvPr id="24" name="Freeform 23"/>
                <p:cNvSpPr>
                  <a:spLocks noChangeAspect="1"/>
                </p:cNvSpPr>
                <p:nvPr/>
              </p:nvSpPr>
              <p:spPr bwMode="auto">
                <a:xfrm>
                  <a:off x="32626" y="2182407"/>
                  <a:ext cx="1011022" cy="885829"/>
                </a:xfrm>
                <a:custGeom>
                  <a:avLst/>
                  <a:gdLst>
                    <a:gd name="connsiteX0" fmla="*/ 0 w 1040630"/>
                    <a:gd name="connsiteY0" fmla="*/ 516201 h 1032401"/>
                    <a:gd name="connsiteX1" fmla="*/ 520315 w 1040630"/>
                    <a:gd name="connsiteY1" fmla="*/ 0 h 1032401"/>
                    <a:gd name="connsiteX2" fmla="*/ 1040630 w 1040630"/>
                    <a:gd name="connsiteY2" fmla="*/ 516201 h 1032401"/>
                    <a:gd name="connsiteX3" fmla="*/ 520315 w 1040630"/>
                    <a:gd name="connsiteY3" fmla="*/ 1032402 h 1032401"/>
                    <a:gd name="connsiteX4" fmla="*/ 0 w 1040630"/>
                    <a:gd name="connsiteY4" fmla="*/ 516201 h 103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630" h="1032401">
                      <a:moveTo>
                        <a:pt x="0" y="516201"/>
                      </a:moveTo>
                      <a:cubicBezTo>
                        <a:pt x="0" y="231111"/>
                        <a:pt x="232953" y="0"/>
                        <a:pt x="520315" y="0"/>
                      </a:cubicBezTo>
                      <a:cubicBezTo>
                        <a:pt x="807677" y="0"/>
                        <a:pt x="1040630" y="231111"/>
                        <a:pt x="1040630" y="516201"/>
                      </a:cubicBezTo>
                      <a:cubicBezTo>
                        <a:pt x="1040630" y="801291"/>
                        <a:pt x="807677" y="1032402"/>
                        <a:pt x="520315" y="1032402"/>
                      </a:cubicBezTo>
                      <a:cubicBezTo>
                        <a:pt x="232953" y="1032402"/>
                        <a:pt x="0" y="801291"/>
                        <a:pt x="0" y="516201"/>
                      </a:cubicBezTo>
                      <a:close/>
                    </a:path>
                  </a:pathLst>
                </a:custGeom>
              </p:spPr>
              <p:style>
                <a:lnRef idx="2">
                  <a:schemeClr val="accent5"/>
                </a:lnRef>
                <a:fillRef idx="1">
                  <a:schemeClr val="lt1"/>
                </a:fillRef>
                <a:effectRef idx="0">
                  <a:schemeClr val="accent5"/>
                </a:effectRef>
                <a:fontRef idx="minor">
                  <a:schemeClr val="dk1"/>
                </a:fontRef>
              </p:style>
              <p:txBody>
                <a:bodyPr lIns="170177" tIns="168972" rIns="170177" bIns="168972" spcCol="1270" anchor="ctr"/>
                <a:lstStyle/>
                <a:p>
                  <a:pPr algn="ctr" defTabSz="622300">
                    <a:lnSpc>
                      <a:spcPct val="90000"/>
                    </a:lnSpc>
                    <a:spcAft>
                      <a:spcPct val="35000"/>
                    </a:spcAft>
                    <a:defRPr/>
                  </a:pPr>
                  <a:r>
                    <a:rPr lang="fr-BE" sz="1200" dirty="0">
                      <a:latin typeface="Calibri Light" panose="020F0302020204030204" pitchFamily="34" charset="0"/>
                    </a:rPr>
                    <a:t>SIGeDIS</a:t>
                  </a:r>
                </a:p>
              </p:txBody>
            </p:sp>
          </p:grpSp>
        </p:grpSp>
        <p:sp>
          <p:nvSpPr>
            <p:cNvPr id="9" name="Flowchart: Connector 8"/>
            <p:cNvSpPr/>
            <p:nvPr/>
          </p:nvSpPr>
          <p:spPr>
            <a:xfrm>
              <a:off x="2880923" y="1978901"/>
              <a:ext cx="3609165" cy="3467334"/>
            </a:xfrm>
            <a:prstGeom prst="flowChart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5" name="Picture 30"/>
          <p:cNvPicPr preferRelativeResize="0">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78227" y="3429719"/>
            <a:ext cx="1213853" cy="584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408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Banque Carrefour de la sécurité sociale</a:t>
            </a:r>
            <a:endParaRPr lang="en-US" dirty="0"/>
          </a:p>
        </p:txBody>
      </p:sp>
      <p:sp>
        <p:nvSpPr>
          <p:cNvPr id="3" name="Content Placeholder 2"/>
          <p:cNvSpPr>
            <a:spLocks noGrp="1"/>
          </p:cNvSpPr>
          <p:nvPr>
            <p:ph idx="1"/>
          </p:nvPr>
        </p:nvSpPr>
        <p:spPr/>
        <p:txBody>
          <a:bodyPr/>
          <a:lstStyle/>
          <a:p>
            <a:r>
              <a:rPr lang="fr-BE" altLang="en-US" sz="2000" dirty="0" smtClean="0">
                <a:solidFill>
                  <a:schemeClr val="tx1">
                    <a:lumMod val="85000"/>
                    <a:lumOff val="15000"/>
                  </a:schemeClr>
                </a:solidFill>
              </a:rPr>
              <a:t> 1.072.549.826 messages </a:t>
            </a:r>
            <a:r>
              <a:rPr lang="fr-BE" altLang="en-US" sz="2000" dirty="0" smtClean="0"/>
              <a:t>échangés en 2015</a:t>
            </a:r>
            <a:endParaRPr lang="en-US" altLang="en-US" sz="20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18</a:t>
            </a:fld>
            <a:endParaRPr lang="en-GB"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74475"/>
            <a:ext cx="7715250" cy="4794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683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Banque Carrefour de la sécurité sociale</a:t>
            </a:r>
            <a:endParaRPr lang="en-US" dirty="0"/>
          </a:p>
        </p:txBody>
      </p:sp>
      <p:sp>
        <p:nvSpPr>
          <p:cNvPr id="3" name="Content Placeholder 2"/>
          <p:cNvSpPr>
            <a:spLocks noGrp="1"/>
          </p:cNvSpPr>
          <p:nvPr>
            <p:ph idx="1"/>
          </p:nvPr>
        </p:nvSpPr>
        <p:spPr/>
        <p:txBody>
          <a:bodyPr>
            <a:normAutofit lnSpcReduction="10000"/>
          </a:bodyPr>
          <a:lstStyle/>
          <a:p>
            <a:r>
              <a:rPr lang="fr-BE" smtClean="0"/>
              <a:t>disponibilité des services  (norme: 98%) en 2015</a:t>
            </a:r>
            <a:endParaRPr lang="fr-FR" smtClean="0"/>
          </a:p>
          <a:p>
            <a:pPr lvl="1"/>
            <a:endParaRPr lang="fr-FR" smtClean="0"/>
          </a:p>
          <a:p>
            <a:pPr lvl="1"/>
            <a:r>
              <a:rPr lang="fr-FR" smtClean="0"/>
              <a:t> </a:t>
            </a:r>
            <a:r>
              <a:rPr lang="fr-BE" smtClean="0"/>
              <a:t>99,82 %  de disponibilité du système informatique de la BCSS </a:t>
            </a:r>
          </a:p>
          <a:p>
            <a:pPr lvl="1"/>
            <a:r>
              <a:rPr lang="fr-BE" smtClean="0"/>
              <a:t> 99,91 % de disponibilité pour les services du Registre national </a:t>
            </a:r>
          </a:p>
          <a:p>
            <a:pPr lvl="1"/>
            <a:r>
              <a:rPr lang="fr-BE" smtClean="0"/>
              <a:t> 99,99 % de disponibilité pour les services de l’ONSS</a:t>
            </a:r>
          </a:p>
          <a:p>
            <a:pPr lvl="1"/>
            <a:endParaRPr lang="fr-BE" smtClean="0"/>
          </a:p>
          <a:p>
            <a:r>
              <a:rPr lang="fr-BE" smtClean="0"/>
              <a:t>délais de traitement (normes: 90% - 95%) en 2015</a:t>
            </a:r>
          </a:p>
          <a:p>
            <a:pPr lvl="1"/>
            <a:endParaRPr lang="fr-BE" smtClean="0"/>
          </a:p>
          <a:p>
            <a:pPr lvl="1"/>
            <a:r>
              <a:rPr lang="fr-BE" smtClean="0"/>
              <a:t>délai maximal de 1 seconde dans 99,83 % des cas</a:t>
            </a:r>
          </a:p>
          <a:p>
            <a:pPr lvl="1"/>
            <a:r>
              <a:rPr lang="fr-BE" smtClean="0"/>
              <a:t>délai maximal de 2 secondes dans 99,90 %  des cas </a:t>
            </a:r>
          </a:p>
          <a:p>
            <a:pPr lvl="1"/>
            <a:r>
              <a:rPr lang="fr-BE" smtClean="0"/>
              <a:t> 99,16 % des services à traiter en mode batch dans les 4 jours calendrier</a:t>
            </a:r>
          </a:p>
          <a:p>
            <a:pPr lvl="1"/>
            <a:r>
              <a:rPr lang="fr-BE" smtClean="0"/>
              <a:t>travaux batch exceptionnels : 100 % des services traités dans les délais convenus avec les institutions</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19</a:t>
            </a:fld>
            <a:endParaRPr lang="en-GB" dirty="0"/>
          </a:p>
        </p:txBody>
      </p:sp>
    </p:spTree>
    <p:extLst>
      <p:ext uri="{BB962C8B-B14F-4D97-AF65-F5344CB8AC3E}">
        <p14:creationId xmlns:p14="http://schemas.microsoft.com/office/powerpoint/2010/main" val="200448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Structure de l'exposé</a:t>
            </a:r>
            <a:endParaRPr lang="en-US" dirty="0"/>
          </a:p>
        </p:txBody>
      </p:sp>
      <p:sp>
        <p:nvSpPr>
          <p:cNvPr id="3" name="Content Placeholder 2"/>
          <p:cNvSpPr>
            <a:spLocks noGrp="1"/>
          </p:cNvSpPr>
          <p:nvPr>
            <p:ph idx="1"/>
          </p:nvPr>
        </p:nvSpPr>
        <p:spPr/>
        <p:txBody>
          <a:bodyPr/>
          <a:lstStyle/>
          <a:p>
            <a:r>
              <a:rPr lang="fr-FR" smtClean="0"/>
              <a:t>secteur social : acteurs, attentes, demandes</a:t>
            </a:r>
          </a:p>
          <a:p>
            <a:r>
              <a:rPr lang="fr-FR" smtClean="0"/>
              <a:t>modèle Banque Carrefour : principes, intégrateur de services</a:t>
            </a:r>
          </a:p>
          <a:p>
            <a:r>
              <a:rPr lang="fr-FR" smtClean="0"/>
              <a:t>application dans le secteur social : BCSS</a:t>
            </a:r>
          </a:p>
          <a:p>
            <a:r>
              <a:rPr lang="fr-FR" smtClean="0"/>
              <a:t>quelques projets de la BCSS</a:t>
            </a:r>
          </a:p>
          <a:p>
            <a:r>
              <a:rPr lang="fr-FR" smtClean="0"/>
              <a:t>exportation du modèle dans le secteur des soins de santé</a:t>
            </a:r>
          </a:p>
          <a:p>
            <a:r>
              <a:rPr lang="fr-FR" smtClean="0"/>
              <a:t>conclusion</a:t>
            </a:r>
          </a:p>
          <a:p>
            <a:pPr lvl="1"/>
            <a:r>
              <a:rPr lang="fr-FR" smtClean="0"/>
              <a:t>avantages engrangés</a:t>
            </a:r>
          </a:p>
          <a:p>
            <a:pPr lvl="1"/>
            <a:r>
              <a:rPr lang="fr-FR" smtClean="0"/>
              <a:t>facteurs critiques de succès</a:t>
            </a:r>
          </a:p>
          <a:p>
            <a:pPr lvl="1"/>
            <a:r>
              <a:rPr lang="fr-FR" smtClean="0"/>
              <a:t>principaux obstacles</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2</a:t>
            </a:fld>
            <a:endParaRPr lang="en-GB" dirty="0"/>
          </a:p>
        </p:txBody>
      </p:sp>
    </p:spTree>
    <p:extLst>
      <p:ext uri="{BB962C8B-B14F-4D97-AF65-F5344CB8AC3E}">
        <p14:creationId xmlns:p14="http://schemas.microsoft.com/office/powerpoint/2010/main" val="3331376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Banque Carrefour de la sécurité sociale</a:t>
            </a:r>
            <a:endParaRPr lang="en-US" dirty="0"/>
          </a:p>
        </p:txBody>
      </p:sp>
      <p:sp>
        <p:nvSpPr>
          <p:cNvPr id="3" name="Content Placeholder 2"/>
          <p:cNvSpPr>
            <a:spLocks noGrp="1"/>
          </p:cNvSpPr>
          <p:nvPr>
            <p:ph idx="1"/>
          </p:nvPr>
        </p:nvSpPr>
        <p:spPr/>
        <p:txBody>
          <a:bodyPr/>
          <a:lstStyle/>
          <a:p>
            <a:pPr lvl="0"/>
            <a:r>
              <a:rPr lang="en-US" smtClean="0"/>
              <a:t>20.651.793</a:t>
            </a:r>
            <a:r>
              <a:rPr lang="en-US" altLang="en-US" smtClean="0"/>
              <a:t> </a:t>
            </a:r>
            <a:r>
              <a:rPr lang="fr-FR" altLang="en-US" smtClean="0"/>
              <a:t> personnes différentes inscrites dans le répertoire des références</a:t>
            </a:r>
          </a:p>
          <a:p>
            <a:pPr lvl="0"/>
            <a:endParaRPr lang="fr-FR" altLang="en-US" smtClean="0"/>
          </a:p>
          <a:p>
            <a:pPr lvl="0"/>
            <a:r>
              <a:rPr lang="fr-FR" altLang="en-US" smtClean="0"/>
              <a:t>en moyenne toute personne est connue dans 12,44 secteurs</a:t>
            </a:r>
          </a:p>
          <a:p>
            <a:pPr lvl="0"/>
            <a:endParaRPr lang="fr-FR" altLang="en-US" smtClean="0"/>
          </a:p>
          <a:p>
            <a:pPr lvl="0"/>
            <a:r>
              <a:rPr lang="fr-FR" altLang="en-US" smtClean="0"/>
              <a:t>au 01/01/2016, le répertoire des personnes comptait </a:t>
            </a:r>
            <a:r>
              <a:rPr lang="en-US" altLang="en-US" smtClean="0"/>
              <a:t>25.144.046</a:t>
            </a:r>
            <a:r>
              <a:rPr lang="fr-FR" altLang="en-US" smtClean="0"/>
              <a:t> ‘dossiers actifs’</a:t>
            </a:r>
            <a:endParaRPr lang="fr-FR" alt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20</a:t>
            </a:fld>
            <a:endParaRPr lang="en-GB" dirty="0"/>
          </a:p>
        </p:txBody>
      </p:sp>
    </p:spTree>
    <p:extLst>
      <p:ext uri="{BB962C8B-B14F-4D97-AF65-F5344CB8AC3E}">
        <p14:creationId xmlns:p14="http://schemas.microsoft.com/office/powerpoint/2010/main" val="376582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Banque Carrefour de la sécurité sociale</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21</a:t>
            </a:fld>
            <a:endParaRPr lang="en-GB"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9448" y="1196975"/>
            <a:ext cx="8225104"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9133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Banque Carrefour de la sécurité sociale</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22</a:t>
            </a:fld>
            <a:endParaRPr lang="en-GB" dirty="0"/>
          </a:p>
        </p:txBody>
      </p:sp>
      <p:graphicFrame>
        <p:nvGraphicFramePr>
          <p:cNvPr id="6" name="Content Placeholder 4"/>
          <p:cNvGraphicFramePr>
            <a:graphicFrameLocks/>
          </p:cNvGraphicFramePr>
          <p:nvPr>
            <p:extLst>
              <p:ext uri="{D42A27DB-BD31-4B8C-83A1-F6EECF244321}">
                <p14:modId xmlns:p14="http://schemas.microsoft.com/office/powerpoint/2010/main" val="3344943715"/>
              </p:ext>
            </p:extLst>
          </p:nvPr>
        </p:nvGraphicFramePr>
        <p:xfrm>
          <a:off x="543610" y="1556792"/>
          <a:ext cx="7484774" cy="4406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8523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Quelques projets coordonnés par la BCSS</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23</a:t>
            </a:fld>
            <a:endParaRPr lang="en-GB" dirty="0"/>
          </a:p>
        </p:txBody>
      </p:sp>
    </p:spTree>
    <p:extLst>
      <p:ext uri="{BB962C8B-B14F-4D97-AF65-F5344CB8AC3E}">
        <p14:creationId xmlns:p14="http://schemas.microsoft.com/office/powerpoint/2010/main" val="1574462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fr-BE" altLang="en-US" dirty="0" smtClean="0"/>
              <a:t>Projets coordonnés par la BCSS</a:t>
            </a:r>
            <a:endParaRPr lang="en-US" altLang="en-US" dirty="0" smtClean="0"/>
          </a:p>
        </p:txBody>
      </p:sp>
      <p:sp>
        <p:nvSpPr>
          <p:cNvPr id="39939" name="Content Placeholder 2"/>
          <p:cNvSpPr>
            <a:spLocks noGrp="1"/>
          </p:cNvSpPr>
          <p:nvPr>
            <p:ph idx="1"/>
          </p:nvPr>
        </p:nvSpPr>
        <p:spPr/>
        <p:txBody>
          <a:bodyPr>
            <a:normAutofit/>
          </a:bodyPr>
          <a:lstStyle/>
          <a:p>
            <a:pPr>
              <a:defRPr/>
            </a:pPr>
            <a:r>
              <a:rPr lang="fr-BE" altLang="en-US" dirty="0" smtClean="0"/>
              <a:t>de manière globale, la BCSS met l’accent sur les projets liés à la simplification administrative et au principe de collecte unique des données (only once) avec  pour corollaire un bon Return On Invest (ROI) et la recherche de l’efficience</a:t>
            </a:r>
          </a:p>
          <a:p>
            <a:pPr lvl="1">
              <a:defRPr/>
            </a:pPr>
            <a:r>
              <a:rPr lang="fr-BE" altLang="en-US" dirty="0" smtClean="0"/>
              <a:t>réutilisation des flux / messages existants</a:t>
            </a:r>
          </a:p>
          <a:p>
            <a:pPr lvl="1">
              <a:defRPr/>
            </a:pPr>
            <a:r>
              <a:rPr lang="fr-BE" altLang="en-US" dirty="0" smtClean="0"/>
              <a:t>penser les applications de manière générique</a:t>
            </a:r>
          </a:p>
          <a:p>
            <a:pPr>
              <a:defRPr/>
            </a:pPr>
            <a:endParaRPr lang="fr-BE" altLang="en-US" sz="800" dirty="0" smtClean="0">
              <a:cs typeface="Arial" charset="0"/>
              <a:sym typeface="Arial" charset="0"/>
            </a:endParaRPr>
          </a:p>
          <a:p>
            <a:pPr>
              <a:defRPr/>
            </a:pPr>
            <a:r>
              <a:rPr lang="fr-BE" dirty="0" smtClean="0"/>
              <a:t>liste </a:t>
            </a:r>
            <a:r>
              <a:rPr lang="fr-BE" dirty="0"/>
              <a:t>des priorités </a:t>
            </a:r>
            <a:r>
              <a:rPr lang="fr-BE" dirty="0" smtClean="0"/>
              <a:t>2016 : portfolio </a:t>
            </a:r>
            <a:r>
              <a:rPr lang="fr-BE" dirty="0"/>
              <a:t>consolidé de </a:t>
            </a:r>
            <a:r>
              <a:rPr lang="fr-BE" dirty="0" smtClean="0"/>
              <a:t>100 demandes</a:t>
            </a:r>
            <a:endParaRPr lang="fr-BE" dirty="0"/>
          </a:p>
        </p:txBody>
      </p:sp>
      <p:sp>
        <p:nvSpPr>
          <p:cNvPr id="4" name="Slide Number Placeholder 3"/>
          <p:cNvSpPr>
            <a:spLocks noGrp="1"/>
          </p:cNvSpPr>
          <p:nvPr>
            <p:ph type="sldNum" sz="quarter" idx="10"/>
          </p:nvPr>
        </p:nvSpPr>
        <p:spPr/>
        <p:txBody>
          <a:bodyPr/>
          <a:lstStyle/>
          <a:p>
            <a:pPr>
              <a:defRPr/>
            </a:pPr>
            <a:fld id="{C7164ADA-95C7-45D1-8896-39C54C419A94}" type="slidenum">
              <a:rPr lang="en-GB" smtClean="0"/>
              <a:pPr>
                <a:defRPr/>
              </a:pPr>
              <a:t>24</a:t>
            </a:fld>
            <a:endParaRPr lang="en-GB" dirty="0"/>
          </a:p>
        </p:txBody>
      </p:sp>
    </p:spTree>
    <p:extLst>
      <p:ext uri="{BB962C8B-B14F-4D97-AF65-F5344CB8AC3E}">
        <p14:creationId xmlns:p14="http://schemas.microsoft.com/office/powerpoint/2010/main" val="2008453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smtClean="0"/>
              <a:t>Projets coordonnés par la BCSS</a:t>
            </a:r>
            <a:endParaRPr lang="en-US" dirty="0"/>
          </a:p>
        </p:txBody>
      </p:sp>
      <p:sp>
        <p:nvSpPr>
          <p:cNvPr id="3" name="Content Placeholder 2"/>
          <p:cNvSpPr>
            <a:spLocks noGrp="1"/>
          </p:cNvSpPr>
          <p:nvPr>
            <p:ph idx="1"/>
          </p:nvPr>
        </p:nvSpPr>
        <p:spPr/>
        <p:txBody>
          <a:bodyPr/>
          <a:lstStyle/>
          <a:p>
            <a:r>
              <a:rPr lang="fr-BE" dirty="0" smtClean="0"/>
              <a:t>services pour les employeurs (Dimona – </a:t>
            </a:r>
            <a:r>
              <a:rPr lang="fr-BE" dirty="0" err="1" smtClean="0"/>
              <a:t>DmfA</a:t>
            </a:r>
            <a:r>
              <a:rPr lang="fr-BE" dirty="0" smtClean="0"/>
              <a:t> – DRS)</a:t>
            </a:r>
          </a:p>
          <a:p>
            <a:r>
              <a:rPr lang="fr-BE" dirty="0" smtClean="0"/>
              <a:t>services pour les citoyens</a:t>
            </a:r>
          </a:p>
          <a:p>
            <a:r>
              <a:rPr lang="fr-BE" dirty="0" smtClean="0"/>
              <a:t>statuts sociaux harmonisés – droits dérivés (SSH)</a:t>
            </a:r>
          </a:p>
          <a:p>
            <a:r>
              <a:rPr lang="fr-BE" dirty="0" smtClean="0"/>
              <a:t>services pour des tiers</a:t>
            </a:r>
          </a:p>
          <a:p>
            <a:r>
              <a:rPr lang="fr-BE" dirty="0" err="1" smtClean="0"/>
              <a:t>eBox</a:t>
            </a:r>
            <a:r>
              <a:rPr lang="fr-BE" dirty="0" smtClean="0"/>
              <a:t> citoyen</a:t>
            </a:r>
          </a:p>
          <a:p>
            <a:r>
              <a:rPr lang="fr-BE" dirty="0" err="1" smtClean="0"/>
              <a:t>datawarehouse</a:t>
            </a:r>
            <a:r>
              <a:rPr lang="fr-BE" dirty="0" smtClean="0"/>
              <a:t> marché du travail et protection sociale</a:t>
            </a:r>
          </a:p>
          <a:p>
            <a:r>
              <a:rPr lang="fr-BE" dirty="0" smtClean="0"/>
              <a:t>lutte contre la fraude</a:t>
            </a:r>
          </a:p>
          <a:p>
            <a:r>
              <a:rPr lang="fr-BE" dirty="0" smtClean="0"/>
              <a:t>G-Cloud</a:t>
            </a:r>
          </a:p>
          <a:p>
            <a:r>
              <a:rPr lang="fr-BE" dirty="0" smtClean="0"/>
              <a:t>EESSI</a:t>
            </a:r>
          </a:p>
        </p:txBody>
      </p:sp>
      <p:sp>
        <p:nvSpPr>
          <p:cNvPr id="4" name="Slide Number Placeholder 3"/>
          <p:cNvSpPr>
            <a:spLocks noGrp="1"/>
          </p:cNvSpPr>
          <p:nvPr>
            <p:ph type="sldNum" sz="quarter" idx="10"/>
          </p:nvPr>
        </p:nvSpPr>
        <p:spPr/>
        <p:txBody>
          <a:bodyPr/>
          <a:lstStyle/>
          <a:p>
            <a:fld id="{7A7F1E79-8225-48A0-95BD-5254C3720E2D}" type="slidenum">
              <a:rPr lang="en-GB" smtClean="0"/>
              <a:pPr/>
              <a:t>25</a:t>
            </a:fld>
            <a:endParaRPr lang="en-GB" dirty="0"/>
          </a:p>
        </p:txBody>
      </p:sp>
    </p:spTree>
    <p:extLst>
      <p:ext uri="{BB962C8B-B14F-4D97-AF65-F5344CB8AC3E}">
        <p14:creationId xmlns:p14="http://schemas.microsoft.com/office/powerpoint/2010/main" val="2845150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Services pour les employeurs</a:t>
            </a:r>
            <a:endParaRPr lang="en-US" dirty="0"/>
          </a:p>
        </p:txBody>
      </p:sp>
      <p:sp>
        <p:nvSpPr>
          <p:cNvPr id="3" name="Content Placeholder 2"/>
          <p:cNvSpPr>
            <a:spLocks noGrp="1"/>
          </p:cNvSpPr>
          <p:nvPr>
            <p:ph idx="1"/>
          </p:nvPr>
        </p:nvSpPr>
        <p:spPr/>
        <p:txBody>
          <a:bodyPr/>
          <a:lstStyle/>
          <a:p>
            <a:pPr lvl="0"/>
            <a:r>
              <a:rPr lang="en-US" altLang="en-US" smtClean="0">
                <a:sym typeface="Arial" charset="0"/>
              </a:rPr>
              <a:t>&gt; 50 services électroniques pour les entreprises, tant sous forme d'échange de messages électroniques d'application à application, que sous forme de transactions portail intégrées</a:t>
            </a:r>
          </a:p>
          <a:p>
            <a:pPr lvl="1"/>
            <a:r>
              <a:rPr lang="en-US" altLang="en-US" smtClean="0">
                <a:sym typeface="Arial" charset="0"/>
              </a:rPr>
              <a:t>50 formulaires de déclaration ont été supprimés</a:t>
            </a:r>
          </a:p>
          <a:p>
            <a:pPr lvl="1"/>
            <a:r>
              <a:rPr lang="en-US" altLang="en-US" smtClean="0">
                <a:sym typeface="Arial" charset="0"/>
              </a:rPr>
              <a:t>les 30 formulaires électroniques de déclaration restants ont en moyenne été réduits à 1/3 des rubriques</a:t>
            </a:r>
          </a:p>
          <a:p>
            <a:pPr lvl="1"/>
            <a:r>
              <a:rPr lang="en-US" altLang="en-US" smtClean="0">
                <a:sym typeface="Arial" charset="0"/>
              </a:rPr>
              <a:t>les déclarations sont limitées à 3 moments</a:t>
            </a:r>
          </a:p>
          <a:p>
            <a:pPr lvl="2"/>
            <a:r>
              <a:rPr lang="en-US" altLang="en-US" smtClean="0">
                <a:sym typeface="Arial" charset="0"/>
              </a:rPr>
              <a:t>la déclaration immédiate d'emploi et de préavis (Dimona)</a:t>
            </a:r>
          </a:p>
          <a:p>
            <a:pPr lvl="2"/>
            <a:r>
              <a:rPr lang="en-US" altLang="en-US" smtClean="0">
                <a:sym typeface="Arial" charset="0"/>
              </a:rPr>
              <a:t>la déclaration trimestrielle relative au salaire et au temps de travail (DmfA)</a:t>
            </a:r>
          </a:p>
          <a:p>
            <a:pPr lvl="2"/>
            <a:r>
              <a:rPr lang="en-US" altLang="en-US" smtClean="0">
                <a:sym typeface="Arial" charset="0"/>
              </a:rPr>
              <a:t>la survenance d'un risque social (DRS)</a:t>
            </a:r>
          </a:p>
          <a:p>
            <a:pPr lvl="1"/>
            <a:r>
              <a:rPr lang="en-US" altLang="en-US" smtClean="0">
                <a:sym typeface="Arial" charset="0"/>
              </a:rPr>
              <a:t>en 2015, plus de 25 millions de déclarations électroniques ont été introduites par les 220.000 employeurs, dont 98 % d'application à application</a:t>
            </a:r>
            <a:endParaRPr lang="en-US" altLang="en-US" dirty="0">
              <a:sym typeface="Arial" charset="0"/>
            </a:endParaRPr>
          </a:p>
        </p:txBody>
      </p:sp>
      <p:sp>
        <p:nvSpPr>
          <p:cNvPr id="4" name="Slide Number Placeholder 3"/>
          <p:cNvSpPr>
            <a:spLocks noGrp="1"/>
          </p:cNvSpPr>
          <p:nvPr>
            <p:ph type="sldNum" sz="quarter" idx="10"/>
          </p:nvPr>
        </p:nvSpPr>
        <p:spPr/>
        <p:txBody>
          <a:bodyPr/>
          <a:lstStyle/>
          <a:p>
            <a:fld id="{7A7F1E79-8225-48A0-95BD-5254C3720E2D}" type="slidenum">
              <a:rPr lang="en-GB" smtClean="0"/>
              <a:pPr/>
              <a:t>26</a:t>
            </a:fld>
            <a:endParaRPr lang="en-GB" dirty="0"/>
          </a:p>
        </p:txBody>
      </p:sp>
    </p:spTree>
    <p:extLst>
      <p:ext uri="{BB962C8B-B14F-4D97-AF65-F5344CB8AC3E}">
        <p14:creationId xmlns:p14="http://schemas.microsoft.com/office/powerpoint/2010/main" val="1661447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Dimona</a:t>
            </a:r>
            <a:endParaRPr lang="en-US" dirty="0"/>
          </a:p>
        </p:txBody>
      </p:sp>
      <p:sp>
        <p:nvSpPr>
          <p:cNvPr id="3" name="Content Placeholder 2"/>
          <p:cNvSpPr>
            <a:spLocks noGrp="1"/>
          </p:cNvSpPr>
          <p:nvPr>
            <p:ph idx="1"/>
          </p:nvPr>
        </p:nvSpPr>
        <p:spPr/>
        <p:txBody>
          <a:bodyPr/>
          <a:lstStyle/>
          <a:p>
            <a:r>
              <a:rPr lang="fr-BE" smtClean="0"/>
              <a:t>déclaration immédiate du début ou de la fin d’une relation de travail entre un employeur et un travailleur</a:t>
            </a:r>
          </a:p>
          <a:p>
            <a:r>
              <a:rPr lang="fr-BE" smtClean="0"/>
              <a:t>uniquement par voie électronique, 24/24 et 7/7 via</a:t>
            </a:r>
          </a:p>
          <a:p>
            <a:pPr lvl="1"/>
            <a:r>
              <a:rPr lang="fr-BE" smtClean="0"/>
              <a:t>le portail de la sécurité sociale</a:t>
            </a:r>
          </a:p>
          <a:p>
            <a:pPr lvl="1"/>
            <a:r>
              <a:rPr lang="fr-BE" smtClean="0"/>
              <a:t>FTP/MQSeries</a:t>
            </a:r>
          </a:p>
          <a:p>
            <a:pPr lvl="1"/>
            <a:r>
              <a:rPr lang="fr-BE" smtClean="0"/>
              <a:t>réseau Isabel</a:t>
            </a:r>
          </a:p>
          <a:p>
            <a:pPr lvl="1"/>
            <a:r>
              <a:rPr lang="fr-BE" smtClean="0"/>
              <a:t>serveur vocal</a:t>
            </a:r>
          </a:p>
          <a:p>
            <a:pPr lvl="1"/>
            <a:r>
              <a:rPr lang="fr-BE" smtClean="0"/>
              <a:t>gsm</a:t>
            </a:r>
          </a:p>
          <a:p>
            <a:r>
              <a:rPr lang="fr-BE" smtClean="0"/>
              <a:t>lors de la réception, l’identité du travailleur est vérifiée pour que tous les acteurs du secteur social utilisent une clé d’identification correcte et uniforme du travailleur </a:t>
            </a:r>
            <a:endParaRPr lang="en-US" smtClean="0"/>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27</a:t>
            </a:fld>
            <a:endParaRPr lang="en-GB" dirty="0"/>
          </a:p>
        </p:txBody>
      </p:sp>
    </p:spTree>
    <p:extLst>
      <p:ext uri="{BB962C8B-B14F-4D97-AF65-F5344CB8AC3E}">
        <p14:creationId xmlns:p14="http://schemas.microsoft.com/office/powerpoint/2010/main" val="2655470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DmfA</a:t>
            </a:r>
            <a:endParaRPr lang="en-US" dirty="0"/>
          </a:p>
        </p:txBody>
      </p:sp>
      <p:sp>
        <p:nvSpPr>
          <p:cNvPr id="3" name="Content Placeholder 2"/>
          <p:cNvSpPr>
            <a:spLocks noGrp="1"/>
          </p:cNvSpPr>
          <p:nvPr>
            <p:ph idx="1"/>
          </p:nvPr>
        </p:nvSpPr>
        <p:spPr/>
        <p:txBody>
          <a:bodyPr/>
          <a:lstStyle/>
          <a:p>
            <a:r>
              <a:rPr lang="fr-BE" smtClean="0"/>
              <a:t>déclaration électronique par les employeurs des données relatives aux salaires et aux temps de travail</a:t>
            </a:r>
          </a:p>
          <a:p>
            <a:r>
              <a:rPr lang="fr-BE" smtClean="0"/>
              <a:t>caractère multifonctionnel (notions harmonisées)</a:t>
            </a:r>
          </a:p>
          <a:p>
            <a:r>
              <a:rPr lang="en-US" smtClean="0"/>
              <a:t>les données déclarées sont disponibles de façon électronique, via le réseau de la BCSS, pour tous les acteurs du secteur social qui ont besoin de ces données pour l’exécution de leurs missions</a:t>
            </a:r>
          </a:p>
          <a:p>
            <a:r>
              <a:rPr lang="fr-BE" smtClean="0"/>
              <a:t>moyennant un certificat électronique, peut être consultée et corrigée en ligne ultérieurement par l’employeur en ce qui concerne ses travailleurs salariés et la période durant laquelle il les a employés</a:t>
            </a: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28</a:t>
            </a:fld>
            <a:endParaRPr lang="en-GB" dirty="0"/>
          </a:p>
        </p:txBody>
      </p:sp>
    </p:spTree>
    <p:extLst>
      <p:ext uri="{BB962C8B-B14F-4D97-AF65-F5344CB8AC3E}">
        <p14:creationId xmlns:p14="http://schemas.microsoft.com/office/powerpoint/2010/main" val="3636242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DRS</a:t>
            </a:r>
            <a:endParaRPr lang="en-US" dirty="0"/>
          </a:p>
        </p:txBody>
      </p:sp>
      <p:sp>
        <p:nvSpPr>
          <p:cNvPr id="3" name="Content Placeholder 2"/>
          <p:cNvSpPr>
            <a:spLocks noGrp="1"/>
          </p:cNvSpPr>
          <p:nvPr>
            <p:ph idx="1"/>
          </p:nvPr>
        </p:nvSpPr>
        <p:spPr/>
        <p:txBody>
          <a:bodyPr/>
          <a:lstStyle/>
          <a:p>
            <a:r>
              <a:rPr lang="fr-BE" smtClean="0"/>
              <a:t>limitation des informations collectées aux informations qui ne sont pas encore disponibles dans le réseau du secteur social (suppression ou au moins simplification de formulaires)</a:t>
            </a:r>
          </a:p>
          <a:p>
            <a:r>
              <a:rPr lang="fr-BE" smtClean="0"/>
              <a:t>standardisé pour les secteurs concernés par la déclaration du risque social (incapacité de travail, maternité, accident du travail, maladie professionnelle, chômage)</a:t>
            </a:r>
          </a:p>
          <a:p>
            <a:r>
              <a:rPr lang="fr-BE" smtClean="0"/>
              <a:t>déclaration peut être effectuée</a:t>
            </a:r>
          </a:p>
          <a:p>
            <a:pPr lvl="1"/>
            <a:r>
              <a:rPr lang="fr-BE" smtClean="0"/>
              <a:t>sur papier (temporairement)</a:t>
            </a:r>
          </a:p>
          <a:p>
            <a:pPr lvl="1"/>
            <a:r>
              <a:rPr lang="fr-BE" smtClean="0"/>
              <a:t>de façon électronique  (24/24 et 7/7) via</a:t>
            </a:r>
          </a:p>
          <a:p>
            <a:pPr lvl="2"/>
            <a:r>
              <a:rPr lang="fr-BE" smtClean="0"/>
              <a:t>le portail de la sécurité sociale</a:t>
            </a:r>
          </a:p>
          <a:p>
            <a:pPr lvl="2"/>
            <a:r>
              <a:rPr lang="fr-BE" smtClean="0"/>
              <a:t>FTP/MQSeries</a:t>
            </a:r>
          </a:p>
          <a:p>
            <a:pPr lvl="2"/>
            <a:r>
              <a:rPr lang="fr-BE" smtClean="0"/>
              <a:t>le réseau Isabel</a:t>
            </a:r>
          </a:p>
          <a:p>
            <a:r>
              <a:rPr lang="fr-BE" smtClean="0"/>
              <a:t>conformément à des instructions uniformes</a:t>
            </a: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29</a:t>
            </a:fld>
            <a:endParaRPr lang="en-GB" dirty="0"/>
          </a:p>
        </p:txBody>
      </p:sp>
    </p:spTree>
    <p:extLst>
      <p:ext uri="{BB962C8B-B14F-4D97-AF65-F5344CB8AC3E}">
        <p14:creationId xmlns:p14="http://schemas.microsoft.com/office/powerpoint/2010/main" val="396240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Secteur social</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3</a:t>
            </a:fld>
            <a:endParaRPr lang="en-GB" dirty="0"/>
          </a:p>
        </p:txBody>
      </p:sp>
    </p:spTree>
    <p:extLst>
      <p:ext uri="{BB962C8B-B14F-4D97-AF65-F5344CB8AC3E}">
        <p14:creationId xmlns:p14="http://schemas.microsoft.com/office/powerpoint/2010/main" val="3123332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smtClean="0"/>
              <a:t>Services électroniques pour les citoyens</a:t>
            </a:r>
            <a:endParaRPr lang="en-US" dirty="0"/>
          </a:p>
        </p:txBody>
      </p:sp>
      <p:sp>
        <p:nvSpPr>
          <p:cNvPr id="3" name="Content Placeholder 2"/>
          <p:cNvSpPr>
            <a:spLocks noGrp="1"/>
          </p:cNvSpPr>
          <p:nvPr>
            <p:ph idx="1"/>
          </p:nvPr>
        </p:nvSpPr>
        <p:spPr/>
        <p:txBody>
          <a:bodyPr/>
          <a:lstStyle/>
          <a:p>
            <a:r>
              <a:rPr lang="en-US" altLang="en-US" smtClean="0">
                <a:sym typeface="Arial" charset="0"/>
              </a:rPr>
              <a:t>les citoyens obtiennent leurs droits automatiquement dans toute la mesure du possible, sur la base d'une prestation de services électronique entre les acteurs du secteur social</a:t>
            </a:r>
          </a:p>
          <a:p>
            <a:endParaRPr lang="en-US" altLang="en-US" smtClean="0">
              <a:sym typeface="Arial" charset="0"/>
            </a:endParaRPr>
          </a:p>
          <a:p>
            <a:r>
              <a:rPr lang="en-US" altLang="en-US" smtClean="0">
                <a:sym typeface="Arial" charset="0"/>
              </a:rPr>
              <a:t>pour les droits qui ne peuvent pas être accordés automatiquement, des services électroniques intégrés sont progressivement mis à disposition via les portails des acteurs du secteur social</a:t>
            </a:r>
          </a:p>
          <a:p>
            <a:endParaRPr lang="en-US" altLang="en-US" smtClean="0">
              <a:sym typeface="Arial" charset="0"/>
            </a:endParaRPr>
          </a:p>
          <a:p>
            <a:r>
              <a:rPr lang="en-US" altLang="en-US" smtClean="0">
                <a:sym typeface="Arial" charset="0"/>
              </a:rPr>
              <a:t>une vingtaine de services sont opérationnels</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30</a:t>
            </a:fld>
            <a:endParaRPr lang="en-GB" dirty="0"/>
          </a:p>
        </p:txBody>
      </p:sp>
    </p:spTree>
    <p:extLst>
      <p:ext uri="{BB962C8B-B14F-4D97-AF65-F5344CB8AC3E}">
        <p14:creationId xmlns:p14="http://schemas.microsoft.com/office/powerpoint/2010/main" val="322876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07504" y="188640"/>
            <a:ext cx="8928992" cy="922114"/>
          </a:xfrm>
        </p:spPr>
        <p:txBody>
          <a:bodyPr>
            <a:normAutofit/>
          </a:bodyPr>
          <a:lstStyle/>
          <a:p>
            <a:pPr eaLnBrk="1" hangingPunct="1"/>
            <a:r>
              <a:rPr lang="fr-BE" altLang="en-US" sz="3800" dirty="0" smtClean="0">
                <a:cs typeface="Arial" charset="0"/>
                <a:sym typeface="Arial" charset="0"/>
              </a:rPr>
              <a:t>Statuts sociaux harmonisés - droits dérivés</a:t>
            </a:r>
          </a:p>
        </p:txBody>
      </p:sp>
      <p:sp>
        <p:nvSpPr>
          <p:cNvPr id="40963" name="Content Placeholder 2"/>
          <p:cNvSpPr>
            <a:spLocks noGrp="1"/>
          </p:cNvSpPr>
          <p:nvPr>
            <p:ph idx="1"/>
          </p:nvPr>
        </p:nvSpPr>
        <p:spPr>
          <a:xfrm>
            <a:off x="456406" y="1196752"/>
            <a:ext cx="8229600" cy="5112568"/>
          </a:xfrm>
        </p:spPr>
        <p:txBody>
          <a:bodyPr>
            <a:normAutofit/>
          </a:bodyPr>
          <a:lstStyle/>
          <a:p>
            <a:pPr eaLnBrk="1" hangingPunct="1">
              <a:defRPr/>
            </a:pPr>
            <a:endParaRPr lang="fr-BE" altLang="en-US" dirty="0" smtClean="0"/>
          </a:p>
          <a:p>
            <a:pPr eaLnBrk="1" hangingPunct="1">
              <a:defRPr/>
            </a:pPr>
            <a:endParaRPr lang="fr-BE" altLang="en-US" dirty="0"/>
          </a:p>
          <a:p>
            <a:pPr>
              <a:defRPr/>
            </a:pPr>
            <a:endParaRPr lang="fr-FR" dirty="0" smtClean="0"/>
          </a:p>
          <a:p>
            <a:pPr>
              <a:defRPr/>
            </a:pPr>
            <a:r>
              <a:rPr lang="fr-FR" sz="2200" dirty="0" smtClean="0"/>
              <a:t>une </a:t>
            </a:r>
            <a:r>
              <a:rPr lang="fr-FR" sz="2200" dirty="0"/>
              <a:t>couverture correcte et complète des ayant-droits </a:t>
            </a:r>
          </a:p>
          <a:p>
            <a:pPr>
              <a:defRPr/>
            </a:pPr>
            <a:r>
              <a:rPr lang="fr-FR" sz="2200" dirty="0"/>
              <a:t>via un octroi automatique des droits  plutôt que via une demande expresse de l’assuré</a:t>
            </a:r>
            <a:endParaRPr lang="en-US" sz="2200" dirty="0"/>
          </a:p>
          <a:p>
            <a:pPr>
              <a:defRPr/>
            </a:pPr>
            <a:r>
              <a:rPr lang="fr-FR" sz="2200" dirty="0"/>
              <a:t>une diminution du nombre et de la complexité des statuts utilisés et conditions d’octroi</a:t>
            </a:r>
            <a:endParaRPr lang="en-US" sz="2200" dirty="0"/>
          </a:p>
          <a:p>
            <a:pPr>
              <a:defRPr/>
            </a:pPr>
            <a:r>
              <a:rPr lang="fr-FR" sz="2200" dirty="0"/>
              <a:t>une simplification administrative grâce à une diminution des formalités administratives et des attestations papier demandées à une population déjà </a:t>
            </a:r>
            <a:r>
              <a:rPr lang="fr-FR" sz="2200" dirty="0" smtClean="0"/>
              <a:t>fragilisée</a:t>
            </a:r>
          </a:p>
          <a:p>
            <a:pPr marL="0" indent="0">
              <a:buNone/>
              <a:defRPr/>
            </a:pPr>
            <a:r>
              <a:rPr lang="fr-FR" sz="2200" dirty="0" smtClean="0">
                <a:sym typeface="Wingdings" panose="05000000000000000000" pitchFamily="2" charset="2"/>
              </a:rPr>
              <a:t></a:t>
            </a:r>
            <a:r>
              <a:rPr lang="fr-FR" sz="2200" dirty="0" smtClean="0"/>
              <a:t> éviter le non-</a:t>
            </a:r>
            <a:r>
              <a:rPr lang="fr-FR" sz="2200" dirty="0" err="1" smtClean="0"/>
              <a:t>take</a:t>
            </a:r>
            <a:r>
              <a:rPr lang="fr-FR" sz="2200" dirty="0" smtClean="0"/>
              <a:t> up</a:t>
            </a:r>
            <a:endParaRPr lang="fr-FR" sz="2200" dirty="0"/>
          </a:p>
          <a:p>
            <a:pPr marL="0" indent="0" eaLnBrk="1" hangingPunct="1">
              <a:buNone/>
              <a:defRPr/>
            </a:pPr>
            <a:endParaRPr lang="fr-BE" altLang="en-US" dirty="0" smtClean="0"/>
          </a:p>
        </p:txBody>
      </p:sp>
      <p:sp>
        <p:nvSpPr>
          <p:cNvPr id="4" name="Slide Number Placeholder 3"/>
          <p:cNvSpPr>
            <a:spLocks noGrp="1"/>
          </p:cNvSpPr>
          <p:nvPr>
            <p:ph type="sldNum" sz="quarter" idx="10"/>
          </p:nvPr>
        </p:nvSpPr>
        <p:spPr/>
        <p:txBody>
          <a:bodyPr/>
          <a:lstStyle/>
          <a:p>
            <a:pPr>
              <a:defRPr/>
            </a:pPr>
            <a:fld id="{13CDAF44-4C59-4995-8370-C121B76B4427}" type="slidenum">
              <a:rPr lang="en-GB" smtClean="0"/>
              <a:pPr>
                <a:defRPr/>
              </a:pPr>
              <a:t>31</a:t>
            </a:fld>
            <a:endParaRPr lang="en-GB" dirty="0"/>
          </a:p>
        </p:txBody>
      </p:sp>
      <p:pic>
        <p:nvPicPr>
          <p:cNvPr id="23554"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038225" y="1323925"/>
            <a:ext cx="7065963"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5765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fontScale="90000"/>
          </a:bodyPr>
          <a:lstStyle/>
          <a:p>
            <a:r>
              <a:rPr lang="fr-BE" altLang="en-US" smtClean="0">
                <a:sym typeface="Arial" charset="0"/>
              </a:rPr>
              <a:t>Statuts sociaux harmonisés - droits dérivés</a:t>
            </a:r>
            <a:endParaRPr lang="fr-BE" altLang="en-US" dirty="0" smtClean="0">
              <a:sym typeface="Arial" charset="0"/>
            </a:endParaRPr>
          </a:p>
        </p:txBody>
      </p:sp>
      <p:sp>
        <p:nvSpPr>
          <p:cNvPr id="51203" name="Content Placeholder 2"/>
          <p:cNvSpPr>
            <a:spLocks noGrp="1"/>
          </p:cNvSpPr>
          <p:nvPr>
            <p:ph idx="1"/>
          </p:nvPr>
        </p:nvSpPr>
        <p:spPr/>
        <p:txBody>
          <a:bodyPr>
            <a:normAutofit fontScale="92500" lnSpcReduction="10000"/>
          </a:bodyPr>
          <a:lstStyle/>
          <a:p>
            <a:r>
              <a:rPr lang="fr-BE" altLang="en-US" smtClean="0">
                <a:sym typeface="Arial" charset="0"/>
              </a:rPr>
              <a:t>de nombreux échanges d’attestations se font encore sous forme papier</a:t>
            </a:r>
          </a:p>
          <a:p>
            <a:r>
              <a:rPr lang="fr-BE" altLang="en-US" smtClean="0">
                <a:sym typeface="Arial" charset="0"/>
              </a:rPr>
              <a:t>de multiples droits existent mais pour les octroyer il n’y a rien de standardisé et on utilise des sets d’informations différents (statuts, revenus, composition de ménage, …) </a:t>
            </a:r>
          </a:p>
          <a:p>
            <a:r>
              <a:rPr lang="fr-BE" altLang="en-US" smtClean="0">
                <a:sym typeface="Arial" charset="0"/>
              </a:rPr>
              <a:t>une grande variété de bases légales et de règlements sous-tendent ces droits mais chaque acteur raisonne en fonction de ce dont il a besoin, sans nécessairement tenir compte du caractère réaliste des demandes et des données qui existent </a:t>
            </a:r>
          </a:p>
          <a:p>
            <a:r>
              <a:rPr lang="fr-BE" altLang="en-US" smtClean="0">
                <a:sym typeface="Arial" charset="0"/>
              </a:rPr>
              <a:t>des partenaires différents interviennent dans le processus</a:t>
            </a:r>
          </a:p>
          <a:p>
            <a:pPr lvl="1"/>
            <a:r>
              <a:rPr lang="fr-BE" altLang="en-US" smtClean="0">
                <a:sym typeface="Arial" charset="0"/>
              </a:rPr>
              <a:t>ceux qui octroient des statuts </a:t>
            </a:r>
          </a:p>
          <a:p>
            <a:pPr lvl="1"/>
            <a:r>
              <a:rPr lang="fr-BE" altLang="en-US" smtClean="0">
                <a:sym typeface="Arial" charset="0"/>
              </a:rPr>
              <a:t>ceux qui octroient des droits</a:t>
            </a:r>
          </a:p>
          <a:p>
            <a:r>
              <a:rPr lang="en-US" altLang="en-US" smtClean="0">
                <a:sym typeface="Arial" charset="0"/>
              </a:rPr>
              <a:t>les statuts sociaux ne sont pas toujours compris</a:t>
            </a:r>
          </a:p>
          <a:p>
            <a:pPr lvl="1"/>
            <a:r>
              <a:rPr lang="en-US" altLang="en-US" smtClean="0">
                <a:sym typeface="Arial" charset="0"/>
              </a:rPr>
              <a:t>réglementation d’octroi parfois complexe</a:t>
            </a:r>
          </a:p>
          <a:p>
            <a:pPr lvl="1"/>
            <a:r>
              <a:rPr lang="fr-BE" altLang="en-US" smtClean="0">
                <a:sym typeface="Wingdings" pitchFamily="2" charset="2"/>
              </a:rPr>
              <a:t>éclatement de l’information entre plusieurs sources authentiques</a:t>
            </a:r>
            <a:endParaRPr lang="fr-BE" altLang="en-US" dirty="0">
              <a:sym typeface="Wingdings" pitchFamily="2" charset="2"/>
            </a:endParaRPr>
          </a:p>
        </p:txBody>
      </p:sp>
      <p:sp>
        <p:nvSpPr>
          <p:cNvPr id="4" name="Slide Number Placeholder 3"/>
          <p:cNvSpPr>
            <a:spLocks noGrp="1"/>
          </p:cNvSpPr>
          <p:nvPr>
            <p:ph type="sldNum" sz="quarter" idx="10"/>
          </p:nvPr>
        </p:nvSpPr>
        <p:spPr/>
        <p:txBody>
          <a:bodyPr/>
          <a:lstStyle/>
          <a:p>
            <a:fld id="{BC4C222B-5FDB-43A6-A893-265C9F38E5D5}" type="slidenum">
              <a:rPr lang="en-GB" smtClean="0"/>
              <a:pPr/>
              <a:t>32</a:t>
            </a:fld>
            <a:endParaRPr lang="en-GB" dirty="0"/>
          </a:p>
        </p:txBody>
      </p:sp>
    </p:spTree>
    <p:extLst>
      <p:ext uri="{BB962C8B-B14F-4D97-AF65-F5344CB8AC3E}">
        <p14:creationId xmlns:p14="http://schemas.microsoft.com/office/powerpoint/2010/main" val="2451944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fontScale="90000"/>
          </a:bodyPr>
          <a:lstStyle/>
          <a:p>
            <a:r>
              <a:rPr lang="fr-BE" altLang="en-US" smtClean="0">
                <a:sym typeface="Arial" charset="0"/>
              </a:rPr>
              <a:t>Statuts sociaux harmonisés - droits dérivés</a:t>
            </a:r>
            <a:endParaRPr lang="fr-BE" altLang="en-US" dirty="0" smtClean="0">
              <a:sym typeface="Arial" charset="0"/>
            </a:endParaRPr>
          </a:p>
        </p:txBody>
      </p:sp>
      <p:sp>
        <p:nvSpPr>
          <p:cNvPr id="3" name="Content Placeholder 2"/>
          <p:cNvSpPr>
            <a:spLocks noGrp="1"/>
          </p:cNvSpPr>
          <p:nvPr>
            <p:ph idx="1"/>
          </p:nvPr>
        </p:nvSpPr>
        <p:spPr/>
        <p:txBody>
          <a:bodyPr/>
          <a:lstStyle/>
          <a:p>
            <a:r>
              <a:rPr lang="fr-FR" altLang="en-US" smtClean="0"/>
              <a:t>besoin de mettre sur pied une architecture d’échanges visant à répondre à un  maximum de demandes </a:t>
            </a:r>
          </a:p>
          <a:p>
            <a:pPr lvl="1"/>
            <a:r>
              <a:rPr lang="fr-FR" smtClean="0"/>
              <a:t>les informations factuelles disponibles auprès d’un ou plusieurs acteurs sont mises à disposition d'autres acteurs qui sur cette base octroient automatiquement des droits au citoyen sans qu'il ne doive en faire la demande</a:t>
            </a:r>
          </a:p>
          <a:p>
            <a:pPr lvl="1"/>
            <a:r>
              <a:rPr lang="fr-FR" smtClean="0"/>
              <a:t>2 méthodes sont possibles, en fonction des conditions/circonstances</a:t>
            </a:r>
            <a:endParaRPr lang="nl-NL" smtClean="0"/>
          </a:p>
          <a:p>
            <a:pPr lvl="2"/>
            <a:r>
              <a:rPr lang="nl-NL" smtClean="0"/>
              <a:t>push: information mise à disposition à l’initiative de l’acteur qui en dispose</a:t>
            </a:r>
          </a:p>
          <a:p>
            <a:pPr lvl="2"/>
            <a:r>
              <a:rPr lang="nl-NL" smtClean="0"/>
              <a:t>pull:  </a:t>
            </a:r>
            <a:r>
              <a:rPr lang="fr-FR" smtClean="0"/>
              <a:t>information demandée par l'acteur qui en a besoin pour établir des droits</a:t>
            </a:r>
            <a:endParaRPr lang="nl-NL" smtClean="0"/>
          </a:p>
          <a:p>
            <a:r>
              <a:rPr lang="fr-BE" altLang="en-US" smtClean="0"/>
              <a:t>parallèlement à l’accès aux données, le projet nécessite </a:t>
            </a:r>
          </a:p>
          <a:p>
            <a:pPr lvl="1"/>
            <a:r>
              <a:rPr lang="fr-FR" altLang="en-US" smtClean="0"/>
              <a:t>une définition de groupes/populations cibles cohérents et limités</a:t>
            </a:r>
          </a:p>
          <a:p>
            <a:pPr lvl="1"/>
            <a:r>
              <a:rPr lang="fr-FR" altLang="en-US" smtClean="0"/>
              <a:t>u</a:t>
            </a:r>
            <a:r>
              <a:rPr lang="fr-BE" altLang="en-US" smtClean="0"/>
              <a:t>ne rationalisation et une harmonisation de concepts utilisés </a:t>
            </a:r>
          </a:p>
          <a:p>
            <a:pPr lvl="1"/>
            <a:r>
              <a:rPr lang="fr-FR" altLang="en-US" smtClean="0"/>
              <a:t>une simplification des législations qui établissent les conditions d’octroi des droits supplémentaires</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33</a:t>
            </a:fld>
            <a:endParaRPr lang="en-GB" dirty="0"/>
          </a:p>
        </p:txBody>
      </p:sp>
    </p:spTree>
    <p:extLst>
      <p:ext uri="{BB962C8B-B14F-4D97-AF65-F5344CB8AC3E}">
        <p14:creationId xmlns:p14="http://schemas.microsoft.com/office/powerpoint/2010/main" val="209019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Statuts sociaux harmonisés - exemples</a:t>
            </a:r>
            <a:endParaRPr lang="fr-BE" dirty="0"/>
          </a:p>
        </p:txBody>
      </p:sp>
      <p:sp>
        <p:nvSpPr>
          <p:cNvPr id="4" name="Slide Number Placeholder 3"/>
          <p:cNvSpPr>
            <a:spLocks noGrp="1"/>
          </p:cNvSpPr>
          <p:nvPr>
            <p:ph type="sldNum" sz="quarter" idx="10"/>
          </p:nvPr>
        </p:nvSpPr>
        <p:spPr/>
        <p:txBody>
          <a:bodyPr/>
          <a:lstStyle/>
          <a:p>
            <a:fld id="{5471B662-E07F-4B45-AF7C-5436FF003ECE}" type="slidenum">
              <a:rPr lang="en-GB" smtClean="0"/>
              <a:pPr/>
              <a:t>34</a:t>
            </a:fld>
            <a:endParaRPr lang="en-GB" dirty="0"/>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196752"/>
            <a:ext cx="8000117" cy="542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0277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471B662-E07F-4B45-AF7C-5436FF003ECE}" type="slidenum">
              <a:rPr lang="en-GB" smtClean="0"/>
              <a:pPr/>
              <a:t>35</a:t>
            </a:fld>
            <a:endParaRPr lang="en-GB"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623657447"/>
              </p:ext>
            </p:extLst>
          </p:nvPr>
        </p:nvGraphicFramePr>
        <p:xfrm>
          <a:off x="245358" y="74812"/>
          <a:ext cx="2522894" cy="6708374"/>
        </p:xfrm>
        <a:graphic>
          <a:graphicData uri="http://schemas.openxmlformats.org/drawingml/2006/table">
            <a:tbl>
              <a:tblPr firstRow="1" bandRow="1">
                <a:tableStyleId>{5940675A-B579-460E-94D1-54222C63F5DA}</a:tableStyleId>
              </a:tblPr>
              <a:tblGrid>
                <a:gridCol w="700311"/>
                <a:gridCol w="1822583"/>
              </a:tblGrid>
              <a:tr h="161407">
                <a:tc gridSpan="2">
                  <a:txBody>
                    <a:bodyPr/>
                    <a:lstStyle/>
                    <a:p>
                      <a:endParaRPr lang="en-US" sz="1600" dirty="0"/>
                    </a:p>
                  </a:txBody>
                  <a:tcPr vert="vert27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lvl="0" rtl="0"/>
                      <a:endParaRPr lang="en-US" dirty="0" smtClean="0"/>
                    </a:p>
                  </a:txBody>
                  <a:tcPr/>
                </a:tc>
              </a:tr>
              <a:tr h="286146">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600" b="1" dirty="0" smtClean="0">
                          <a:solidFill>
                            <a:schemeClr val="bg1"/>
                          </a:solidFill>
                        </a:rPr>
                        <a:t>RN (&amp;</a:t>
                      </a:r>
                      <a:r>
                        <a:rPr lang="nl-BE" sz="1600" b="1" baseline="0" dirty="0" smtClean="0">
                          <a:solidFill>
                            <a:schemeClr val="bg1"/>
                          </a:solidFill>
                        </a:rPr>
                        <a:t> BCSS)</a:t>
                      </a:r>
                      <a:endParaRPr lang="en-US" sz="1600" b="1" dirty="0" smtClean="0">
                        <a:solidFill>
                          <a:schemeClr val="bg1"/>
                        </a:solidFill>
                      </a:endParaRPr>
                    </a:p>
                  </a:txBody>
                  <a:tcPr vert="vert27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lvl="0" rtl="0"/>
                      <a:r>
                        <a:rPr lang="nl-BE" sz="1600" dirty="0" smtClean="0"/>
                        <a:t>Date de </a:t>
                      </a:r>
                      <a:r>
                        <a:rPr lang="nl-BE" sz="1600" dirty="0" err="1" smtClean="0"/>
                        <a:t>naissance</a:t>
                      </a:r>
                      <a:endParaRPr lang="en-US" sz="1600" dirty="0" smtClean="0"/>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r>
              <a:tr h="494252">
                <a:tc vMerge="1">
                  <a:txBody>
                    <a:bodyPr/>
                    <a:lstStyle/>
                    <a:p>
                      <a:endParaRPr lang="en-US" dirty="0"/>
                    </a:p>
                  </a:txBody>
                  <a:tcPr/>
                </a:tc>
                <a:tc>
                  <a:txBody>
                    <a:bodyPr/>
                    <a:lstStyle/>
                    <a:p>
                      <a:pPr lvl="0" rtl="0"/>
                      <a:r>
                        <a:rPr lang="nl-BE" sz="1600" dirty="0" err="1" smtClean="0"/>
                        <a:t>Lieu</a:t>
                      </a:r>
                      <a:r>
                        <a:rPr lang="nl-BE" sz="1600" dirty="0" smtClean="0"/>
                        <a:t> de </a:t>
                      </a:r>
                      <a:r>
                        <a:rPr lang="nl-BE" sz="1600" dirty="0" err="1" smtClean="0"/>
                        <a:t>résidence</a:t>
                      </a:r>
                      <a:r>
                        <a:rPr lang="nl-BE" sz="1600" dirty="0" smtClean="0"/>
                        <a:t> principale</a:t>
                      </a:r>
                      <a:endParaRPr lang="en-US" sz="1600" dirty="0" smtClean="0"/>
                    </a:p>
                  </a:txBody>
                  <a:tcPr>
                    <a:solidFill>
                      <a:schemeClr val="accent1">
                        <a:lumMod val="40000"/>
                        <a:lumOff val="60000"/>
                      </a:schemeClr>
                    </a:solidFill>
                  </a:tcPr>
                </a:tc>
              </a:tr>
              <a:tr h="494252">
                <a:tc vMerge="1">
                  <a:txBody>
                    <a:bodyPr/>
                    <a:lstStyle/>
                    <a:p>
                      <a:endParaRPr lang="en-US" dirty="0"/>
                    </a:p>
                  </a:txBody>
                  <a:tcPr/>
                </a:tc>
                <a:tc>
                  <a:txBody>
                    <a:bodyPr/>
                    <a:lstStyle/>
                    <a:p>
                      <a:pPr lvl="0" rtl="0"/>
                      <a:r>
                        <a:rPr lang="nl-BE" sz="1600" dirty="0" err="1" smtClean="0"/>
                        <a:t>Composition</a:t>
                      </a:r>
                      <a:r>
                        <a:rPr lang="nl-BE" sz="1600" dirty="0" smtClean="0"/>
                        <a:t> du ménage</a:t>
                      </a:r>
                      <a:endParaRPr lang="en-US" sz="1600" dirty="0"/>
                    </a:p>
                  </a:txBody>
                  <a:tcPr>
                    <a:lnB w="12700" cap="flat" cmpd="sng" algn="ctr">
                      <a:solidFill>
                        <a:schemeClr val="tx1"/>
                      </a:solidFill>
                      <a:prstDash val="solid"/>
                      <a:round/>
                      <a:headEnd type="none" w="med" len="med"/>
                      <a:tailEnd type="none" w="med" len="med"/>
                    </a:lnB>
                    <a:solidFill>
                      <a:schemeClr val="accent1">
                        <a:lumMod val="40000"/>
                        <a:lumOff val="60000"/>
                      </a:schemeClr>
                    </a:solidFill>
                  </a:tcPr>
                </a:tc>
              </a:tr>
              <a:tr h="16140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vert="vert27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286146">
                <a:tc rowSpan="1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600" b="1" kern="1200" dirty="0" err="1" smtClean="0">
                          <a:solidFill>
                            <a:schemeClr val="bg1"/>
                          </a:solidFill>
                          <a:latin typeface="+mn-lt"/>
                          <a:ea typeface="+mn-ea"/>
                          <a:cs typeface="+mn-cs"/>
                        </a:rPr>
                        <a:t>Statuts</a:t>
                      </a:r>
                      <a:r>
                        <a:rPr lang="nl-BE" sz="1600" b="1" kern="1200" baseline="0" dirty="0" smtClean="0">
                          <a:solidFill>
                            <a:schemeClr val="bg1"/>
                          </a:solidFill>
                          <a:latin typeface="+mn-lt"/>
                          <a:ea typeface="+mn-ea"/>
                          <a:cs typeface="+mn-cs"/>
                        </a:rPr>
                        <a:t> </a:t>
                      </a:r>
                      <a:r>
                        <a:rPr lang="nl-BE" sz="1600" b="1" kern="1200" baseline="0" dirty="0" err="1" smtClean="0">
                          <a:solidFill>
                            <a:schemeClr val="bg1"/>
                          </a:solidFill>
                          <a:latin typeface="+mn-lt"/>
                          <a:ea typeface="+mn-ea"/>
                          <a:cs typeface="+mn-cs"/>
                        </a:rPr>
                        <a:t>sociaux</a:t>
                      </a:r>
                      <a:endParaRPr lang="en-US" sz="1600" b="1" kern="1200" dirty="0" smtClean="0">
                        <a:solidFill>
                          <a:schemeClr val="bg1"/>
                        </a:solidFill>
                        <a:latin typeface="+mn-lt"/>
                        <a:ea typeface="+mn-ea"/>
                        <a:cs typeface="+mn-cs"/>
                      </a:endParaRPr>
                    </a:p>
                  </a:txBody>
                  <a:tcPr vert="vert27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baseline="0" dirty="0" smtClean="0"/>
                        <a:t>SPF </a:t>
                      </a:r>
                      <a:r>
                        <a:rPr lang="nl-BE" sz="1600" baseline="0" dirty="0" err="1" smtClean="0"/>
                        <a:t>ou</a:t>
                      </a:r>
                      <a:r>
                        <a:rPr lang="nl-BE" sz="1600" baseline="0" dirty="0" smtClean="0"/>
                        <a:t> IPSS</a:t>
                      </a:r>
                      <a:endParaRPr lang="en-US" sz="1600" dirty="0" smtClean="0"/>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GRAPA - IGO</a:t>
                      </a: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RG - GI</a:t>
                      </a:r>
                      <a:endParaRPr lang="nl-BE" sz="1600" kern="1200" dirty="0" smtClean="0">
                        <a:solidFill>
                          <a:schemeClr val="dk1"/>
                        </a:solidFill>
                        <a:latin typeface="+mn-lt"/>
                        <a:ea typeface="+mn-ea"/>
                        <a:cs typeface="+mn-cs"/>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ATP - THVD</a:t>
                      </a:r>
                      <a:endParaRPr lang="nl-BE" sz="1600" kern="1200" dirty="0" smtClean="0">
                        <a:solidFill>
                          <a:schemeClr val="dk1"/>
                        </a:solidFill>
                        <a:latin typeface="+mn-lt"/>
                        <a:ea typeface="+mn-ea"/>
                        <a:cs typeface="+mn-cs"/>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a:t>
                      </a:r>
                      <a:endParaRPr lang="nl-BE" sz="1600" kern="1200" dirty="0" smtClean="0">
                        <a:solidFill>
                          <a:schemeClr val="dk1"/>
                        </a:solidFill>
                        <a:latin typeface="+mn-lt"/>
                        <a:ea typeface="+mn-ea"/>
                        <a:cs typeface="+mn-cs"/>
                      </a:endParaRPr>
                    </a:p>
                  </a:txBody>
                  <a:tcPr/>
                </a:tc>
              </a:tr>
              <a:tr h="286146">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smtClean="0"/>
                        <a:t>CPAS</a:t>
                      </a:r>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RIS - LL</a:t>
                      </a:r>
                      <a:endParaRPr lang="nl-BE" sz="1600" dirty="0" smtClean="0">
                        <a:solidFill>
                          <a:prstClr val="black"/>
                        </a:solidFill>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AF - EQ - LL</a:t>
                      </a:r>
                      <a:endParaRPr lang="en-US" sz="1600" dirty="0" smtClean="0"/>
                    </a:p>
                  </a:txBody>
                  <a:tcPr/>
                </a:tc>
              </a:tr>
              <a:tr h="28614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smtClean="0"/>
                        <a:t>DGPH</a:t>
                      </a:r>
                      <a:endParaRPr lang="en-US" sz="1600" dirty="0" smtClean="0"/>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P1-4</a:t>
                      </a:r>
                      <a:endParaRPr lang="en-US" sz="1600" dirty="0" smtClean="0"/>
                    </a:p>
                  </a:txBody>
                  <a:tcPr/>
                </a:tc>
              </a:tr>
              <a:tr h="286146">
                <a:tc vMerge="1">
                  <a:txBody>
                    <a:bodyPr/>
                    <a:lstStyle/>
                    <a:p>
                      <a:endParaRPr lang="en-US"/>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a:t>
                      </a:r>
                      <a:endParaRPr lang="en-US" sz="1600" dirty="0" smtClean="0"/>
                    </a:p>
                  </a:txBody>
                  <a:tcPr>
                    <a:solidFill>
                      <a:schemeClr val="bg1"/>
                    </a:solidFill>
                  </a:tcPr>
                </a:tc>
              </a:tr>
              <a:tr h="28614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err="1" smtClean="0"/>
                        <a:t>Mutualités</a:t>
                      </a:r>
                      <a:r>
                        <a:rPr lang="nl-BE" sz="1600" dirty="0" smtClean="0"/>
                        <a:t> </a:t>
                      </a:r>
                      <a:endParaRPr lang="en-US" sz="1600" dirty="0" smtClean="0"/>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BIM</a:t>
                      </a:r>
                      <a:r>
                        <a:rPr lang="nl-BE" sz="1600" baseline="0" dirty="0" smtClean="0"/>
                        <a:t> - RVT</a:t>
                      </a:r>
                      <a:endParaRPr lang="en-US" sz="1600" dirty="0" smtClean="0"/>
                    </a:p>
                  </a:txBody>
                  <a:tcPr>
                    <a:lnB w="12700" cap="flat" cmpd="sng" algn="ctr">
                      <a:solidFill>
                        <a:schemeClr val="tx1"/>
                      </a:solidFill>
                      <a:prstDash val="solid"/>
                      <a:round/>
                      <a:headEnd type="none" w="med" len="med"/>
                      <a:tailEnd type="none" w="med" len="med"/>
                    </a:lnB>
                  </a:tcPr>
                </a:tc>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8614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kern="1200" dirty="0" err="1" smtClean="0">
                          <a:solidFill>
                            <a:schemeClr val="bg1"/>
                          </a:solidFill>
                          <a:latin typeface="+mn-lt"/>
                          <a:ea typeface="+mn-ea"/>
                          <a:cs typeface="+mn-cs"/>
                        </a:rPr>
                        <a:t>Revenus</a:t>
                      </a:r>
                      <a:r>
                        <a:rPr lang="nl-BE" sz="1800" b="1" kern="1200" baseline="0" dirty="0" smtClean="0">
                          <a:solidFill>
                            <a:schemeClr val="bg1"/>
                          </a:solidFill>
                          <a:latin typeface="+mn-lt"/>
                          <a:ea typeface="+mn-ea"/>
                          <a:cs typeface="+mn-cs"/>
                        </a:rPr>
                        <a:t> </a:t>
                      </a:r>
                      <a:endParaRPr lang="en-US" sz="1600" b="1" kern="1200" dirty="0" smtClean="0">
                        <a:solidFill>
                          <a:schemeClr val="bg1"/>
                        </a:solidFill>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88906413"/>
              </p:ext>
            </p:extLst>
          </p:nvPr>
        </p:nvGraphicFramePr>
        <p:xfrm>
          <a:off x="4534423" y="2658649"/>
          <a:ext cx="1778695" cy="1540701"/>
        </p:xfrm>
        <a:graphic>
          <a:graphicData uri="http://schemas.openxmlformats.org/drawingml/2006/table">
            <a:tbl>
              <a:tblPr/>
              <a:tblGrid>
                <a:gridCol w="1778695"/>
              </a:tblGrid>
              <a:tr h="1540701">
                <a:tc>
                  <a:txBody>
                    <a:bodyPr/>
                    <a:lstStyle/>
                    <a:p>
                      <a:pPr algn="ctr"/>
                      <a:r>
                        <a:rPr lang="en-US" dirty="0" err="1" smtClean="0"/>
                        <a:t>Tarif</a:t>
                      </a:r>
                      <a:r>
                        <a:rPr lang="en-US" baseline="0" dirty="0" smtClean="0"/>
                        <a:t> social</a:t>
                      </a:r>
                      <a:endParaRPr lang="en-US" dirty="0" smtClean="0"/>
                    </a:p>
                    <a:p>
                      <a:pPr algn="ctr"/>
                      <a:r>
                        <a:rPr lang="en-US" dirty="0" err="1" smtClean="0"/>
                        <a:t>gaz</a:t>
                      </a:r>
                      <a:r>
                        <a:rPr lang="en-US" dirty="0" smtClean="0"/>
                        <a:t> &amp; </a:t>
                      </a:r>
                    </a:p>
                    <a:p>
                      <a:pPr algn="ctr"/>
                      <a:r>
                        <a:rPr lang="en-US" dirty="0" err="1" smtClean="0"/>
                        <a:t>électricité</a:t>
                      </a:r>
                      <a:endParaRPr lang="en-US" dirty="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574253276"/>
              </p:ext>
            </p:extLst>
          </p:nvPr>
        </p:nvGraphicFramePr>
        <p:xfrm>
          <a:off x="7041716" y="2947791"/>
          <a:ext cx="1789134" cy="962416"/>
        </p:xfrm>
        <a:graphic>
          <a:graphicData uri="http://schemas.openxmlformats.org/drawingml/2006/table">
            <a:tbl>
              <a:tblPr/>
              <a:tblGrid>
                <a:gridCol w="1789134"/>
              </a:tblGrid>
              <a:tr h="962416">
                <a:tc>
                  <a:txBody>
                    <a:bodyPr/>
                    <a:lstStyle/>
                    <a:p>
                      <a:pPr algn="ctr"/>
                      <a:r>
                        <a:rPr lang="nl-BE" dirty="0" smtClean="0"/>
                        <a:t>SPF Economie</a:t>
                      </a:r>
                    </a:p>
                    <a:p>
                      <a:pPr algn="ctr"/>
                      <a:r>
                        <a:rPr lang="nl-BE" dirty="0" smtClean="0"/>
                        <a:t>&amp;</a:t>
                      </a:r>
                      <a:r>
                        <a:rPr lang="nl-BE" baseline="0" dirty="0" smtClean="0"/>
                        <a:t> fournisseurs</a:t>
                      </a:r>
                      <a:endParaRPr lang="en-US" dirty="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20" name="Straight Arrow Connector 19"/>
          <p:cNvCxnSpPr/>
          <p:nvPr/>
        </p:nvCxnSpPr>
        <p:spPr>
          <a:xfrm>
            <a:off x="2768252" y="1453018"/>
            <a:ext cx="1766171" cy="159432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p:nvPr/>
        </p:nvCxnSpPr>
        <p:spPr>
          <a:xfrm>
            <a:off x="2768252" y="2555310"/>
            <a:ext cx="1766171" cy="56836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p:nvPr/>
        </p:nvCxnSpPr>
        <p:spPr>
          <a:xfrm>
            <a:off x="2768252" y="2818356"/>
            <a:ext cx="1766171" cy="45798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7" name="Straight Arrow Connector 26"/>
          <p:cNvCxnSpPr/>
          <p:nvPr/>
        </p:nvCxnSpPr>
        <p:spPr>
          <a:xfrm flipV="1">
            <a:off x="2768252" y="3557392"/>
            <a:ext cx="1766171" cy="57619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9" name="Straight Arrow Connector 28"/>
          <p:cNvCxnSpPr/>
          <p:nvPr/>
        </p:nvCxnSpPr>
        <p:spPr>
          <a:xfrm flipV="1">
            <a:off x="2768252" y="3682652"/>
            <a:ext cx="1766171" cy="83924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1" name="Straight Arrow Connector 30"/>
          <p:cNvCxnSpPr/>
          <p:nvPr/>
        </p:nvCxnSpPr>
        <p:spPr>
          <a:xfrm flipV="1">
            <a:off x="2768252" y="3845490"/>
            <a:ext cx="1766171" cy="132776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9" name="Straight Arrow Connector 38"/>
          <p:cNvCxnSpPr>
            <a:endCxn id="16" idx="1"/>
          </p:cNvCxnSpPr>
          <p:nvPr/>
        </p:nvCxnSpPr>
        <p:spPr>
          <a:xfrm>
            <a:off x="6325644" y="3428999"/>
            <a:ext cx="71607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a:endCxn id="15" idx="1"/>
          </p:cNvCxnSpPr>
          <p:nvPr/>
        </p:nvCxnSpPr>
        <p:spPr>
          <a:xfrm>
            <a:off x="2768252" y="3123677"/>
            <a:ext cx="1766171" cy="30532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9171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471B662-E07F-4B45-AF7C-5436FF003ECE}" type="slidenum">
              <a:rPr lang="en-GB" smtClean="0"/>
              <a:pPr/>
              <a:t>36</a:t>
            </a:fld>
            <a:endParaRPr lang="en-GB" dirty="0"/>
          </a:p>
        </p:txBody>
      </p:sp>
      <p:graphicFrame>
        <p:nvGraphicFramePr>
          <p:cNvPr id="15" name="Table 14"/>
          <p:cNvGraphicFramePr>
            <a:graphicFrameLocks noGrp="1"/>
          </p:cNvGraphicFramePr>
          <p:nvPr>
            <p:extLst>
              <p:ext uri="{D42A27DB-BD31-4B8C-83A1-F6EECF244321}">
                <p14:modId xmlns:p14="http://schemas.microsoft.com/office/powerpoint/2010/main" val="3740396520"/>
              </p:ext>
            </p:extLst>
          </p:nvPr>
        </p:nvGraphicFramePr>
        <p:xfrm>
          <a:off x="4534423" y="2658649"/>
          <a:ext cx="1778695" cy="1540701"/>
        </p:xfrm>
        <a:graphic>
          <a:graphicData uri="http://schemas.openxmlformats.org/drawingml/2006/table">
            <a:tbl>
              <a:tblPr/>
              <a:tblGrid>
                <a:gridCol w="1778695"/>
              </a:tblGrid>
              <a:tr h="1540701">
                <a:tc>
                  <a:txBody>
                    <a:bodyPr/>
                    <a:lstStyle/>
                    <a:p>
                      <a:pPr algn="ctr"/>
                      <a:r>
                        <a:rPr lang="fr-FR" baseline="0" dirty="0" smtClean="0"/>
                        <a:t>Réduction des taxes provinciales </a:t>
                      </a:r>
                      <a:endParaRPr lang="nl-BE" baseline="0" dirty="0" smtClean="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834931801"/>
              </p:ext>
            </p:extLst>
          </p:nvPr>
        </p:nvGraphicFramePr>
        <p:xfrm>
          <a:off x="7041716" y="2947791"/>
          <a:ext cx="1789134" cy="962416"/>
        </p:xfrm>
        <a:graphic>
          <a:graphicData uri="http://schemas.openxmlformats.org/drawingml/2006/table">
            <a:tbl>
              <a:tblPr/>
              <a:tblGrid>
                <a:gridCol w="1789134"/>
              </a:tblGrid>
              <a:tr h="962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BE" dirty="0" err="1" smtClean="0"/>
                        <a:t>Province</a:t>
                      </a:r>
                      <a:r>
                        <a:rPr lang="nl-BE" baseline="0" dirty="0" smtClean="0"/>
                        <a:t> de </a:t>
                      </a:r>
                      <a:r>
                        <a:rPr lang="nl-BE" dirty="0" err="1" smtClean="0"/>
                        <a:t>Limbourg</a:t>
                      </a:r>
                      <a:endParaRPr lang="nl-BE" dirty="0" smtClean="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20" name="Straight Arrow Connector 19"/>
          <p:cNvCxnSpPr/>
          <p:nvPr/>
        </p:nvCxnSpPr>
        <p:spPr>
          <a:xfrm>
            <a:off x="2768252" y="876822"/>
            <a:ext cx="1766171" cy="221710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1" name="Straight Arrow Connector 30"/>
          <p:cNvCxnSpPr/>
          <p:nvPr/>
        </p:nvCxnSpPr>
        <p:spPr>
          <a:xfrm flipV="1">
            <a:off x="2768252" y="3781295"/>
            <a:ext cx="1766171" cy="225625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9" name="Straight Arrow Connector 38"/>
          <p:cNvCxnSpPr>
            <a:endCxn id="16" idx="1"/>
          </p:cNvCxnSpPr>
          <p:nvPr/>
        </p:nvCxnSpPr>
        <p:spPr>
          <a:xfrm>
            <a:off x="6325644" y="3428999"/>
            <a:ext cx="71607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aphicFrame>
        <p:nvGraphicFramePr>
          <p:cNvPr id="17" name="Content Placeholder 13"/>
          <p:cNvGraphicFramePr>
            <a:graphicFrameLocks/>
          </p:cNvGraphicFramePr>
          <p:nvPr>
            <p:extLst>
              <p:ext uri="{D42A27DB-BD31-4B8C-83A1-F6EECF244321}">
                <p14:modId xmlns:p14="http://schemas.microsoft.com/office/powerpoint/2010/main" val="2145961222"/>
              </p:ext>
            </p:extLst>
          </p:nvPr>
        </p:nvGraphicFramePr>
        <p:xfrm>
          <a:off x="245358" y="74812"/>
          <a:ext cx="2522894" cy="6708374"/>
        </p:xfrm>
        <a:graphic>
          <a:graphicData uri="http://schemas.openxmlformats.org/drawingml/2006/table">
            <a:tbl>
              <a:tblPr firstRow="1" bandRow="1">
                <a:tableStyleId>{5940675A-B579-460E-94D1-54222C63F5DA}</a:tableStyleId>
              </a:tblPr>
              <a:tblGrid>
                <a:gridCol w="700311"/>
                <a:gridCol w="1822583"/>
              </a:tblGrid>
              <a:tr h="161407">
                <a:tc gridSpan="2">
                  <a:txBody>
                    <a:bodyPr/>
                    <a:lstStyle/>
                    <a:p>
                      <a:endParaRPr lang="en-US" sz="1600" dirty="0"/>
                    </a:p>
                  </a:txBody>
                  <a:tcPr vert="vert27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lvl="0" rtl="0"/>
                      <a:endParaRPr lang="en-US" dirty="0" smtClean="0"/>
                    </a:p>
                  </a:txBody>
                  <a:tcPr/>
                </a:tc>
              </a:tr>
              <a:tr h="286146">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600" b="1" dirty="0" smtClean="0">
                          <a:solidFill>
                            <a:schemeClr val="bg1"/>
                          </a:solidFill>
                        </a:rPr>
                        <a:t>RN (&amp;</a:t>
                      </a:r>
                      <a:r>
                        <a:rPr lang="nl-BE" sz="1600" b="1" baseline="0" dirty="0" smtClean="0">
                          <a:solidFill>
                            <a:schemeClr val="bg1"/>
                          </a:solidFill>
                        </a:rPr>
                        <a:t> BCSS)</a:t>
                      </a:r>
                      <a:endParaRPr lang="en-US" sz="1600" b="1" dirty="0" smtClean="0">
                        <a:solidFill>
                          <a:schemeClr val="bg1"/>
                        </a:solidFill>
                      </a:endParaRPr>
                    </a:p>
                  </a:txBody>
                  <a:tcPr vert="vert27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lvl="0" rtl="0"/>
                      <a:r>
                        <a:rPr lang="nl-BE" sz="1600" dirty="0" smtClean="0"/>
                        <a:t>Date de </a:t>
                      </a:r>
                      <a:r>
                        <a:rPr lang="nl-BE" sz="1600" dirty="0" err="1" smtClean="0"/>
                        <a:t>naissance</a:t>
                      </a:r>
                      <a:endParaRPr lang="en-US" sz="1600" dirty="0" smtClean="0"/>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r>
              <a:tr h="494252">
                <a:tc vMerge="1">
                  <a:txBody>
                    <a:bodyPr/>
                    <a:lstStyle/>
                    <a:p>
                      <a:endParaRPr lang="en-US" dirty="0"/>
                    </a:p>
                  </a:txBody>
                  <a:tcPr/>
                </a:tc>
                <a:tc>
                  <a:txBody>
                    <a:bodyPr/>
                    <a:lstStyle/>
                    <a:p>
                      <a:pPr lvl="0" rtl="0"/>
                      <a:r>
                        <a:rPr lang="nl-BE" sz="1600" dirty="0" err="1" smtClean="0"/>
                        <a:t>Lieu</a:t>
                      </a:r>
                      <a:r>
                        <a:rPr lang="nl-BE" sz="1600" dirty="0" smtClean="0"/>
                        <a:t> de </a:t>
                      </a:r>
                      <a:r>
                        <a:rPr lang="nl-BE" sz="1600" dirty="0" err="1" smtClean="0"/>
                        <a:t>résidence</a:t>
                      </a:r>
                      <a:r>
                        <a:rPr lang="nl-BE" sz="1600" dirty="0" smtClean="0"/>
                        <a:t> principale</a:t>
                      </a:r>
                      <a:endParaRPr lang="en-US" sz="1600" dirty="0" smtClean="0"/>
                    </a:p>
                  </a:txBody>
                  <a:tcPr>
                    <a:solidFill>
                      <a:schemeClr val="accent1">
                        <a:lumMod val="40000"/>
                        <a:lumOff val="60000"/>
                      </a:schemeClr>
                    </a:solidFill>
                  </a:tcPr>
                </a:tc>
              </a:tr>
              <a:tr h="494252">
                <a:tc vMerge="1">
                  <a:txBody>
                    <a:bodyPr/>
                    <a:lstStyle/>
                    <a:p>
                      <a:endParaRPr lang="en-US" dirty="0"/>
                    </a:p>
                  </a:txBody>
                  <a:tcPr/>
                </a:tc>
                <a:tc>
                  <a:txBody>
                    <a:bodyPr/>
                    <a:lstStyle/>
                    <a:p>
                      <a:pPr lvl="0" rtl="0"/>
                      <a:r>
                        <a:rPr lang="nl-BE" sz="1600" dirty="0" err="1" smtClean="0"/>
                        <a:t>Composition</a:t>
                      </a:r>
                      <a:r>
                        <a:rPr lang="nl-BE" sz="1600" dirty="0" smtClean="0"/>
                        <a:t> du ménage</a:t>
                      </a:r>
                      <a:endParaRPr lang="en-US" sz="1600" dirty="0"/>
                    </a:p>
                  </a:txBody>
                  <a:tcPr>
                    <a:lnB w="12700" cap="flat" cmpd="sng" algn="ctr">
                      <a:solidFill>
                        <a:schemeClr val="tx1"/>
                      </a:solidFill>
                      <a:prstDash val="solid"/>
                      <a:round/>
                      <a:headEnd type="none" w="med" len="med"/>
                      <a:tailEnd type="none" w="med" len="med"/>
                    </a:lnB>
                    <a:solidFill>
                      <a:schemeClr val="accent1">
                        <a:lumMod val="40000"/>
                        <a:lumOff val="60000"/>
                      </a:schemeClr>
                    </a:solidFill>
                  </a:tcPr>
                </a:tc>
              </a:tr>
              <a:tr h="16140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vert="vert27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286146">
                <a:tc rowSpan="1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600" b="1" kern="1200" dirty="0" err="1" smtClean="0">
                          <a:solidFill>
                            <a:schemeClr val="bg1"/>
                          </a:solidFill>
                          <a:latin typeface="+mn-lt"/>
                          <a:ea typeface="+mn-ea"/>
                          <a:cs typeface="+mn-cs"/>
                        </a:rPr>
                        <a:t>Statuts</a:t>
                      </a:r>
                      <a:r>
                        <a:rPr lang="nl-BE" sz="1600" b="1" kern="1200" baseline="0" dirty="0" smtClean="0">
                          <a:solidFill>
                            <a:schemeClr val="bg1"/>
                          </a:solidFill>
                          <a:latin typeface="+mn-lt"/>
                          <a:ea typeface="+mn-ea"/>
                          <a:cs typeface="+mn-cs"/>
                        </a:rPr>
                        <a:t> </a:t>
                      </a:r>
                      <a:r>
                        <a:rPr lang="nl-BE" sz="1600" b="1" kern="1200" baseline="0" dirty="0" err="1" smtClean="0">
                          <a:solidFill>
                            <a:schemeClr val="bg1"/>
                          </a:solidFill>
                          <a:latin typeface="+mn-lt"/>
                          <a:ea typeface="+mn-ea"/>
                          <a:cs typeface="+mn-cs"/>
                        </a:rPr>
                        <a:t>sociaux</a:t>
                      </a:r>
                      <a:endParaRPr lang="en-US" sz="1600" b="1" kern="1200" dirty="0" smtClean="0">
                        <a:solidFill>
                          <a:schemeClr val="bg1"/>
                        </a:solidFill>
                        <a:latin typeface="+mn-lt"/>
                        <a:ea typeface="+mn-ea"/>
                        <a:cs typeface="+mn-cs"/>
                      </a:endParaRPr>
                    </a:p>
                  </a:txBody>
                  <a:tcPr vert="vert27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baseline="0" dirty="0" smtClean="0"/>
                        <a:t>SPF </a:t>
                      </a:r>
                      <a:r>
                        <a:rPr lang="nl-BE" sz="1600" baseline="0" dirty="0" err="1" smtClean="0"/>
                        <a:t>ou</a:t>
                      </a:r>
                      <a:r>
                        <a:rPr lang="nl-BE" sz="1600" baseline="0" dirty="0" smtClean="0"/>
                        <a:t> IPSS</a:t>
                      </a:r>
                      <a:endParaRPr lang="en-US" sz="1600" dirty="0" smtClean="0"/>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GRAPA - IGO</a:t>
                      </a: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RG - GI</a:t>
                      </a:r>
                      <a:endParaRPr lang="nl-BE" sz="1600" kern="1200" dirty="0" smtClean="0">
                        <a:solidFill>
                          <a:schemeClr val="dk1"/>
                        </a:solidFill>
                        <a:latin typeface="+mn-lt"/>
                        <a:ea typeface="+mn-ea"/>
                        <a:cs typeface="+mn-cs"/>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ATP - THVD</a:t>
                      </a:r>
                      <a:endParaRPr lang="nl-BE" sz="1600" kern="1200" dirty="0" smtClean="0">
                        <a:solidFill>
                          <a:schemeClr val="dk1"/>
                        </a:solidFill>
                        <a:latin typeface="+mn-lt"/>
                        <a:ea typeface="+mn-ea"/>
                        <a:cs typeface="+mn-cs"/>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a:t>
                      </a:r>
                      <a:endParaRPr lang="nl-BE" sz="1600" kern="1200" dirty="0" smtClean="0">
                        <a:solidFill>
                          <a:schemeClr val="dk1"/>
                        </a:solidFill>
                        <a:latin typeface="+mn-lt"/>
                        <a:ea typeface="+mn-ea"/>
                        <a:cs typeface="+mn-cs"/>
                      </a:endParaRPr>
                    </a:p>
                  </a:txBody>
                  <a:tcPr/>
                </a:tc>
              </a:tr>
              <a:tr h="286146">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smtClean="0"/>
                        <a:t>CPAS</a:t>
                      </a:r>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RIS - LL</a:t>
                      </a:r>
                      <a:endParaRPr lang="nl-BE" sz="1600" dirty="0" smtClean="0">
                        <a:solidFill>
                          <a:prstClr val="black"/>
                        </a:solidFill>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AF - EQ - LL</a:t>
                      </a:r>
                      <a:endParaRPr lang="en-US" sz="1600" dirty="0" smtClean="0"/>
                    </a:p>
                  </a:txBody>
                  <a:tcPr/>
                </a:tc>
              </a:tr>
              <a:tr h="28614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smtClean="0"/>
                        <a:t>DGPH</a:t>
                      </a:r>
                      <a:endParaRPr lang="en-US" sz="1600" dirty="0" smtClean="0"/>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P1-4</a:t>
                      </a:r>
                      <a:endParaRPr lang="en-US" sz="1600" dirty="0" smtClean="0"/>
                    </a:p>
                  </a:txBody>
                  <a:tcPr/>
                </a:tc>
              </a:tr>
              <a:tr h="286146">
                <a:tc vMerge="1">
                  <a:txBody>
                    <a:bodyPr/>
                    <a:lstStyle/>
                    <a:p>
                      <a:endParaRPr lang="en-US"/>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a:t>
                      </a:r>
                      <a:endParaRPr lang="en-US" sz="1600" dirty="0" smtClean="0"/>
                    </a:p>
                  </a:txBody>
                  <a:tcPr>
                    <a:solidFill>
                      <a:schemeClr val="bg1"/>
                    </a:solidFill>
                  </a:tcPr>
                </a:tc>
              </a:tr>
              <a:tr h="28614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err="1" smtClean="0"/>
                        <a:t>Mutualités</a:t>
                      </a:r>
                      <a:r>
                        <a:rPr lang="nl-BE" sz="1600" dirty="0" smtClean="0"/>
                        <a:t> </a:t>
                      </a:r>
                      <a:endParaRPr lang="en-US" sz="1600" dirty="0" smtClean="0"/>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BIM</a:t>
                      </a:r>
                      <a:r>
                        <a:rPr lang="nl-BE" sz="1600" baseline="0" dirty="0" smtClean="0"/>
                        <a:t> - RVT</a:t>
                      </a:r>
                      <a:endParaRPr lang="en-US" sz="1600" dirty="0" smtClean="0"/>
                    </a:p>
                  </a:txBody>
                  <a:tcPr>
                    <a:lnB w="12700" cap="flat" cmpd="sng" algn="ctr">
                      <a:solidFill>
                        <a:schemeClr val="tx1"/>
                      </a:solidFill>
                      <a:prstDash val="solid"/>
                      <a:round/>
                      <a:headEnd type="none" w="med" len="med"/>
                      <a:tailEnd type="none" w="med" len="med"/>
                    </a:lnB>
                  </a:tcPr>
                </a:tc>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8614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kern="1200" dirty="0" err="1" smtClean="0">
                          <a:solidFill>
                            <a:schemeClr val="bg1"/>
                          </a:solidFill>
                          <a:latin typeface="+mn-lt"/>
                          <a:ea typeface="+mn-ea"/>
                          <a:cs typeface="+mn-cs"/>
                        </a:rPr>
                        <a:t>Revenus</a:t>
                      </a:r>
                      <a:r>
                        <a:rPr lang="nl-BE" sz="1800" b="1" kern="1200" baseline="0" dirty="0" smtClean="0">
                          <a:solidFill>
                            <a:schemeClr val="bg1"/>
                          </a:solidFill>
                          <a:latin typeface="+mn-lt"/>
                          <a:ea typeface="+mn-ea"/>
                          <a:cs typeface="+mn-cs"/>
                        </a:rPr>
                        <a:t> </a:t>
                      </a:r>
                      <a:endParaRPr lang="en-US" sz="1600" b="1" kern="1200" dirty="0" smtClean="0">
                        <a:solidFill>
                          <a:schemeClr val="bg1"/>
                        </a:solidFill>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Tree>
    <p:extLst>
      <p:ext uri="{BB962C8B-B14F-4D97-AF65-F5344CB8AC3E}">
        <p14:creationId xmlns:p14="http://schemas.microsoft.com/office/powerpoint/2010/main" val="26862718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471B662-E07F-4B45-AF7C-5436FF003ECE}" type="slidenum">
              <a:rPr lang="en-GB" smtClean="0"/>
              <a:pPr/>
              <a:t>37</a:t>
            </a:fld>
            <a:endParaRPr lang="en-GB" dirty="0"/>
          </a:p>
        </p:txBody>
      </p:sp>
      <p:graphicFrame>
        <p:nvGraphicFramePr>
          <p:cNvPr id="15" name="Table 14"/>
          <p:cNvGraphicFramePr>
            <a:graphicFrameLocks noGrp="1"/>
          </p:cNvGraphicFramePr>
          <p:nvPr>
            <p:extLst>
              <p:ext uri="{D42A27DB-BD31-4B8C-83A1-F6EECF244321}">
                <p14:modId xmlns:p14="http://schemas.microsoft.com/office/powerpoint/2010/main" val="788988280"/>
              </p:ext>
            </p:extLst>
          </p:nvPr>
        </p:nvGraphicFramePr>
        <p:xfrm>
          <a:off x="4534423" y="2658649"/>
          <a:ext cx="1778695" cy="1540701"/>
        </p:xfrm>
        <a:graphic>
          <a:graphicData uri="http://schemas.openxmlformats.org/drawingml/2006/table">
            <a:tbl>
              <a:tblPr/>
              <a:tblGrid>
                <a:gridCol w="1778695"/>
              </a:tblGrid>
              <a:tr h="1540701">
                <a:tc>
                  <a:txBody>
                    <a:bodyPr/>
                    <a:lstStyle/>
                    <a:p>
                      <a:pPr algn="ctr"/>
                      <a:r>
                        <a:rPr lang="fr-FR" baseline="0" dirty="0" smtClean="0"/>
                        <a:t>Réduction des taxes sur l'élimination des déchets </a:t>
                      </a:r>
                      <a:endParaRPr lang="nl-BE" baseline="0" dirty="0" smtClean="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791591260"/>
              </p:ext>
            </p:extLst>
          </p:nvPr>
        </p:nvGraphicFramePr>
        <p:xfrm>
          <a:off x="7041716" y="2947791"/>
          <a:ext cx="1789134" cy="962416"/>
        </p:xfrm>
        <a:graphic>
          <a:graphicData uri="http://schemas.openxmlformats.org/drawingml/2006/table">
            <a:tbl>
              <a:tblPr/>
              <a:tblGrid>
                <a:gridCol w="1789134"/>
              </a:tblGrid>
              <a:tr h="962416">
                <a:tc>
                  <a:txBody>
                    <a:bodyPr/>
                    <a:lstStyle/>
                    <a:p>
                      <a:pPr algn="ctr"/>
                      <a:r>
                        <a:rPr lang="nl-BE" baseline="0" dirty="0" err="1" smtClean="0"/>
                        <a:t>Ville</a:t>
                      </a:r>
                      <a:r>
                        <a:rPr lang="nl-BE" baseline="0" dirty="0" smtClean="0"/>
                        <a:t> de Charleroi</a:t>
                      </a:r>
                      <a:endParaRPr lang="nl-BE" dirty="0" smtClean="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20" name="Straight Arrow Connector 19"/>
          <p:cNvCxnSpPr/>
          <p:nvPr/>
        </p:nvCxnSpPr>
        <p:spPr>
          <a:xfrm>
            <a:off x="2768252" y="425885"/>
            <a:ext cx="1766171" cy="256626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1" name="Straight Arrow Connector 30"/>
          <p:cNvCxnSpPr/>
          <p:nvPr/>
        </p:nvCxnSpPr>
        <p:spPr>
          <a:xfrm>
            <a:off x="2768252" y="951978"/>
            <a:ext cx="1766171" cy="230478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9" name="Straight Arrow Connector 38"/>
          <p:cNvCxnSpPr>
            <a:endCxn id="16" idx="1"/>
          </p:cNvCxnSpPr>
          <p:nvPr/>
        </p:nvCxnSpPr>
        <p:spPr>
          <a:xfrm>
            <a:off x="6325644" y="3428999"/>
            <a:ext cx="71607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Straight Arrow Connector 5"/>
          <p:cNvCxnSpPr>
            <a:endCxn id="15" idx="1"/>
          </p:cNvCxnSpPr>
          <p:nvPr/>
        </p:nvCxnSpPr>
        <p:spPr>
          <a:xfrm>
            <a:off x="2768252" y="2342367"/>
            <a:ext cx="1766171" cy="10866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a:off x="2768252" y="2743200"/>
            <a:ext cx="1766171" cy="9645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aphicFrame>
        <p:nvGraphicFramePr>
          <p:cNvPr id="17" name="Content Placeholder 13"/>
          <p:cNvGraphicFramePr>
            <a:graphicFrameLocks/>
          </p:cNvGraphicFramePr>
          <p:nvPr>
            <p:extLst>
              <p:ext uri="{D42A27DB-BD31-4B8C-83A1-F6EECF244321}">
                <p14:modId xmlns:p14="http://schemas.microsoft.com/office/powerpoint/2010/main" val="691104101"/>
              </p:ext>
            </p:extLst>
          </p:nvPr>
        </p:nvGraphicFramePr>
        <p:xfrm>
          <a:off x="245358" y="74812"/>
          <a:ext cx="2522894" cy="6708374"/>
        </p:xfrm>
        <a:graphic>
          <a:graphicData uri="http://schemas.openxmlformats.org/drawingml/2006/table">
            <a:tbl>
              <a:tblPr firstRow="1" bandRow="1">
                <a:tableStyleId>{5940675A-B579-460E-94D1-54222C63F5DA}</a:tableStyleId>
              </a:tblPr>
              <a:tblGrid>
                <a:gridCol w="700311"/>
                <a:gridCol w="1822583"/>
              </a:tblGrid>
              <a:tr h="161407">
                <a:tc gridSpan="2">
                  <a:txBody>
                    <a:bodyPr/>
                    <a:lstStyle/>
                    <a:p>
                      <a:endParaRPr lang="en-US" sz="1600" dirty="0"/>
                    </a:p>
                  </a:txBody>
                  <a:tcPr vert="vert27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lvl="0" rtl="0"/>
                      <a:endParaRPr lang="en-US" dirty="0" smtClean="0"/>
                    </a:p>
                  </a:txBody>
                  <a:tcPr/>
                </a:tc>
              </a:tr>
              <a:tr h="286146">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600" b="1" dirty="0" smtClean="0">
                          <a:solidFill>
                            <a:schemeClr val="bg1"/>
                          </a:solidFill>
                        </a:rPr>
                        <a:t>RN (&amp;</a:t>
                      </a:r>
                      <a:r>
                        <a:rPr lang="nl-BE" sz="1600" b="1" baseline="0" dirty="0" smtClean="0">
                          <a:solidFill>
                            <a:schemeClr val="bg1"/>
                          </a:solidFill>
                        </a:rPr>
                        <a:t> BCSS)</a:t>
                      </a:r>
                      <a:endParaRPr lang="en-US" sz="1600" b="1" dirty="0" smtClean="0">
                        <a:solidFill>
                          <a:schemeClr val="bg1"/>
                        </a:solidFill>
                      </a:endParaRPr>
                    </a:p>
                  </a:txBody>
                  <a:tcPr vert="vert27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lvl="0" rtl="0"/>
                      <a:r>
                        <a:rPr lang="nl-BE" sz="1600" dirty="0" smtClean="0"/>
                        <a:t>Date de </a:t>
                      </a:r>
                      <a:r>
                        <a:rPr lang="nl-BE" sz="1600" dirty="0" err="1" smtClean="0"/>
                        <a:t>naissance</a:t>
                      </a:r>
                      <a:endParaRPr lang="en-US" sz="1600" dirty="0" smtClean="0"/>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r>
              <a:tr h="494252">
                <a:tc vMerge="1">
                  <a:txBody>
                    <a:bodyPr/>
                    <a:lstStyle/>
                    <a:p>
                      <a:endParaRPr lang="en-US" dirty="0"/>
                    </a:p>
                  </a:txBody>
                  <a:tcPr/>
                </a:tc>
                <a:tc>
                  <a:txBody>
                    <a:bodyPr/>
                    <a:lstStyle/>
                    <a:p>
                      <a:pPr lvl="0" rtl="0"/>
                      <a:r>
                        <a:rPr lang="nl-BE" sz="1600" dirty="0" err="1" smtClean="0"/>
                        <a:t>Lieu</a:t>
                      </a:r>
                      <a:r>
                        <a:rPr lang="nl-BE" sz="1600" dirty="0" smtClean="0"/>
                        <a:t> de </a:t>
                      </a:r>
                      <a:r>
                        <a:rPr lang="nl-BE" sz="1600" dirty="0" err="1" smtClean="0"/>
                        <a:t>résidence</a:t>
                      </a:r>
                      <a:r>
                        <a:rPr lang="nl-BE" sz="1600" dirty="0" smtClean="0"/>
                        <a:t> principale</a:t>
                      </a:r>
                      <a:endParaRPr lang="en-US" sz="1600" dirty="0" smtClean="0"/>
                    </a:p>
                  </a:txBody>
                  <a:tcPr>
                    <a:solidFill>
                      <a:schemeClr val="accent1">
                        <a:lumMod val="40000"/>
                        <a:lumOff val="60000"/>
                      </a:schemeClr>
                    </a:solidFill>
                  </a:tcPr>
                </a:tc>
              </a:tr>
              <a:tr h="494252">
                <a:tc vMerge="1">
                  <a:txBody>
                    <a:bodyPr/>
                    <a:lstStyle/>
                    <a:p>
                      <a:endParaRPr lang="en-US" dirty="0"/>
                    </a:p>
                  </a:txBody>
                  <a:tcPr/>
                </a:tc>
                <a:tc>
                  <a:txBody>
                    <a:bodyPr/>
                    <a:lstStyle/>
                    <a:p>
                      <a:pPr lvl="0" rtl="0"/>
                      <a:r>
                        <a:rPr lang="nl-BE" sz="1600" dirty="0" err="1" smtClean="0"/>
                        <a:t>Composition</a:t>
                      </a:r>
                      <a:r>
                        <a:rPr lang="nl-BE" sz="1600" dirty="0" smtClean="0"/>
                        <a:t> du ménage</a:t>
                      </a:r>
                      <a:endParaRPr lang="en-US" sz="1600" dirty="0"/>
                    </a:p>
                  </a:txBody>
                  <a:tcPr>
                    <a:lnB w="12700" cap="flat" cmpd="sng" algn="ctr">
                      <a:solidFill>
                        <a:schemeClr val="tx1"/>
                      </a:solidFill>
                      <a:prstDash val="solid"/>
                      <a:round/>
                      <a:headEnd type="none" w="med" len="med"/>
                      <a:tailEnd type="none" w="med" len="med"/>
                    </a:lnB>
                    <a:solidFill>
                      <a:schemeClr val="accent1">
                        <a:lumMod val="40000"/>
                        <a:lumOff val="60000"/>
                      </a:schemeClr>
                    </a:solidFill>
                  </a:tcPr>
                </a:tc>
              </a:tr>
              <a:tr h="16140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vert="vert27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286146">
                <a:tc rowSpan="1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600" b="1" kern="1200" dirty="0" err="1" smtClean="0">
                          <a:solidFill>
                            <a:schemeClr val="bg1"/>
                          </a:solidFill>
                          <a:latin typeface="+mn-lt"/>
                          <a:ea typeface="+mn-ea"/>
                          <a:cs typeface="+mn-cs"/>
                        </a:rPr>
                        <a:t>Statuts</a:t>
                      </a:r>
                      <a:r>
                        <a:rPr lang="nl-BE" sz="1600" b="1" kern="1200" baseline="0" dirty="0" smtClean="0">
                          <a:solidFill>
                            <a:schemeClr val="bg1"/>
                          </a:solidFill>
                          <a:latin typeface="+mn-lt"/>
                          <a:ea typeface="+mn-ea"/>
                          <a:cs typeface="+mn-cs"/>
                        </a:rPr>
                        <a:t> </a:t>
                      </a:r>
                      <a:r>
                        <a:rPr lang="nl-BE" sz="1600" b="1" kern="1200" baseline="0" dirty="0" err="1" smtClean="0">
                          <a:solidFill>
                            <a:schemeClr val="bg1"/>
                          </a:solidFill>
                          <a:latin typeface="+mn-lt"/>
                          <a:ea typeface="+mn-ea"/>
                          <a:cs typeface="+mn-cs"/>
                        </a:rPr>
                        <a:t>sociaux</a:t>
                      </a:r>
                      <a:endParaRPr lang="en-US" sz="1600" b="1" kern="1200" dirty="0" smtClean="0">
                        <a:solidFill>
                          <a:schemeClr val="bg1"/>
                        </a:solidFill>
                        <a:latin typeface="+mn-lt"/>
                        <a:ea typeface="+mn-ea"/>
                        <a:cs typeface="+mn-cs"/>
                      </a:endParaRPr>
                    </a:p>
                  </a:txBody>
                  <a:tcPr vert="vert27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baseline="0" dirty="0" smtClean="0"/>
                        <a:t>SPF </a:t>
                      </a:r>
                      <a:r>
                        <a:rPr lang="nl-BE" sz="1600" baseline="0" dirty="0" err="1" smtClean="0"/>
                        <a:t>ou</a:t>
                      </a:r>
                      <a:r>
                        <a:rPr lang="nl-BE" sz="1600" baseline="0" dirty="0" smtClean="0"/>
                        <a:t> IPSS</a:t>
                      </a:r>
                      <a:endParaRPr lang="en-US" sz="1600" dirty="0" smtClean="0"/>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GRAPA - IGO</a:t>
                      </a: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RG - GI</a:t>
                      </a:r>
                      <a:endParaRPr lang="nl-BE" sz="1600" kern="1200" dirty="0" smtClean="0">
                        <a:solidFill>
                          <a:schemeClr val="dk1"/>
                        </a:solidFill>
                        <a:latin typeface="+mn-lt"/>
                        <a:ea typeface="+mn-ea"/>
                        <a:cs typeface="+mn-cs"/>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ATP - THVD</a:t>
                      </a:r>
                      <a:endParaRPr lang="nl-BE" sz="1600" kern="1200" dirty="0" smtClean="0">
                        <a:solidFill>
                          <a:schemeClr val="dk1"/>
                        </a:solidFill>
                        <a:latin typeface="+mn-lt"/>
                        <a:ea typeface="+mn-ea"/>
                        <a:cs typeface="+mn-cs"/>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kern="1200" dirty="0" smtClean="0"/>
                        <a:t>…</a:t>
                      </a:r>
                      <a:endParaRPr lang="nl-BE" sz="1600" kern="1200" dirty="0" smtClean="0">
                        <a:solidFill>
                          <a:schemeClr val="dk1"/>
                        </a:solidFill>
                        <a:latin typeface="+mn-lt"/>
                        <a:ea typeface="+mn-ea"/>
                        <a:cs typeface="+mn-cs"/>
                      </a:endParaRPr>
                    </a:p>
                  </a:txBody>
                  <a:tcPr/>
                </a:tc>
              </a:tr>
              <a:tr h="286146">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smtClean="0"/>
                        <a:t>CPAS</a:t>
                      </a:r>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RIS - LL</a:t>
                      </a:r>
                      <a:endParaRPr lang="nl-BE" sz="1600" dirty="0" smtClean="0">
                        <a:solidFill>
                          <a:prstClr val="black"/>
                        </a:solidFill>
                      </a:endParaRPr>
                    </a:p>
                  </a:txBody>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AF - EQ - LL</a:t>
                      </a:r>
                      <a:endParaRPr lang="en-US" sz="1600" dirty="0" smtClean="0"/>
                    </a:p>
                  </a:txBody>
                  <a:tcPr/>
                </a:tc>
              </a:tr>
              <a:tr h="28614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smtClean="0"/>
                        <a:t>DGPH</a:t>
                      </a:r>
                      <a:endParaRPr lang="en-US" sz="1600" dirty="0" smtClean="0"/>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P1-4</a:t>
                      </a:r>
                      <a:endParaRPr lang="en-US" sz="1600" dirty="0" smtClean="0"/>
                    </a:p>
                  </a:txBody>
                  <a:tcPr/>
                </a:tc>
              </a:tr>
              <a:tr h="286146">
                <a:tc vMerge="1">
                  <a:txBody>
                    <a:bodyPr/>
                    <a:lstStyle/>
                    <a:p>
                      <a:endParaRPr lang="en-US"/>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a:t>
                      </a:r>
                      <a:endParaRPr lang="en-US" sz="1600" dirty="0" smtClean="0"/>
                    </a:p>
                  </a:txBody>
                  <a:tcPr>
                    <a:solidFill>
                      <a:schemeClr val="bg1"/>
                    </a:solidFill>
                  </a:tcPr>
                </a:tc>
              </a:tr>
              <a:tr h="28614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err="1" smtClean="0"/>
                        <a:t>Mutualités</a:t>
                      </a:r>
                      <a:r>
                        <a:rPr lang="nl-BE" sz="1600" dirty="0" smtClean="0"/>
                        <a:t> </a:t>
                      </a:r>
                      <a:endParaRPr lang="en-US" sz="1600" dirty="0" smtClean="0"/>
                    </a:p>
                  </a:txBody>
                  <a:tcPr>
                    <a:solidFill>
                      <a:schemeClr val="accent1">
                        <a:lumMod val="40000"/>
                        <a:lumOff val="60000"/>
                      </a:schemeClr>
                    </a:solidFill>
                  </a:tcPr>
                </a:tc>
              </a:tr>
              <a:tr h="286146">
                <a:tc vMerge="1">
                  <a:txBody>
                    <a:bodyPr/>
                    <a:lstStyle/>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600" dirty="0" smtClean="0"/>
                        <a:t>BIM</a:t>
                      </a:r>
                      <a:r>
                        <a:rPr lang="nl-BE" sz="1600" baseline="0" dirty="0" smtClean="0"/>
                        <a:t> - RVT</a:t>
                      </a:r>
                      <a:endParaRPr lang="en-US" sz="1600" dirty="0" smtClean="0"/>
                    </a:p>
                  </a:txBody>
                  <a:tcPr>
                    <a:lnB w="12700" cap="flat" cmpd="sng" algn="ctr">
                      <a:solidFill>
                        <a:schemeClr val="tx1"/>
                      </a:solidFill>
                      <a:prstDash val="solid"/>
                      <a:round/>
                      <a:headEnd type="none" w="med" len="med"/>
                      <a:tailEnd type="none" w="med" len="med"/>
                    </a:lnB>
                  </a:tcPr>
                </a:tc>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8614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kern="1200" dirty="0" err="1" smtClean="0">
                          <a:solidFill>
                            <a:schemeClr val="bg1"/>
                          </a:solidFill>
                          <a:latin typeface="+mn-lt"/>
                          <a:ea typeface="+mn-ea"/>
                          <a:cs typeface="+mn-cs"/>
                        </a:rPr>
                        <a:t>Revenus</a:t>
                      </a:r>
                      <a:r>
                        <a:rPr lang="nl-BE" sz="1800" b="1" kern="1200" baseline="0" dirty="0" smtClean="0">
                          <a:solidFill>
                            <a:schemeClr val="bg1"/>
                          </a:solidFill>
                          <a:latin typeface="+mn-lt"/>
                          <a:ea typeface="+mn-ea"/>
                          <a:cs typeface="+mn-cs"/>
                        </a:rPr>
                        <a:t> </a:t>
                      </a:r>
                      <a:endParaRPr lang="en-US" sz="1600" b="1" kern="1200" dirty="0" smtClean="0">
                        <a:solidFill>
                          <a:schemeClr val="bg1"/>
                        </a:solidFill>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Tree>
    <p:extLst>
      <p:ext uri="{BB962C8B-B14F-4D97-AF65-F5344CB8AC3E}">
        <p14:creationId xmlns:p14="http://schemas.microsoft.com/office/powerpoint/2010/main" val="9122750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Services pour des tiers</a:t>
            </a:r>
            <a:endParaRPr lang="en-US" dirty="0"/>
          </a:p>
        </p:txBody>
      </p:sp>
      <p:sp>
        <p:nvSpPr>
          <p:cNvPr id="3" name="Content Placeholder 2"/>
          <p:cNvSpPr>
            <a:spLocks noGrp="1"/>
          </p:cNvSpPr>
          <p:nvPr>
            <p:ph idx="1"/>
          </p:nvPr>
        </p:nvSpPr>
        <p:spPr/>
        <p:txBody>
          <a:bodyPr>
            <a:normAutofit fontScale="92500"/>
          </a:bodyPr>
          <a:lstStyle/>
          <a:p>
            <a:r>
              <a:rPr lang="en-US" altLang="en-US" smtClean="0">
                <a:sym typeface="Arial" charset="0"/>
              </a:rPr>
              <a:t>transaction pour les maîtres d'ouvrage sur le portail de la sécurité sociale</a:t>
            </a:r>
          </a:p>
          <a:p>
            <a:pPr lvl="1"/>
            <a:r>
              <a:rPr lang="en-US" altLang="en-US" smtClean="0">
                <a:sym typeface="Arial" charset="0"/>
              </a:rPr>
              <a:t>consultation électronique du fait qu'un employeur est en règle avec ses obligations en matière de sécurité sociale et vérification de l'existence d'une responsabilité solidaire ou d'une obligation de retenue</a:t>
            </a:r>
          </a:p>
          <a:p>
            <a:pPr lvl="1"/>
            <a:endParaRPr lang="en-US" altLang="en-US" smtClean="0">
              <a:sym typeface="Arial" charset="0"/>
            </a:endParaRPr>
          </a:p>
          <a:p>
            <a:r>
              <a:rPr lang="en-US" altLang="en-US" smtClean="0">
                <a:sym typeface="Arial" charset="0"/>
              </a:rPr>
              <a:t>transactions pour les communes sur le portail de la sécurité sociale</a:t>
            </a:r>
          </a:p>
          <a:p>
            <a:pPr lvl="1"/>
            <a:r>
              <a:rPr lang="en-US" altLang="en-US" smtClean="0">
                <a:sym typeface="Arial" charset="0"/>
              </a:rPr>
              <a:t>Communit-e: introduction électronique d'une demande d'allocation pour personnes handicapées auprès du SPF Sécurité sociale</a:t>
            </a:r>
          </a:p>
          <a:p>
            <a:pPr lvl="1"/>
            <a:r>
              <a:rPr lang="en-US" altLang="en-US" smtClean="0">
                <a:sym typeface="Arial" charset="0"/>
              </a:rPr>
              <a:t>E-Creabis: consultation on-line et, au besoin, création du numéro unique d'identification de la sécurité sociale dans le registre national ou les registres BCSS</a:t>
            </a:r>
          </a:p>
          <a:p>
            <a:pPr lvl="1"/>
            <a:r>
              <a:rPr lang="en-US" altLang="en-US" smtClean="0">
                <a:sym typeface="Arial" charset="0"/>
              </a:rPr>
              <a:t>introduction électronique d'une demande de pension (ONP)</a:t>
            </a:r>
          </a:p>
          <a:p>
            <a:pPr lvl="1"/>
            <a:r>
              <a:rPr lang="en-US" altLang="en-US" smtClean="0">
                <a:sym typeface="Arial" charset="0"/>
              </a:rPr>
              <a:t>introduction d'une déclaration anticipée en matière d'euthanasie</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38</a:t>
            </a:fld>
            <a:endParaRPr lang="en-GB" dirty="0"/>
          </a:p>
        </p:txBody>
      </p:sp>
    </p:spTree>
    <p:extLst>
      <p:ext uri="{BB962C8B-B14F-4D97-AF65-F5344CB8AC3E}">
        <p14:creationId xmlns:p14="http://schemas.microsoft.com/office/powerpoint/2010/main" val="1647476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Services pour des tiers</a:t>
            </a:r>
            <a:endParaRPr lang="en-US" dirty="0"/>
          </a:p>
        </p:txBody>
      </p:sp>
      <p:sp>
        <p:nvSpPr>
          <p:cNvPr id="3" name="Content Placeholder 2"/>
          <p:cNvSpPr>
            <a:spLocks noGrp="1"/>
          </p:cNvSpPr>
          <p:nvPr>
            <p:ph idx="1"/>
          </p:nvPr>
        </p:nvSpPr>
        <p:spPr/>
        <p:txBody>
          <a:bodyPr/>
          <a:lstStyle/>
          <a:p>
            <a:r>
              <a:rPr lang="en-US" altLang="en-US" smtClean="0">
                <a:sym typeface="Arial" charset="0"/>
              </a:rPr>
              <a:t>transaction pour les huissiers de justice</a:t>
            </a:r>
          </a:p>
          <a:p>
            <a:pPr lvl="1"/>
            <a:r>
              <a:rPr lang="en-US" altLang="en-US" smtClean="0">
                <a:sym typeface="Arial" charset="0"/>
              </a:rPr>
              <a:t>quatrième voie – notification sociale: les officiers publics ou ministériels ont la possibilité de transmettre leurs messages et informations par la voie électronique</a:t>
            </a:r>
          </a:p>
          <a:p>
            <a:r>
              <a:rPr lang="en-US" altLang="en-US" smtClean="0">
                <a:sym typeface="Arial" charset="0"/>
              </a:rPr>
              <a:t>transaction pour les opérateurs de télécommunication auprès de l'IBPT</a:t>
            </a:r>
          </a:p>
          <a:p>
            <a:pPr lvl="1"/>
            <a:r>
              <a:rPr lang="en-US" altLang="en-US" smtClean="0">
                <a:sym typeface="Arial" charset="0"/>
              </a:rPr>
              <a:t>vérification du droit au tarif téléphonique social</a:t>
            </a:r>
          </a:p>
          <a:p>
            <a:r>
              <a:rPr lang="en-US" altLang="en-US" smtClean="0">
                <a:sym typeface="Arial" charset="0"/>
              </a:rPr>
              <a:t>Limosa</a:t>
            </a:r>
          </a:p>
          <a:p>
            <a:pPr lvl="1"/>
            <a:r>
              <a:rPr lang="en-US" altLang="en-US" smtClean="0">
                <a:sym typeface="Times New Roman" pitchFamily="18" charset="0"/>
              </a:rPr>
              <a:t>déclaration multifonctionnelle unique de toutes les activités de travailleurs, indépendants ou stagiaires étrangers sur le territoire belge</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39</a:t>
            </a:fld>
            <a:endParaRPr lang="en-GB" dirty="0"/>
          </a:p>
        </p:txBody>
      </p:sp>
    </p:spTree>
    <p:extLst>
      <p:ext uri="{BB962C8B-B14F-4D97-AF65-F5344CB8AC3E}">
        <p14:creationId xmlns:p14="http://schemas.microsoft.com/office/powerpoint/2010/main" val="1123783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Acteurs du secteur social</a:t>
            </a:r>
            <a:endParaRPr lang="en-US" dirty="0"/>
          </a:p>
        </p:txBody>
      </p:sp>
      <p:sp>
        <p:nvSpPr>
          <p:cNvPr id="3" name="Content Placeholder 2"/>
          <p:cNvSpPr>
            <a:spLocks noGrp="1"/>
          </p:cNvSpPr>
          <p:nvPr>
            <p:ph idx="1"/>
          </p:nvPr>
        </p:nvSpPr>
        <p:spPr/>
        <p:txBody>
          <a:bodyPr>
            <a:normAutofit fontScale="92500" lnSpcReduction="20000"/>
          </a:bodyPr>
          <a:lstStyle/>
          <a:p>
            <a:r>
              <a:rPr lang="fr-FR" smtClean="0"/>
              <a:t>2.000 instances actives dans la perception de cotisations ou dans la gestion, l'exécution ou l'octroi</a:t>
            </a:r>
          </a:p>
          <a:p>
            <a:pPr lvl="1"/>
            <a:r>
              <a:rPr lang="fr-FR" smtClean="0"/>
              <a:t>des assurances sociales (assurance maladie, assurance chômage, pensions, allocations familiales, ...) dans tous les régimes (travailleurs salariés, travailleurs indépendants, fonctionnaires)</a:t>
            </a:r>
          </a:p>
          <a:p>
            <a:pPr lvl="1"/>
            <a:r>
              <a:rPr lang="fr-FR" smtClean="0"/>
              <a:t>d'aide sociale (revenu d'intégration, allocations aux personnes handicapées …)</a:t>
            </a:r>
          </a:p>
          <a:p>
            <a:pPr lvl="1"/>
            <a:r>
              <a:rPr lang="fr-FR" smtClean="0"/>
              <a:t>des avantages supplémentaires prévus dans des CCT</a:t>
            </a:r>
          </a:p>
          <a:p>
            <a:endParaRPr lang="fr-FR" smtClean="0"/>
          </a:p>
          <a:p>
            <a:r>
              <a:rPr lang="fr-FR" smtClean="0"/>
              <a:t>1.000 instances actives dans la gestion, l’exécution ou l’octroi</a:t>
            </a:r>
          </a:p>
          <a:p>
            <a:pPr lvl="1"/>
            <a:r>
              <a:rPr lang="fr-FR" smtClean="0"/>
              <a:t>des avantages sociaux prévus par des niveaux de pouvoir autres que les pouvoirs fédéraux (communes, villes, provinces, régions, communautés, …)</a:t>
            </a:r>
          </a:p>
          <a:p>
            <a:pPr lvl="1"/>
            <a:r>
              <a:rPr lang="fr-FR" smtClean="0"/>
              <a:t>des droits dérivés accordés sur la base du statut social du bénéficiaire (services fiscaux, sociétés de transports en commun, entreprises d’utilité publique, sociétés de logement social, …)</a:t>
            </a:r>
          </a:p>
          <a:p>
            <a:endParaRPr lang="fr-FR" smtClean="0"/>
          </a:p>
          <a:p>
            <a:r>
              <a:rPr lang="fr-FR" smtClean="0"/>
              <a:t>&gt; 220.000 employeurs</a:t>
            </a:r>
          </a:p>
          <a:p>
            <a:endParaRPr lang="fr-FR" smtClean="0"/>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4</a:t>
            </a:fld>
            <a:endParaRPr lang="en-GB" dirty="0"/>
          </a:p>
        </p:txBody>
      </p:sp>
    </p:spTree>
    <p:extLst>
      <p:ext uri="{BB962C8B-B14F-4D97-AF65-F5344CB8AC3E}">
        <p14:creationId xmlns:p14="http://schemas.microsoft.com/office/powerpoint/2010/main" val="15647238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fr-BE" altLang="en-US" smtClean="0"/>
              <a:t>eBox citoyen </a:t>
            </a:r>
            <a:endParaRPr lang="en-US" altLang="en-US" smtClean="0"/>
          </a:p>
        </p:txBody>
      </p:sp>
      <p:sp>
        <p:nvSpPr>
          <p:cNvPr id="38915" name="Content Placeholder 2"/>
          <p:cNvSpPr>
            <a:spLocks noGrp="1"/>
          </p:cNvSpPr>
          <p:nvPr>
            <p:ph idx="1"/>
          </p:nvPr>
        </p:nvSpPr>
        <p:spPr/>
        <p:txBody>
          <a:bodyPr>
            <a:normAutofit fontScale="92500"/>
          </a:bodyPr>
          <a:lstStyle/>
          <a:p>
            <a:r>
              <a:rPr lang="fr-FR" altLang="en-US" dirty="0" smtClean="0"/>
              <a:t>boîte aux lettres électronique permettant au citoyen de recevoir des documents officiels de manière centralisée et sécurisée </a:t>
            </a:r>
          </a:p>
          <a:p>
            <a:r>
              <a:rPr lang="fr-FR" altLang="en-US" dirty="0" smtClean="0"/>
              <a:t>outil conçu de telle sorte que le citoyen s'annonce une seule fois (‘single </a:t>
            </a:r>
            <a:r>
              <a:rPr lang="fr-FR" altLang="en-US" dirty="0" err="1" smtClean="0"/>
              <a:t>sign</a:t>
            </a:r>
            <a:r>
              <a:rPr lang="fr-FR" altLang="en-US" dirty="0" smtClean="0"/>
              <a:t> on’) pour obtenir ensuite accès à tous ses documents personnels via l'interface de son choix, quel que soit l'endroit où ses documents sont enregistrés</a:t>
            </a:r>
          </a:p>
          <a:p>
            <a:r>
              <a:rPr lang="fr-FR" dirty="0" smtClean="0"/>
              <a:t>organismes déjà en production : </a:t>
            </a:r>
            <a:r>
              <a:rPr lang="fr-FR" dirty="0" err="1" smtClean="0"/>
              <a:t>ONEm</a:t>
            </a:r>
            <a:r>
              <a:rPr lang="fr-FR" dirty="0" smtClean="0"/>
              <a:t>, ONSS, FMP, ONVA, CIN</a:t>
            </a:r>
          </a:p>
          <a:p>
            <a:r>
              <a:rPr lang="fr-FR" altLang="en-US" dirty="0" smtClean="0"/>
              <a:t>certaines organisations en dehors du réseau de la sécurité sociale envisagent également d'utiliser l'</a:t>
            </a:r>
            <a:r>
              <a:rPr lang="fr-FR" altLang="en-US" dirty="0" err="1" smtClean="0"/>
              <a:t>eBox</a:t>
            </a:r>
            <a:r>
              <a:rPr lang="fr-FR" altLang="en-US" dirty="0" smtClean="0"/>
              <a:t>, notamment les prestataires de soins</a:t>
            </a:r>
          </a:p>
          <a:p>
            <a:r>
              <a:rPr lang="fr-FR" dirty="0" smtClean="0"/>
              <a:t>autres utilisations prévues en 2016 </a:t>
            </a:r>
          </a:p>
          <a:p>
            <a:pPr lvl="1"/>
            <a:r>
              <a:rPr lang="fr-FR" dirty="0" smtClean="0"/>
              <a:t>moteur de salaire, ONP, </a:t>
            </a:r>
            <a:r>
              <a:rPr lang="fr-FR" dirty="0" err="1" smtClean="0"/>
              <a:t>SIGeDIS</a:t>
            </a:r>
            <a:r>
              <a:rPr lang="fr-FR" dirty="0" smtClean="0"/>
              <a:t>, FAMIFED, </a:t>
            </a:r>
            <a:r>
              <a:rPr lang="fr-FR" dirty="0" err="1" smtClean="0"/>
              <a:t>InterOP</a:t>
            </a:r>
            <a:r>
              <a:rPr lang="fr-FR" dirty="0" smtClean="0"/>
              <a:t>, CPAS, Communes, les 3 régions Flandre-Wallonie-Bruxelles, etc.</a:t>
            </a:r>
            <a:endParaRPr lang="fr-FR" altLang="en-US" dirty="0" smtClean="0"/>
          </a:p>
          <a:p>
            <a:endParaRPr lang="fr-FR" altLang="en-US" dirty="0" smtClean="0"/>
          </a:p>
        </p:txBody>
      </p:sp>
      <p:sp>
        <p:nvSpPr>
          <p:cNvPr id="4" name="Slide Number Placeholder 3"/>
          <p:cNvSpPr>
            <a:spLocks noGrp="1"/>
          </p:cNvSpPr>
          <p:nvPr>
            <p:ph type="sldNum" sz="quarter" idx="10"/>
          </p:nvPr>
        </p:nvSpPr>
        <p:spPr/>
        <p:txBody>
          <a:bodyPr/>
          <a:lstStyle/>
          <a:p>
            <a:fld id="{F9CCAA0B-3D42-4270-9815-7C6187B9A81B}" type="slidenum">
              <a:rPr lang="en-GB" smtClean="0"/>
              <a:pPr/>
              <a:t>40</a:t>
            </a:fld>
            <a:endParaRPr lang="en-GB" dirty="0"/>
          </a:p>
        </p:txBody>
      </p:sp>
    </p:spTree>
    <p:extLst>
      <p:ext uri="{BB962C8B-B14F-4D97-AF65-F5344CB8AC3E}">
        <p14:creationId xmlns:p14="http://schemas.microsoft.com/office/powerpoint/2010/main" val="30741618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eBox citoyen</a:t>
            </a:r>
            <a:endParaRPr lang="en-US" dirty="0"/>
          </a:p>
        </p:txBody>
      </p:sp>
      <p:sp>
        <p:nvSpPr>
          <p:cNvPr id="3" name="Content Placeholder 2"/>
          <p:cNvSpPr>
            <a:spLocks noGrp="1"/>
          </p:cNvSpPr>
          <p:nvPr>
            <p:ph idx="1"/>
          </p:nvPr>
        </p:nvSpPr>
        <p:spPr/>
        <p:txBody>
          <a:bodyPr>
            <a:normAutofit fontScale="92500" lnSpcReduction="20000"/>
          </a:bodyPr>
          <a:lstStyle/>
          <a:p>
            <a:r>
              <a:rPr lang="fr-FR" altLang="en-US" smtClean="0"/>
              <a:t>avantages pour le citoyen</a:t>
            </a:r>
          </a:p>
          <a:p>
            <a:pPr lvl="1"/>
            <a:r>
              <a:rPr lang="fr-FR" altLang="en-US" smtClean="0"/>
              <a:t>1 place unique</a:t>
            </a:r>
          </a:p>
          <a:p>
            <a:pPr lvl="1"/>
            <a:r>
              <a:rPr lang="fr-FR" altLang="en-US" smtClean="0"/>
              <a:t>documents toujours disponibles 7/7 et 24/24</a:t>
            </a:r>
          </a:p>
          <a:p>
            <a:pPr lvl="1"/>
            <a:r>
              <a:rPr lang="fr-FR" altLang="en-US" smtClean="0"/>
              <a:t>accessible via 1 connexion Internet</a:t>
            </a:r>
          </a:p>
          <a:p>
            <a:pPr lvl="1"/>
            <a:r>
              <a:rPr lang="fr-FR" altLang="en-US" smtClean="0"/>
              <a:t>100% sécurisé</a:t>
            </a:r>
          </a:p>
          <a:p>
            <a:pPr lvl="1"/>
            <a:r>
              <a:rPr lang="fr-FR" altLang="en-US" smtClean="0"/>
              <a:t>100% eco-responsable </a:t>
            </a:r>
          </a:p>
          <a:p>
            <a:pPr lvl="1"/>
            <a:r>
              <a:rPr lang="fr-FR" altLang="en-US" smtClean="0"/>
              <a:t>100% gratuit</a:t>
            </a:r>
            <a:endParaRPr lang="en-US" altLang="en-US" smtClean="0"/>
          </a:p>
          <a:p>
            <a:r>
              <a:rPr lang="fr-BE" smtClean="0"/>
              <a:t>avantages pour les institutions </a:t>
            </a:r>
          </a:p>
          <a:p>
            <a:pPr lvl="1"/>
            <a:r>
              <a:rPr lang="fr-FR" smtClean="0"/>
              <a:t>envoi sécurisé</a:t>
            </a:r>
          </a:p>
          <a:p>
            <a:pPr lvl="1"/>
            <a:r>
              <a:rPr lang="fr-FR" smtClean="0"/>
              <a:t>rapidité dans la transmission et in fine dans le traitement du dossier</a:t>
            </a:r>
          </a:p>
          <a:p>
            <a:pPr lvl="1"/>
            <a:r>
              <a:rPr lang="fr-FR" smtClean="0"/>
              <a:t>l'identité de l'institution émettrice apparait sur les documents transmis</a:t>
            </a:r>
          </a:p>
          <a:p>
            <a:pPr lvl="1"/>
            <a:r>
              <a:rPr lang="fr-FR" smtClean="0"/>
              <a:t>baisse significative des impressions et envois papier</a:t>
            </a:r>
          </a:p>
          <a:p>
            <a:pPr lvl="1"/>
            <a:r>
              <a:rPr lang="fr-FR" smtClean="0"/>
              <a:t>économies  grâce à moins d’impressions , d’envois papier et de frais postaux</a:t>
            </a:r>
          </a:p>
          <a:p>
            <a:pPr lvl="1"/>
            <a:r>
              <a:rPr lang="fr-FR" smtClean="0"/>
              <a:t>facile à intégrer</a:t>
            </a:r>
          </a:p>
          <a:p>
            <a:pPr lvl="1"/>
            <a:r>
              <a:rPr lang="fr-FR" smtClean="0"/>
              <a:t>Conservation d’une trace de chaque envoi effectué via une preuve d'envoi</a:t>
            </a: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41</a:t>
            </a:fld>
            <a:endParaRPr lang="en-GB" dirty="0"/>
          </a:p>
        </p:txBody>
      </p:sp>
    </p:spTree>
    <p:extLst>
      <p:ext uri="{BB962C8B-B14F-4D97-AF65-F5344CB8AC3E}">
        <p14:creationId xmlns:p14="http://schemas.microsoft.com/office/powerpoint/2010/main" val="14300095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err="1"/>
              <a:t>eBox</a:t>
            </a:r>
            <a:r>
              <a:rPr lang="fr-BE" altLang="en-US" dirty="0"/>
              <a:t> citoyen</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42</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5327747"/>
              </p:ext>
            </p:extLst>
          </p:nvPr>
        </p:nvGraphicFramePr>
        <p:xfrm>
          <a:off x="457200" y="1196975"/>
          <a:ext cx="8229600" cy="5111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8954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err="1"/>
              <a:t>eBox</a:t>
            </a:r>
            <a:r>
              <a:rPr lang="fr-BE" altLang="en-US" dirty="0"/>
              <a:t> citoyen</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43</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71899"/>
              </p:ext>
            </p:extLst>
          </p:nvPr>
        </p:nvGraphicFramePr>
        <p:xfrm>
          <a:off x="457200" y="1196975"/>
          <a:ext cx="8229600" cy="5111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86430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Datawarehouse marché du travail</a:t>
            </a:r>
            <a:endParaRPr lang="en-US" dirty="0"/>
          </a:p>
        </p:txBody>
      </p:sp>
      <p:sp>
        <p:nvSpPr>
          <p:cNvPr id="3" name="Content Placeholder 2"/>
          <p:cNvSpPr>
            <a:spLocks noGrp="1"/>
          </p:cNvSpPr>
          <p:nvPr>
            <p:ph idx="1"/>
          </p:nvPr>
        </p:nvSpPr>
        <p:spPr/>
        <p:txBody>
          <a:bodyPr>
            <a:normAutofit lnSpcReduction="10000"/>
          </a:bodyPr>
          <a:lstStyle/>
          <a:p>
            <a:r>
              <a:rPr lang="fr-FR" smtClean="0"/>
              <a:t>créé pour répondre de manière efficace aux demandes de données de la part d’institutions de recherche et des pouvoirs publics</a:t>
            </a:r>
          </a:p>
          <a:p>
            <a:r>
              <a:rPr lang="fr-FR" smtClean="0"/>
              <a:t>à la base construit à l’aide de données provenant des institutions de sécurité sociale, du registre national et du registre Bis, et complété par des notions auto-définies</a:t>
            </a:r>
          </a:p>
          <a:p>
            <a:r>
              <a:rPr lang="fr-FR" smtClean="0"/>
              <a:t>mis en production début 2001</a:t>
            </a:r>
          </a:p>
          <a:p>
            <a:r>
              <a:rPr lang="en-US" altLang="en-US" smtClean="0">
                <a:sym typeface="Arial" charset="0"/>
              </a:rPr>
              <a:t>au fil des années, augmentation du nombre d'instances fournissant des données</a:t>
            </a:r>
          </a:p>
          <a:p>
            <a:pPr lvl="1"/>
            <a:r>
              <a:rPr lang="en-US" altLang="en-US" smtClean="0">
                <a:sym typeface="Arial" charset="0"/>
              </a:rPr>
              <a:t>données pertinentes de tous les acteurs du secteur social</a:t>
            </a:r>
          </a:p>
          <a:p>
            <a:pPr lvl="1"/>
            <a:r>
              <a:rPr lang="en-US" altLang="en-US" smtClean="0">
                <a:sym typeface="Arial" charset="0"/>
              </a:rPr>
              <a:t>données pertinentes en provenance d'autres acteurs (p.ex. SPF Finances, DGSIE,…)</a:t>
            </a:r>
          </a:p>
          <a:p>
            <a:pPr lvl="1"/>
            <a:r>
              <a:rPr lang="en-US" altLang="en-US" smtClean="0">
                <a:sym typeface="Arial" charset="0"/>
              </a:rPr>
              <a:t>toujours moyennant autorisation du comité sectoriel compétent de la CPVP</a:t>
            </a:r>
          </a:p>
          <a:p>
            <a:endParaRPr lang="en-US" altLang="en-US" smtClean="0">
              <a:sym typeface="Arial" charset="0"/>
            </a:endParaRPr>
          </a:p>
          <a:p>
            <a:endParaRPr lang="fr-FR" smtClean="0"/>
          </a:p>
          <a:p>
            <a:pPr lvl="1"/>
            <a:endParaRPr lang="fr-FR" smtClean="0"/>
          </a:p>
          <a:p>
            <a:pPr lvl="1"/>
            <a:endParaRPr lang="fr-FR" smtClean="0"/>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44</a:t>
            </a:fld>
            <a:endParaRPr lang="en-GB" dirty="0"/>
          </a:p>
        </p:txBody>
      </p:sp>
    </p:spTree>
    <p:extLst>
      <p:ext uri="{BB962C8B-B14F-4D97-AF65-F5344CB8AC3E}">
        <p14:creationId xmlns:p14="http://schemas.microsoft.com/office/powerpoint/2010/main" val="29002834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Datawarehouse marché du travail</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smtClean="0">
                <a:sym typeface="Arial" charset="0"/>
              </a:rPr>
              <a:t>soutien des instances chargées de la préparation et de l'évaluation de la politique et des chercheurs en ce qui concerne l'accessibilité du datawarehouse pour leurs besoins ad hoc</a:t>
            </a:r>
          </a:p>
          <a:p>
            <a:r>
              <a:rPr lang="en-US" altLang="en-US" smtClean="0">
                <a:sym typeface="Arial" charset="0"/>
              </a:rPr>
              <a:t>définition d'une méthodologie standard pour le codage et l'anonymisation de données</a:t>
            </a:r>
          </a:p>
          <a:p>
            <a:r>
              <a:rPr lang="en-US" altLang="en-US" smtClean="0">
                <a:sym typeface="Arial" charset="0"/>
              </a:rPr>
              <a:t>extension des statistiques de base fréquemment demandées qui sont établies et diffusées automatiquement, et possibilité de consultation de ces statistiques via 4 applications web</a:t>
            </a:r>
          </a:p>
          <a:p>
            <a:pPr lvl="1"/>
            <a:r>
              <a:rPr lang="fr-FR" altLang="en-US" smtClean="0">
                <a:sym typeface="Arial" charset="0"/>
              </a:rPr>
              <a:t>statistiques en ligne / chiffres locaux </a:t>
            </a:r>
          </a:p>
          <a:p>
            <a:pPr lvl="1"/>
            <a:r>
              <a:rPr lang="fr-FR" altLang="en-US" smtClean="0">
                <a:sym typeface="Arial" charset="0"/>
              </a:rPr>
              <a:t>statistiques en ligne / chiffres globaux </a:t>
            </a:r>
          </a:p>
          <a:p>
            <a:pPr lvl="1"/>
            <a:r>
              <a:rPr lang="fr-FR" altLang="en-US" smtClean="0">
                <a:sym typeface="Arial" charset="0"/>
              </a:rPr>
              <a:t>statistiques en ligne / mobilité socio-économique</a:t>
            </a:r>
          </a:p>
          <a:p>
            <a:pPr lvl="1"/>
            <a:r>
              <a:rPr lang="fr-FR" altLang="en-US" smtClean="0">
                <a:sym typeface="Arial" charset="0"/>
              </a:rPr>
              <a:t>statistiques en ligne / composition de ménage</a:t>
            </a:r>
            <a:endParaRPr lang="en-US" altLang="en-US" smtClean="0">
              <a:sym typeface="Arial" charset="0"/>
            </a:endParaRPr>
          </a:p>
          <a:p>
            <a:r>
              <a:rPr lang="en-US" altLang="en-US" smtClean="0">
                <a:sym typeface="Arial" charset="0"/>
              </a:rPr>
              <a:t>pas de traitement du contenu des données par la BCSS</a:t>
            </a:r>
          </a:p>
          <a:p>
            <a:r>
              <a:rPr lang="fr-FR" smtClean="0"/>
              <a:t>eGov Award 2015 de la meilleure collaboration décerné par Agoria ICT</a:t>
            </a:r>
          </a:p>
          <a:p>
            <a:endParaRPr lang="en-US" altLang="en-US" smtClean="0">
              <a:sym typeface="Arial" charset="0"/>
            </a:endParaRP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45</a:t>
            </a:fld>
            <a:endParaRPr lang="en-GB" dirty="0"/>
          </a:p>
        </p:txBody>
      </p:sp>
    </p:spTree>
    <p:extLst>
      <p:ext uri="{BB962C8B-B14F-4D97-AF65-F5344CB8AC3E}">
        <p14:creationId xmlns:p14="http://schemas.microsoft.com/office/powerpoint/2010/main" val="41110208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Lutte contre la fraude</a:t>
            </a:r>
            <a:endParaRPr lang="en-US" dirty="0"/>
          </a:p>
        </p:txBody>
      </p:sp>
      <p:sp>
        <p:nvSpPr>
          <p:cNvPr id="3" name="Content Placeholder 2"/>
          <p:cNvSpPr>
            <a:spLocks noGrp="1"/>
          </p:cNvSpPr>
          <p:nvPr>
            <p:ph idx="1"/>
          </p:nvPr>
        </p:nvSpPr>
        <p:spPr/>
        <p:txBody>
          <a:bodyPr>
            <a:normAutofit fontScale="92500" lnSpcReduction="20000"/>
          </a:bodyPr>
          <a:lstStyle/>
          <a:p>
            <a:r>
              <a:rPr lang="fr-FR" smtClean="0"/>
              <a:t>de manière générale, e.a. par</a:t>
            </a:r>
          </a:p>
          <a:p>
            <a:pPr lvl="1"/>
            <a:r>
              <a:rPr lang="fr-FR" smtClean="0"/>
              <a:t>identification unique de tout citoyen et de toute entreprise</a:t>
            </a:r>
          </a:p>
          <a:p>
            <a:pPr lvl="1"/>
            <a:r>
              <a:rPr lang="fr-FR" smtClean="0"/>
              <a:t>impossibilité d'inscrire dans le répertoire des références une seule et même personne dans une même qualité pour une même période auprès de plusieurs institutions appartenant à la même branche de sécurité sociale</a:t>
            </a:r>
          </a:p>
          <a:p>
            <a:pPr lvl="1"/>
            <a:r>
              <a:rPr lang="fr-FR" smtClean="0"/>
              <a:t>déclarations immédiates, voire préalables des faits, aux acteurs du secteur social (DIMONA/LIMOSA)</a:t>
            </a:r>
          </a:p>
          <a:p>
            <a:pPr lvl="1"/>
            <a:r>
              <a:rPr lang="fr-FR" smtClean="0"/>
              <a:t>utilisation des mêmes informations pour le calcul des cotisations et des allocations</a:t>
            </a:r>
          </a:p>
          <a:p>
            <a:pPr lvl="1"/>
            <a:r>
              <a:rPr lang="fr-FR" smtClean="0"/>
              <a:t>accès des acteurs qui octroient des droits, aux informations relatives aux droits dans d'autres branches de la sécurité sociale (éviter le cumul illicite d'allocations)</a:t>
            </a:r>
          </a:p>
          <a:p>
            <a:pPr lvl="1"/>
            <a:r>
              <a:rPr lang="fr-FR" smtClean="0"/>
              <a:t>accessibilité publique aux informations relatives aux dettes des entreprises auprès de la sécurité sociale, dans le secteur de la construction couplée à une responsabilité solidaire pour les clients potentiels et une obligation de retenue pour les clients des entreprises ayant des dettes auprès de la sécurité sociale</a:t>
            </a:r>
            <a:endParaRPr lang="en-US" smtClean="0"/>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46</a:t>
            </a:fld>
            <a:endParaRPr lang="en-GB" dirty="0"/>
          </a:p>
        </p:txBody>
      </p:sp>
    </p:spTree>
    <p:extLst>
      <p:ext uri="{BB962C8B-B14F-4D97-AF65-F5344CB8AC3E}">
        <p14:creationId xmlns:p14="http://schemas.microsoft.com/office/powerpoint/2010/main" val="18046671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Lutte contre la fraude</a:t>
            </a:r>
            <a:endParaRPr lang="en-US" dirty="0"/>
          </a:p>
        </p:txBody>
      </p:sp>
      <p:sp>
        <p:nvSpPr>
          <p:cNvPr id="3" name="Content Placeholder 2"/>
          <p:cNvSpPr>
            <a:spLocks noGrp="1"/>
          </p:cNvSpPr>
          <p:nvPr>
            <p:ph idx="1"/>
          </p:nvPr>
        </p:nvSpPr>
        <p:spPr/>
        <p:txBody>
          <a:bodyPr/>
          <a:lstStyle/>
          <a:p>
            <a:r>
              <a:rPr lang="fr-BE" dirty="0"/>
              <a:t>de manière spécifique : </a:t>
            </a:r>
            <a:r>
              <a:rPr lang="fr-BE" dirty="0" err="1"/>
              <a:t>e.a</a:t>
            </a:r>
            <a:r>
              <a:rPr lang="fr-BE" dirty="0"/>
              <a:t>. OASIS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47</a:t>
            </a:fld>
            <a:endParaRPr lang="en-GB" dirty="0"/>
          </a:p>
        </p:txBody>
      </p:sp>
      <p:grpSp>
        <p:nvGrpSpPr>
          <p:cNvPr id="5" name="Group 1"/>
          <p:cNvGrpSpPr>
            <a:grpSpLocks noChangeAspect="1"/>
          </p:cNvGrpSpPr>
          <p:nvPr/>
        </p:nvGrpSpPr>
        <p:grpSpPr bwMode="auto">
          <a:xfrm>
            <a:off x="530795" y="2319962"/>
            <a:ext cx="8190272" cy="4205382"/>
            <a:chOff x="374650" y="2132856"/>
            <a:chExt cx="8872192" cy="4472732"/>
          </a:xfrm>
        </p:grpSpPr>
        <p:grpSp>
          <p:nvGrpSpPr>
            <p:cNvPr id="6" name="Group 2"/>
            <p:cNvGrpSpPr>
              <a:grpSpLocks/>
            </p:cNvGrpSpPr>
            <p:nvPr/>
          </p:nvGrpSpPr>
          <p:grpSpPr bwMode="auto">
            <a:xfrm>
              <a:off x="374650" y="6008648"/>
              <a:ext cx="7948684" cy="596940"/>
              <a:chOff x="464" y="3432"/>
              <a:chExt cx="4736" cy="544"/>
            </a:xfrm>
          </p:grpSpPr>
          <p:sp>
            <p:nvSpPr>
              <p:cNvPr id="66" name="AutoShape 3"/>
              <p:cNvSpPr>
                <a:spLocks noChangeArrowheads="1"/>
              </p:cNvSpPr>
              <p:nvPr/>
            </p:nvSpPr>
            <p:spPr bwMode="auto">
              <a:xfrm>
                <a:off x="464" y="3466"/>
                <a:ext cx="1032" cy="462"/>
              </a:xfrm>
              <a:prstGeom prst="roundRect">
                <a:avLst>
                  <a:gd name="adj" fmla="val 16667"/>
                </a:avLst>
              </a:prstGeom>
              <a:solidFill>
                <a:schemeClr val="accent6">
                  <a:lumMod val="75000"/>
                </a:schemeClr>
              </a:solidFill>
              <a:ln w="9525">
                <a:solidFill>
                  <a:schemeClr val="accent6">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US" altLang="en-US" sz="1800" dirty="0" smtClean="0">
                    <a:solidFill>
                      <a:srgbClr val="000000"/>
                    </a:solidFill>
                    <a:sym typeface="Times New Roman" pitchFamily="18" charset="0"/>
                  </a:rPr>
                  <a:t>Identification</a:t>
                </a:r>
              </a:p>
            </p:txBody>
          </p:sp>
          <p:sp>
            <p:nvSpPr>
              <p:cNvPr id="67" name="AutoShape 4"/>
              <p:cNvSpPr>
                <a:spLocks noChangeArrowheads="1"/>
              </p:cNvSpPr>
              <p:nvPr/>
            </p:nvSpPr>
            <p:spPr bwMode="auto">
              <a:xfrm>
                <a:off x="2437" y="3432"/>
                <a:ext cx="938" cy="544"/>
              </a:xfrm>
              <a:prstGeom prst="flowChartDecision">
                <a:avLst/>
              </a:prstGeom>
              <a:solidFill>
                <a:schemeClr val="accent6">
                  <a:lumMod val="75000"/>
                </a:schemeClr>
              </a:solidFill>
              <a:ln w="9525">
                <a:solidFill>
                  <a:schemeClr val="accent6">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US" altLang="en-US" sz="1800" dirty="0" smtClean="0">
                    <a:solidFill>
                      <a:srgbClr val="000000"/>
                    </a:solidFill>
                    <a:sym typeface="Times New Roman" pitchFamily="18" charset="0"/>
                  </a:rPr>
                  <a:t>Action</a:t>
                </a:r>
              </a:p>
            </p:txBody>
          </p:sp>
          <p:sp>
            <p:nvSpPr>
              <p:cNvPr id="68" name="AutoShape 5"/>
              <p:cNvSpPr>
                <a:spLocks noChangeArrowheads="1"/>
              </p:cNvSpPr>
              <p:nvPr/>
            </p:nvSpPr>
            <p:spPr bwMode="auto">
              <a:xfrm>
                <a:off x="4367" y="3441"/>
                <a:ext cx="832" cy="512"/>
              </a:xfrm>
              <a:prstGeom prst="foldedCorner">
                <a:avLst>
                  <a:gd name="adj" fmla="val 12500"/>
                </a:avLst>
              </a:prstGeom>
              <a:solidFill>
                <a:schemeClr val="accent6">
                  <a:lumMod val="75000"/>
                </a:schemeClr>
              </a:solidFill>
              <a:ln w="9525">
                <a:solidFill>
                  <a:schemeClr val="accent6">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BE" altLang="en-US" sz="1800" dirty="0" smtClean="0">
                    <a:solidFill>
                      <a:srgbClr val="000000"/>
                    </a:solidFill>
                    <a:sym typeface="Times New Roman" pitchFamily="18" charset="0"/>
                  </a:rPr>
                  <a:t>Gestion</a:t>
                </a:r>
                <a:endParaRPr lang="en-US" altLang="en-US" sz="1800" dirty="0" smtClean="0">
                  <a:solidFill>
                    <a:srgbClr val="000000"/>
                  </a:solidFill>
                  <a:sym typeface="Times New Roman" pitchFamily="18" charset="0"/>
                </a:endParaRPr>
              </a:p>
            </p:txBody>
          </p:sp>
          <p:sp>
            <p:nvSpPr>
              <p:cNvPr id="69" name="Line 6"/>
              <p:cNvSpPr>
                <a:spLocks noChangeShapeType="1"/>
              </p:cNvSpPr>
              <p:nvPr/>
            </p:nvSpPr>
            <p:spPr bwMode="auto">
              <a:xfrm>
                <a:off x="1504" y="3704"/>
                <a:ext cx="933" cy="0"/>
              </a:xfrm>
              <a:prstGeom prst="line">
                <a:avLst/>
              </a:prstGeom>
              <a:noFill/>
              <a:ln w="38100">
                <a:solidFill>
                  <a:schemeClr val="tx1">
                    <a:lumMod val="75000"/>
                    <a:lumOff val="2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70" name="Line 7"/>
              <p:cNvSpPr>
                <a:spLocks noChangeShapeType="1"/>
              </p:cNvSpPr>
              <p:nvPr/>
            </p:nvSpPr>
            <p:spPr bwMode="auto">
              <a:xfrm>
                <a:off x="3375" y="3704"/>
                <a:ext cx="987" cy="0"/>
              </a:xfrm>
              <a:prstGeom prst="line">
                <a:avLst/>
              </a:prstGeom>
              <a:noFill/>
              <a:ln w="38100">
                <a:solidFill>
                  <a:schemeClr val="tx1">
                    <a:lumMod val="75000"/>
                    <a:lumOff val="2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grpSp>
        <p:sp>
          <p:nvSpPr>
            <p:cNvPr id="7" name="Line 8"/>
            <p:cNvSpPr>
              <a:spLocks noChangeShapeType="1"/>
            </p:cNvSpPr>
            <p:nvPr/>
          </p:nvSpPr>
          <p:spPr bwMode="auto">
            <a:xfrm>
              <a:off x="3931910" y="4148258"/>
              <a:ext cx="710655" cy="0"/>
            </a:xfrm>
            <a:prstGeom prst="line">
              <a:avLst/>
            </a:prstGeom>
            <a:noFill/>
            <a:ln w="76200">
              <a:solidFill>
                <a:schemeClr val="tx1">
                  <a:lumMod val="75000"/>
                  <a:lumOff val="2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8" name="Line 9"/>
            <p:cNvSpPr>
              <a:spLocks noChangeShapeType="1"/>
            </p:cNvSpPr>
            <p:nvPr/>
          </p:nvSpPr>
          <p:spPr bwMode="auto">
            <a:xfrm>
              <a:off x="6230513" y="4220438"/>
              <a:ext cx="748230" cy="0"/>
            </a:xfrm>
            <a:prstGeom prst="line">
              <a:avLst/>
            </a:prstGeom>
            <a:noFill/>
            <a:ln w="76200">
              <a:solidFill>
                <a:schemeClr val="tx1">
                  <a:lumMod val="75000"/>
                  <a:lumOff val="2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9" name="Rectangle 10"/>
            <p:cNvSpPr>
              <a:spLocks noChangeArrowheads="1"/>
            </p:cNvSpPr>
            <p:nvPr/>
          </p:nvSpPr>
          <p:spPr bwMode="auto">
            <a:xfrm>
              <a:off x="692220" y="2427360"/>
              <a:ext cx="1117590" cy="342922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 name="Oval 11"/>
            <p:cNvSpPr>
              <a:spLocks noChangeArrowheads="1"/>
            </p:cNvSpPr>
            <p:nvPr/>
          </p:nvSpPr>
          <p:spPr bwMode="auto">
            <a:xfrm>
              <a:off x="920818" y="2884590"/>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1" name="Oval 12"/>
            <p:cNvSpPr>
              <a:spLocks noChangeArrowheads="1"/>
            </p:cNvSpPr>
            <p:nvPr/>
          </p:nvSpPr>
          <p:spPr bwMode="auto">
            <a:xfrm>
              <a:off x="971618" y="3621239"/>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2" name="Oval 13"/>
            <p:cNvSpPr>
              <a:spLocks noChangeArrowheads="1"/>
            </p:cNvSpPr>
            <p:nvPr/>
          </p:nvSpPr>
          <p:spPr bwMode="auto">
            <a:xfrm>
              <a:off x="1314515" y="4268982"/>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3" name="Oval 14"/>
            <p:cNvSpPr>
              <a:spLocks noChangeArrowheads="1"/>
            </p:cNvSpPr>
            <p:nvPr/>
          </p:nvSpPr>
          <p:spPr bwMode="auto">
            <a:xfrm>
              <a:off x="1378014" y="3341821"/>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4" name="Oval 15"/>
            <p:cNvSpPr>
              <a:spLocks noChangeArrowheads="1"/>
            </p:cNvSpPr>
            <p:nvPr/>
          </p:nvSpPr>
          <p:spPr bwMode="auto">
            <a:xfrm>
              <a:off x="1009718" y="4751614"/>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5" name="Oval 16"/>
            <p:cNvSpPr>
              <a:spLocks noChangeArrowheads="1"/>
            </p:cNvSpPr>
            <p:nvPr/>
          </p:nvSpPr>
          <p:spPr bwMode="auto">
            <a:xfrm>
              <a:off x="1682812" y="3646641"/>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6" name="Oval 17"/>
            <p:cNvSpPr>
              <a:spLocks noChangeArrowheads="1"/>
            </p:cNvSpPr>
            <p:nvPr/>
          </p:nvSpPr>
          <p:spPr bwMode="auto">
            <a:xfrm>
              <a:off x="1378014" y="4916725"/>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7" name="Oval 18"/>
            <p:cNvSpPr>
              <a:spLocks noChangeArrowheads="1"/>
            </p:cNvSpPr>
            <p:nvPr/>
          </p:nvSpPr>
          <p:spPr bwMode="auto">
            <a:xfrm>
              <a:off x="920818" y="5272349"/>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8" name="Oval 19"/>
            <p:cNvSpPr>
              <a:spLocks noChangeArrowheads="1"/>
            </p:cNvSpPr>
            <p:nvPr/>
          </p:nvSpPr>
          <p:spPr bwMode="auto">
            <a:xfrm>
              <a:off x="1403414" y="2732180"/>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9" name="Oval 20"/>
            <p:cNvSpPr>
              <a:spLocks noChangeArrowheads="1"/>
            </p:cNvSpPr>
            <p:nvPr/>
          </p:nvSpPr>
          <p:spPr bwMode="auto">
            <a:xfrm>
              <a:off x="971618" y="4103871"/>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1" name="Rectangle 22"/>
            <p:cNvSpPr>
              <a:spLocks noChangeArrowheads="1"/>
            </p:cNvSpPr>
            <p:nvPr/>
          </p:nvSpPr>
          <p:spPr bwMode="auto">
            <a:xfrm>
              <a:off x="2571804" y="2440061"/>
              <a:ext cx="1117590" cy="342922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2" name="AutoShape 23"/>
            <p:cNvSpPr>
              <a:spLocks noChangeArrowheads="1"/>
            </p:cNvSpPr>
            <p:nvPr/>
          </p:nvSpPr>
          <p:spPr bwMode="auto">
            <a:xfrm>
              <a:off x="2571804" y="3024299"/>
              <a:ext cx="1117590" cy="241316"/>
            </a:xfrm>
            <a:prstGeom prst="can">
              <a:avLst>
                <a:gd name="adj" fmla="val 25000"/>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3" name="Rectangle 24"/>
            <p:cNvSpPr>
              <a:spLocks noChangeArrowheads="1"/>
            </p:cNvSpPr>
            <p:nvPr/>
          </p:nvSpPr>
          <p:spPr bwMode="auto">
            <a:xfrm>
              <a:off x="3067100" y="3252915"/>
              <a:ext cx="139699" cy="2603673"/>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4" name="Oval 25"/>
            <p:cNvSpPr>
              <a:spLocks noChangeArrowheads="1"/>
            </p:cNvSpPr>
            <p:nvPr/>
          </p:nvSpPr>
          <p:spPr bwMode="auto">
            <a:xfrm>
              <a:off x="2724203" y="2567069"/>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5" name="Oval 26"/>
            <p:cNvSpPr>
              <a:spLocks noChangeArrowheads="1"/>
            </p:cNvSpPr>
            <p:nvPr/>
          </p:nvSpPr>
          <p:spPr bwMode="auto">
            <a:xfrm>
              <a:off x="3016300" y="2528967"/>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6" name="Oval 27"/>
            <p:cNvSpPr>
              <a:spLocks noChangeArrowheads="1"/>
            </p:cNvSpPr>
            <p:nvPr/>
          </p:nvSpPr>
          <p:spPr bwMode="auto">
            <a:xfrm>
              <a:off x="2762303" y="2782983"/>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7" name="Oval 28"/>
            <p:cNvSpPr>
              <a:spLocks noChangeArrowheads="1"/>
            </p:cNvSpPr>
            <p:nvPr/>
          </p:nvSpPr>
          <p:spPr bwMode="auto">
            <a:xfrm>
              <a:off x="3206799" y="2528967"/>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8" name="Oval 29"/>
            <p:cNvSpPr>
              <a:spLocks noChangeArrowheads="1"/>
            </p:cNvSpPr>
            <p:nvPr/>
          </p:nvSpPr>
          <p:spPr bwMode="auto">
            <a:xfrm>
              <a:off x="3041700" y="2782983"/>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29" name="Oval 30"/>
            <p:cNvSpPr>
              <a:spLocks noChangeArrowheads="1"/>
            </p:cNvSpPr>
            <p:nvPr/>
          </p:nvSpPr>
          <p:spPr bwMode="auto">
            <a:xfrm>
              <a:off x="3384597" y="2719479"/>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30" name="Oval 31"/>
            <p:cNvSpPr>
              <a:spLocks noChangeArrowheads="1"/>
            </p:cNvSpPr>
            <p:nvPr/>
          </p:nvSpPr>
          <p:spPr bwMode="auto">
            <a:xfrm>
              <a:off x="3524296" y="2617872"/>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31" name="Oval 32"/>
            <p:cNvSpPr>
              <a:spLocks noChangeArrowheads="1"/>
            </p:cNvSpPr>
            <p:nvPr/>
          </p:nvSpPr>
          <p:spPr bwMode="auto">
            <a:xfrm>
              <a:off x="3232199" y="2821086"/>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32" name="Oval 33"/>
            <p:cNvSpPr>
              <a:spLocks noChangeArrowheads="1"/>
            </p:cNvSpPr>
            <p:nvPr/>
          </p:nvSpPr>
          <p:spPr bwMode="auto">
            <a:xfrm>
              <a:off x="3511596" y="2859188"/>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33" name="Oval 34"/>
            <p:cNvSpPr>
              <a:spLocks noChangeArrowheads="1"/>
            </p:cNvSpPr>
            <p:nvPr/>
          </p:nvSpPr>
          <p:spPr bwMode="auto">
            <a:xfrm>
              <a:off x="2660703" y="2897291"/>
              <a:ext cx="88899" cy="88906"/>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34" name="Rectangle 35"/>
            <p:cNvSpPr>
              <a:spLocks noChangeArrowheads="1"/>
            </p:cNvSpPr>
            <p:nvPr/>
          </p:nvSpPr>
          <p:spPr bwMode="auto">
            <a:xfrm>
              <a:off x="5480079" y="4542050"/>
              <a:ext cx="558795" cy="365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SzPct val="75000"/>
                <a:buFont typeface="Times New Roman" pitchFamily="18" charset="0"/>
                <a:buNone/>
              </a:pPr>
              <a:r>
                <a:rPr lang="en-US" altLang="en-US" sz="1400">
                  <a:solidFill>
                    <a:srgbClr val="000000"/>
                  </a:solidFill>
                  <a:sym typeface="Times New Roman" pitchFamily="18" charset="0"/>
                </a:rPr>
                <a:t>…</a:t>
              </a:r>
            </a:p>
          </p:txBody>
        </p:sp>
        <p:sp>
          <p:nvSpPr>
            <p:cNvPr id="35" name="Rectangle 36"/>
            <p:cNvSpPr>
              <a:spLocks noChangeArrowheads="1"/>
            </p:cNvSpPr>
            <p:nvPr/>
          </p:nvSpPr>
          <p:spPr bwMode="auto">
            <a:xfrm>
              <a:off x="4908584" y="4542050"/>
              <a:ext cx="571495" cy="365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SzPct val="75000"/>
                <a:buFont typeface="Times New Roman" pitchFamily="18" charset="0"/>
                <a:buNone/>
              </a:pPr>
              <a:r>
                <a:rPr lang="en-US" altLang="en-US" sz="1400">
                  <a:solidFill>
                    <a:srgbClr val="000000"/>
                  </a:solidFill>
                  <a:sym typeface="Times New Roman" pitchFamily="18" charset="0"/>
                </a:rPr>
                <a:t>…</a:t>
              </a:r>
            </a:p>
          </p:txBody>
        </p:sp>
        <p:sp>
          <p:nvSpPr>
            <p:cNvPr id="36" name="Rectangle 37"/>
            <p:cNvSpPr>
              <a:spLocks noChangeArrowheads="1"/>
            </p:cNvSpPr>
            <p:nvPr/>
          </p:nvSpPr>
          <p:spPr bwMode="auto">
            <a:xfrm>
              <a:off x="5480079" y="4176901"/>
              <a:ext cx="558795" cy="365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SzPct val="75000"/>
                <a:buFont typeface="Times New Roman" pitchFamily="18" charset="0"/>
                <a:buNone/>
              </a:pPr>
              <a:r>
                <a:rPr lang="en-US" altLang="en-US" sz="1400">
                  <a:solidFill>
                    <a:srgbClr val="000000"/>
                  </a:solidFill>
                  <a:sym typeface="Times New Roman" pitchFamily="18" charset="0"/>
                </a:rPr>
                <a:t>674</a:t>
              </a:r>
            </a:p>
          </p:txBody>
        </p:sp>
        <p:sp>
          <p:nvSpPr>
            <p:cNvPr id="37" name="Rectangle 38"/>
            <p:cNvSpPr>
              <a:spLocks noChangeArrowheads="1"/>
            </p:cNvSpPr>
            <p:nvPr/>
          </p:nvSpPr>
          <p:spPr bwMode="auto">
            <a:xfrm>
              <a:off x="4908584" y="4176901"/>
              <a:ext cx="571495" cy="365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SzPct val="75000"/>
                <a:buFont typeface="Times New Roman" pitchFamily="18" charset="0"/>
                <a:buNone/>
              </a:pPr>
              <a:r>
                <a:rPr lang="en-US" altLang="en-US" sz="1400">
                  <a:solidFill>
                    <a:srgbClr val="000000"/>
                  </a:solidFill>
                  <a:sym typeface="Times New Roman" pitchFamily="18" charset="0"/>
                </a:rPr>
                <a:t>Z</a:t>
              </a:r>
            </a:p>
          </p:txBody>
        </p:sp>
        <p:sp>
          <p:nvSpPr>
            <p:cNvPr id="38" name="Rectangle 39"/>
            <p:cNvSpPr>
              <a:spLocks noChangeArrowheads="1"/>
            </p:cNvSpPr>
            <p:nvPr/>
          </p:nvSpPr>
          <p:spPr bwMode="auto">
            <a:xfrm>
              <a:off x="5480079" y="3862555"/>
              <a:ext cx="558795" cy="314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SzPct val="75000"/>
                <a:buFont typeface="Times New Roman" pitchFamily="18" charset="0"/>
                <a:buNone/>
              </a:pPr>
              <a:r>
                <a:rPr lang="en-US" altLang="en-US" sz="1400">
                  <a:solidFill>
                    <a:srgbClr val="000000"/>
                  </a:solidFill>
                  <a:sym typeface="Times New Roman" pitchFamily="18" charset="0"/>
                </a:rPr>
                <a:t>945</a:t>
              </a:r>
            </a:p>
          </p:txBody>
        </p:sp>
        <p:sp>
          <p:nvSpPr>
            <p:cNvPr id="39" name="Rectangle 40"/>
            <p:cNvSpPr>
              <a:spLocks noChangeArrowheads="1"/>
            </p:cNvSpPr>
            <p:nvPr/>
          </p:nvSpPr>
          <p:spPr bwMode="auto">
            <a:xfrm>
              <a:off x="4908584" y="3862555"/>
              <a:ext cx="571495" cy="314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SzPct val="75000"/>
                <a:buFont typeface="Times New Roman" pitchFamily="18" charset="0"/>
                <a:buNone/>
              </a:pPr>
              <a:r>
                <a:rPr lang="en-US" altLang="en-US" sz="1400">
                  <a:solidFill>
                    <a:srgbClr val="000000"/>
                  </a:solidFill>
                  <a:sym typeface="Times New Roman" pitchFamily="18" charset="0"/>
                </a:rPr>
                <a:t>Y</a:t>
              </a:r>
            </a:p>
          </p:txBody>
        </p:sp>
        <p:sp>
          <p:nvSpPr>
            <p:cNvPr id="40" name="Rectangle 41"/>
            <p:cNvSpPr>
              <a:spLocks noChangeArrowheads="1"/>
            </p:cNvSpPr>
            <p:nvPr/>
          </p:nvSpPr>
          <p:spPr bwMode="auto">
            <a:xfrm>
              <a:off x="5480079" y="3568849"/>
              <a:ext cx="558795" cy="293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SzPct val="75000"/>
                <a:buFont typeface="Times New Roman" pitchFamily="18" charset="0"/>
                <a:buNone/>
              </a:pPr>
              <a:r>
                <a:rPr lang="en-US" altLang="en-US" sz="1400">
                  <a:solidFill>
                    <a:srgbClr val="000000"/>
                  </a:solidFill>
                  <a:sym typeface="Times New Roman" pitchFamily="18" charset="0"/>
                </a:rPr>
                <a:t>993</a:t>
              </a:r>
            </a:p>
          </p:txBody>
        </p:sp>
        <p:sp>
          <p:nvSpPr>
            <p:cNvPr id="41" name="Rectangle 42"/>
            <p:cNvSpPr>
              <a:spLocks noChangeArrowheads="1"/>
            </p:cNvSpPr>
            <p:nvPr/>
          </p:nvSpPr>
          <p:spPr bwMode="auto">
            <a:xfrm>
              <a:off x="4908584" y="3568849"/>
              <a:ext cx="571495" cy="293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SzPct val="75000"/>
                <a:buFont typeface="Times New Roman" pitchFamily="18" charset="0"/>
                <a:buNone/>
              </a:pPr>
              <a:r>
                <a:rPr lang="en-US" altLang="en-US" sz="1400">
                  <a:solidFill>
                    <a:srgbClr val="000000"/>
                  </a:solidFill>
                  <a:sym typeface="Times New Roman" pitchFamily="18" charset="0"/>
                </a:rPr>
                <a:t>X</a:t>
              </a:r>
            </a:p>
          </p:txBody>
        </p:sp>
        <p:sp>
          <p:nvSpPr>
            <p:cNvPr id="42" name="Rectangle 43"/>
            <p:cNvSpPr>
              <a:spLocks noChangeArrowheads="1"/>
            </p:cNvSpPr>
            <p:nvPr/>
          </p:nvSpPr>
          <p:spPr bwMode="auto">
            <a:xfrm>
              <a:off x="5370543" y="3125906"/>
              <a:ext cx="757231" cy="45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SzPct val="75000"/>
                <a:buFont typeface="Times New Roman" pitchFamily="18" charset="0"/>
                <a:buNone/>
              </a:pPr>
              <a:r>
                <a:rPr lang="en-US" altLang="en-US" sz="1200" b="1">
                  <a:solidFill>
                    <a:srgbClr val="000000"/>
                  </a:solidFill>
                  <a:sym typeface="Times New Roman" pitchFamily="18" charset="0"/>
                </a:rPr>
                <a:t>Score</a:t>
              </a:r>
            </a:p>
          </p:txBody>
        </p:sp>
        <p:sp>
          <p:nvSpPr>
            <p:cNvPr id="43" name="Rectangle 44"/>
            <p:cNvSpPr>
              <a:spLocks noChangeArrowheads="1"/>
            </p:cNvSpPr>
            <p:nvPr/>
          </p:nvSpPr>
          <p:spPr bwMode="auto">
            <a:xfrm>
              <a:off x="4908584" y="3125906"/>
              <a:ext cx="571495" cy="45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SzPct val="75000"/>
                <a:buFont typeface="Times New Roman" pitchFamily="18" charset="0"/>
                <a:buNone/>
              </a:pPr>
              <a:r>
                <a:rPr lang="en-US" altLang="en-US" sz="1200" b="1" dirty="0" err="1">
                  <a:solidFill>
                    <a:srgbClr val="000000"/>
                  </a:solidFill>
                  <a:sym typeface="Times New Roman" pitchFamily="18" charset="0"/>
                </a:rPr>
                <a:t>Nr</a:t>
              </a:r>
              <a:endParaRPr lang="en-US" altLang="en-US" sz="1200" b="1" dirty="0">
                <a:solidFill>
                  <a:srgbClr val="000000"/>
                </a:solidFill>
                <a:sym typeface="Times New Roman" pitchFamily="18" charset="0"/>
              </a:endParaRPr>
            </a:p>
          </p:txBody>
        </p:sp>
        <p:sp>
          <p:nvSpPr>
            <p:cNvPr id="44" name="Line 45"/>
            <p:cNvSpPr>
              <a:spLocks noChangeShapeType="1"/>
            </p:cNvSpPr>
            <p:nvPr/>
          </p:nvSpPr>
          <p:spPr bwMode="auto">
            <a:xfrm>
              <a:off x="4908584" y="3113205"/>
              <a:ext cx="11302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46"/>
            <p:cNvSpPr>
              <a:spLocks noChangeShapeType="1"/>
            </p:cNvSpPr>
            <p:nvPr/>
          </p:nvSpPr>
          <p:spPr bwMode="auto">
            <a:xfrm>
              <a:off x="4908584" y="3568849"/>
              <a:ext cx="11302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47"/>
            <p:cNvSpPr>
              <a:spLocks noChangeShapeType="1"/>
            </p:cNvSpPr>
            <p:nvPr/>
          </p:nvSpPr>
          <p:spPr bwMode="auto">
            <a:xfrm>
              <a:off x="4908584" y="3862555"/>
              <a:ext cx="11302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Line 48"/>
            <p:cNvSpPr>
              <a:spLocks noChangeShapeType="1"/>
            </p:cNvSpPr>
            <p:nvPr/>
          </p:nvSpPr>
          <p:spPr bwMode="auto">
            <a:xfrm>
              <a:off x="4908584" y="4176901"/>
              <a:ext cx="11302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49"/>
            <p:cNvSpPr>
              <a:spLocks noChangeShapeType="1"/>
            </p:cNvSpPr>
            <p:nvPr/>
          </p:nvSpPr>
          <p:spPr bwMode="auto">
            <a:xfrm>
              <a:off x="4908584" y="4907199"/>
              <a:ext cx="113029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50"/>
            <p:cNvSpPr>
              <a:spLocks noChangeShapeType="1"/>
            </p:cNvSpPr>
            <p:nvPr/>
          </p:nvSpPr>
          <p:spPr bwMode="auto">
            <a:xfrm>
              <a:off x="4908584" y="3113205"/>
              <a:ext cx="0" cy="179399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51"/>
            <p:cNvSpPr>
              <a:spLocks noChangeShapeType="1"/>
            </p:cNvSpPr>
            <p:nvPr/>
          </p:nvSpPr>
          <p:spPr bwMode="auto">
            <a:xfrm>
              <a:off x="5480079" y="3113205"/>
              <a:ext cx="0" cy="179399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52"/>
            <p:cNvSpPr>
              <a:spLocks noChangeShapeType="1"/>
            </p:cNvSpPr>
            <p:nvPr/>
          </p:nvSpPr>
          <p:spPr bwMode="auto">
            <a:xfrm>
              <a:off x="6038875" y="3113205"/>
              <a:ext cx="0" cy="179399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53"/>
            <p:cNvSpPr>
              <a:spLocks noChangeShapeType="1"/>
            </p:cNvSpPr>
            <p:nvPr/>
          </p:nvSpPr>
          <p:spPr bwMode="auto">
            <a:xfrm>
              <a:off x="4908584" y="4542050"/>
              <a:ext cx="11302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Rectangle 55"/>
            <p:cNvSpPr>
              <a:spLocks noChangeArrowheads="1"/>
            </p:cNvSpPr>
            <p:nvPr/>
          </p:nvSpPr>
          <p:spPr bwMode="auto">
            <a:xfrm>
              <a:off x="7105665" y="2420888"/>
              <a:ext cx="1066791" cy="139709"/>
            </a:xfrm>
            <a:prstGeom prst="rect">
              <a:avLst/>
            </a:prstGeom>
            <a:solidFill>
              <a:srgbClr val="FF33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56"/>
            <p:cNvSpPr>
              <a:spLocks noChangeArrowheads="1"/>
            </p:cNvSpPr>
            <p:nvPr/>
          </p:nvSpPr>
          <p:spPr bwMode="auto">
            <a:xfrm>
              <a:off x="7092950" y="2899668"/>
              <a:ext cx="1066800" cy="241300"/>
            </a:xfrm>
            <a:prstGeom prst="rect">
              <a:avLst/>
            </a:prstGeom>
            <a:solidFill>
              <a:srgbClr val="FF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Rectangle 57"/>
            <p:cNvSpPr>
              <a:spLocks noChangeArrowheads="1"/>
            </p:cNvSpPr>
            <p:nvPr/>
          </p:nvSpPr>
          <p:spPr bwMode="auto">
            <a:xfrm>
              <a:off x="7092966" y="4154582"/>
              <a:ext cx="1066791" cy="570562"/>
            </a:xfrm>
            <a:prstGeom prst="rect">
              <a:avLst/>
            </a:prstGeom>
            <a:solidFill>
              <a:srgbClr val="00B050"/>
            </a:solidFill>
            <a:ln w="9525">
              <a:solidFill>
                <a:srgbClr val="00B05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Rectangle 58"/>
            <p:cNvSpPr>
              <a:spLocks noChangeArrowheads="1"/>
            </p:cNvSpPr>
            <p:nvPr/>
          </p:nvSpPr>
          <p:spPr bwMode="auto">
            <a:xfrm>
              <a:off x="7105664" y="5098433"/>
              <a:ext cx="1066791" cy="778839"/>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Rectangle 59"/>
            <p:cNvSpPr>
              <a:spLocks noChangeArrowheads="1"/>
            </p:cNvSpPr>
            <p:nvPr/>
          </p:nvSpPr>
          <p:spPr bwMode="auto">
            <a:xfrm>
              <a:off x="7092966" y="3391117"/>
              <a:ext cx="1066791" cy="469931"/>
            </a:xfrm>
            <a:prstGeom prst="rect">
              <a:avLst/>
            </a:prstGeom>
            <a:solidFill>
              <a:srgbClr val="E4D61C"/>
            </a:solidFill>
            <a:ln w="9525">
              <a:solidFill>
                <a:srgbClr val="E4D61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 name="Text Box 61"/>
            <p:cNvSpPr txBox="1">
              <a:spLocks noChangeArrowheads="1"/>
            </p:cNvSpPr>
            <p:nvPr/>
          </p:nvSpPr>
          <p:spPr bwMode="auto">
            <a:xfrm>
              <a:off x="6767227" y="2132856"/>
              <a:ext cx="1928661" cy="3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400" dirty="0">
                  <a:latin typeface="Calibri Light" pitchFamily="34" charset="0"/>
                  <a:sym typeface="Times New Roman" pitchFamily="18" charset="0"/>
                </a:rPr>
                <a:t>i</a:t>
              </a:r>
              <a:r>
                <a:rPr lang="en-US" altLang="en-US" sz="1400" dirty="0" smtClean="0">
                  <a:latin typeface="Calibri Light" pitchFamily="34" charset="0"/>
                  <a:sym typeface="Times New Roman" pitchFamily="18" charset="0"/>
                </a:rPr>
                <a:t>nstruction </a:t>
              </a:r>
              <a:r>
                <a:rPr lang="en-US" altLang="en-US" sz="1400" dirty="0" err="1" smtClean="0">
                  <a:latin typeface="Calibri Light" pitchFamily="34" charset="0"/>
                  <a:sym typeface="Times New Roman" pitchFamily="18" charset="0"/>
                </a:rPr>
                <a:t>immédiate</a:t>
              </a:r>
              <a:endParaRPr lang="en-US" altLang="en-US" sz="1400" dirty="0">
                <a:latin typeface="Calibri Light" pitchFamily="34" charset="0"/>
                <a:sym typeface="Times New Roman" pitchFamily="18" charset="0"/>
              </a:endParaRPr>
            </a:p>
          </p:txBody>
        </p:sp>
        <p:sp>
          <p:nvSpPr>
            <p:cNvPr id="61" name="Text Box 62"/>
            <p:cNvSpPr txBox="1">
              <a:spLocks noChangeArrowheads="1"/>
            </p:cNvSpPr>
            <p:nvPr/>
          </p:nvSpPr>
          <p:spPr bwMode="auto">
            <a:xfrm>
              <a:off x="6760087" y="2617167"/>
              <a:ext cx="1890527" cy="3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400" dirty="0" err="1">
                  <a:latin typeface="Calibri Light" pitchFamily="34" charset="0"/>
                  <a:sym typeface="Times New Roman" pitchFamily="18" charset="0"/>
                </a:rPr>
                <a:t>e</a:t>
              </a:r>
              <a:r>
                <a:rPr lang="en-US" altLang="en-US" sz="1400" dirty="0" err="1" smtClean="0">
                  <a:latin typeface="Calibri Light" pitchFamily="34" charset="0"/>
                  <a:sym typeface="Times New Roman" pitchFamily="18" charset="0"/>
                </a:rPr>
                <a:t>xamen</a:t>
              </a:r>
              <a:r>
                <a:rPr lang="en-US" altLang="en-US" sz="1400" dirty="0" smtClean="0">
                  <a:latin typeface="Calibri Light" pitchFamily="34" charset="0"/>
                  <a:sym typeface="Times New Roman" pitchFamily="18" charset="0"/>
                </a:rPr>
                <a:t> </a:t>
              </a:r>
              <a:r>
                <a:rPr lang="en-US" altLang="en-US" sz="1400" dirty="0" err="1" smtClean="0">
                  <a:latin typeface="Calibri Light" pitchFamily="34" charset="0"/>
                  <a:sym typeface="Times New Roman" pitchFamily="18" charset="0"/>
                </a:rPr>
                <a:t>administratif</a:t>
              </a:r>
              <a:r>
                <a:rPr lang="en-US" altLang="en-US" sz="1400" dirty="0" smtClean="0">
                  <a:latin typeface="Calibri Light" pitchFamily="34" charset="0"/>
                  <a:sym typeface="Times New Roman" pitchFamily="18" charset="0"/>
                </a:rPr>
                <a:t> </a:t>
              </a:r>
              <a:endParaRPr lang="en-US" altLang="en-US" sz="1400" dirty="0">
                <a:latin typeface="Calibri Light" pitchFamily="34" charset="0"/>
                <a:sym typeface="Times New Roman" pitchFamily="18" charset="0"/>
              </a:endParaRPr>
            </a:p>
          </p:txBody>
        </p:sp>
        <p:sp>
          <p:nvSpPr>
            <p:cNvPr id="62" name="Text Box 63"/>
            <p:cNvSpPr txBox="1">
              <a:spLocks noChangeArrowheads="1"/>
            </p:cNvSpPr>
            <p:nvPr/>
          </p:nvSpPr>
          <p:spPr bwMode="auto">
            <a:xfrm>
              <a:off x="6304431" y="3124180"/>
              <a:ext cx="2942411" cy="3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400" dirty="0">
                  <a:latin typeface="Calibri Light" pitchFamily="34" charset="0"/>
                  <a:sym typeface="Times New Roman" pitchFamily="18" charset="0"/>
                </a:rPr>
                <a:t>c</a:t>
              </a:r>
              <a:r>
                <a:rPr lang="en-US" altLang="en-US" sz="1400" dirty="0" smtClean="0">
                  <a:latin typeface="Calibri Light" pitchFamily="34" charset="0"/>
                  <a:sym typeface="Times New Roman" pitchFamily="18" charset="0"/>
                </a:rPr>
                <a:t>ommunication au service </a:t>
              </a:r>
              <a:r>
                <a:rPr lang="en-US" altLang="en-US" sz="1400" dirty="0" err="1" smtClean="0">
                  <a:latin typeface="Calibri Light" pitchFamily="34" charset="0"/>
                  <a:sym typeface="Times New Roman" pitchFamily="18" charset="0"/>
                </a:rPr>
                <a:t>régional</a:t>
              </a:r>
              <a:endParaRPr lang="en-US" altLang="en-US" sz="1400" dirty="0">
                <a:latin typeface="Calibri Light" pitchFamily="34" charset="0"/>
                <a:sym typeface="Times New Roman" pitchFamily="18" charset="0"/>
              </a:endParaRPr>
            </a:p>
          </p:txBody>
        </p:sp>
        <p:sp>
          <p:nvSpPr>
            <p:cNvPr id="63" name="Text Box 64"/>
            <p:cNvSpPr txBox="1">
              <a:spLocks noChangeArrowheads="1"/>
            </p:cNvSpPr>
            <p:nvPr/>
          </p:nvSpPr>
          <p:spPr bwMode="auto">
            <a:xfrm>
              <a:off x="6660231" y="3841283"/>
              <a:ext cx="2273524" cy="3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fr-BE" altLang="en-US" sz="1400" dirty="0">
                  <a:latin typeface="Calibri Light" pitchFamily="34" charset="0"/>
                  <a:sym typeface="Times New Roman" pitchFamily="18" charset="0"/>
                </a:rPr>
                <a:t>n</a:t>
              </a:r>
              <a:r>
                <a:rPr lang="fr-BE" altLang="en-US" sz="1400" dirty="0" smtClean="0">
                  <a:latin typeface="Calibri Light" pitchFamily="34" charset="0"/>
                  <a:sym typeface="Times New Roman" pitchFamily="18" charset="0"/>
                </a:rPr>
                <a:t>ouvel examen périodique</a:t>
              </a:r>
              <a:endParaRPr lang="en-US" altLang="en-US" sz="1400" dirty="0">
                <a:latin typeface="Calibri Light" pitchFamily="34" charset="0"/>
                <a:sym typeface="Times New Roman" pitchFamily="18" charset="0"/>
              </a:endParaRPr>
            </a:p>
          </p:txBody>
        </p:sp>
        <p:sp>
          <p:nvSpPr>
            <p:cNvPr id="64" name="Text Box 65"/>
            <p:cNvSpPr txBox="1">
              <a:spLocks noChangeArrowheads="1"/>
            </p:cNvSpPr>
            <p:nvPr/>
          </p:nvSpPr>
          <p:spPr bwMode="auto">
            <a:xfrm>
              <a:off x="6732240" y="4777387"/>
              <a:ext cx="1966447" cy="3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400" dirty="0">
                  <a:latin typeface="Calibri Light" pitchFamily="34" charset="0"/>
                  <a:sym typeface="Times New Roman" pitchFamily="18" charset="0"/>
                </a:rPr>
                <a:t>p</a:t>
              </a:r>
              <a:r>
                <a:rPr lang="en-US" altLang="en-US" sz="1400" dirty="0" smtClean="0">
                  <a:latin typeface="Calibri Light" pitchFamily="34" charset="0"/>
                  <a:sym typeface="Times New Roman" pitchFamily="18" charset="0"/>
                </a:rPr>
                <a:t>as </a:t>
              </a:r>
              <a:r>
                <a:rPr lang="en-US" altLang="en-US" sz="1400" dirty="0" err="1" smtClean="0">
                  <a:latin typeface="Calibri Light" pitchFamily="34" charset="0"/>
                  <a:sym typeface="Times New Roman" pitchFamily="18" charset="0"/>
                </a:rPr>
                <a:t>d’action</a:t>
              </a:r>
              <a:r>
                <a:rPr lang="en-US" altLang="en-US" sz="1400" dirty="0" smtClean="0">
                  <a:latin typeface="Calibri Light" pitchFamily="34" charset="0"/>
                  <a:sym typeface="Times New Roman" pitchFamily="18" charset="0"/>
                </a:rPr>
                <a:t> </a:t>
              </a:r>
              <a:r>
                <a:rPr lang="en-US" altLang="en-US" sz="1400" dirty="0" err="1" smtClean="0">
                  <a:latin typeface="Calibri Light" pitchFamily="34" charset="0"/>
                  <a:sym typeface="Times New Roman" pitchFamily="18" charset="0"/>
                </a:rPr>
                <a:t>spécifique</a:t>
              </a:r>
              <a:endParaRPr lang="en-US" altLang="en-US" sz="1400" dirty="0">
                <a:latin typeface="Calibri Light" pitchFamily="34" charset="0"/>
                <a:sym typeface="Times New Roman" pitchFamily="18" charset="0"/>
              </a:endParaRPr>
            </a:p>
          </p:txBody>
        </p:sp>
      </p:grpSp>
      <p:sp>
        <p:nvSpPr>
          <p:cNvPr id="72" name="Text Box 21"/>
          <p:cNvSpPr txBox="1">
            <a:spLocks noChangeArrowheads="1"/>
          </p:cNvSpPr>
          <p:nvPr/>
        </p:nvSpPr>
        <p:spPr bwMode="auto">
          <a:xfrm>
            <a:off x="492865" y="1628800"/>
            <a:ext cx="155885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dirty="0" err="1">
                <a:solidFill>
                  <a:srgbClr val="000000"/>
                </a:solidFill>
                <a:latin typeface="Calibri Light" panose="020F0302020204030204" pitchFamily="34" charset="0"/>
                <a:sym typeface="Times New Roman" pitchFamily="18" charset="0"/>
              </a:rPr>
              <a:t>f</a:t>
            </a:r>
            <a:r>
              <a:rPr lang="en-US" altLang="en-US" sz="1600" dirty="0" err="1" smtClean="0">
                <a:solidFill>
                  <a:srgbClr val="000000"/>
                </a:solidFill>
                <a:latin typeface="Calibri Light" panose="020F0302020204030204" pitchFamily="34" charset="0"/>
                <a:sym typeface="Times New Roman" pitchFamily="18" charset="0"/>
              </a:rPr>
              <a:t>raude</a:t>
            </a:r>
            <a:r>
              <a:rPr lang="en-US" altLang="en-US" sz="1600" dirty="0" smtClean="0">
                <a:solidFill>
                  <a:srgbClr val="000000"/>
                </a:solidFill>
                <a:latin typeface="Calibri Light" panose="020F0302020204030204" pitchFamily="34" charset="0"/>
                <a:sym typeface="Times New Roman" pitchFamily="18" charset="0"/>
              </a:rPr>
              <a:t> </a:t>
            </a:r>
            <a:r>
              <a:rPr lang="en-US" altLang="en-US" sz="1600" dirty="0" err="1" smtClean="0">
                <a:solidFill>
                  <a:srgbClr val="000000"/>
                </a:solidFill>
                <a:latin typeface="Calibri Light" panose="020F0302020204030204" pitchFamily="34" charset="0"/>
                <a:sym typeface="Times New Roman" pitchFamily="18" charset="0"/>
              </a:rPr>
              <a:t>cachée</a:t>
            </a:r>
            <a:endParaRPr lang="en-US" altLang="en-US" sz="1600" dirty="0">
              <a:solidFill>
                <a:srgbClr val="000000"/>
              </a:solidFill>
              <a:latin typeface="Calibri Light" panose="020F0302020204030204" pitchFamily="34" charset="0"/>
              <a:sym typeface="Times New Roman" pitchFamily="18" charset="0"/>
            </a:endParaRPr>
          </a:p>
          <a:p>
            <a:pPr algn="ctr" eaLnBrk="1" hangingPunct="1">
              <a:spcBef>
                <a:spcPct val="0"/>
              </a:spcBef>
              <a:buFontTx/>
              <a:buNone/>
            </a:pPr>
            <a:r>
              <a:rPr lang="en-US" altLang="en-US" sz="1600" dirty="0" err="1">
                <a:solidFill>
                  <a:srgbClr val="000000"/>
                </a:solidFill>
                <a:latin typeface="Calibri Light" panose="020F0302020204030204" pitchFamily="34" charset="0"/>
                <a:sym typeface="Times New Roman" pitchFamily="18" charset="0"/>
              </a:rPr>
              <a:t>dans</a:t>
            </a:r>
            <a:r>
              <a:rPr lang="en-US" altLang="en-US" sz="1600" dirty="0">
                <a:solidFill>
                  <a:srgbClr val="000000"/>
                </a:solidFill>
                <a:latin typeface="Calibri Light" panose="020F0302020204030204" pitchFamily="34" charset="0"/>
                <a:sym typeface="Times New Roman" pitchFamily="18" charset="0"/>
              </a:rPr>
              <a:t> masse</a:t>
            </a:r>
          </a:p>
          <a:p>
            <a:pPr algn="ctr" eaLnBrk="1" hangingPunct="1">
              <a:spcBef>
                <a:spcPct val="0"/>
              </a:spcBef>
              <a:buFontTx/>
              <a:buNone/>
            </a:pPr>
            <a:r>
              <a:rPr lang="en-US" altLang="en-US" sz="1600" dirty="0" err="1">
                <a:solidFill>
                  <a:srgbClr val="000000"/>
                </a:solidFill>
                <a:latin typeface="Calibri Light" panose="020F0302020204030204" pitchFamily="34" charset="0"/>
                <a:sym typeface="Times New Roman" pitchFamily="18" charset="0"/>
              </a:rPr>
              <a:t>informations</a:t>
            </a:r>
            <a:endParaRPr lang="en-US" altLang="en-US" sz="1600" dirty="0">
              <a:solidFill>
                <a:srgbClr val="000000"/>
              </a:solidFill>
              <a:latin typeface="Calibri Light" panose="020F0302020204030204" pitchFamily="34" charset="0"/>
              <a:sym typeface="Times New Roman" pitchFamily="18" charset="0"/>
            </a:endParaRPr>
          </a:p>
        </p:txBody>
      </p:sp>
      <p:sp>
        <p:nvSpPr>
          <p:cNvPr id="73" name="Text Box 67"/>
          <p:cNvSpPr txBox="1">
            <a:spLocks noChangeArrowheads="1"/>
          </p:cNvSpPr>
          <p:nvPr/>
        </p:nvSpPr>
        <p:spPr bwMode="auto">
          <a:xfrm>
            <a:off x="2152530" y="1628800"/>
            <a:ext cx="184340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ctr" eaLnBrk="1" hangingPunct="1">
              <a:buFontTx/>
              <a:buNone/>
              <a:defRPr sz="1800">
                <a:solidFill>
                  <a:srgbClr val="000000"/>
                </a:solidFill>
                <a:latin typeface="Calibri Light" panose="020F0302020204030204"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en-US" altLang="en-US" sz="1600" dirty="0" err="1" smtClean="0">
                <a:sym typeface="Times New Roman" pitchFamily="18" charset="0"/>
              </a:rPr>
              <a:t>fraude</a:t>
            </a:r>
            <a:r>
              <a:rPr lang="en-US" altLang="en-US" sz="1600" dirty="0" smtClean="0">
                <a:sym typeface="Times New Roman" pitchFamily="18" charset="0"/>
              </a:rPr>
              <a:t> </a:t>
            </a:r>
            <a:r>
              <a:rPr lang="en-US" altLang="en-US" sz="1600" dirty="0" err="1">
                <a:sym typeface="Times New Roman" pitchFamily="18" charset="0"/>
              </a:rPr>
              <a:t>mise</a:t>
            </a:r>
            <a:r>
              <a:rPr lang="en-US" altLang="en-US" sz="1600" dirty="0">
                <a:sym typeface="Times New Roman" pitchFamily="18" charset="0"/>
              </a:rPr>
              <a:t> </a:t>
            </a:r>
            <a:r>
              <a:rPr lang="en-US" altLang="en-US" sz="1600" dirty="0" err="1">
                <a:sym typeface="Times New Roman" pitchFamily="18" charset="0"/>
              </a:rPr>
              <a:t>en</a:t>
            </a:r>
            <a:r>
              <a:rPr lang="en-US" altLang="en-US" sz="1600" dirty="0">
                <a:sym typeface="Times New Roman" pitchFamily="18" charset="0"/>
              </a:rPr>
              <a:t> </a:t>
            </a:r>
            <a:br>
              <a:rPr lang="en-US" altLang="en-US" sz="1600" dirty="0">
                <a:sym typeface="Times New Roman" pitchFamily="18" charset="0"/>
              </a:rPr>
            </a:br>
            <a:r>
              <a:rPr lang="en-US" altLang="en-US" sz="1600" dirty="0">
                <a:sym typeface="Times New Roman" pitchFamily="18" charset="0"/>
              </a:rPr>
              <a:t>lumière par</a:t>
            </a:r>
          </a:p>
          <a:p>
            <a:r>
              <a:rPr lang="en-US" altLang="en-US" sz="1600" dirty="0" err="1">
                <a:sym typeface="Times New Roman" pitchFamily="18" charset="0"/>
              </a:rPr>
              <a:t>analyse</a:t>
            </a:r>
            <a:endParaRPr lang="en-US" altLang="en-US" sz="1600" dirty="0">
              <a:sym typeface="Times New Roman" pitchFamily="18" charset="0"/>
            </a:endParaRPr>
          </a:p>
        </p:txBody>
      </p:sp>
      <p:sp>
        <p:nvSpPr>
          <p:cNvPr id="74" name="Text Box 54"/>
          <p:cNvSpPr txBox="1">
            <a:spLocks noChangeArrowheads="1"/>
          </p:cNvSpPr>
          <p:nvPr/>
        </p:nvSpPr>
        <p:spPr bwMode="auto">
          <a:xfrm>
            <a:off x="4505481" y="2276872"/>
            <a:ext cx="142436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ctr" eaLnBrk="1" hangingPunct="1">
              <a:buFontTx/>
              <a:buNone/>
              <a:defRPr sz="1800">
                <a:solidFill>
                  <a:srgbClr val="000000"/>
                </a:solidFill>
                <a:latin typeface="Calibri Light" panose="020F0302020204030204"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en-US" altLang="en-US" sz="1600" dirty="0" err="1" smtClean="0">
                <a:sym typeface="Times New Roman" pitchFamily="18" charset="0"/>
              </a:rPr>
              <a:t>cas</a:t>
            </a:r>
            <a:endParaRPr lang="en-US" altLang="en-US" sz="1600" dirty="0">
              <a:sym typeface="Times New Roman" pitchFamily="18" charset="0"/>
            </a:endParaRPr>
          </a:p>
          <a:p>
            <a:r>
              <a:rPr lang="en-US" altLang="en-US" sz="1600" dirty="0">
                <a:sym typeface="Times New Roman" pitchFamily="18" charset="0"/>
              </a:rPr>
              <a:t>à </a:t>
            </a:r>
            <a:r>
              <a:rPr lang="en-US" altLang="en-US" sz="1600" dirty="0" err="1">
                <a:sym typeface="Times New Roman" pitchFamily="18" charset="0"/>
              </a:rPr>
              <a:t>traiter</a:t>
            </a:r>
            <a:endParaRPr lang="en-US" altLang="en-US" sz="1600" dirty="0">
              <a:sym typeface="Times New Roman" pitchFamily="18" charset="0"/>
            </a:endParaRPr>
          </a:p>
          <a:p>
            <a:r>
              <a:rPr lang="en-US" altLang="en-US" sz="1600" dirty="0">
                <a:sym typeface="Times New Roman" pitchFamily="18" charset="0"/>
              </a:rPr>
              <a:t>et explication</a:t>
            </a:r>
          </a:p>
        </p:txBody>
      </p:sp>
      <p:sp>
        <p:nvSpPr>
          <p:cNvPr id="76" name="Text Box 60"/>
          <p:cNvSpPr txBox="1">
            <a:spLocks noChangeArrowheads="1"/>
          </p:cNvSpPr>
          <p:nvPr/>
        </p:nvSpPr>
        <p:spPr bwMode="auto">
          <a:xfrm>
            <a:off x="6022325" y="1628800"/>
            <a:ext cx="23282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ctr" eaLnBrk="1" hangingPunct="1">
              <a:buFontTx/>
              <a:buNone/>
              <a:defRPr sz="1800">
                <a:solidFill>
                  <a:srgbClr val="000000"/>
                </a:solidFill>
                <a:latin typeface="Calibri Light" panose="020F0302020204030204"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en-US" altLang="en-US" sz="1600" dirty="0" err="1" smtClean="0">
                <a:sym typeface="Times New Roman" pitchFamily="18" charset="0"/>
              </a:rPr>
              <a:t>décision</a:t>
            </a:r>
            <a:endParaRPr lang="en-US" altLang="en-US" sz="1600" dirty="0">
              <a:sym typeface="Times New Roman" pitchFamily="18" charset="0"/>
            </a:endParaRPr>
          </a:p>
          <a:p>
            <a:r>
              <a:rPr lang="en-US" altLang="en-US" sz="1600" dirty="0" err="1">
                <a:sym typeface="Times New Roman" pitchFamily="18" charset="0"/>
              </a:rPr>
              <a:t>concernant</a:t>
            </a:r>
            <a:r>
              <a:rPr lang="en-US" altLang="en-US" sz="1600" dirty="0">
                <a:sym typeface="Times New Roman" pitchFamily="18" charset="0"/>
              </a:rPr>
              <a:t> des actions</a:t>
            </a:r>
          </a:p>
        </p:txBody>
      </p:sp>
    </p:spTree>
    <p:extLst>
      <p:ext uri="{BB962C8B-B14F-4D97-AF65-F5344CB8AC3E}">
        <p14:creationId xmlns:p14="http://schemas.microsoft.com/office/powerpoint/2010/main" val="4543652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fr-BE" smtClean="0"/>
              <a:t>Lutte contre la fraude</a:t>
            </a:r>
            <a:endParaRPr lang="en-US" altLang="en-US" dirty="0" smtClean="0"/>
          </a:p>
        </p:txBody>
      </p:sp>
      <p:sp>
        <p:nvSpPr>
          <p:cNvPr id="3" name="Content Placeholder 2"/>
          <p:cNvSpPr>
            <a:spLocks noGrp="1"/>
          </p:cNvSpPr>
          <p:nvPr>
            <p:ph idx="1"/>
          </p:nvPr>
        </p:nvSpPr>
        <p:spPr/>
        <p:txBody>
          <a:bodyPr>
            <a:normAutofit fontScale="92500" lnSpcReduction="10000"/>
          </a:bodyPr>
          <a:lstStyle/>
          <a:p>
            <a:r>
              <a:rPr lang="fr-FR" smtClean="0"/>
              <a:t>exemples d’indicateurs OASIS</a:t>
            </a:r>
          </a:p>
          <a:p>
            <a:pPr lvl="1"/>
            <a:r>
              <a:rPr lang="fr-FR" smtClean="0"/>
              <a:t>nombre de jours assimilés pour cause de maladie, accident ou interruption de la carrière &gt;&gt; moyenne du secteur</a:t>
            </a:r>
          </a:p>
          <a:p>
            <a:pPr lvl="1"/>
            <a:r>
              <a:rPr lang="fr-FR" smtClean="0"/>
              <a:t>nombre élevé de jours assimilés en raison de chômage économique et de chômage pour cause d’intempéries en combinaison avec l’engagement de nouveaux travailleurs durant la même période ;</a:t>
            </a:r>
          </a:p>
          <a:p>
            <a:pPr lvl="1"/>
            <a:r>
              <a:rPr lang="fr-FR" smtClean="0"/>
              <a:t>jours assimilés pour cause de chômage économique et d'intempéries ne sont pas les mêmes que les jours effectivement remboursés par l'ONEm</a:t>
            </a:r>
          </a:p>
          <a:p>
            <a:pPr lvl="1"/>
            <a:r>
              <a:rPr lang="fr-FR" smtClean="0"/>
              <a:t>nombre de jours assimilés pour cause de chômage économique ou d'intempéries ou de jours de compensation / nombre de jours de travail &gt;&gt; moyenne du secteur</a:t>
            </a:r>
          </a:p>
          <a:p>
            <a:pPr lvl="1"/>
            <a:r>
              <a:rPr lang="fr-FR" smtClean="0"/>
              <a:t>engagement massif de travailleurs durant une courte période</a:t>
            </a:r>
          </a:p>
          <a:p>
            <a:pPr lvl="1"/>
            <a:r>
              <a:rPr lang="fr-FR" smtClean="0"/>
              <a:t>augmentation du chiffre d'affaires mais réduction du nombre de travailleurs</a:t>
            </a:r>
          </a:p>
          <a:p>
            <a:pPr lvl="1"/>
            <a:r>
              <a:rPr lang="fr-FR" smtClean="0"/>
              <a:t>nombre d’annulations de personnel déclaré durant le trimestre supérieur à un seuil déterminé</a:t>
            </a:r>
            <a:endParaRPr lang="en-US" dirty="0"/>
          </a:p>
        </p:txBody>
      </p:sp>
      <p:sp>
        <p:nvSpPr>
          <p:cNvPr id="4" name="Slide Number Placeholder 3"/>
          <p:cNvSpPr>
            <a:spLocks noGrp="1"/>
          </p:cNvSpPr>
          <p:nvPr>
            <p:ph type="sldNum" sz="quarter" idx="10"/>
          </p:nvPr>
        </p:nvSpPr>
        <p:spPr/>
        <p:txBody>
          <a:bodyPr/>
          <a:lstStyle/>
          <a:p>
            <a:fld id="{AA451F08-B53B-4032-8C01-1481FC2C5B0A}" type="slidenum">
              <a:rPr lang="en-GB" smtClean="0"/>
              <a:pPr/>
              <a:t>48</a:t>
            </a:fld>
            <a:endParaRPr lang="en-GB" dirty="0"/>
          </a:p>
        </p:txBody>
      </p:sp>
    </p:spTree>
    <p:extLst>
      <p:ext uri="{BB962C8B-B14F-4D97-AF65-F5344CB8AC3E}">
        <p14:creationId xmlns:p14="http://schemas.microsoft.com/office/powerpoint/2010/main" val="16294142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fr-BE" smtClean="0"/>
              <a:t>Lutte contre la fraude</a:t>
            </a:r>
            <a:endParaRPr lang="en-US" altLang="en-US" dirty="0" smtClean="0"/>
          </a:p>
        </p:txBody>
      </p:sp>
      <p:sp>
        <p:nvSpPr>
          <p:cNvPr id="80899" name="Content Placeholder 2"/>
          <p:cNvSpPr>
            <a:spLocks noGrp="1"/>
          </p:cNvSpPr>
          <p:nvPr>
            <p:ph idx="1"/>
          </p:nvPr>
        </p:nvSpPr>
        <p:spPr/>
        <p:txBody>
          <a:bodyPr/>
          <a:lstStyle/>
          <a:p>
            <a:r>
              <a:rPr lang="fr-FR" smtClean="0"/>
              <a:t>exemples d’indicateurs OASIS</a:t>
            </a:r>
          </a:p>
          <a:p>
            <a:pPr lvl="1"/>
            <a:r>
              <a:rPr lang="fr-FR" altLang="en-US" smtClean="0"/>
              <a:t>chiffre d'affaires/nombre de travailleurs &gt;&gt; moyenne du secteur au cours du trimestre</a:t>
            </a:r>
          </a:p>
          <a:p>
            <a:pPr lvl="1"/>
            <a:r>
              <a:rPr lang="fr-FR" altLang="en-US" smtClean="0"/>
              <a:t>rotation (nombre de nouveaux travailleurs et de travailleurs partants) &gt;&gt; moyenne du secteur</a:t>
            </a:r>
          </a:p>
          <a:p>
            <a:pPr lvl="1"/>
            <a:r>
              <a:rPr lang="fr-FR" altLang="en-US" smtClean="0"/>
              <a:t>grande différence entre une déclaration trimestrielle des salaires et du temps de travail et la dernière version</a:t>
            </a:r>
          </a:p>
          <a:p>
            <a:pPr lvl="2"/>
            <a:r>
              <a:rPr lang="fr-FR" altLang="en-US" smtClean="0"/>
              <a:t>variation de la masse salariale totale &gt; plafond</a:t>
            </a:r>
          </a:p>
          <a:p>
            <a:pPr lvl="2"/>
            <a:r>
              <a:rPr lang="fr-FR" altLang="en-US" smtClean="0"/>
              <a:t>variation du nombre de travailleurs &gt; nombre minimum</a:t>
            </a:r>
            <a:endParaRPr lang="en-US" altLang="en-US" dirty="0" smtClean="0"/>
          </a:p>
        </p:txBody>
      </p:sp>
      <p:sp>
        <p:nvSpPr>
          <p:cNvPr id="4" name="Slide Number Placeholder 3"/>
          <p:cNvSpPr>
            <a:spLocks noGrp="1"/>
          </p:cNvSpPr>
          <p:nvPr>
            <p:ph type="sldNum" sz="quarter" idx="10"/>
          </p:nvPr>
        </p:nvSpPr>
        <p:spPr/>
        <p:txBody>
          <a:bodyPr/>
          <a:lstStyle/>
          <a:p>
            <a:fld id="{0B86E71E-63C9-4F48-9B0D-D39272DD5449}" type="slidenum">
              <a:rPr lang="en-GB" smtClean="0"/>
              <a:pPr/>
              <a:t>49</a:t>
            </a:fld>
            <a:endParaRPr lang="en-GB" dirty="0"/>
          </a:p>
        </p:txBody>
      </p:sp>
    </p:spTree>
    <p:extLst>
      <p:ext uri="{BB962C8B-B14F-4D97-AF65-F5344CB8AC3E}">
        <p14:creationId xmlns:p14="http://schemas.microsoft.com/office/powerpoint/2010/main" val="53127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Attentes &gt; citoyens/employeurs</a:t>
            </a:r>
            <a:endParaRPr lang="en-US" dirty="0"/>
          </a:p>
        </p:txBody>
      </p:sp>
      <p:sp>
        <p:nvSpPr>
          <p:cNvPr id="3" name="Content Placeholder 2"/>
          <p:cNvSpPr>
            <a:spLocks noGrp="1"/>
          </p:cNvSpPr>
          <p:nvPr>
            <p:ph idx="1"/>
          </p:nvPr>
        </p:nvSpPr>
        <p:spPr/>
        <p:txBody>
          <a:bodyPr>
            <a:normAutofit fontScale="92500" lnSpcReduction="10000"/>
          </a:bodyPr>
          <a:lstStyle/>
          <a:p>
            <a:r>
              <a:rPr lang="fr-FR" smtClean="0"/>
              <a:t>protection sociale effective</a:t>
            </a:r>
          </a:p>
          <a:p>
            <a:r>
              <a:rPr lang="fr-FR" smtClean="0"/>
              <a:t>services intégrés</a:t>
            </a:r>
          </a:p>
          <a:p>
            <a:pPr lvl="1"/>
            <a:r>
              <a:rPr lang="fr-FR" smtClean="0"/>
              <a:t>adaptés à leur situation concrète, et si possible, personnalisés</a:t>
            </a:r>
          </a:p>
          <a:p>
            <a:pPr lvl="1"/>
            <a:r>
              <a:rPr lang="fr-FR" smtClean="0"/>
              <a:t>offerts lors d'événements se produisant au cours de leur cycle de vie</a:t>
            </a:r>
          </a:p>
          <a:p>
            <a:pPr lvl="1"/>
            <a:r>
              <a:rPr lang="fr-FR" smtClean="0"/>
              <a:t>tous niveaux de pouvoir, services publics et instances privées confondus</a:t>
            </a:r>
          </a:p>
          <a:p>
            <a:r>
              <a:rPr lang="fr-FR" smtClean="0"/>
              <a:t>axés sur leurs propres processus</a:t>
            </a:r>
          </a:p>
          <a:p>
            <a:r>
              <a:rPr lang="fr-FR" smtClean="0"/>
              <a:t>avec un apport actif de l'utilisateur (self-service, autonomie)</a:t>
            </a:r>
          </a:p>
          <a:p>
            <a:r>
              <a:rPr lang="fr-FR" smtClean="0"/>
              <a:t>fiables, sécurisés et disponibles en permanence</a:t>
            </a:r>
          </a:p>
          <a:p>
            <a:r>
              <a:rPr lang="fr-FR" smtClean="0"/>
              <a:t>accessibles de manière performante et conviviale</a:t>
            </a:r>
          </a:p>
          <a:p>
            <a:r>
              <a:rPr lang="fr-FR" smtClean="0"/>
              <a:t>par le biais de canaux de leur choix (voie électronique, téléphone, contact direct, ...)</a:t>
            </a:r>
          </a:p>
          <a:p>
            <a:r>
              <a:rPr lang="fr-FR" smtClean="0"/>
              <a:t>avec le moins possible de coûts et de formalités administratives</a:t>
            </a:r>
          </a:p>
          <a:p>
            <a:r>
              <a:rPr lang="fr-FR" smtClean="0"/>
              <a:t>tout en respectant la protection de la vie privée</a:t>
            </a:r>
          </a:p>
          <a:p>
            <a:r>
              <a:rPr lang="fr-FR" smtClean="0"/>
              <a:t>si possible offerts de manière automatique</a:t>
            </a: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5</a:t>
            </a:fld>
            <a:endParaRPr lang="en-GB" dirty="0"/>
          </a:p>
        </p:txBody>
      </p:sp>
    </p:spTree>
    <p:extLst>
      <p:ext uri="{BB962C8B-B14F-4D97-AF65-F5344CB8AC3E}">
        <p14:creationId xmlns:p14="http://schemas.microsoft.com/office/powerpoint/2010/main" val="18646995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Lutte contre la fraude</a:t>
            </a:r>
            <a:endParaRPr lang="en-US" dirty="0"/>
          </a:p>
        </p:txBody>
      </p:sp>
      <p:sp>
        <p:nvSpPr>
          <p:cNvPr id="3" name="Content Placeholder 2"/>
          <p:cNvSpPr>
            <a:spLocks noGrp="1"/>
          </p:cNvSpPr>
          <p:nvPr>
            <p:ph idx="1"/>
          </p:nvPr>
        </p:nvSpPr>
        <p:spPr/>
        <p:txBody>
          <a:bodyPr/>
          <a:lstStyle/>
          <a:p>
            <a:r>
              <a:rPr lang="en-US" dirty="0" smtClean="0"/>
              <a:t>plus de 15 nouveaux </a:t>
            </a:r>
            <a:r>
              <a:rPr lang="en-US" dirty="0" err="1" smtClean="0"/>
              <a:t>projets</a:t>
            </a:r>
            <a:r>
              <a:rPr lang="en-US" dirty="0" smtClean="0"/>
              <a:t> </a:t>
            </a:r>
            <a:r>
              <a:rPr lang="en-US" dirty="0" err="1" smtClean="0"/>
              <a:t>liés</a:t>
            </a:r>
            <a:r>
              <a:rPr lang="en-US" dirty="0" smtClean="0"/>
              <a:t> à la </a:t>
            </a:r>
            <a:r>
              <a:rPr lang="en-US" dirty="0" err="1" smtClean="0"/>
              <a:t>lutte</a:t>
            </a:r>
            <a:r>
              <a:rPr lang="en-US" dirty="0" smtClean="0"/>
              <a:t> </a:t>
            </a:r>
            <a:r>
              <a:rPr lang="en-US" dirty="0" err="1" smtClean="0"/>
              <a:t>contre</a:t>
            </a:r>
            <a:r>
              <a:rPr lang="en-US" dirty="0" smtClean="0"/>
              <a:t> la </a:t>
            </a:r>
            <a:r>
              <a:rPr lang="en-US" dirty="0" err="1" smtClean="0"/>
              <a:t>fraude</a:t>
            </a:r>
            <a:r>
              <a:rPr lang="en-US" dirty="0" smtClean="0"/>
              <a:t> </a:t>
            </a:r>
            <a:r>
              <a:rPr lang="en-US" dirty="0" err="1" smtClean="0"/>
              <a:t>ont</a:t>
            </a:r>
            <a:r>
              <a:rPr lang="en-US" dirty="0" smtClean="0"/>
              <a:t> </a:t>
            </a:r>
            <a:r>
              <a:rPr lang="en-US" dirty="0" err="1" smtClean="0"/>
              <a:t>débuté</a:t>
            </a:r>
            <a:r>
              <a:rPr lang="en-US" dirty="0" smtClean="0"/>
              <a:t> en 2015 pour se </a:t>
            </a:r>
            <a:r>
              <a:rPr lang="en-US" dirty="0" err="1" smtClean="0"/>
              <a:t>poursuivre</a:t>
            </a:r>
            <a:r>
              <a:rPr lang="en-US" dirty="0" smtClean="0"/>
              <a:t> en 2016</a:t>
            </a:r>
          </a:p>
          <a:p>
            <a:pPr lvl="1"/>
            <a:r>
              <a:rPr lang="fr-FR" dirty="0" smtClean="0"/>
              <a:t>dans le cadre de la lutte contre la fraude à la domiciliation, les données énergétiques sont exploitées pour contrôler la consommation d’énergie des chômeurs et allocataires sociaux</a:t>
            </a:r>
          </a:p>
          <a:p>
            <a:pPr lvl="1"/>
            <a:r>
              <a:rPr lang="fr-FR" dirty="0" smtClean="0"/>
              <a:t>pour lutter contre la fraude sociale il y a un renforcement du datamining pour permettre aux instances de contrôle de mieux exploiter les données présentes dans les bases de données</a:t>
            </a:r>
            <a:endParaRPr lang="en-US" dirty="0" smtClean="0"/>
          </a:p>
        </p:txBody>
      </p:sp>
      <p:sp>
        <p:nvSpPr>
          <p:cNvPr id="4" name="Slide Number Placeholder 3"/>
          <p:cNvSpPr>
            <a:spLocks noGrp="1"/>
          </p:cNvSpPr>
          <p:nvPr>
            <p:ph type="sldNum" sz="quarter" idx="10"/>
          </p:nvPr>
        </p:nvSpPr>
        <p:spPr/>
        <p:txBody>
          <a:bodyPr/>
          <a:lstStyle/>
          <a:p>
            <a:fld id="{7A7F1E79-8225-48A0-95BD-5254C3720E2D}" type="slidenum">
              <a:rPr lang="en-GB" smtClean="0"/>
              <a:pPr/>
              <a:t>50</a:t>
            </a:fld>
            <a:endParaRPr lang="en-GB" dirty="0"/>
          </a:p>
        </p:txBody>
      </p:sp>
    </p:spTree>
    <p:extLst>
      <p:ext uri="{BB962C8B-B14F-4D97-AF65-F5344CB8AC3E}">
        <p14:creationId xmlns:p14="http://schemas.microsoft.com/office/powerpoint/2010/main" val="18847219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G-Cloud</a:t>
            </a:r>
            <a:endParaRPr lang="en-US" dirty="0"/>
          </a:p>
        </p:txBody>
      </p:sp>
      <p:sp>
        <p:nvSpPr>
          <p:cNvPr id="3" name="Content Placeholder 2"/>
          <p:cNvSpPr>
            <a:spLocks noGrp="1"/>
          </p:cNvSpPr>
          <p:nvPr>
            <p:ph idx="1"/>
          </p:nvPr>
        </p:nvSpPr>
        <p:spPr/>
        <p:txBody>
          <a:bodyPr/>
          <a:lstStyle/>
          <a:p>
            <a:endParaRPr lang="fr-BE"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51</a:t>
            </a:fld>
            <a:endParaRPr lang="en-GB" dirty="0"/>
          </a:p>
        </p:txBody>
      </p:sp>
      <p:pic>
        <p:nvPicPr>
          <p:cNvPr id="5" name="Picture 4">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7369" y="1928106"/>
            <a:ext cx="5329263" cy="3001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27584" y="5589240"/>
            <a:ext cx="7560840" cy="646331"/>
          </a:xfrm>
          <a:prstGeom prst="rect">
            <a:avLst/>
          </a:prstGeom>
          <a:noFill/>
        </p:spPr>
        <p:txBody>
          <a:bodyPr wrap="square" rtlCol="0">
            <a:spAutoFit/>
          </a:bodyPr>
          <a:lstStyle/>
          <a:p>
            <a:endParaRPr lang="fr-BE" dirty="0" smtClean="0"/>
          </a:p>
          <a:p>
            <a:pPr marL="285750" indent="-285750">
              <a:buBlip>
                <a:blip r:embed="rId4"/>
              </a:buBlip>
            </a:pPr>
            <a:r>
              <a:rPr lang="fr-BE" dirty="0" smtClean="0">
                <a:hlinkClick r:id="rId5"/>
              </a:rPr>
              <a:t>https://www.gcloud.belgium.be/fr/index.html</a:t>
            </a:r>
            <a:endParaRPr lang="fr-BE" dirty="0" smtClean="0"/>
          </a:p>
        </p:txBody>
      </p:sp>
    </p:spTree>
    <p:extLst>
      <p:ext uri="{BB962C8B-B14F-4D97-AF65-F5344CB8AC3E}">
        <p14:creationId xmlns:p14="http://schemas.microsoft.com/office/powerpoint/2010/main" val="34689435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G-Cloud </a:t>
            </a:r>
            <a:endParaRPr lang="en-US" dirty="0"/>
          </a:p>
        </p:txBody>
      </p:sp>
      <p:sp>
        <p:nvSpPr>
          <p:cNvPr id="3" name="Content Placeholder 2"/>
          <p:cNvSpPr>
            <a:spLocks noGrp="1"/>
          </p:cNvSpPr>
          <p:nvPr>
            <p:ph idx="1"/>
          </p:nvPr>
        </p:nvSpPr>
        <p:spPr/>
        <p:txBody>
          <a:bodyPr/>
          <a:lstStyle/>
          <a:p>
            <a:r>
              <a:rPr lang="fr-FR" smtClean="0"/>
              <a:t>un programme comprenant des projets de synergie</a:t>
            </a:r>
          </a:p>
          <a:p>
            <a:r>
              <a:rPr lang="fr-FR" smtClean="0"/>
              <a:t>synergie pour des services existants et nouveaux</a:t>
            </a:r>
          </a:p>
          <a:p>
            <a:r>
              <a:rPr lang="fr-FR" smtClean="0"/>
              <a:t>pour les services publics</a:t>
            </a:r>
          </a:p>
          <a:p>
            <a:r>
              <a:rPr lang="fr-FR" smtClean="0"/>
              <a:t>géré par les services publics</a:t>
            </a:r>
          </a:p>
          <a:p>
            <a:r>
              <a:rPr lang="fr-FR" smtClean="0"/>
              <a:t>en collaboration avec le secteur privé</a:t>
            </a:r>
          </a:p>
          <a:p>
            <a:r>
              <a:rPr lang="fr-FR" smtClean="0"/>
              <a:t>plateforme ICT publique commune</a:t>
            </a:r>
          </a:p>
          <a:p>
            <a:pPr lvl="1"/>
            <a:r>
              <a:rPr lang="fr-FR" smtClean="0"/>
              <a:t>cible actuelle : État fédéral (SPF, SPP, IPSS, OIP)</a:t>
            </a:r>
          </a:p>
          <a:p>
            <a:pPr lvl="1"/>
            <a:r>
              <a:rPr lang="fr-FR" smtClean="0"/>
              <a:t>extensible à d’autres autorités intéressées</a:t>
            </a:r>
          </a:p>
          <a:p>
            <a:r>
              <a:rPr lang="fr-FR" smtClean="0"/>
              <a:t>modèle de cloud communautaire hybride</a:t>
            </a:r>
          </a:p>
          <a:p>
            <a:pPr lvl="1"/>
            <a:r>
              <a:rPr lang="fr-FR" smtClean="0"/>
              <a:t>appel au cloud public si possible</a:t>
            </a:r>
          </a:p>
          <a:p>
            <a:pPr lvl="1"/>
            <a:r>
              <a:rPr lang="fr-FR" smtClean="0"/>
              <a:t>cloud communautaire privé depuis les data centers géré par l’État</a:t>
            </a:r>
          </a:p>
          <a:p>
            <a:pPr lvl="1"/>
            <a:r>
              <a:rPr lang="fr-FR" smtClean="0"/>
              <a:t>exécution opérationnelle avec un large recours au secteur privé</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52</a:t>
            </a:fld>
            <a:endParaRPr lang="en-GB" dirty="0"/>
          </a:p>
        </p:txBody>
      </p:sp>
    </p:spTree>
    <p:extLst>
      <p:ext uri="{BB962C8B-B14F-4D97-AF65-F5344CB8AC3E}">
        <p14:creationId xmlns:p14="http://schemas.microsoft.com/office/powerpoint/2010/main" val="35113108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G-Cloud</a:t>
            </a:r>
            <a:endParaRPr lang="en-US" dirty="0"/>
          </a:p>
        </p:txBody>
      </p:sp>
      <p:sp>
        <p:nvSpPr>
          <p:cNvPr id="3" name="Content Placeholder 2"/>
          <p:cNvSpPr>
            <a:spLocks noGrp="1"/>
          </p:cNvSpPr>
          <p:nvPr>
            <p:ph idx="1"/>
          </p:nvPr>
        </p:nvSpPr>
        <p:spPr/>
        <p:txBody>
          <a:bodyPr/>
          <a:lstStyle/>
          <a:p>
            <a:r>
              <a:rPr lang="fr-FR" smtClean="0"/>
              <a:t>principes de base </a:t>
            </a:r>
          </a:p>
          <a:p>
            <a:pPr lvl="1"/>
            <a:r>
              <a:rPr lang="fr-FR" smtClean="0"/>
              <a:t>synergie maximale lorsque c’est possible et lorsque cela génère des gains d’efficacité et/ou des économies tout en maintenant ou en améliorant la qualité du service au client</a:t>
            </a:r>
          </a:p>
          <a:p>
            <a:pPr lvl="1"/>
            <a:r>
              <a:rPr lang="fr-FR" smtClean="0"/>
              <a:t>dans les domaines de synergie, pas d’offre multiple au sein de l’État fédéral et attribution à celui qui est le plus à même de proposer une forme de service commune</a:t>
            </a:r>
          </a:p>
          <a:p>
            <a:pPr lvl="1"/>
            <a:r>
              <a:rPr lang="fr-FR" smtClean="0"/>
              <a:t>synergie basée sur l’orientation résultat, le sens des responsabilités et la confiance</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53</a:t>
            </a:fld>
            <a:endParaRPr lang="en-GB" dirty="0"/>
          </a:p>
        </p:txBody>
      </p:sp>
    </p:spTree>
    <p:extLst>
      <p:ext uri="{BB962C8B-B14F-4D97-AF65-F5344CB8AC3E}">
        <p14:creationId xmlns:p14="http://schemas.microsoft.com/office/powerpoint/2010/main" val="1103924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76960" y="2132856"/>
            <a:ext cx="8640960" cy="4680520"/>
          </a:xfrm>
          <a:prstGeom prst="roundRect">
            <a:avLst>
              <a:gd name="adj" fmla="val 2806"/>
            </a:avLst>
          </a:prstGeom>
          <a:solidFill>
            <a:schemeClr val="bg1">
              <a:lumMod val="5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fontAlgn="auto">
              <a:spcBef>
                <a:spcPts val="0"/>
              </a:spcBef>
              <a:spcAft>
                <a:spcPts val="0"/>
              </a:spcAft>
            </a:pPr>
            <a:endParaRPr lang="nl-BE" sz="2400" dirty="0">
              <a:solidFill>
                <a:srgbClr val="364C9D"/>
              </a:solidFill>
            </a:endParaRPr>
          </a:p>
        </p:txBody>
      </p:sp>
      <p:sp>
        <p:nvSpPr>
          <p:cNvPr id="13" name="Title 12"/>
          <p:cNvSpPr>
            <a:spLocks noGrp="1"/>
          </p:cNvSpPr>
          <p:nvPr>
            <p:ph type="title"/>
          </p:nvPr>
        </p:nvSpPr>
        <p:spPr>
          <a:xfrm>
            <a:off x="446856" y="58614"/>
            <a:ext cx="8229600" cy="922114"/>
          </a:xfrm>
        </p:spPr>
        <p:txBody>
          <a:bodyPr/>
          <a:lstStyle/>
          <a:p>
            <a:r>
              <a:rPr lang="nl-BE" dirty="0"/>
              <a:t>Focus</a:t>
            </a:r>
            <a:endParaRPr lang="en-US" dirty="0"/>
          </a:p>
        </p:txBody>
      </p:sp>
      <p:sp>
        <p:nvSpPr>
          <p:cNvPr id="3" name="Slide Number Placeholder 2"/>
          <p:cNvSpPr>
            <a:spLocks noGrp="1"/>
          </p:cNvSpPr>
          <p:nvPr>
            <p:ph type="sldNum" sz="quarter" idx="10"/>
          </p:nvPr>
        </p:nvSpPr>
        <p:spPr/>
        <p:txBody>
          <a:bodyPr/>
          <a:lstStyle/>
          <a:p>
            <a:fld id="{5471B662-E07F-4B45-AF7C-5436FF003ECE}" type="slidenum">
              <a:rPr lang="en-GB" smtClean="0"/>
              <a:pPr/>
              <a:t>54</a:t>
            </a:fld>
            <a:endParaRPr lang="en-GB" dirty="0"/>
          </a:p>
        </p:txBody>
      </p:sp>
      <p:sp>
        <p:nvSpPr>
          <p:cNvPr id="4" name="Rounded Rectangle 3"/>
          <p:cNvSpPr/>
          <p:nvPr/>
        </p:nvSpPr>
        <p:spPr>
          <a:xfrm>
            <a:off x="251520" y="1124744"/>
            <a:ext cx="864096" cy="864096"/>
          </a:xfrm>
          <a:prstGeom prst="roundRect">
            <a:avLst/>
          </a:prstGeom>
          <a:solidFill>
            <a:schemeClr val="bg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fr-BE">
              <a:solidFill>
                <a:srgbClr val="364C9D"/>
              </a:solidFill>
            </a:endParaRPr>
          </a:p>
        </p:txBody>
      </p:sp>
      <p:sp>
        <p:nvSpPr>
          <p:cNvPr id="14" name="Rounded Rectangle 13"/>
          <p:cNvSpPr/>
          <p:nvPr/>
        </p:nvSpPr>
        <p:spPr>
          <a:xfrm>
            <a:off x="1331640" y="1124744"/>
            <a:ext cx="864096" cy="864096"/>
          </a:xfrm>
          <a:prstGeom prst="roundRect">
            <a:avLst/>
          </a:prstGeom>
          <a:solidFill>
            <a:schemeClr val="bg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fr-BE">
              <a:solidFill>
                <a:srgbClr val="364C9D"/>
              </a:solidFill>
            </a:endParaRPr>
          </a:p>
        </p:txBody>
      </p:sp>
      <p:sp>
        <p:nvSpPr>
          <p:cNvPr id="15" name="Rounded Rectangle 14"/>
          <p:cNvSpPr/>
          <p:nvPr/>
        </p:nvSpPr>
        <p:spPr>
          <a:xfrm>
            <a:off x="5724128" y="1124744"/>
            <a:ext cx="864096" cy="864096"/>
          </a:xfrm>
          <a:prstGeom prst="roundRect">
            <a:avLst/>
          </a:prstGeom>
          <a:solidFill>
            <a:schemeClr val="bg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fr-BE">
              <a:solidFill>
                <a:srgbClr val="364C9D"/>
              </a:solidFill>
            </a:endParaRPr>
          </a:p>
        </p:txBody>
      </p:sp>
      <p:sp>
        <p:nvSpPr>
          <p:cNvPr id="16" name="Rounded Rectangle 15"/>
          <p:cNvSpPr/>
          <p:nvPr/>
        </p:nvSpPr>
        <p:spPr>
          <a:xfrm>
            <a:off x="6804248" y="1124744"/>
            <a:ext cx="864096" cy="864096"/>
          </a:xfrm>
          <a:prstGeom prst="roundRect">
            <a:avLst/>
          </a:prstGeom>
          <a:solidFill>
            <a:schemeClr val="bg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fr-BE">
              <a:solidFill>
                <a:srgbClr val="364C9D"/>
              </a:solidFill>
            </a:endParaRPr>
          </a:p>
        </p:txBody>
      </p:sp>
      <p:sp>
        <p:nvSpPr>
          <p:cNvPr id="17" name="Rounded Rectangle 16"/>
          <p:cNvSpPr/>
          <p:nvPr/>
        </p:nvSpPr>
        <p:spPr>
          <a:xfrm>
            <a:off x="7884368" y="1124744"/>
            <a:ext cx="864096" cy="864096"/>
          </a:xfrm>
          <a:prstGeom prst="roundRect">
            <a:avLst/>
          </a:prstGeom>
          <a:solidFill>
            <a:schemeClr val="bg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fr-BE">
              <a:solidFill>
                <a:srgbClr val="364C9D"/>
              </a:solidFill>
            </a:endParaRPr>
          </a:p>
        </p:txBody>
      </p:sp>
      <p:sp>
        <p:nvSpPr>
          <p:cNvPr id="18" name="Rounded Rectangle 17"/>
          <p:cNvSpPr/>
          <p:nvPr/>
        </p:nvSpPr>
        <p:spPr>
          <a:xfrm>
            <a:off x="2411760" y="1124744"/>
            <a:ext cx="864096" cy="864096"/>
          </a:xfrm>
          <a:prstGeom prst="roundRect">
            <a:avLst/>
          </a:prstGeom>
          <a:solidFill>
            <a:schemeClr val="bg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fr-BE">
              <a:solidFill>
                <a:srgbClr val="364C9D"/>
              </a:solidFill>
            </a:endParaRPr>
          </a:p>
        </p:txBody>
      </p:sp>
      <p:sp>
        <p:nvSpPr>
          <p:cNvPr id="19" name="Rounded Rectangle 18"/>
          <p:cNvSpPr/>
          <p:nvPr/>
        </p:nvSpPr>
        <p:spPr>
          <a:xfrm>
            <a:off x="3508289" y="1124744"/>
            <a:ext cx="864096" cy="864096"/>
          </a:xfrm>
          <a:prstGeom prst="roundRect">
            <a:avLst/>
          </a:prstGeom>
          <a:solidFill>
            <a:schemeClr val="bg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fr-BE">
              <a:solidFill>
                <a:srgbClr val="364C9D"/>
              </a:solidFill>
            </a:endParaRPr>
          </a:p>
        </p:txBody>
      </p:sp>
      <p:sp>
        <p:nvSpPr>
          <p:cNvPr id="20" name="Rounded Rectangle 19"/>
          <p:cNvSpPr/>
          <p:nvPr/>
        </p:nvSpPr>
        <p:spPr>
          <a:xfrm>
            <a:off x="4616207" y="1124744"/>
            <a:ext cx="864096" cy="864096"/>
          </a:xfrm>
          <a:prstGeom prst="roundRect">
            <a:avLst/>
          </a:prstGeom>
          <a:solidFill>
            <a:schemeClr val="bg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fr-BE">
              <a:solidFill>
                <a:srgbClr val="364C9D"/>
              </a:solidFill>
            </a:endParaRPr>
          </a:p>
        </p:txBody>
      </p:sp>
      <p:sp>
        <p:nvSpPr>
          <p:cNvPr id="7" name="Rounded Rectangle 6"/>
          <p:cNvSpPr/>
          <p:nvPr/>
        </p:nvSpPr>
        <p:spPr>
          <a:xfrm>
            <a:off x="179512" y="5697252"/>
            <a:ext cx="8496944" cy="1080120"/>
          </a:xfrm>
          <a:prstGeom prst="round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nl-BE" sz="3200" b="1" dirty="0" smtClean="0">
                <a:solidFill>
                  <a:srgbClr val="364C9D"/>
                </a:solidFill>
              </a:rPr>
              <a:t>Infrastructure dure</a:t>
            </a:r>
          </a:p>
          <a:p>
            <a:pPr algn="ctr" fontAlgn="auto">
              <a:spcBef>
                <a:spcPts val="0"/>
              </a:spcBef>
              <a:spcAft>
                <a:spcPts val="0"/>
              </a:spcAft>
            </a:pPr>
            <a:r>
              <a:rPr lang="nl-BE" sz="2400" dirty="0" smtClean="0">
                <a:solidFill>
                  <a:srgbClr val="364C9D"/>
                </a:solidFill>
              </a:rPr>
              <a:t>Computing	 |	 Network 	|	 Storage</a:t>
            </a:r>
            <a:endParaRPr lang="nl-BE" sz="2400" dirty="0">
              <a:solidFill>
                <a:srgbClr val="364C9D"/>
              </a:solidFill>
            </a:endParaRPr>
          </a:p>
        </p:txBody>
      </p:sp>
      <p:sp>
        <p:nvSpPr>
          <p:cNvPr id="8" name="Rounded Rectangle 7"/>
          <p:cNvSpPr/>
          <p:nvPr/>
        </p:nvSpPr>
        <p:spPr>
          <a:xfrm>
            <a:off x="179512" y="4545124"/>
            <a:ext cx="8496944" cy="1080120"/>
          </a:xfrm>
          <a:prstGeom prst="round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nl-BE" sz="3200" b="1" dirty="0" smtClean="0">
                <a:solidFill>
                  <a:srgbClr val="364C9D"/>
                </a:solidFill>
              </a:rPr>
              <a:t>Infrastructure </a:t>
            </a:r>
            <a:r>
              <a:rPr lang="nl-BE" sz="3200" b="1" dirty="0" err="1" smtClean="0">
                <a:solidFill>
                  <a:srgbClr val="364C9D"/>
                </a:solidFill>
              </a:rPr>
              <a:t>douce</a:t>
            </a:r>
            <a:endParaRPr lang="nl-BE" sz="3200" b="1" dirty="0" smtClean="0">
              <a:solidFill>
                <a:srgbClr val="364C9D"/>
              </a:solidFill>
            </a:endParaRPr>
          </a:p>
          <a:p>
            <a:pPr algn="ctr" fontAlgn="auto">
              <a:spcBef>
                <a:spcPts val="0"/>
              </a:spcBef>
              <a:spcAft>
                <a:spcPts val="0"/>
              </a:spcAft>
            </a:pPr>
            <a:r>
              <a:rPr lang="nl-BE" sz="2400" dirty="0" err="1" smtClean="0">
                <a:solidFill>
                  <a:srgbClr val="364C9D"/>
                </a:solidFill>
              </a:rPr>
              <a:t>Virtualisation</a:t>
            </a:r>
            <a:r>
              <a:rPr lang="nl-BE" sz="2400" dirty="0" smtClean="0">
                <a:solidFill>
                  <a:srgbClr val="364C9D"/>
                </a:solidFill>
              </a:rPr>
              <a:t>  |   </a:t>
            </a:r>
            <a:r>
              <a:rPr lang="nl-BE" sz="2400" dirty="0" err="1" smtClean="0">
                <a:solidFill>
                  <a:srgbClr val="364C9D"/>
                </a:solidFill>
              </a:rPr>
              <a:t>Securité</a:t>
            </a:r>
            <a:r>
              <a:rPr lang="nl-BE" sz="2400" dirty="0" smtClean="0">
                <a:solidFill>
                  <a:srgbClr val="364C9D"/>
                </a:solidFill>
              </a:rPr>
              <a:t>   | 	Mail	|   VoIP	     | …</a:t>
            </a:r>
            <a:endParaRPr lang="nl-BE" sz="2400" dirty="0">
              <a:solidFill>
                <a:srgbClr val="364C9D"/>
              </a:solidFill>
            </a:endParaRPr>
          </a:p>
        </p:txBody>
      </p:sp>
      <p:sp>
        <p:nvSpPr>
          <p:cNvPr id="9" name="Rounded Rectangle 8"/>
          <p:cNvSpPr/>
          <p:nvPr/>
        </p:nvSpPr>
        <p:spPr>
          <a:xfrm>
            <a:off x="179512" y="3392996"/>
            <a:ext cx="8496944" cy="1080120"/>
          </a:xfrm>
          <a:prstGeom prst="round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fontAlgn="auto">
              <a:spcBef>
                <a:spcPts val="0"/>
              </a:spcBef>
              <a:spcAft>
                <a:spcPts val="0"/>
              </a:spcAft>
            </a:pPr>
            <a:r>
              <a:rPr lang="nl-BE" sz="3200" b="1" dirty="0" err="1" smtClean="0">
                <a:solidFill>
                  <a:srgbClr val="364C9D"/>
                </a:solidFill>
              </a:rPr>
              <a:t>Plateforme</a:t>
            </a:r>
            <a:r>
              <a:rPr lang="nl-BE" sz="3200" b="1" dirty="0" smtClean="0">
                <a:solidFill>
                  <a:srgbClr val="364C9D"/>
                </a:solidFill>
              </a:rPr>
              <a:t> </a:t>
            </a:r>
            <a:r>
              <a:rPr lang="nl-BE" sz="3200" b="1" dirty="0" err="1" smtClean="0">
                <a:solidFill>
                  <a:srgbClr val="364C9D"/>
                </a:solidFill>
              </a:rPr>
              <a:t>applicative</a:t>
            </a:r>
            <a:endParaRPr lang="nl-BE" sz="3200" b="1" dirty="0" smtClean="0">
              <a:solidFill>
                <a:srgbClr val="364C9D"/>
              </a:solidFill>
            </a:endParaRPr>
          </a:p>
          <a:p>
            <a:pPr algn="ctr" fontAlgn="auto">
              <a:spcBef>
                <a:spcPts val="0"/>
              </a:spcBef>
              <a:spcAft>
                <a:spcPts val="0"/>
              </a:spcAft>
            </a:pPr>
            <a:r>
              <a:rPr lang="nl-BE" sz="2400" dirty="0" smtClean="0">
                <a:solidFill>
                  <a:srgbClr val="364C9D"/>
                </a:solidFill>
              </a:rPr>
              <a:t>Open Source </a:t>
            </a:r>
            <a:r>
              <a:rPr lang="nl-BE" sz="2400" dirty="0">
                <a:solidFill>
                  <a:srgbClr val="364C9D"/>
                </a:solidFill>
              </a:rPr>
              <a:t>| </a:t>
            </a:r>
            <a:r>
              <a:rPr lang="nl-BE" sz="2400" dirty="0" smtClean="0">
                <a:solidFill>
                  <a:srgbClr val="364C9D"/>
                </a:solidFill>
              </a:rPr>
              <a:t>IBM </a:t>
            </a:r>
            <a:r>
              <a:rPr lang="nl-BE" sz="2400" dirty="0">
                <a:solidFill>
                  <a:srgbClr val="364C9D"/>
                </a:solidFill>
              </a:rPr>
              <a:t>| </a:t>
            </a:r>
            <a:r>
              <a:rPr lang="nl-BE" sz="2400" dirty="0" smtClean="0">
                <a:solidFill>
                  <a:srgbClr val="364C9D"/>
                </a:solidFill>
              </a:rPr>
              <a:t>Microsoft| Oracle </a:t>
            </a:r>
            <a:r>
              <a:rPr lang="nl-BE" sz="2400" dirty="0">
                <a:solidFill>
                  <a:srgbClr val="364C9D"/>
                </a:solidFill>
              </a:rPr>
              <a:t>| </a:t>
            </a:r>
            <a:r>
              <a:rPr lang="nl-BE" sz="2400" dirty="0" smtClean="0">
                <a:solidFill>
                  <a:srgbClr val="364C9D"/>
                </a:solidFill>
              </a:rPr>
              <a:t>SAS | …</a:t>
            </a:r>
            <a:endParaRPr lang="nl-BE" sz="2400" dirty="0">
              <a:solidFill>
                <a:srgbClr val="364C9D"/>
              </a:solidFill>
            </a:endParaRPr>
          </a:p>
        </p:txBody>
      </p:sp>
      <p:sp>
        <p:nvSpPr>
          <p:cNvPr id="10" name="Rounded Rectangle 9"/>
          <p:cNvSpPr/>
          <p:nvPr/>
        </p:nvSpPr>
        <p:spPr>
          <a:xfrm>
            <a:off x="179512" y="980728"/>
            <a:ext cx="8640960" cy="1080120"/>
          </a:xfrm>
          <a:prstGeom prst="roundRect">
            <a:avLst/>
          </a:prstGeom>
          <a:solidFill>
            <a:srgbClr val="FFFFFF">
              <a:alpha val="80000"/>
            </a:srgbClr>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fr-BE" sz="3200" b="1" dirty="0" smtClean="0">
                <a:solidFill>
                  <a:srgbClr val="364C9D"/>
                </a:solidFill>
              </a:rPr>
              <a:t>Applications business</a:t>
            </a:r>
          </a:p>
          <a:p>
            <a:pPr algn="ctr" fontAlgn="auto">
              <a:spcBef>
                <a:spcPts val="0"/>
              </a:spcBef>
              <a:spcAft>
                <a:spcPts val="0"/>
              </a:spcAft>
            </a:pPr>
            <a:r>
              <a:rPr lang="fr-BE" sz="2400" dirty="0" smtClean="0">
                <a:solidFill>
                  <a:srgbClr val="364C9D"/>
                </a:solidFill>
              </a:rPr>
              <a:t>Core business (déclarations, processus métier…)</a:t>
            </a:r>
            <a:endParaRPr lang="en-GB" sz="1400" dirty="0">
              <a:solidFill>
                <a:srgbClr val="364C9D"/>
              </a:solidFill>
            </a:endParaRPr>
          </a:p>
        </p:txBody>
      </p:sp>
      <p:sp>
        <p:nvSpPr>
          <p:cNvPr id="30" name="Rounded Rectangle 29"/>
          <p:cNvSpPr/>
          <p:nvPr/>
        </p:nvSpPr>
        <p:spPr>
          <a:xfrm>
            <a:off x="179512" y="2240868"/>
            <a:ext cx="8496944" cy="1080120"/>
          </a:xfrm>
          <a:prstGeom prst="round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fontAlgn="auto">
              <a:spcBef>
                <a:spcPts val="0"/>
              </a:spcBef>
              <a:spcAft>
                <a:spcPts val="0"/>
              </a:spcAft>
            </a:pPr>
            <a:r>
              <a:rPr lang="nl-BE" sz="3200" b="1" dirty="0" err="1" smtClean="0">
                <a:solidFill>
                  <a:srgbClr val="364C9D"/>
                </a:solidFill>
              </a:rPr>
              <a:t>Composants</a:t>
            </a:r>
            <a:r>
              <a:rPr lang="nl-BE" sz="3200" b="1" dirty="0" smtClean="0">
                <a:solidFill>
                  <a:srgbClr val="364C9D"/>
                </a:solidFill>
              </a:rPr>
              <a:t> et </a:t>
            </a:r>
            <a:r>
              <a:rPr lang="nl-BE" sz="3200" b="1" dirty="0" err="1" smtClean="0">
                <a:solidFill>
                  <a:srgbClr val="364C9D"/>
                </a:solidFill>
              </a:rPr>
              <a:t>applications</a:t>
            </a:r>
            <a:r>
              <a:rPr lang="nl-BE" sz="3200" b="1" dirty="0" smtClean="0">
                <a:solidFill>
                  <a:srgbClr val="364C9D"/>
                </a:solidFill>
              </a:rPr>
              <a:t> standard</a:t>
            </a:r>
          </a:p>
          <a:p>
            <a:pPr algn="ctr" fontAlgn="auto">
              <a:spcBef>
                <a:spcPts val="0"/>
              </a:spcBef>
              <a:spcAft>
                <a:spcPts val="0"/>
              </a:spcAft>
            </a:pPr>
            <a:r>
              <a:rPr lang="nl-BE" sz="2400" dirty="0" smtClean="0">
                <a:solidFill>
                  <a:srgbClr val="364C9D"/>
                </a:solidFill>
              </a:rPr>
              <a:t>Site web | </a:t>
            </a:r>
            <a:r>
              <a:rPr lang="nl-BE" sz="2400" dirty="0" err="1" smtClean="0">
                <a:solidFill>
                  <a:srgbClr val="364C9D"/>
                </a:solidFill>
              </a:rPr>
              <a:t>Gestion</a:t>
            </a:r>
            <a:r>
              <a:rPr lang="nl-BE" sz="2400" dirty="0" smtClean="0">
                <a:solidFill>
                  <a:srgbClr val="364C9D"/>
                </a:solidFill>
              </a:rPr>
              <a:t> des </a:t>
            </a:r>
            <a:r>
              <a:rPr lang="nl-BE" sz="2400" dirty="0" err="1" smtClean="0">
                <a:solidFill>
                  <a:srgbClr val="364C9D"/>
                </a:solidFill>
              </a:rPr>
              <a:t>accès</a:t>
            </a:r>
            <a:r>
              <a:rPr lang="nl-BE" sz="2400" dirty="0" smtClean="0">
                <a:solidFill>
                  <a:srgbClr val="364C9D"/>
                </a:solidFill>
              </a:rPr>
              <a:t> | </a:t>
            </a:r>
            <a:r>
              <a:rPr lang="nl-BE" sz="2400" dirty="0" err="1" smtClean="0">
                <a:solidFill>
                  <a:srgbClr val="364C9D"/>
                </a:solidFill>
              </a:rPr>
              <a:t>Outil</a:t>
            </a:r>
            <a:r>
              <a:rPr lang="nl-BE" sz="2400" dirty="0" smtClean="0">
                <a:solidFill>
                  <a:srgbClr val="364C9D"/>
                </a:solidFill>
              </a:rPr>
              <a:t> de </a:t>
            </a:r>
            <a:r>
              <a:rPr lang="nl-BE" sz="2400" dirty="0" err="1" smtClean="0">
                <a:solidFill>
                  <a:srgbClr val="364C9D"/>
                </a:solidFill>
              </a:rPr>
              <a:t>traduction</a:t>
            </a:r>
            <a:r>
              <a:rPr lang="nl-BE" sz="2400" dirty="0" smtClean="0">
                <a:solidFill>
                  <a:srgbClr val="364C9D"/>
                </a:solidFill>
              </a:rPr>
              <a:t> | …</a:t>
            </a:r>
            <a:endParaRPr lang="nl-BE" sz="2400" dirty="0">
              <a:solidFill>
                <a:srgbClr val="364C9D"/>
              </a:solidFill>
            </a:endParaRPr>
          </a:p>
        </p:txBody>
      </p:sp>
      <p:sp>
        <p:nvSpPr>
          <p:cNvPr id="2" name="TextBox 1"/>
          <p:cNvSpPr txBox="1"/>
          <p:nvPr/>
        </p:nvSpPr>
        <p:spPr>
          <a:xfrm rot="2777394">
            <a:off x="8007896" y="2397840"/>
            <a:ext cx="1175034" cy="334566"/>
          </a:xfrm>
          <a:prstGeom prst="snip1Rect">
            <a:avLst/>
          </a:prstGeom>
          <a:solidFill>
            <a:schemeClr val="bg1">
              <a:lumMod val="75000"/>
            </a:schemeClr>
          </a:solidFill>
        </p:spPr>
        <p:txBody>
          <a:bodyPr wrap="square" lIns="0" tIns="0" rIns="0" bIns="0" rtlCol="0" anchor="ctr" anchorCtr="0">
            <a:spAutoFit/>
          </a:bodyPr>
          <a:lstStyle/>
          <a:p>
            <a:pPr algn="ctr" fontAlgn="auto">
              <a:spcBef>
                <a:spcPts val="0"/>
              </a:spcBef>
              <a:spcAft>
                <a:spcPts val="0"/>
              </a:spcAft>
            </a:pPr>
            <a:r>
              <a:rPr lang="nl-BE" sz="2000" b="1" dirty="0" smtClean="0">
                <a:solidFill>
                  <a:srgbClr val="364C9D"/>
                </a:solidFill>
                <a:latin typeface="Calibri"/>
                <a:cs typeface="+mn-cs"/>
              </a:rPr>
              <a:t>Partager</a:t>
            </a:r>
            <a:endParaRPr lang="fr-BE" sz="2000" b="1" dirty="0">
              <a:solidFill>
                <a:srgbClr val="364C9D"/>
              </a:solidFill>
              <a:latin typeface="Calibri"/>
              <a:cs typeface="+mn-cs"/>
            </a:endParaRPr>
          </a:p>
        </p:txBody>
      </p:sp>
      <p:sp>
        <p:nvSpPr>
          <p:cNvPr id="23" name="TextBox 22"/>
          <p:cNvSpPr txBox="1"/>
          <p:nvPr/>
        </p:nvSpPr>
        <p:spPr>
          <a:xfrm rot="2777394">
            <a:off x="7995087" y="3575773"/>
            <a:ext cx="1175034" cy="334566"/>
          </a:xfrm>
          <a:prstGeom prst="snip1Rect">
            <a:avLst/>
          </a:prstGeom>
          <a:solidFill>
            <a:schemeClr val="bg1">
              <a:lumMod val="75000"/>
            </a:schemeClr>
          </a:solidFill>
        </p:spPr>
        <p:txBody>
          <a:bodyPr wrap="square" lIns="0" tIns="0" rIns="0" bIns="0" rtlCol="0" anchor="ctr" anchorCtr="0">
            <a:spAutoFit/>
          </a:bodyPr>
          <a:lstStyle/>
          <a:p>
            <a:pPr algn="ctr" fontAlgn="auto">
              <a:spcBef>
                <a:spcPts val="0"/>
              </a:spcBef>
              <a:spcAft>
                <a:spcPts val="0"/>
              </a:spcAft>
            </a:pPr>
            <a:r>
              <a:rPr lang="nl-BE" sz="2000" b="1" dirty="0" smtClean="0">
                <a:solidFill>
                  <a:srgbClr val="364C9D"/>
                </a:solidFill>
                <a:latin typeface="Calibri"/>
                <a:cs typeface="+mn-cs"/>
              </a:rPr>
              <a:t>Partager</a:t>
            </a:r>
            <a:endParaRPr lang="fr-BE" sz="2000" b="1" dirty="0">
              <a:solidFill>
                <a:srgbClr val="364C9D"/>
              </a:solidFill>
              <a:latin typeface="Calibri"/>
              <a:cs typeface="+mn-cs"/>
            </a:endParaRPr>
          </a:p>
        </p:txBody>
      </p:sp>
      <p:sp>
        <p:nvSpPr>
          <p:cNvPr id="24" name="TextBox 23"/>
          <p:cNvSpPr txBox="1"/>
          <p:nvPr/>
        </p:nvSpPr>
        <p:spPr>
          <a:xfrm rot="2777394">
            <a:off x="7982278" y="4702096"/>
            <a:ext cx="1175034" cy="334566"/>
          </a:xfrm>
          <a:prstGeom prst="snip1Rect">
            <a:avLst/>
          </a:prstGeom>
          <a:solidFill>
            <a:schemeClr val="bg1">
              <a:lumMod val="75000"/>
            </a:schemeClr>
          </a:solidFill>
        </p:spPr>
        <p:txBody>
          <a:bodyPr wrap="square" lIns="0" tIns="0" rIns="0" bIns="0" rtlCol="0" anchor="ctr" anchorCtr="0">
            <a:spAutoFit/>
          </a:bodyPr>
          <a:lstStyle/>
          <a:p>
            <a:pPr algn="ctr" fontAlgn="auto">
              <a:spcBef>
                <a:spcPts val="0"/>
              </a:spcBef>
              <a:spcAft>
                <a:spcPts val="0"/>
              </a:spcAft>
            </a:pPr>
            <a:r>
              <a:rPr lang="nl-BE" sz="2000" b="1" dirty="0" smtClean="0">
                <a:solidFill>
                  <a:srgbClr val="364C9D"/>
                </a:solidFill>
                <a:latin typeface="Calibri"/>
                <a:cs typeface="+mn-cs"/>
              </a:rPr>
              <a:t>Partager</a:t>
            </a:r>
            <a:endParaRPr lang="fr-BE" sz="2000" b="1" dirty="0">
              <a:solidFill>
                <a:srgbClr val="364C9D"/>
              </a:solidFill>
              <a:latin typeface="Calibri"/>
              <a:cs typeface="+mn-cs"/>
            </a:endParaRPr>
          </a:p>
        </p:txBody>
      </p:sp>
      <p:sp>
        <p:nvSpPr>
          <p:cNvPr id="25" name="TextBox 24"/>
          <p:cNvSpPr txBox="1"/>
          <p:nvPr/>
        </p:nvSpPr>
        <p:spPr>
          <a:xfrm rot="2777394">
            <a:off x="7969469" y="5854224"/>
            <a:ext cx="1175034" cy="334566"/>
          </a:xfrm>
          <a:prstGeom prst="snip1Rect">
            <a:avLst/>
          </a:prstGeom>
          <a:solidFill>
            <a:schemeClr val="bg1">
              <a:lumMod val="75000"/>
            </a:schemeClr>
          </a:solidFill>
        </p:spPr>
        <p:txBody>
          <a:bodyPr wrap="square" lIns="0" tIns="0" rIns="0" bIns="0" rtlCol="0" anchor="ctr" anchorCtr="0">
            <a:spAutoFit/>
          </a:bodyPr>
          <a:lstStyle/>
          <a:p>
            <a:pPr algn="ctr" fontAlgn="auto">
              <a:spcBef>
                <a:spcPts val="0"/>
              </a:spcBef>
              <a:spcAft>
                <a:spcPts val="0"/>
              </a:spcAft>
            </a:pPr>
            <a:r>
              <a:rPr lang="nl-BE" sz="2000" b="1" dirty="0" smtClean="0">
                <a:solidFill>
                  <a:srgbClr val="364C9D"/>
                </a:solidFill>
                <a:latin typeface="Calibri"/>
                <a:cs typeface="+mn-cs"/>
              </a:rPr>
              <a:t>Partager</a:t>
            </a:r>
            <a:endParaRPr lang="fr-BE" sz="2000" b="1" dirty="0">
              <a:solidFill>
                <a:srgbClr val="364C9D"/>
              </a:solidFill>
              <a:latin typeface="Calibri"/>
              <a:cs typeface="+mn-cs"/>
            </a:endParaRPr>
          </a:p>
        </p:txBody>
      </p:sp>
    </p:spTree>
    <p:extLst>
      <p:ext uri="{BB962C8B-B14F-4D97-AF65-F5344CB8AC3E}">
        <p14:creationId xmlns:p14="http://schemas.microsoft.com/office/powerpoint/2010/main" val="15656764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05" y="116632"/>
            <a:ext cx="8884914" cy="656430"/>
          </a:xfrm>
        </p:spPr>
        <p:txBody>
          <a:bodyPr/>
          <a:lstStyle/>
          <a:p>
            <a:r>
              <a:rPr lang="fr-FR" dirty="0" smtClean="0"/>
              <a:t> </a:t>
            </a:r>
            <a:r>
              <a:rPr lang="fr-FR" sz="4000" dirty="0">
                <a:solidFill>
                  <a:srgbClr val="0087BE"/>
                </a:solidFill>
              </a:rPr>
              <a:t>Types de déploiements dans le cloud</a:t>
            </a:r>
          </a:p>
        </p:txBody>
      </p:sp>
      <p:cxnSp>
        <p:nvCxnSpPr>
          <p:cNvPr id="6" name="Straight Connector 5"/>
          <p:cNvCxnSpPr/>
          <p:nvPr/>
        </p:nvCxnSpPr>
        <p:spPr>
          <a:xfrm>
            <a:off x="4546600" y="1268760"/>
            <a:ext cx="0" cy="44644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46200" y="2636912"/>
            <a:ext cx="73808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46200" y="4365104"/>
            <a:ext cx="73808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27969" y="1412776"/>
            <a:ext cx="0" cy="468052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9838" y="4512955"/>
            <a:ext cx="461665" cy="1477328"/>
          </a:xfrm>
          <a:prstGeom prst="rect">
            <a:avLst/>
          </a:prstGeom>
          <a:noFill/>
        </p:spPr>
        <p:txBody>
          <a:bodyPr vert="vert270" wrap="square" rtlCol="0">
            <a:spAutoFit/>
          </a:bodyPr>
          <a:lstStyle/>
          <a:p>
            <a:pPr algn="ctr"/>
            <a:r>
              <a:rPr lang="nl-BE" dirty="0" err="1" smtClean="0"/>
              <a:t>Dedicated</a:t>
            </a:r>
            <a:endParaRPr lang="en-US" dirty="0"/>
          </a:p>
        </p:txBody>
      </p:sp>
      <p:cxnSp>
        <p:nvCxnSpPr>
          <p:cNvPr id="17" name="Straight Arrow Connector 16"/>
          <p:cNvCxnSpPr/>
          <p:nvPr/>
        </p:nvCxnSpPr>
        <p:spPr>
          <a:xfrm flipH="1">
            <a:off x="906990" y="5990283"/>
            <a:ext cx="7452344" cy="3938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4439" y="2523961"/>
            <a:ext cx="461665" cy="1954094"/>
          </a:xfrm>
          <a:prstGeom prst="rect">
            <a:avLst/>
          </a:prstGeom>
          <a:noFill/>
        </p:spPr>
        <p:txBody>
          <a:bodyPr vert="vert270" wrap="square" rtlCol="0">
            <a:spAutoFit/>
          </a:bodyPr>
          <a:lstStyle/>
          <a:p>
            <a:pPr algn="ctr"/>
            <a:r>
              <a:rPr lang="nl-BE" dirty="0" smtClean="0"/>
              <a:t>Access/Control</a:t>
            </a:r>
            <a:endParaRPr lang="en-US" dirty="0"/>
          </a:p>
        </p:txBody>
      </p:sp>
      <p:sp>
        <p:nvSpPr>
          <p:cNvPr id="21" name="TextBox 20"/>
          <p:cNvSpPr txBox="1"/>
          <p:nvPr/>
        </p:nvSpPr>
        <p:spPr>
          <a:xfrm>
            <a:off x="251519" y="1458650"/>
            <a:ext cx="461665" cy="1178262"/>
          </a:xfrm>
          <a:prstGeom prst="rect">
            <a:avLst/>
          </a:prstGeom>
          <a:noFill/>
        </p:spPr>
        <p:txBody>
          <a:bodyPr vert="vert270" wrap="square" rtlCol="0">
            <a:spAutoFit/>
          </a:bodyPr>
          <a:lstStyle/>
          <a:p>
            <a:pPr algn="ctr"/>
            <a:r>
              <a:rPr lang="nl-BE" dirty="0"/>
              <a:t>S</a:t>
            </a:r>
            <a:r>
              <a:rPr lang="nl-BE" dirty="0" smtClean="0"/>
              <a:t>hared</a:t>
            </a:r>
            <a:endParaRPr lang="en-US" dirty="0"/>
          </a:p>
        </p:txBody>
      </p:sp>
      <p:sp>
        <p:nvSpPr>
          <p:cNvPr id="22" name="TextBox 21"/>
          <p:cNvSpPr txBox="1"/>
          <p:nvPr/>
        </p:nvSpPr>
        <p:spPr>
          <a:xfrm>
            <a:off x="1788096" y="6205140"/>
            <a:ext cx="1296144" cy="369332"/>
          </a:xfrm>
          <a:prstGeom prst="rect">
            <a:avLst/>
          </a:prstGeom>
          <a:noFill/>
        </p:spPr>
        <p:txBody>
          <a:bodyPr wrap="square" rtlCol="0">
            <a:spAutoFit/>
          </a:bodyPr>
          <a:lstStyle/>
          <a:p>
            <a:pPr algn="ctr"/>
            <a:r>
              <a:rPr lang="nl-BE" dirty="0" smtClean="0"/>
              <a:t>Customer</a:t>
            </a:r>
            <a:endParaRPr lang="en-US" dirty="0"/>
          </a:p>
        </p:txBody>
      </p:sp>
      <p:sp>
        <p:nvSpPr>
          <p:cNvPr id="23" name="TextBox 22"/>
          <p:cNvSpPr txBox="1"/>
          <p:nvPr/>
        </p:nvSpPr>
        <p:spPr>
          <a:xfrm>
            <a:off x="3574492" y="6061484"/>
            <a:ext cx="1944216" cy="369332"/>
          </a:xfrm>
          <a:prstGeom prst="rect">
            <a:avLst/>
          </a:prstGeom>
          <a:noFill/>
        </p:spPr>
        <p:txBody>
          <a:bodyPr wrap="square" rtlCol="0">
            <a:spAutoFit/>
          </a:bodyPr>
          <a:lstStyle/>
          <a:p>
            <a:pPr algn="ctr"/>
            <a:r>
              <a:rPr lang="nl-BE" dirty="0" err="1"/>
              <a:t>L</a:t>
            </a:r>
            <a:r>
              <a:rPr lang="nl-BE" dirty="0" err="1" smtClean="0"/>
              <a:t>ocation</a:t>
            </a:r>
            <a:endParaRPr lang="en-US" dirty="0"/>
          </a:p>
        </p:txBody>
      </p:sp>
      <p:sp>
        <p:nvSpPr>
          <p:cNvPr id="24" name="TextBox 23"/>
          <p:cNvSpPr txBox="1"/>
          <p:nvPr/>
        </p:nvSpPr>
        <p:spPr>
          <a:xfrm>
            <a:off x="6272088" y="6205140"/>
            <a:ext cx="2087246" cy="369332"/>
          </a:xfrm>
          <a:prstGeom prst="rect">
            <a:avLst/>
          </a:prstGeom>
          <a:noFill/>
        </p:spPr>
        <p:txBody>
          <a:bodyPr wrap="square" rtlCol="0">
            <a:spAutoFit/>
          </a:bodyPr>
          <a:lstStyle/>
          <a:p>
            <a:r>
              <a:rPr lang="nl-BE" dirty="0" smtClean="0"/>
              <a:t>Service Provider</a:t>
            </a:r>
            <a:endParaRPr lang="en-US" dirty="0"/>
          </a:p>
        </p:txBody>
      </p:sp>
      <p:sp>
        <p:nvSpPr>
          <p:cNvPr id="26" name="TextBox 25"/>
          <p:cNvSpPr txBox="1"/>
          <p:nvPr/>
        </p:nvSpPr>
        <p:spPr>
          <a:xfrm>
            <a:off x="5878999" y="1104513"/>
            <a:ext cx="1368152" cy="369332"/>
          </a:xfrm>
          <a:prstGeom prst="rect">
            <a:avLst/>
          </a:prstGeom>
          <a:noFill/>
        </p:spPr>
        <p:txBody>
          <a:bodyPr wrap="square" rtlCol="0">
            <a:spAutoFit/>
          </a:bodyPr>
          <a:lstStyle/>
          <a:p>
            <a:pPr algn="ctr"/>
            <a:r>
              <a:rPr lang="nl-BE" dirty="0" smtClean="0"/>
              <a:t>Public Cloud</a:t>
            </a:r>
            <a:endParaRPr lang="en-US" dirty="0"/>
          </a:p>
        </p:txBody>
      </p:sp>
      <p:sp>
        <p:nvSpPr>
          <p:cNvPr id="27" name="TextBox 26"/>
          <p:cNvSpPr txBox="1"/>
          <p:nvPr/>
        </p:nvSpPr>
        <p:spPr>
          <a:xfrm>
            <a:off x="1025606" y="2668270"/>
            <a:ext cx="3520994" cy="369332"/>
          </a:xfrm>
          <a:prstGeom prst="rect">
            <a:avLst/>
          </a:prstGeom>
          <a:noFill/>
        </p:spPr>
        <p:txBody>
          <a:bodyPr wrap="square" rtlCol="0">
            <a:spAutoFit/>
          </a:bodyPr>
          <a:lstStyle/>
          <a:p>
            <a:pPr algn="ctr"/>
            <a:r>
              <a:rPr lang="nl-BE" dirty="0" smtClean="0"/>
              <a:t>Community Cloud on-</a:t>
            </a:r>
            <a:r>
              <a:rPr lang="nl-BE" dirty="0" err="1" smtClean="0"/>
              <a:t>premise</a:t>
            </a:r>
            <a:endParaRPr lang="en-US" dirty="0"/>
          </a:p>
        </p:txBody>
      </p:sp>
      <p:sp>
        <p:nvSpPr>
          <p:cNvPr id="31" name="TextBox 30"/>
          <p:cNvSpPr txBox="1"/>
          <p:nvPr/>
        </p:nvSpPr>
        <p:spPr>
          <a:xfrm>
            <a:off x="4636610" y="2636912"/>
            <a:ext cx="4756478" cy="369332"/>
          </a:xfrm>
          <a:prstGeom prst="rect">
            <a:avLst/>
          </a:prstGeom>
          <a:noFill/>
        </p:spPr>
        <p:txBody>
          <a:bodyPr wrap="square" rtlCol="0">
            <a:spAutoFit/>
          </a:bodyPr>
          <a:lstStyle/>
          <a:p>
            <a:pPr algn="ctr"/>
            <a:r>
              <a:rPr lang="nl-BE" dirty="0" err="1" smtClean="0"/>
              <a:t>Outsourced</a:t>
            </a:r>
            <a:r>
              <a:rPr lang="nl-BE" dirty="0" smtClean="0"/>
              <a:t> Community Cloud (= off-</a:t>
            </a:r>
            <a:r>
              <a:rPr lang="nl-BE" dirty="0" err="1" smtClean="0"/>
              <a:t>premise</a:t>
            </a:r>
            <a:r>
              <a:rPr lang="nl-BE" dirty="0" smtClean="0"/>
              <a:t>)</a:t>
            </a:r>
            <a:endParaRPr lang="en-US" dirty="0"/>
          </a:p>
        </p:txBody>
      </p:sp>
      <p:sp>
        <p:nvSpPr>
          <p:cNvPr id="32" name="TextBox 31"/>
          <p:cNvSpPr txBox="1"/>
          <p:nvPr/>
        </p:nvSpPr>
        <p:spPr>
          <a:xfrm>
            <a:off x="4451902" y="4328289"/>
            <a:ext cx="4846246" cy="369332"/>
          </a:xfrm>
          <a:prstGeom prst="rect">
            <a:avLst/>
          </a:prstGeom>
          <a:noFill/>
        </p:spPr>
        <p:txBody>
          <a:bodyPr wrap="square" rtlCol="0">
            <a:spAutoFit/>
          </a:bodyPr>
          <a:lstStyle/>
          <a:p>
            <a:pPr algn="ctr"/>
            <a:r>
              <a:rPr lang="nl-BE" dirty="0" err="1" smtClean="0"/>
              <a:t>Outsourced</a:t>
            </a:r>
            <a:r>
              <a:rPr lang="nl-BE" dirty="0" smtClean="0"/>
              <a:t> Private Cloud (= off-</a:t>
            </a:r>
            <a:r>
              <a:rPr lang="nl-BE" dirty="0" err="1" smtClean="0"/>
              <a:t>premise</a:t>
            </a:r>
            <a:r>
              <a:rPr lang="nl-BE" dirty="0" smtClean="0"/>
              <a:t>)</a:t>
            </a:r>
            <a:endParaRPr lang="en-US" dirty="0"/>
          </a:p>
        </p:txBody>
      </p:sp>
      <p:sp>
        <p:nvSpPr>
          <p:cNvPr id="33" name="TextBox 32"/>
          <p:cNvSpPr txBox="1"/>
          <p:nvPr/>
        </p:nvSpPr>
        <p:spPr>
          <a:xfrm>
            <a:off x="975048" y="4365104"/>
            <a:ext cx="3520994" cy="369332"/>
          </a:xfrm>
          <a:prstGeom prst="rect">
            <a:avLst/>
          </a:prstGeom>
          <a:noFill/>
        </p:spPr>
        <p:txBody>
          <a:bodyPr wrap="square" rtlCol="0">
            <a:spAutoFit/>
          </a:bodyPr>
          <a:lstStyle/>
          <a:p>
            <a:pPr algn="ctr"/>
            <a:r>
              <a:rPr lang="nl-BE" dirty="0" smtClean="0"/>
              <a:t>Private Cloud on-</a:t>
            </a:r>
            <a:r>
              <a:rPr lang="nl-BE" dirty="0" err="1" smtClean="0"/>
              <a:t>premise</a:t>
            </a:r>
            <a:endParaRPr lang="en-US" dirty="0"/>
          </a:p>
        </p:txBody>
      </p:sp>
      <p:pic>
        <p:nvPicPr>
          <p:cNvPr id="36" name="Picture 35"/>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2416259" y="3922545"/>
            <a:ext cx="189198" cy="266380"/>
          </a:xfrm>
          <a:prstGeom prst="rect">
            <a:avLst/>
          </a:prstGeom>
        </p:spPr>
      </p:pic>
      <p:pic>
        <p:nvPicPr>
          <p:cNvPr id="37" name="Picture 36"/>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2845965" y="3952124"/>
            <a:ext cx="189198" cy="266380"/>
          </a:xfrm>
          <a:prstGeom prst="rect">
            <a:avLst/>
          </a:prstGeom>
        </p:spPr>
      </p:pic>
      <p:sp>
        <p:nvSpPr>
          <p:cNvPr id="40" name="Oval 39"/>
          <p:cNvSpPr/>
          <p:nvPr/>
        </p:nvSpPr>
        <p:spPr>
          <a:xfrm>
            <a:off x="4211960" y="1938216"/>
            <a:ext cx="648072" cy="3096344"/>
          </a:xfrm>
          <a:prstGeom prst="ellipse">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nl-BE" sz="2800" dirty="0" err="1" smtClean="0">
                <a:solidFill>
                  <a:schemeClr val="tx1"/>
                </a:solidFill>
              </a:rPr>
              <a:t>Hybrid</a:t>
            </a:r>
            <a:r>
              <a:rPr lang="nl-BE" sz="2400" dirty="0" smtClean="0">
                <a:solidFill>
                  <a:schemeClr val="tx1"/>
                </a:solidFill>
              </a:rPr>
              <a:t> </a:t>
            </a:r>
            <a:endParaRPr lang="en-US" sz="2400" dirty="0">
              <a:solidFill>
                <a:schemeClr val="tx1"/>
              </a:solidFill>
            </a:endParaRPr>
          </a:p>
        </p:txBody>
      </p:sp>
      <p:pic>
        <p:nvPicPr>
          <p:cNvPr id="42" name="Picture 4" descr="http://icons.iconarchive.com/icons/custom-icon-design/pretty-office-12/512/cloud-ic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0654" y="1473845"/>
            <a:ext cx="928742" cy="928742"/>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 descr="http://icons.iconarchive.com/icons/custom-icon-design/pretty-office-12/512/cloud-icon.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7418" y="3085835"/>
            <a:ext cx="684193" cy="684193"/>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 descr="http://icons.iconarchive.com/icons/custom-icon-design/pretty-office-12/512/cloud-ic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75943" y="4804514"/>
            <a:ext cx="928742" cy="928742"/>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up 40"/>
          <p:cNvGrpSpPr/>
          <p:nvPr/>
        </p:nvGrpSpPr>
        <p:grpSpPr>
          <a:xfrm>
            <a:off x="6978666" y="2986983"/>
            <a:ext cx="928742" cy="928742"/>
            <a:chOff x="6782780" y="3149672"/>
            <a:chExt cx="928742" cy="928742"/>
          </a:xfrm>
        </p:grpSpPr>
        <p:pic>
          <p:nvPicPr>
            <p:cNvPr id="1028" name="Picture 4" descr="http://icons.iconarchive.com/icons/custom-icon-design/pretty-office-12/512/cloud-ic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2780" y="3149672"/>
              <a:ext cx="928742" cy="928742"/>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 descr="http://icons.iconarchive.com/icons/custom-icon-design/pretty-office-12/512/cloud-icon.png"/>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74213" y="3392270"/>
              <a:ext cx="568012" cy="568012"/>
            </a:xfrm>
            <a:prstGeom prst="rect">
              <a:avLst/>
            </a:prstGeom>
            <a:noFill/>
            <a:scene3d>
              <a:camera prst="orthographicFront">
                <a:rot lat="0" lon="21299999" rev="0"/>
              </a:camera>
              <a:lightRig rig="threePt" dir="t"/>
            </a:scene3d>
            <a:extLst>
              <a:ext uri="{909E8E84-426E-40DD-AFC4-6F175D3DCCD1}">
                <a14:hiddenFill xmlns:a14="http://schemas.microsoft.com/office/drawing/2010/main">
                  <a:solidFill>
                    <a:srgbClr val="FFFFFF"/>
                  </a:solidFill>
                </a14:hiddenFill>
              </a:ext>
            </a:extLst>
          </p:spPr>
        </p:pic>
      </p:grpSp>
      <p:grpSp>
        <p:nvGrpSpPr>
          <p:cNvPr id="47" name="Group 46"/>
          <p:cNvGrpSpPr/>
          <p:nvPr/>
        </p:nvGrpSpPr>
        <p:grpSpPr>
          <a:xfrm>
            <a:off x="6694659" y="4697621"/>
            <a:ext cx="1120431" cy="1100281"/>
            <a:chOff x="6782780" y="3149672"/>
            <a:chExt cx="928742" cy="928742"/>
          </a:xfrm>
        </p:grpSpPr>
        <p:pic>
          <p:nvPicPr>
            <p:cNvPr id="48" name="Picture 4" descr="http://icons.iconarchive.com/icons/custom-icon-design/pretty-office-12/512/cloud-icon.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82780" y="3149672"/>
              <a:ext cx="928742" cy="928742"/>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 descr="http://icons.iconarchive.com/icons/custom-icon-design/pretty-office-12/512/cloud-icon.png"/>
            <p:cNvPicPr>
              <a:picLocks noChangeAspect="1" noChangeArrowheads="1"/>
            </p:cNvPicPr>
            <p:nvPr/>
          </p:nvPicPr>
          <p:blipFill>
            <a:blip r:embed="rId9"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27249" y="3403305"/>
              <a:ext cx="568012" cy="568012"/>
            </a:xfrm>
            <a:prstGeom prst="rect">
              <a:avLst/>
            </a:prstGeom>
            <a:noFill/>
            <a:scene3d>
              <a:camera prst="orthographicFront">
                <a:rot lat="0" lon="21299999" rev="0"/>
              </a:camera>
              <a:lightRig rig="threePt" dir="t"/>
            </a:scene3d>
            <a:extLst>
              <a:ext uri="{909E8E84-426E-40DD-AFC4-6F175D3DCCD1}">
                <a14:hiddenFill xmlns:a14="http://schemas.microsoft.com/office/drawing/2010/main">
                  <a:solidFill>
                    <a:srgbClr val="FFFFFF"/>
                  </a:solidFill>
                </a14:hiddenFill>
              </a:ext>
            </a:extLst>
          </p:spPr>
        </p:pic>
      </p:grpSp>
      <p:grpSp>
        <p:nvGrpSpPr>
          <p:cNvPr id="50" name="Group 49"/>
          <p:cNvGrpSpPr/>
          <p:nvPr/>
        </p:nvGrpSpPr>
        <p:grpSpPr>
          <a:xfrm>
            <a:off x="975283" y="3149672"/>
            <a:ext cx="882098" cy="603364"/>
            <a:chOff x="975283" y="3149672"/>
            <a:chExt cx="882098" cy="603364"/>
          </a:xfrm>
        </p:grpSpPr>
        <p:pic>
          <p:nvPicPr>
            <p:cNvPr id="34" name="Picture 33"/>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162936" y="3234628"/>
              <a:ext cx="189198" cy="266380"/>
            </a:xfrm>
            <a:prstGeom prst="rect">
              <a:avLst/>
            </a:prstGeom>
          </p:spPr>
        </p:pic>
        <p:pic>
          <p:nvPicPr>
            <p:cNvPr id="35" name="Picture 3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531236" y="3400024"/>
              <a:ext cx="189198" cy="266380"/>
            </a:xfrm>
            <a:prstGeom prst="rect">
              <a:avLst/>
            </a:prstGeom>
          </p:spPr>
        </p:pic>
        <p:sp>
          <p:nvSpPr>
            <p:cNvPr id="46" name="Rectangle 45"/>
            <p:cNvSpPr/>
            <p:nvPr/>
          </p:nvSpPr>
          <p:spPr>
            <a:xfrm>
              <a:off x="975283" y="3149672"/>
              <a:ext cx="882098" cy="603364"/>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Rectangle 50"/>
          <p:cNvSpPr/>
          <p:nvPr/>
        </p:nvSpPr>
        <p:spPr>
          <a:xfrm>
            <a:off x="2146282" y="3099817"/>
            <a:ext cx="1129573" cy="120781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3664153" y="3376681"/>
            <a:ext cx="189198" cy="266380"/>
          </a:xfrm>
          <a:prstGeom prst="rect">
            <a:avLst/>
          </a:prstGeom>
        </p:spPr>
      </p:pic>
      <p:grpSp>
        <p:nvGrpSpPr>
          <p:cNvPr id="55" name="Group 54"/>
          <p:cNvGrpSpPr/>
          <p:nvPr/>
        </p:nvGrpSpPr>
        <p:grpSpPr>
          <a:xfrm>
            <a:off x="5905205" y="3704263"/>
            <a:ext cx="882098" cy="603364"/>
            <a:chOff x="975283" y="3149672"/>
            <a:chExt cx="882098" cy="603364"/>
          </a:xfrm>
        </p:grpSpPr>
        <p:pic>
          <p:nvPicPr>
            <p:cNvPr id="56" name="Picture 55"/>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162936" y="3234628"/>
              <a:ext cx="189198" cy="266380"/>
            </a:xfrm>
            <a:prstGeom prst="rect">
              <a:avLst/>
            </a:prstGeom>
          </p:spPr>
        </p:pic>
        <p:pic>
          <p:nvPicPr>
            <p:cNvPr id="57" name="Picture 56"/>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531236" y="3400024"/>
              <a:ext cx="189198" cy="266380"/>
            </a:xfrm>
            <a:prstGeom prst="rect">
              <a:avLst/>
            </a:prstGeom>
          </p:spPr>
        </p:pic>
        <p:sp>
          <p:nvSpPr>
            <p:cNvPr id="58" name="Rectangle 57"/>
            <p:cNvSpPr/>
            <p:nvPr/>
          </p:nvSpPr>
          <p:spPr>
            <a:xfrm>
              <a:off x="975283" y="3149672"/>
              <a:ext cx="882098" cy="603364"/>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5074824" y="3044768"/>
            <a:ext cx="882098" cy="603364"/>
            <a:chOff x="975283" y="3149672"/>
            <a:chExt cx="882098" cy="603364"/>
          </a:xfrm>
        </p:grpSpPr>
        <p:pic>
          <p:nvPicPr>
            <p:cNvPr id="60" name="Picture 59"/>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162936" y="3234628"/>
              <a:ext cx="189198" cy="266380"/>
            </a:xfrm>
            <a:prstGeom prst="rect">
              <a:avLst/>
            </a:prstGeom>
          </p:spPr>
        </p:pic>
        <p:pic>
          <p:nvPicPr>
            <p:cNvPr id="61" name="Picture 60"/>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531236" y="3400024"/>
              <a:ext cx="189198" cy="266380"/>
            </a:xfrm>
            <a:prstGeom prst="rect">
              <a:avLst/>
            </a:prstGeom>
          </p:spPr>
        </p:pic>
        <p:sp>
          <p:nvSpPr>
            <p:cNvPr id="62" name="Rectangle 61"/>
            <p:cNvSpPr/>
            <p:nvPr/>
          </p:nvSpPr>
          <p:spPr>
            <a:xfrm>
              <a:off x="975283" y="3149672"/>
              <a:ext cx="882098" cy="603364"/>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4" name="Picture 63"/>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5299458" y="1857711"/>
            <a:ext cx="189198" cy="266380"/>
          </a:xfrm>
          <a:prstGeom prst="rect">
            <a:avLst/>
          </a:prstGeom>
        </p:spPr>
      </p:pic>
      <p:pic>
        <p:nvPicPr>
          <p:cNvPr id="65" name="Picture 6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5667758" y="2023107"/>
            <a:ext cx="189198" cy="266380"/>
          </a:xfrm>
          <a:prstGeom prst="rect">
            <a:avLst/>
          </a:prstGeom>
        </p:spPr>
      </p:pic>
      <p:sp>
        <p:nvSpPr>
          <p:cNvPr id="66" name="Rectangle 65"/>
          <p:cNvSpPr/>
          <p:nvPr/>
        </p:nvSpPr>
        <p:spPr>
          <a:xfrm>
            <a:off x="5111805" y="1772755"/>
            <a:ext cx="882098" cy="603364"/>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p:cNvGrpSpPr/>
          <p:nvPr/>
        </p:nvGrpSpPr>
        <p:grpSpPr>
          <a:xfrm>
            <a:off x="7623402" y="1256023"/>
            <a:ext cx="882098" cy="603364"/>
            <a:chOff x="975283" y="3149672"/>
            <a:chExt cx="882098" cy="603364"/>
          </a:xfrm>
        </p:grpSpPr>
        <p:pic>
          <p:nvPicPr>
            <p:cNvPr id="68" name="Picture 67"/>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162936" y="3234628"/>
              <a:ext cx="189198" cy="266380"/>
            </a:xfrm>
            <a:prstGeom prst="rect">
              <a:avLst/>
            </a:prstGeom>
          </p:spPr>
        </p:pic>
        <p:pic>
          <p:nvPicPr>
            <p:cNvPr id="69" name="Picture 68"/>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531236" y="3400024"/>
              <a:ext cx="189198" cy="266380"/>
            </a:xfrm>
            <a:prstGeom prst="rect">
              <a:avLst/>
            </a:prstGeom>
          </p:spPr>
        </p:pic>
        <p:sp>
          <p:nvSpPr>
            <p:cNvPr id="70" name="Rectangle 69"/>
            <p:cNvSpPr/>
            <p:nvPr/>
          </p:nvSpPr>
          <p:spPr>
            <a:xfrm>
              <a:off x="975283" y="3149672"/>
              <a:ext cx="882098" cy="603364"/>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5189728" y="5084210"/>
            <a:ext cx="882098" cy="603364"/>
            <a:chOff x="975283" y="3149672"/>
            <a:chExt cx="882098" cy="603364"/>
          </a:xfrm>
        </p:grpSpPr>
        <p:pic>
          <p:nvPicPr>
            <p:cNvPr id="80" name="Picture 79"/>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162936" y="3234628"/>
              <a:ext cx="189198" cy="266380"/>
            </a:xfrm>
            <a:prstGeom prst="rect">
              <a:avLst/>
            </a:prstGeom>
          </p:spPr>
        </p:pic>
        <p:pic>
          <p:nvPicPr>
            <p:cNvPr id="81" name="Picture 80"/>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531236" y="3400024"/>
              <a:ext cx="189198" cy="266380"/>
            </a:xfrm>
            <a:prstGeom prst="rect">
              <a:avLst/>
            </a:prstGeom>
          </p:spPr>
        </p:pic>
        <p:sp>
          <p:nvSpPr>
            <p:cNvPr id="82" name="Rectangle 81"/>
            <p:cNvSpPr/>
            <p:nvPr/>
          </p:nvSpPr>
          <p:spPr>
            <a:xfrm>
              <a:off x="975283" y="3149672"/>
              <a:ext cx="882098" cy="603364"/>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4" name="Picture 83"/>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685425" y="4882196"/>
            <a:ext cx="189198" cy="266380"/>
          </a:xfrm>
          <a:prstGeom prst="rect">
            <a:avLst/>
          </a:prstGeom>
        </p:spPr>
      </p:pic>
      <p:pic>
        <p:nvPicPr>
          <p:cNvPr id="85" name="Picture 8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1685425" y="5435546"/>
            <a:ext cx="189198" cy="266380"/>
          </a:xfrm>
          <a:prstGeom prst="rect">
            <a:avLst/>
          </a:prstGeom>
        </p:spPr>
      </p:pic>
      <p:sp>
        <p:nvSpPr>
          <p:cNvPr id="86" name="Rectangle 85"/>
          <p:cNvSpPr/>
          <p:nvPr/>
        </p:nvSpPr>
        <p:spPr>
          <a:xfrm>
            <a:off x="1427718" y="4734436"/>
            <a:ext cx="2424201" cy="1142836"/>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7" name="Picture 86"/>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3407215" y="5421194"/>
            <a:ext cx="189198" cy="266380"/>
          </a:xfrm>
          <a:prstGeom prst="rect">
            <a:avLst/>
          </a:prstGeom>
        </p:spPr>
      </p:pic>
      <p:pic>
        <p:nvPicPr>
          <p:cNvPr id="88" name="Picture 87"/>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3420008" y="4840142"/>
            <a:ext cx="189198" cy="266380"/>
          </a:xfrm>
          <a:prstGeom prst="rect">
            <a:avLst/>
          </a:prstGeom>
        </p:spPr>
      </p:pic>
      <p:cxnSp>
        <p:nvCxnSpPr>
          <p:cNvPr id="89" name="Straight Arrow Connector 88"/>
          <p:cNvCxnSpPr>
            <a:stCxn id="46" idx="3"/>
            <a:endCxn id="43" idx="1"/>
          </p:cNvCxnSpPr>
          <p:nvPr/>
        </p:nvCxnSpPr>
        <p:spPr>
          <a:xfrm flipV="1">
            <a:off x="1857381" y="3427932"/>
            <a:ext cx="530037" cy="23422"/>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sp>
        <p:nvSpPr>
          <p:cNvPr id="91" name="Rectangle 90"/>
          <p:cNvSpPr/>
          <p:nvPr/>
        </p:nvSpPr>
        <p:spPr>
          <a:xfrm>
            <a:off x="3514606" y="3264655"/>
            <a:ext cx="481329" cy="523066"/>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Arrow Connector 91"/>
          <p:cNvCxnSpPr>
            <a:stCxn id="37" idx="0"/>
          </p:cNvCxnSpPr>
          <p:nvPr/>
        </p:nvCxnSpPr>
        <p:spPr>
          <a:xfrm flipH="1" flipV="1">
            <a:off x="2845966" y="3643062"/>
            <a:ext cx="94598" cy="309062"/>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93" name="Straight Arrow Connector 92"/>
          <p:cNvCxnSpPr>
            <a:stCxn id="91" idx="1"/>
          </p:cNvCxnSpPr>
          <p:nvPr/>
        </p:nvCxnSpPr>
        <p:spPr>
          <a:xfrm flipH="1" flipV="1">
            <a:off x="3107845" y="3486388"/>
            <a:ext cx="406761" cy="39800"/>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94" name="Straight Arrow Connector 93"/>
          <p:cNvCxnSpPr/>
          <p:nvPr/>
        </p:nvCxnSpPr>
        <p:spPr>
          <a:xfrm flipV="1">
            <a:off x="5993903" y="2047781"/>
            <a:ext cx="416751" cy="41975"/>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95" name="Straight Arrow Connector 94"/>
          <p:cNvCxnSpPr>
            <a:stCxn id="70" idx="1"/>
          </p:cNvCxnSpPr>
          <p:nvPr/>
        </p:nvCxnSpPr>
        <p:spPr>
          <a:xfrm flipH="1">
            <a:off x="7254874" y="1557705"/>
            <a:ext cx="368528" cy="300006"/>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96" name="Straight Arrow Connector 95"/>
          <p:cNvCxnSpPr>
            <a:stCxn id="104" idx="1"/>
          </p:cNvCxnSpPr>
          <p:nvPr/>
        </p:nvCxnSpPr>
        <p:spPr>
          <a:xfrm flipH="1" flipV="1">
            <a:off x="7315711" y="2156298"/>
            <a:ext cx="694159" cy="221580"/>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97" name="Straight Arrow Connector 96"/>
          <p:cNvCxnSpPr>
            <a:endCxn id="45" idx="1"/>
          </p:cNvCxnSpPr>
          <p:nvPr/>
        </p:nvCxnSpPr>
        <p:spPr>
          <a:xfrm>
            <a:off x="5956922" y="3333000"/>
            <a:ext cx="1213177" cy="180587"/>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98" name="Straight Arrow Connector 97"/>
          <p:cNvCxnSpPr>
            <a:stCxn id="58" idx="3"/>
          </p:cNvCxnSpPr>
          <p:nvPr/>
        </p:nvCxnSpPr>
        <p:spPr>
          <a:xfrm flipV="1">
            <a:off x="6787303" y="3604741"/>
            <a:ext cx="361264" cy="401204"/>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99" name="Straight Arrow Connector 98"/>
          <p:cNvCxnSpPr>
            <a:endCxn id="49" idx="1"/>
          </p:cNvCxnSpPr>
          <p:nvPr/>
        </p:nvCxnSpPr>
        <p:spPr>
          <a:xfrm>
            <a:off x="6069128" y="5321987"/>
            <a:ext cx="920458" cy="12575"/>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100" name="Straight Arrow Connector 99"/>
          <p:cNvCxnSpPr/>
          <p:nvPr/>
        </p:nvCxnSpPr>
        <p:spPr>
          <a:xfrm>
            <a:off x="1857380" y="5065384"/>
            <a:ext cx="547280" cy="103782"/>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101" name="Straight Arrow Connector 100"/>
          <p:cNvCxnSpPr/>
          <p:nvPr/>
        </p:nvCxnSpPr>
        <p:spPr>
          <a:xfrm flipH="1">
            <a:off x="3084240" y="5040581"/>
            <a:ext cx="335541" cy="153388"/>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102" name="Straight Arrow Connector 101"/>
          <p:cNvCxnSpPr>
            <a:stCxn id="87" idx="1"/>
          </p:cNvCxnSpPr>
          <p:nvPr/>
        </p:nvCxnSpPr>
        <p:spPr>
          <a:xfrm flipH="1" flipV="1">
            <a:off x="3204685" y="5487789"/>
            <a:ext cx="202530" cy="66595"/>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cxnSp>
        <p:nvCxnSpPr>
          <p:cNvPr id="103" name="Straight Arrow Connector 102"/>
          <p:cNvCxnSpPr/>
          <p:nvPr/>
        </p:nvCxnSpPr>
        <p:spPr>
          <a:xfrm flipV="1">
            <a:off x="1857381" y="5467752"/>
            <a:ext cx="418562" cy="133190"/>
          </a:xfrm>
          <a:prstGeom prst="straightConnector1">
            <a:avLst/>
          </a:prstGeom>
          <a:ln>
            <a:solidFill>
              <a:srgbClr val="000000"/>
            </a:solidFill>
            <a:tailEnd type="arrow"/>
          </a:ln>
        </p:spPr>
        <p:style>
          <a:lnRef idx="1">
            <a:schemeClr val="dk1"/>
          </a:lnRef>
          <a:fillRef idx="0">
            <a:schemeClr val="dk1"/>
          </a:fillRef>
          <a:effectRef idx="0">
            <a:schemeClr val="dk1"/>
          </a:effectRef>
          <a:fontRef idx="minor">
            <a:schemeClr val="tx1"/>
          </a:fontRef>
        </p:style>
      </p:cxnSp>
      <p:pic>
        <p:nvPicPr>
          <p:cNvPr id="104" name="Picture 103"/>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5667" b="90000" l="5167" r="90000">
                        <a14:foregroundMark x1="28167" y1="17000" x2="28167" y2="17000"/>
                      </a14:backgroundRemoval>
                    </a14:imgEffect>
                  </a14:imgLayer>
                </a14:imgProps>
              </a:ext>
              <a:ext uri="{28A0092B-C50C-407E-A947-70E740481C1C}">
                <a14:useLocalDpi xmlns:a14="http://schemas.microsoft.com/office/drawing/2010/main" val="0"/>
              </a:ext>
            </a:extLst>
          </a:blip>
          <a:srcRect l="3889" t="7037" r="43148" b="18394"/>
          <a:stretch/>
        </p:blipFill>
        <p:spPr>
          <a:xfrm>
            <a:off x="8009870" y="2244688"/>
            <a:ext cx="189198" cy="266380"/>
          </a:xfrm>
          <a:prstGeom prst="rect">
            <a:avLst/>
          </a:prstGeom>
        </p:spPr>
      </p:pic>
      <p:sp>
        <p:nvSpPr>
          <p:cNvPr id="121" name="Slide Number Placeholder 120"/>
          <p:cNvSpPr>
            <a:spLocks noGrp="1"/>
          </p:cNvSpPr>
          <p:nvPr>
            <p:ph type="sldNum" sz="quarter" idx="12"/>
          </p:nvPr>
        </p:nvSpPr>
        <p:spPr/>
        <p:txBody>
          <a:bodyPr/>
          <a:lstStyle/>
          <a:p>
            <a:pPr>
              <a:defRPr/>
            </a:pPr>
            <a:fld id="{1B2ABAFA-ABC8-4E94-A238-939346DDB176}" type="slidenum">
              <a:rPr lang="en-GB" smtClean="0"/>
              <a:t>55</a:t>
            </a:fld>
            <a:endParaRPr lang="en-GB" dirty="0"/>
          </a:p>
        </p:txBody>
      </p:sp>
    </p:spTree>
    <p:extLst>
      <p:ext uri="{BB962C8B-B14F-4D97-AF65-F5344CB8AC3E}">
        <p14:creationId xmlns:p14="http://schemas.microsoft.com/office/powerpoint/2010/main" val="42247529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G-Cloud </a:t>
            </a:r>
            <a:endParaRPr lang="en-US" dirty="0"/>
          </a:p>
        </p:txBody>
      </p:sp>
      <p:sp>
        <p:nvSpPr>
          <p:cNvPr id="3" name="Content Placeholder 2"/>
          <p:cNvSpPr>
            <a:spLocks noGrp="1"/>
          </p:cNvSpPr>
          <p:nvPr>
            <p:ph idx="1"/>
          </p:nvPr>
        </p:nvSpPr>
        <p:spPr/>
        <p:txBody>
          <a:bodyPr/>
          <a:lstStyle/>
          <a:p>
            <a:r>
              <a:rPr lang="fr-FR" smtClean="0"/>
              <a:t>création d’un effet d’échelle : efficience et haute qualité/disponibilité</a:t>
            </a:r>
          </a:p>
          <a:p>
            <a:r>
              <a:rPr lang="fr-FR" smtClean="0"/>
              <a:t>respect de la confidentialité et protection des données</a:t>
            </a:r>
          </a:p>
          <a:p>
            <a:r>
              <a:rPr lang="fr-FR" smtClean="0"/>
              <a:t>plus grande concentration sur le business et la  flexibilité pour le réaliser</a:t>
            </a:r>
          </a:p>
          <a:p>
            <a:r>
              <a:rPr lang="fr-FR" smtClean="0"/>
              <a:t>plus grands poids vis-à-vis des fournisseurs</a:t>
            </a:r>
          </a:p>
          <a:p>
            <a:r>
              <a:rPr lang="fr-FR" smtClean="0"/>
              <a:t>mutualisation de la connaissance et des ressources</a:t>
            </a:r>
          </a:p>
          <a:p>
            <a:r>
              <a:rPr lang="fr-FR" smtClean="0"/>
              <a:t>évolution technologique plus rapidement disponible pour tous</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56</a:t>
            </a:fld>
            <a:endParaRPr lang="en-GB" dirty="0"/>
          </a:p>
        </p:txBody>
      </p:sp>
    </p:spTree>
    <p:extLst>
      <p:ext uri="{BB962C8B-B14F-4D97-AF65-F5344CB8AC3E}">
        <p14:creationId xmlns:p14="http://schemas.microsoft.com/office/powerpoint/2010/main" val="41039915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G-</a:t>
            </a:r>
            <a:r>
              <a:rPr lang="fr-BE" dirty="0"/>
              <a:t>C</a:t>
            </a:r>
            <a:r>
              <a:rPr lang="fr-BE" dirty="0" smtClean="0"/>
              <a:t>loud: gouvernance</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57</a:t>
            </a:fld>
            <a:endParaRPr lang="en-GB" dirty="0"/>
          </a:p>
        </p:txBody>
      </p:sp>
      <p:sp>
        <p:nvSpPr>
          <p:cNvPr id="6" name="Rounded Rectangle 5"/>
          <p:cNvSpPr/>
          <p:nvPr/>
        </p:nvSpPr>
        <p:spPr>
          <a:xfrm>
            <a:off x="497606" y="2276872"/>
            <a:ext cx="8220796" cy="1127634"/>
          </a:xfrm>
          <a:prstGeom prst="roundRect">
            <a:avLst/>
          </a:prstGeom>
          <a:solidFill>
            <a:schemeClr val="bg1">
              <a:lumMod val="85000"/>
            </a:schemeClr>
          </a:solidFill>
          <a:ln>
            <a:noFill/>
          </a:ln>
          <a:effectLst>
            <a:outerShdw blurRad="50800" dist="50800" dir="54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l-BE" sz="1600" dirty="0">
                <a:solidFill>
                  <a:schemeClr val="tx1">
                    <a:lumMod val="75000"/>
                  </a:schemeClr>
                </a:solidFill>
              </a:rPr>
              <a:t>3 </a:t>
            </a:r>
            <a:r>
              <a:rPr lang="nl-BE" sz="1600" dirty="0" err="1" smtClean="0">
                <a:solidFill>
                  <a:schemeClr val="tx1">
                    <a:lumMod val="75000"/>
                  </a:schemeClr>
                </a:solidFill>
              </a:rPr>
              <a:t>Collèges</a:t>
            </a:r>
            <a:r>
              <a:rPr lang="nl-BE" sz="1600" dirty="0" smtClean="0">
                <a:solidFill>
                  <a:schemeClr val="tx1">
                    <a:lumMod val="75000"/>
                  </a:schemeClr>
                </a:solidFill>
              </a:rPr>
              <a:t> (SPF, IPSS, OIP)</a:t>
            </a:r>
            <a:endParaRPr lang="fr-BE" sz="1600" dirty="0">
              <a:solidFill>
                <a:schemeClr val="tx1">
                  <a:lumMod val="75000"/>
                </a:schemeClr>
              </a:solidFill>
            </a:endParaRPr>
          </a:p>
        </p:txBody>
      </p:sp>
      <p:sp>
        <p:nvSpPr>
          <p:cNvPr id="7" name="Rounded Rectangle 6"/>
          <p:cNvSpPr/>
          <p:nvPr/>
        </p:nvSpPr>
        <p:spPr>
          <a:xfrm>
            <a:off x="497606" y="3525502"/>
            <a:ext cx="8220796" cy="1127634"/>
          </a:xfrm>
          <a:prstGeom prst="roundRect">
            <a:avLst/>
          </a:prstGeom>
          <a:solidFill>
            <a:schemeClr val="bg1">
              <a:lumMod val="85000"/>
            </a:schemeClr>
          </a:solidFill>
          <a:ln>
            <a:noFill/>
          </a:ln>
          <a:effectLst>
            <a:outerShdw blurRad="50800" dist="50800" dir="54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600" dirty="0">
                <a:solidFill>
                  <a:schemeClr val="tx1">
                    <a:lumMod val="75000"/>
                  </a:schemeClr>
                </a:solidFill>
              </a:rPr>
              <a:t>SIT (ICT managers de SPF, IPSS, OIP) </a:t>
            </a:r>
            <a:endParaRPr lang="fr-BE" sz="1600" dirty="0">
              <a:solidFill>
                <a:schemeClr val="tx1">
                  <a:lumMod val="75000"/>
                </a:schemeClr>
              </a:solidFill>
            </a:endParaRPr>
          </a:p>
        </p:txBody>
      </p:sp>
      <p:sp>
        <p:nvSpPr>
          <p:cNvPr id="8" name="Rounded Rectangle 7"/>
          <p:cNvSpPr/>
          <p:nvPr/>
        </p:nvSpPr>
        <p:spPr>
          <a:xfrm>
            <a:off x="497606" y="4821646"/>
            <a:ext cx="8220796" cy="1127634"/>
          </a:xfrm>
          <a:prstGeom prst="roundRect">
            <a:avLst/>
          </a:prstGeom>
          <a:solidFill>
            <a:schemeClr val="bg1">
              <a:lumMod val="85000"/>
            </a:schemeClr>
          </a:solidFill>
          <a:ln>
            <a:noFill/>
          </a:ln>
          <a:effectLst>
            <a:outerShdw blurRad="50800" dist="50800" dir="54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600" dirty="0">
                <a:solidFill>
                  <a:schemeClr val="tx1">
                    <a:lumMod val="75000"/>
                  </a:schemeClr>
                </a:solidFill>
              </a:rPr>
              <a:t>Service </a:t>
            </a:r>
          </a:p>
          <a:p>
            <a:r>
              <a:rPr lang="nl-BE" sz="1600" dirty="0" err="1">
                <a:solidFill>
                  <a:schemeClr val="tx1">
                    <a:lumMod val="75000"/>
                  </a:schemeClr>
                </a:solidFill>
              </a:rPr>
              <a:t>owners</a:t>
            </a:r>
            <a:r>
              <a:rPr lang="nl-BE" sz="1600" dirty="0">
                <a:solidFill>
                  <a:schemeClr val="tx1">
                    <a:lumMod val="75000"/>
                  </a:schemeClr>
                </a:solidFill>
              </a:rPr>
              <a:t> </a:t>
            </a:r>
            <a:endParaRPr lang="fr-BE" sz="1600" dirty="0">
              <a:solidFill>
                <a:schemeClr val="tx1">
                  <a:lumMod val="75000"/>
                </a:schemeClr>
              </a:solidFill>
            </a:endParaRPr>
          </a:p>
        </p:txBody>
      </p:sp>
      <p:graphicFrame>
        <p:nvGraphicFramePr>
          <p:cNvPr id="9" name="Diagram 8"/>
          <p:cNvGraphicFramePr/>
          <p:nvPr>
            <p:extLst>
              <p:ext uri="{D42A27DB-BD31-4B8C-83A1-F6EECF244321}">
                <p14:modId xmlns:p14="http://schemas.microsoft.com/office/powerpoint/2010/main" val="93561694"/>
              </p:ext>
            </p:extLst>
          </p:nvPr>
        </p:nvGraphicFramePr>
        <p:xfrm>
          <a:off x="1880753" y="961330"/>
          <a:ext cx="6816080"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50266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fr-FR" smtClean="0"/>
              <a:t>EESSI</a:t>
            </a:r>
          </a:p>
        </p:txBody>
      </p:sp>
      <p:sp>
        <p:nvSpPr>
          <p:cNvPr id="3" name="Content Placeholder 2"/>
          <p:cNvSpPr>
            <a:spLocks noGrp="1"/>
          </p:cNvSpPr>
          <p:nvPr>
            <p:ph idx="1"/>
          </p:nvPr>
        </p:nvSpPr>
        <p:spPr/>
        <p:txBody>
          <a:bodyPr/>
          <a:lstStyle/>
          <a:p>
            <a:r>
              <a:rPr lang="fr-BE" smtClean="0"/>
              <a:t>objectif = développement d'un système informatique qui permettra aux institutions de sécurité sociale de l'UE d'échanger des données plus rapidement et d'une manière plus sécurisée, conformément à la réglementation européenne en matière de coordination de la sécurité sociale</a:t>
            </a:r>
            <a:r>
              <a:rPr lang="nl-NL" smtClean="0"/>
              <a:t> </a:t>
            </a:r>
          </a:p>
          <a:p>
            <a:pPr lvl="1"/>
            <a:r>
              <a:rPr lang="fr-FR" smtClean="0"/>
              <a:t>courant 2016 une première version de la plateforme EESSI sera disponible en test pour les Etats Membres</a:t>
            </a:r>
            <a:endParaRPr lang="nl-NL" dirty="0"/>
          </a:p>
        </p:txBody>
      </p:sp>
      <p:sp>
        <p:nvSpPr>
          <p:cNvPr id="4" name="Slide Number Placeholder 3"/>
          <p:cNvSpPr>
            <a:spLocks noGrp="1"/>
          </p:cNvSpPr>
          <p:nvPr>
            <p:ph type="sldNum" sz="quarter" idx="10"/>
          </p:nvPr>
        </p:nvSpPr>
        <p:spPr/>
        <p:txBody>
          <a:bodyPr/>
          <a:lstStyle/>
          <a:p>
            <a:fld id="{979B94CB-9553-4A70-8A01-CCB8C8F9159B}" type="slidenum">
              <a:rPr lang="en-GB" smtClean="0"/>
              <a:pPr/>
              <a:t>58</a:t>
            </a:fld>
            <a:endParaRPr lang="en-GB" dirty="0"/>
          </a:p>
        </p:txBody>
      </p:sp>
    </p:spTree>
    <p:extLst>
      <p:ext uri="{BB962C8B-B14F-4D97-AF65-F5344CB8AC3E}">
        <p14:creationId xmlns:p14="http://schemas.microsoft.com/office/powerpoint/2010/main" val="39646654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2276872"/>
            <a:ext cx="8219256" cy="1512168"/>
          </a:xfrm>
        </p:spPr>
        <p:txBody>
          <a:bodyPr/>
          <a:lstStyle/>
          <a:p>
            <a:endParaRPr lang="fr-BE" sz="1200" dirty="0" smtClean="0"/>
          </a:p>
          <a:p>
            <a:r>
              <a:rPr lang="fr-BE" dirty="0"/>
              <a:t>E</a:t>
            </a:r>
            <a:r>
              <a:rPr lang="fr-FR" dirty="0" err="1" smtClean="0"/>
              <a:t>xportation</a:t>
            </a:r>
            <a:r>
              <a:rPr lang="fr-FR" dirty="0" smtClean="0"/>
              <a:t> </a:t>
            </a:r>
            <a:r>
              <a:rPr lang="fr-FR" dirty="0"/>
              <a:t>du modèle dans </a:t>
            </a:r>
            <a:r>
              <a:rPr lang="fr-FR" dirty="0" smtClean="0"/>
              <a:t>le </a:t>
            </a:r>
            <a:r>
              <a:rPr lang="fr-FR" dirty="0"/>
              <a:t>secteur des </a:t>
            </a:r>
            <a:r>
              <a:rPr lang="fr-FR" dirty="0" smtClean="0"/>
              <a:t/>
            </a:r>
            <a:br>
              <a:rPr lang="fr-FR" dirty="0" smtClean="0"/>
            </a:br>
            <a:r>
              <a:rPr lang="fr-FR" dirty="0" smtClean="0"/>
              <a:t>soins </a:t>
            </a:r>
            <a:r>
              <a:rPr lang="fr-FR" dirty="0"/>
              <a:t>de </a:t>
            </a:r>
            <a:r>
              <a:rPr lang="fr-FR" dirty="0" smtClean="0"/>
              <a:t>santé</a:t>
            </a:r>
          </a:p>
          <a:p>
            <a:endParaRPr lang="fr-FR" dirty="0" smtClean="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59</a:t>
            </a:fld>
            <a:endParaRPr lang="en-GB" dirty="0"/>
          </a:p>
        </p:txBody>
      </p:sp>
    </p:spTree>
    <p:extLst>
      <p:ext uri="{BB962C8B-B14F-4D97-AF65-F5344CB8AC3E}">
        <p14:creationId xmlns:p14="http://schemas.microsoft.com/office/powerpoint/2010/main" val="285677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Demandes &gt; des autorités</a:t>
            </a:r>
            <a:endParaRPr lang="en-US" dirty="0"/>
          </a:p>
        </p:txBody>
      </p:sp>
      <p:sp>
        <p:nvSpPr>
          <p:cNvPr id="3" name="Content Placeholder 2"/>
          <p:cNvSpPr>
            <a:spLocks noGrp="1"/>
          </p:cNvSpPr>
          <p:nvPr>
            <p:ph idx="1"/>
          </p:nvPr>
        </p:nvSpPr>
        <p:spPr/>
        <p:txBody>
          <a:bodyPr>
            <a:normAutofit fontScale="92500" lnSpcReduction="10000"/>
          </a:bodyPr>
          <a:lstStyle/>
          <a:p>
            <a:r>
              <a:rPr lang="nl-NL" smtClean="0"/>
              <a:t>des citoyens et des entreprises satisfaits par des services intégrés offerts à un coût limité, avec des charges administratives minimales et qui répondent à leurs attentes</a:t>
            </a:r>
          </a:p>
          <a:p>
            <a:r>
              <a:rPr lang="nl-NL" smtClean="0"/>
              <a:t>une utilisation pro-active de l’information pour</a:t>
            </a:r>
          </a:p>
          <a:p>
            <a:pPr lvl="1"/>
            <a:r>
              <a:rPr lang="nl-NL" smtClean="0"/>
              <a:t>l’octroi automatique de droits </a:t>
            </a:r>
          </a:p>
          <a:p>
            <a:pPr lvl="1"/>
            <a:r>
              <a:rPr lang="nl-NL" smtClean="0"/>
              <a:t>la pré-introduction de données lors de la collecte d’informations</a:t>
            </a:r>
          </a:p>
          <a:p>
            <a:pPr lvl="1"/>
            <a:r>
              <a:rPr lang="fr-FR" smtClean="0"/>
              <a:t>la communication d’informations ciblées aux intéressés</a:t>
            </a:r>
            <a:endParaRPr lang="nl-NL" smtClean="0"/>
          </a:p>
          <a:p>
            <a:r>
              <a:rPr lang="nl-NL" smtClean="0"/>
              <a:t>maximaliser l’efficacité des politiques sociales</a:t>
            </a:r>
          </a:p>
          <a:p>
            <a:r>
              <a:rPr lang="nl-NL" smtClean="0"/>
              <a:t>un contrôle des coûts pour toutes les parties concernées</a:t>
            </a:r>
          </a:p>
          <a:p>
            <a:r>
              <a:rPr lang="nl-NL" smtClean="0"/>
              <a:t>optimaliser l’efficience du fonctionnement des autorités publiques et des instances privées chargées </a:t>
            </a:r>
            <a:r>
              <a:rPr lang="fr-FR" smtClean="0"/>
              <a:t>de missions d'intérêt public</a:t>
            </a:r>
            <a:endParaRPr lang="nl-NL" smtClean="0"/>
          </a:p>
          <a:p>
            <a:r>
              <a:rPr lang="fr-FR" smtClean="0"/>
              <a:t>un soutien approprié à la politique</a:t>
            </a:r>
          </a:p>
          <a:p>
            <a:r>
              <a:rPr lang="nl-NL" smtClean="0"/>
              <a:t>promouvoir l’inclusion sociale</a:t>
            </a:r>
          </a:p>
          <a:p>
            <a:r>
              <a:rPr lang="nl-NL" smtClean="0"/>
              <a:t>éviter et lutter contre la fraude</a:t>
            </a:r>
          </a:p>
          <a:p>
            <a:endParaRPr lang="nl-NL" smtClean="0"/>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6</a:t>
            </a:fld>
            <a:endParaRPr lang="en-GB" dirty="0"/>
          </a:p>
        </p:txBody>
      </p:sp>
    </p:spTree>
    <p:extLst>
      <p:ext uri="{BB962C8B-B14F-4D97-AF65-F5344CB8AC3E}">
        <p14:creationId xmlns:p14="http://schemas.microsoft.com/office/powerpoint/2010/main" val="1089576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smtClean="0">
                <a:sym typeface="Arial" charset="0"/>
              </a:rPr>
              <a:t>Plate-forme eHealth - contexte</a:t>
            </a:r>
            <a:endParaRPr lang="en-US" altLang="en-US" dirty="0">
              <a:sym typeface="Arial" charset="0"/>
            </a:endParaRPr>
          </a:p>
        </p:txBody>
      </p:sp>
      <p:sp>
        <p:nvSpPr>
          <p:cNvPr id="98307" name="Rectangle 3"/>
          <p:cNvSpPr>
            <a:spLocks noGrp="1" noChangeArrowheads="1"/>
          </p:cNvSpPr>
          <p:nvPr>
            <p:ph idx="1"/>
          </p:nvPr>
        </p:nvSpPr>
        <p:spPr/>
        <p:txBody>
          <a:bodyPr>
            <a:normAutofit lnSpcReduction="10000"/>
          </a:bodyPr>
          <a:lstStyle/>
          <a:p>
            <a:r>
              <a:rPr lang="en-US" altLang="en-US" smtClean="0">
                <a:sym typeface="Arial" charset="0"/>
              </a:rPr>
              <a:t>&gt; 100.000 prestataires de soins (médecins, dentistes, laboratoires cliniques, pharmaciens, kinésithérapeutes, infirmiers à domicile, …)</a:t>
            </a:r>
          </a:p>
          <a:p>
            <a:endParaRPr lang="en-US" altLang="en-US" smtClean="0">
              <a:sym typeface="Arial" charset="0"/>
            </a:endParaRPr>
          </a:p>
          <a:p>
            <a:r>
              <a:rPr lang="en-US" altLang="en-US" smtClean="0">
                <a:sym typeface="Arial" charset="0"/>
              </a:rPr>
              <a:t>&gt; 300 établissements de soins (hôpitaux, maisons de repos et de soins, …)</a:t>
            </a:r>
          </a:p>
          <a:p>
            <a:endParaRPr lang="en-US" altLang="en-US" smtClean="0">
              <a:sym typeface="Arial" charset="0"/>
            </a:endParaRPr>
          </a:p>
          <a:p>
            <a:r>
              <a:rPr lang="en-US" altLang="en-US" smtClean="0">
                <a:sym typeface="Arial" charset="0"/>
              </a:rPr>
              <a:t>organismes assureurs (mutualités)</a:t>
            </a:r>
          </a:p>
          <a:p>
            <a:endParaRPr lang="en-US" altLang="en-US" smtClean="0">
              <a:sym typeface="Arial" charset="0"/>
            </a:endParaRPr>
          </a:p>
          <a:p>
            <a:r>
              <a:rPr lang="en-US" altLang="en-US" smtClean="0">
                <a:sym typeface="Arial" charset="0"/>
              </a:rPr>
              <a:t>organismes publics</a:t>
            </a:r>
          </a:p>
          <a:p>
            <a:pPr lvl="1"/>
            <a:r>
              <a:rPr lang="en-US" altLang="en-US" smtClean="0">
                <a:sym typeface="Arial" charset="0"/>
              </a:rPr>
              <a:t>fédéraux (SPF Santé publique, Sécurité de la chaîne alimentaire et Environnement, Institut national d'assurance maladie et invalidité (INAMI), Centre fédéral d'expertise des soins de santé,  …)</a:t>
            </a:r>
          </a:p>
          <a:p>
            <a:pPr lvl="1"/>
            <a:r>
              <a:rPr lang="en-US" altLang="en-US" smtClean="0">
                <a:sym typeface="Arial" charset="0"/>
              </a:rPr>
              <a:t>fédérés</a:t>
            </a:r>
            <a:endParaRPr lang="en-US" altLang="en-US" dirty="0" smtClean="0">
              <a:sym typeface="Arial" charset="0"/>
            </a:endParaRPr>
          </a:p>
        </p:txBody>
      </p:sp>
      <p:sp>
        <p:nvSpPr>
          <p:cNvPr id="2" name="Slide Number Placeholder 1"/>
          <p:cNvSpPr>
            <a:spLocks noGrp="1"/>
          </p:cNvSpPr>
          <p:nvPr>
            <p:ph type="sldNum" sz="quarter" idx="10"/>
          </p:nvPr>
        </p:nvSpPr>
        <p:spPr/>
        <p:txBody>
          <a:bodyPr/>
          <a:lstStyle/>
          <a:p>
            <a:fld id="{64F4E02F-F876-4AFD-8B92-D901B2C22F20}" type="slidenum">
              <a:rPr lang="en-GB" smtClean="0"/>
              <a:pPr/>
              <a:t>60</a:t>
            </a:fld>
            <a:endParaRPr lang="en-GB" dirty="0"/>
          </a:p>
        </p:txBody>
      </p:sp>
    </p:spTree>
    <p:extLst>
      <p:ext uri="{BB962C8B-B14F-4D97-AF65-F5344CB8AC3E}">
        <p14:creationId xmlns:p14="http://schemas.microsoft.com/office/powerpoint/2010/main" val="24149307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tLang="en-US" smtClean="0">
                <a:sym typeface="Arial" charset="0"/>
              </a:rPr>
              <a:t>Plate-forme eHealth - attentes</a:t>
            </a:r>
            <a:endParaRPr lang="en-US" altLang="en-US" dirty="0"/>
          </a:p>
        </p:txBody>
      </p:sp>
      <p:sp>
        <p:nvSpPr>
          <p:cNvPr id="3" name="Content Placeholder 2"/>
          <p:cNvSpPr>
            <a:spLocks noGrp="1"/>
          </p:cNvSpPr>
          <p:nvPr>
            <p:ph idx="1"/>
          </p:nvPr>
        </p:nvSpPr>
        <p:spPr/>
        <p:txBody>
          <a:bodyPr>
            <a:normAutofit fontScale="92500"/>
          </a:bodyPr>
          <a:lstStyle/>
          <a:p>
            <a:r>
              <a:rPr lang="fr-FR" smtClean="0"/>
              <a:t>qualité optimale des soins de santé</a:t>
            </a:r>
          </a:p>
          <a:p>
            <a:r>
              <a:rPr lang="fr-FR" smtClean="0"/>
              <a:t>sécurité du patient optimale</a:t>
            </a:r>
          </a:p>
          <a:p>
            <a:r>
              <a:rPr lang="fr-FR" smtClean="0"/>
              <a:t>soutien adéquat de la politique des soins de santé</a:t>
            </a:r>
          </a:p>
          <a:p>
            <a:r>
              <a:rPr lang="fr-FR" smtClean="0"/>
              <a:t>patient au centre des soins de santé et émancipation du patient</a:t>
            </a:r>
          </a:p>
          <a:p>
            <a:r>
              <a:rPr lang="fr-FR" smtClean="0"/>
              <a:t>services intégrés</a:t>
            </a:r>
          </a:p>
          <a:p>
            <a:pPr lvl="1"/>
            <a:r>
              <a:rPr lang="fr-FR" smtClean="0"/>
              <a:t>multidisciplinaires</a:t>
            </a:r>
          </a:p>
          <a:p>
            <a:pPr lvl="1"/>
            <a:r>
              <a:rPr lang="fr-FR" smtClean="0"/>
              <a:t>holistiques</a:t>
            </a:r>
          </a:p>
          <a:p>
            <a:pPr lvl="1"/>
            <a:r>
              <a:rPr lang="fr-FR" smtClean="0"/>
              <a:t>continus</a:t>
            </a:r>
          </a:p>
          <a:p>
            <a:pPr lvl="1"/>
            <a:r>
              <a:rPr lang="fr-FR" smtClean="0"/>
              <a:t>pour tous les établissements de soins et tous les prestataires de soins</a:t>
            </a:r>
          </a:p>
          <a:p>
            <a:r>
              <a:rPr lang="fr-FR" smtClean="0"/>
              <a:t>soins à distance (monitoring, assistance, consultation, diagnostic, …), e.a. soins à domicile</a:t>
            </a:r>
          </a:p>
          <a:p>
            <a:r>
              <a:rPr lang="fr-FR" smtClean="0"/>
              <a:t>connaissances en évolution constante </a:t>
            </a:r>
            <a:r>
              <a:rPr lang="fr-FR" smtClean="0">
                <a:sym typeface="Wingdings" pitchFamily="2" charset="2"/>
              </a:rPr>
              <a:t></a:t>
            </a:r>
            <a:r>
              <a:rPr lang="fr-FR" smtClean="0"/>
              <a:t> besoin d’une gestion des connaissances fiable et accessibilité des connaissances</a:t>
            </a:r>
            <a:endParaRPr lang="en-US" dirty="0"/>
          </a:p>
        </p:txBody>
      </p:sp>
      <p:sp>
        <p:nvSpPr>
          <p:cNvPr id="4" name="Slide Number Placeholder 3"/>
          <p:cNvSpPr>
            <a:spLocks noGrp="1"/>
          </p:cNvSpPr>
          <p:nvPr>
            <p:ph type="sldNum" sz="quarter" idx="10"/>
          </p:nvPr>
        </p:nvSpPr>
        <p:spPr/>
        <p:txBody>
          <a:bodyPr/>
          <a:lstStyle/>
          <a:p>
            <a:fld id="{67411763-9991-44A2-95FF-F5FC5AA23CAA}" type="slidenum">
              <a:rPr lang="en-GB" smtClean="0"/>
              <a:pPr/>
              <a:t>61</a:t>
            </a:fld>
            <a:endParaRPr lang="en-GB" dirty="0"/>
          </a:p>
        </p:txBody>
      </p:sp>
    </p:spTree>
    <p:extLst>
      <p:ext uri="{BB962C8B-B14F-4D97-AF65-F5344CB8AC3E}">
        <p14:creationId xmlns:p14="http://schemas.microsoft.com/office/powerpoint/2010/main" val="30478110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Conclusion</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62</a:t>
            </a:fld>
            <a:endParaRPr lang="en-GB" dirty="0"/>
          </a:p>
        </p:txBody>
      </p:sp>
    </p:spTree>
    <p:extLst>
      <p:ext uri="{BB962C8B-B14F-4D97-AF65-F5344CB8AC3E}">
        <p14:creationId xmlns:p14="http://schemas.microsoft.com/office/powerpoint/2010/main" val="6661950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Avantages engrangés</a:t>
            </a:r>
            <a:endParaRPr lang="en-US" dirty="0"/>
          </a:p>
        </p:txBody>
      </p:sp>
      <p:sp>
        <p:nvSpPr>
          <p:cNvPr id="3" name="Content Placeholder 2"/>
          <p:cNvSpPr>
            <a:spLocks noGrp="1"/>
          </p:cNvSpPr>
          <p:nvPr>
            <p:ph idx="1"/>
          </p:nvPr>
        </p:nvSpPr>
        <p:spPr/>
        <p:txBody>
          <a:bodyPr>
            <a:normAutofit lnSpcReduction="10000"/>
          </a:bodyPr>
          <a:lstStyle/>
          <a:p>
            <a:r>
              <a:rPr lang="fr-FR" smtClean="0"/>
              <a:t>plus grande efficacité</a:t>
            </a:r>
          </a:p>
          <a:p>
            <a:pPr lvl="1"/>
            <a:r>
              <a:rPr lang="fr-FR" smtClean="0"/>
              <a:t>moins de charges et de frais, p.ex.</a:t>
            </a:r>
          </a:p>
          <a:p>
            <a:pPr lvl="2"/>
            <a:r>
              <a:rPr lang="fr-FR" smtClean="0"/>
              <a:t>collecte unique des données à l'aide d'instructions et de concepts harmonisés</a:t>
            </a:r>
          </a:p>
          <a:p>
            <a:pPr lvl="2"/>
            <a:r>
              <a:rPr lang="fr-FR" smtClean="0"/>
              <a:t>échange électronique de données en mode d’application à application autant que possible, sans réintroduction manuelle</a:t>
            </a:r>
          </a:p>
          <a:p>
            <a:pPr lvl="2"/>
            <a:r>
              <a:rPr lang="fr-FR" smtClean="0"/>
              <a:t>répartition des tâches en matière de validation et de gestion d'informations</a:t>
            </a:r>
          </a:p>
          <a:p>
            <a:pPr lvl="2"/>
            <a:r>
              <a:rPr lang="fr-FR" smtClean="0"/>
              <a:t>moins de contacts inutiles par la suite</a:t>
            </a:r>
          </a:p>
          <a:p>
            <a:pPr lvl="2"/>
            <a:r>
              <a:rPr lang="fr-FR" smtClean="0"/>
              <a:t>collaboration en matière de développement d'applications (technique d'assemblage) grâce à la présence de services et composants réutilisables</a:t>
            </a:r>
          </a:p>
          <a:p>
            <a:pPr lvl="1"/>
            <a:r>
              <a:rPr lang="fr-FR" smtClean="0"/>
              <a:t>davantage de services pour le même coût total, p.ex.</a:t>
            </a:r>
          </a:p>
          <a:p>
            <a:pPr lvl="2"/>
            <a:r>
              <a:rPr lang="fr-FR" smtClean="0"/>
              <a:t>tous les services sont disponibles à n'importe quel moment, à partir de n'importe quel endroit et à partir de n'importe quel dispositif</a:t>
            </a:r>
          </a:p>
          <a:p>
            <a:pPr lvl="2"/>
            <a:r>
              <a:rPr lang="fr-FR" smtClean="0"/>
              <a:t>services intégrés</a:t>
            </a:r>
          </a:p>
          <a:p>
            <a:pPr lvl="1"/>
            <a:r>
              <a:rPr lang="fr-FR" smtClean="0"/>
              <a:t>prestation de services plus rapide</a:t>
            </a:r>
          </a:p>
          <a:p>
            <a:pPr lvl="2"/>
            <a:r>
              <a:rPr lang="fr-FR" smtClean="0"/>
              <a:t>réduction des temps de déplacement et d'attente</a:t>
            </a:r>
          </a:p>
          <a:p>
            <a:pPr lvl="2"/>
            <a:r>
              <a:rPr lang="fr-FR" smtClean="0"/>
              <a:t>interaction directe avec l'acteur compétent</a:t>
            </a:r>
          </a:p>
          <a:p>
            <a:pPr lvl="2"/>
            <a:r>
              <a:rPr lang="fr-FR" smtClean="0"/>
              <a:t>feed-back en temps réel pour l'utilisateur</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63</a:t>
            </a:fld>
            <a:endParaRPr lang="en-GB" dirty="0"/>
          </a:p>
        </p:txBody>
      </p:sp>
    </p:spTree>
    <p:extLst>
      <p:ext uri="{BB962C8B-B14F-4D97-AF65-F5344CB8AC3E}">
        <p14:creationId xmlns:p14="http://schemas.microsoft.com/office/powerpoint/2010/main" val="30926871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Avantages engrangés</a:t>
            </a:r>
            <a:endParaRPr lang="en-US" dirty="0"/>
          </a:p>
        </p:txBody>
      </p:sp>
      <p:sp>
        <p:nvSpPr>
          <p:cNvPr id="3" name="Content Placeholder 2"/>
          <p:cNvSpPr>
            <a:spLocks noGrp="1"/>
          </p:cNvSpPr>
          <p:nvPr>
            <p:ph idx="1"/>
          </p:nvPr>
        </p:nvSpPr>
        <p:spPr/>
        <p:txBody>
          <a:bodyPr>
            <a:normAutofit lnSpcReduction="10000"/>
          </a:bodyPr>
          <a:lstStyle/>
          <a:p>
            <a:r>
              <a:rPr lang="fr-FR" smtClean="0"/>
              <a:t>plus grande effectivité</a:t>
            </a:r>
          </a:p>
          <a:p>
            <a:pPr lvl="1"/>
            <a:r>
              <a:rPr lang="fr-FR" smtClean="0"/>
              <a:t>plus grande qualité de la prestation de services, p.ex.</a:t>
            </a:r>
          </a:p>
          <a:p>
            <a:pPr lvl="2"/>
            <a:r>
              <a:rPr lang="fr-FR" smtClean="0"/>
              <a:t>services plus corrects</a:t>
            </a:r>
          </a:p>
          <a:p>
            <a:pPr lvl="2"/>
            <a:r>
              <a:rPr lang="fr-FR" smtClean="0"/>
              <a:t>prestation de services plus personnalisée</a:t>
            </a:r>
          </a:p>
          <a:p>
            <a:pPr lvl="2"/>
            <a:r>
              <a:rPr lang="fr-FR" smtClean="0"/>
              <a:t>prestation de services plus transparente</a:t>
            </a:r>
          </a:p>
          <a:p>
            <a:pPr lvl="2"/>
            <a:r>
              <a:rPr lang="fr-FR" smtClean="0"/>
              <a:t>services plus sûrs avec une meilleure protection de la vie privée</a:t>
            </a:r>
          </a:p>
          <a:p>
            <a:pPr lvl="2"/>
            <a:r>
              <a:rPr lang="fr-FR" smtClean="0"/>
              <a:t>possibilité pour l'utilisateur  d'effectuer un contrôle de qualité du processus de prestation de services, notamment grâce à la possibilité de consultation électronique de l'état d'avancement du processus de prestation de services</a:t>
            </a:r>
          </a:p>
          <a:p>
            <a:pPr lvl="1"/>
            <a:r>
              <a:rPr lang="fr-FR" smtClean="0"/>
              <a:t>moins de possibilités de fraude</a:t>
            </a:r>
          </a:p>
          <a:p>
            <a:pPr lvl="1"/>
            <a:r>
              <a:rPr lang="fr-FR" smtClean="0"/>
              <a:t>nouveaux types de services, p.ex.</a:t>
            </a:r>
          </a:p>
          <a:p>
            <a:pPr lvl="2"/>
            <a:r>
              <a:rPr lang="fr-FR" smtClean="0"/>
              <a:t>octroi automatique maximal de droits</a:t>
            </a:r>
          </a:p>
          <a:p>
            <a:pPr lvl="2"/>
            <a:r>
              <a:rPr lang="fr-FR" smtClean="0"/>
              <a:t>communication automatique d'informations relatives aux droits éventuels qui ne peuvent pas être accordés automatiquement</a:t>
            </a:r>
          </a:p>
          <a:p>
            <a:pPr lvl="2"/>
            <a:r>
              <a:rPr lang="fr-FR" smtClean="0"/>
              <a:t>recherche active du non-recours à certains droits via des techniques de datawarehousing </a:t>
            </a:r>
          </a:p>
          <a:p>
            <a:pPr lvl="2"/>
            <a:r>
              <a:rPr lang="fr-FR" smtClean="0"/>
              <a:t>contrôle direct des données personnelles</a:t>
            </a:r>
          </a:p>
          <a:p>
            <a:pPr lvl="2"/>
            <a:r>
              <a:rPr lang="fr-FR" smtClean="0"/>
              <a:t>environnements de simulation personnalisés</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64</a:t>
            </a:fld>
            <a:endParaRPr lang="en-GB" dirty="0"/>
          </a:p>
        </p:txBody>
      </p:sp>
    </p:spTree>
    <p:extLst>
      <p:ext uri="{BB962C8B-B14F-4D97-AF65-F5344CB8AC3E}">
        <p14:creationId xmlns:p14="http://schemas.microsoft.com/office/powerpoint/2010/main" val="19363072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Facteurs critiques de succès</a:t>
            </a:r>
            <a:endParaRPr lang="en-US" dirty="0"/>
          </a:p>
        </p:txBody>
      </p:sp>
      <p:sp>
        <p:nvSpPr>
          <p:cNvPr id="3" name="Content Placeholder 2"/>
          <p:cNvSpPr>
            <a:spLocks noGrp="1"/>
          </p:cNvSpPr>
          <p:nvPr>
            <p:ph idx="1"/>
          </p:nvPr>
        </p:nvSpPr>
        <p:spPr/>
        <p:txBody>
          <a:bodyPr>
            <a:normAutofit/>
          </a:bodyPr>
          <a:lstStyle/>
          <a:p>
            <a:r>
              <a:rPr lang="fr-FR" dirty="0" smtClean="0"/>
              <a:t>prestation de services électronique comme processus de réforme structurelle</a:t>
            </a:r>
          </a:p>
          <a:p>
            <a:r>
              <a:rPr lang="fr-FR" dirty="0" smtClean="0"/>
              <a:t>révision de processus</a:t>
            </a:r>
          </a:p>
          <a:p>
            <a:r>
              <a:rPr lang="fr-FR" dirty="0" smtClean="0"/>
              <a:t>back-offices coordonnés</a:t>
            </a:r>
          </a:p>
          <a:p>
            <a:r>
              <a:rPr lang="fr-FR" dirty="0" smtClean="0"/>
              <a:t>prestation de services </a:t>
            </a:r>
            <a:r>
              <a:rPr lang="fr-FR" dirty="0" err="1" smtClean="0"/>
              <a:t>front-office</a:t>
            </a:r>
            <a:r>
              <a:rPr lang="fr-FR" dirty="0" smtClean="0"/>
              <a:t> intégrée et personnalisée</a:t>
            </a:r>
          </a:p>
          <a:p>
            <a:r>
              <a:rPr lang="fr-FR" dirty="0" smtClean="0"/>
              <a:t>l’appui et l’accès aux responsables politiques au plus haut niveau</a:t>
            </a:r>
          </a:p>
          <a:p>
            <a:r>
              <a:rPr lang="fr-FR" dirty="0" smtClean="0"/>
              <a:t>large soutien social</a:t>
            </a:r>
          </a:p>
          <a:p>
            <a:r>
              <a:rPr lang="fr-FR" dirty="0" smtClean="0"/>
              <a:t>confiance de toutes parties intéressées en ce qui concerne le maintien de l'autonomie nécessaire et la sécurité du système</a:t>
            </a:r>
          </a:p>
          <a:p>
            <a:pPr marL="0" indent="0">
              <a:buNone/>
            </a:pP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65</a:t>
            </a:fld>
            <a:endParaRPr lang="en-GB" dirty="0"/>
          </a:p>
        </p:txBody>
      </p:sp>
    </p:spTree>
    <p:extLst>
      <p:ext uri="{BB962C8B-B14F-4D97-AF65-F5344CB8AC3E}">
        <p14:creationId xmlns:p14="http://schemas.microsoft.com/office/powerpoint/2010/main" val="4242676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Facteurs critiques de succès</a:t>
            </a:r>
            <a:endParaRPr lang="en-US" dirty="0"/>
          </a:p>
        </p:txBody>
      </p:sp>
      <p:sp>
        <p:nvSpPr>
          <p:cNvPr id="3" name="Content Placeholder 2"/>
          <p:cNvSpPr>
            <a:spLocks noGrp="1"/>
          </p:cNvSpPr>
          <p:nvPr>
            <p:ph idx="1"/>
          </p:nvPr>
        </p:nvSpPr>
        <p:spPr/>
        <p:txBody>
          <a:bodyPr/>
          <a:lstStyle/>
          <a:p>
            <a:r>
              <a:rPr lang="fr-FR" dirty="0"/>
              <a:t>collaboration entre tous les acteurs concernés, basée sur une répartition des tâches plutôt que sur une centralisation des tâches</a:t>
            </a:r>
          </a:p>
          <a:p>
            <a:r>
              <a:rPr lang="fr-FR" dirty="0"/>
              <a:t>quick </a:t>
            </a:r>
            <a:r>
              <a:rPr lang="fr-FR" dirty="0" err="1"/>
              <a:t>wins</a:t>
            </a:r>
            <a:r>
              <a:rPr lang="fr-FR" dirty="0"/>
              <a:t> en combinaison avec une vision à long terme</a:t>
            </a:r>
          </a:p>
          <a:p>
            <a:r>
              <a:rPr lang="fr-FR" dirty="0"/>
              <a:t>prise en compte de la répartition des tâches légale entre les </a:t>
            </a:r>
            <a:r>
              <a:rPr lang="fr-FR" dirty="0" smtClean="0"/>
              <a:t>acteurs</a:t>
            </a:r>
          </a:p>
          <a:p>
            <a:r>
              <a:rPr lang="fr-FR" dirty="0" smtClean="0"/>
              <a:t>cadre légal qui rend exigibles les principes de base communs en matière de gestion de l'information</a:t>
            </a:r>
          </a:p>
          <a:p>
            <a:r>
              <a:rPr lang="fr-FR" dirty="0" smtClean="0"/>
              <a:t>création d'intégrateurs de services chargés de stimuler et de coordonner</a:t>
            </a: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66</a:t>
            </a:fld>
            <a:endParaRPr lang="en-GB" dirty="0"/>
          </a:p>
        </p:txBody>
      </p:sp>
    </p:spTree>
    <p:extLst>
      <p:ext uri="{BB962C8B-B14F-4D97-AF65-F5344CB8AC3E}">
        <p14:creationId xmlns:p14="http://schemas.microsoft.com/office/powerpoint/2010/main" val="3762180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Principaux obstacles</a:t>
            </a:r>
            <a:endParaRPr lang="en-US" dirty="0"/>
          </a:p>
        </p:txBody>
      </p:sp>
      <p:sp>
        <p:nvSpPr>
          <p:cNvPr id="3" name="Content Placeholder 2"/>
          <p:cNvSpPr>
            <a:spLocks noGrp="1"/>
          </p:cNvSpPr>
          <p:nvPr>
            <p:ph idx="1"/>
          </p:nvPr>
        </p:nvSpPr>
        <p:spPr/>
        <p:txBody>
          <a:bodyPr>
            <a:normAutofit lnSpcReduction="10000"/>
          </a:bodyPr>
          <a:lstStyle/>
          <a:p>
            <a:r>
              <a:rPr lang="fr-FR" dirty="0" smtClean="0"/>
              <a:t>chercher un juste équilibre entre l'efficacité d'une part et la protection de la vie privée et la sécurité de l'information d'autre part</a:t>
            </a:r>
          </a:p>
          <a:p>
            <a:r>
              <a:rPr lang="fr-FR" dirty="0" smtClean="0"/>
              <a:t>la course aux quick </a:t>
            </a:r>
            <a:r>
              <a:rPr lang="fr-FR" dirty="0" err="1" smtClean="0"/>
              <a:t>wins</a:t>
            </a:r>
            <a:r>
              <a:rPr lang="fr-FR" dirty="0" smtClean="0"/>
              <a:t> (cf. nombreuses enquêtes) ne stimule pas le développement de systèmes bien conçus basés sur l’optimalisation des processus</a:t>
            </a:r>
          </a:p>
          <a:p>
            <a:r>
              <a:rPr lang="fr-FR" dirty="0" smtClean="0"/>
              <a:t>marge financière trop restreinte pour l'innovation</a:t>
            </a:r>
          </a:p>
          <a:p>
            <a:r>
              <a:rPr lang="fr-FR" dirty="0" smtClean="0"/>
              <a:t>acteurs considèrent parfois le développement de services électroniques comme une menace</a:t>
            </a:r>
          </a:p>
          <a:p>
            <a:r>
              <a:rPr lang="fr-FR" dirty="0" smtClean="0"/>
              <a:t>manque de compétences et de connaissances =&gt; création d'une </a:t>
            </a:r>
            <a:r>
              <a:rPr lang="fr-FR" dirty="0" err="1" smtClean="0"/>
              <a:t>asbl</a:t>
            </a:r>
            <a:r>
              <a:rPr lang="fr-FR" dirty="0" smtClean="0"/>
              <a:t> de soutien, qui peut attirer des collaborateurs aux conditions du marché et les mettre à la disposition des acteurs du secteur social et du secteur des soins de santé</a:t>
            </a:r>
            <a:endParaRPr lang="fr-FR"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67</a:t>
            </a:fld>
            <a:endParaRPr lang="en-GB" dirty="0"/>
          </a:p>
        </p:txBody>
      </p:sp>
    </p:spTree>
    <p:extLst>
      <p:ext uri="{BB962C8B-B14F-4D97-AF65-F5344CB8AC3E}">
        <p14:creationId xmlns:p14="http://schemas.microsoft.com/office/powerpoint/2010/main" val="42300289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Principaux obstacles</a:t>
            </a:r>
            <a:endParaRPr lang="en-US" dirty="0"/>
          </a:p>
        </p:txBody>
      </p:sp>
      <p:sp>
        <p:nvSpPr>
          <p:cNvPr id="3" name="Content Placeholder 2"/>
          <p:cNvSpPr>
            <a:spLocks noGrp="1"/>
          </p:cNvSpPr>
          <p:nvPr>
            <p:ph idx="1"/>
          </p:nvPr>
        </p:nvSpPr>
        <p:spPr/>
        <p:txBody>
          <a:bodyPr/>
          <a:lstStyle/>
          <a:p>
            <a:r>
              <a:rPr lang="en-US" altLang="en-US" smtClean="0">
                <a:sym typeface="Arial" charset="0"/>
              </a:rPr>
              <a:t>besoin d'un changement radical de culture</a:t>
            </a:r>
          </a:p>
          <a:p>
            <a:pPr lvl="1"/>
            <a:r>
              <a:rPr lang="en-US" altLang="en-US" smtClean="0">
                <a:sym typeface="Arial" charset="0"/>
              </a:rPr>
              <a:t>d'une hiérarchie vers des réseaux</a:t>
            </a:r>
          </a:p>
          <a:p>
            <a:pPr lvl="1"/>
            <a:r>
              <a:rPr lang="en-US" altLang="en-US" smtClean="0">
                <a:sym typeface="Arial" charset="0"/>
              </a:rPr>
              <a:t>développement de l’offre de services en fonction des besoins des utilisateurs, et non en fonction de l’organisation interne des acteurs</a:t>
            </a:r>
          </a:p>
          <a:p>
            <a:pPr lvl="1"/>
            <a:r>
              <a:rPr lang="en-US" altLang="en-US" smtClean="0">
                <a:sym typeface="Arial" charset="0"/>
              </a:rPr>
              <a:t>autonomisation au lieu de serviabilité</a:t>
            </a:r>
          </a:p>
          <a:p>
            <a:pPr lvl="1"/>
            <a:r>
              <a:rPr lang="en-US" altLang="en-US" smtClean="0">
                <a:sym typeface="Arial" charset="0"/>
              </a:rPr>
              <a:t>récompenser l'esprit d'entreprise</a:t>
            </a:r>
          </a:p>
          <a:p>
            <a:pPr lvl="1"/>
            <a:r>
              <a:rPr lang="en-US" altLang="en-US" smtClean="0">
                <a:sym typeface="Arial" charset="0"/>
              </a:rPr>
              <a:t>évaluation a posteriori de l'output au lieu de contrôle préalable de l'input</a:t>
            </a:r>
          </a:p>
          <a:p>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68</a:t>
            </a:fld>
            <a:endParaRPr lang="en-GB" dirty="0"/>
          </a:p>
        </p:txBody>
      </p:sp>
    </p:spTree>
    <p:extLst>
      <p:ext uri="{BB962C8B-B14F-4D97-AF65-F5344CB8AC3E}">
        <p14:creationId xmlns:p14="http://schemas.microsoft.com/office/powerpoint/2010/main" val="13199011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69</a:t>
            </a:fld>
            <a:endParaRPr lang="en-GB" dirty="0"/>
          </a:p>
        </p:txBody>
      </p:sp>
      <p:grpSp>
        <p:nvGrpSpPr>
          <p:cNvPr id="3" name="Group 2"/>
          <p:cNvGrpSpPr/>
          <p:nvPr/>
        </p:nvGrpSpPr>
        <p:grpSpPr>
          <a:xfrm>
            <a:off x="4623692" y="1988840"/>
            <a:ext cx="4268788" cy="2062103"/>
            <a:chOff x="4881656" y="4401594"/>
            <a:chExt cx="4268788" cy="2062103"/>
          </a:xfrm>
        </p:grpSpPr>
        <p:sp>
          <p:nvSpPr>
            <p:cNvPr id="5" name="TextBox 12"/>
            <p:cNvSpPr txBox="1">
              <a:spLocks noChangeArrowheads="1"/>
            </p:cNvSpPr>
            <p:nvPr/>
          </p:nvSpPr>
          <p:spPr bwMode="auto">
            <a:xfrm>
              <a:off x="5262656" y="4401594"/>
              <a:ext cx="388778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nl-BE" sz="1600" dirty="0">
                <a:solidFill>
                  <a:srgbClr val="0D0D0D"/>
                </a:solidFill>
              </a:endParaRPr>
            </a:p>
            <a:p>
              <a:endParaRPr lang="nl-BE" sz="1600" dirty="0">
                <a:solidFill>
                  <a:srgbClr val="0D0D0D"/>
                </a:solidFill>
              </a:endParaRPr>
            </a:p>
            <a:p>
              <a:endParaRPr lang="nl-BE" sz="1600" dirty="0">
                <a:solidFill>
                  <a:srgbClr val="0D0D0D"/>
                </a:solidFill>
              </a:endParaRPr>
            </a:p>
            <a:p>
              <a:endParaRPr lang="nl-BE" sz="1600" dirty="0">
                <a:solidFill>
                  <a:srgbClr val="0D0D0D"/>
                </a:solidFill>
              </a:endParaRPr>
            </a:p>
            <a:p>
              <a:r>
                <a:rPr lang="nl-BE" sz="1600" dirty="0" smtClean="0"/>
                <a:t>frank.robben@mail.fgov.be </a:t>
              </a:r>
              <a:endParaRPr lang="nl-BE" sz="1600" dirty="0"/>
            </a:p>
            <a:p>
              <a:endParaRPr lang="nl-BE" sz="1600" dirty="0" smtClean="0">
                <a:sym typeface="Arial" pitchFamily="34" charset="0"/>
              </a:endParaRPr>
            </a:p>
            <a:p>
              <a:r>
                <a:rPr lang="nl-BE" sz="1600" dirty="0" smtClean="0">
                  <a:sym typeface="Arial" pitchFamily="34" charset="0"/>
                </a:rPr>
                <a:t>@FrRobben</a:t>
              </a:r>
              <a:endParaRPr lang="nl-BE" sz="1600" dirty="0">
                <a:sym typeface="Arial" pitchFamily="34" charset="0"/>
              </a:endParaRPr>
            </a:p>
            <a:p>
              <a:r>
                <a:rPr lang="nl-BE" sz="1600" dirty="0" smtClean="0">
                  <a:sym typeface="Arial" pitchFamily="34" charset="0"/>
                </a:rPr>
                <a:t>http</a:t>
              </a:r>
              <a:r>
                <a:rPr lang="nl-BE" sz="1600" dirty="0">
                  <a:sym typeface="Arial" pitchFamily="34" charset="0"/>
                </a:rPr>
                <a:t>://www.frankrobben.be</a:t>
              </a:r>
              <a:endParaRPr lang="nl-BE" sz="1600" dirty="0"/>
            </a:p>
          </p:txBody>
        </p:sp>
        <p:grpSp>
          <p:nvGrpSpPr>
            <p:cNvPr id="6" name="Group 11"/>
            <p:cNvGrpSpPr>
              <a:grpSpLocks/>
            </p:cNvGrpSpPr>
            <p:nvPr/>
          </p:nvGrpSpPr>
          <p:grpSpPr bwMode="auto">
            <a:xfrm>
              <a:off x="4881656" y="5353732"/>
              <a:ext cx="397733" cy="892782"/>
              <a:chOff x="4406900" y="3629091"/>
              <a:chExt cx="397733" cy="893182"/>
            </a:xfrm>
          </p:grpSpPr>
          <p:pic>
            <p:nvPicPr>
              <p:cNvPr id="7"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23690" y="4131806"/>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350268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Modèle Banque Carrefour</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a:t>
            </a:fld>
            <a:endParaRPr lang="en-GB" dirty="0"/>
          </a:p>
        </p:txBody>
      </p:sp>
    </p:spTree>
    <p:extLst>
      <p:ext uri="{BB962C8B-B14F-4D97-AF65-F5344CB8AC3E}">
        <p14:creationId xmlns:p14="http://schemas.microsoft.com/office/powerpoint/2010/main" val="409406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Modèle Banque Carrefour</a:t>
            </a:r>
            <a:endParaRPr lang="en-US" dirty="0"/>
          </a:p>
        </p:txBody>
      </p:sp>
      <p:sp>
        <p:nvSpPr>
          <p:cNvPr id="3" name="Content Placeholder 2"/>
          <p:cNvSpPr>
            <a:spLocks noGrp="1"/>
          </p:cNvSpPr>
          <p:nvPr>
            <p:ph idx="1"/>
          </p:nvPr>
        </p:nvSpPr>
        <p:spPr/>
        <p:txBody>
          <a:bodyPr>
            <a:normAutofit fontScale="85000" lnSpcReduction="10000"/>
          </a:bodyPr>
          <a:lstStyle/>
          <a:p>
            <a:r>
              <a:rPr lang="fr-FR" smtClean="0"/>
              <a:t>sur base de principes communs en matière de </a:t>
            </a:r>
          </a:p>
          <a:p>
            <a:pPr lvl="1"/>
            <a:r>
              <a:rPr lang="fr-FR" smtClean="0"/>
              <a:t>modélisation des informations</a:t>
            </a:r>
          </a:p>
          <a:p>
            <a:pPr lvl="1"/>
            <a:r>
              <a:rPr lang="fr-FR" smtClean="0"/>
              <a:t>collecte unique et réutilisation des informations</a:t>
            </a:r>
          </a:p>
          <a:p>
            <a:pPr lvl="1"/>
            <a:r>
              <a:rPr lang="fr-FR" smtClean="0"/>
              <a:t>gestion des informations</a:t>
            </a:r>
          </a:p>
          <a:p>
            <a:pPr lvl="1"/>
            <a:r>
              <a:rPr lang="fr-FR" smtClean="0"/>
              <a:t>échange électronique d'informations</a:t>
            </a:r>
          </a:p>
          <a:p>
            <a:pPr lvl="1"/>
            <a:r>
              <a:rPr lang="fr-FR" smtClean="0"/>
              <a:t>sécurisation des informations et protection de la vie privé</a:t>
            </a:r>
          </a:p>
          <a:p>
            <a:r>
              <a:rPr lang="fr-FR" smtClean="0"/>
              <a:t>organisation d'un échange de données électronique efficace et dûment sécurisé et optimisation des processus entre de nombreux acteurs</a:t>
            </a:r>
          </a:p>
          <a:p>
            <a:r>
              <a:rPr lang="fr-FR" smtClean="0"/>
              <a:t>tout en respectant leur autonomie ainsi que les missions qui leur sont confiées</a:t>
            </a:r>
          </a:p>
          <a:p>
            <a:r>
              <a:rPr lang="fr-FR" smtClean="0"/>
              <a:t>et sans enregistrement central en masse de données à caractère personnel</a:t>
            </a:r>
          </a:p>
          <a:p>
            <a:r>
              <a:rPr lang="fr-FR" smtClean="0"/>
              <a:t>en vue d'une prestation de services électronique intégrée qui répond aux attentes des utilisateurs (citoyens, entreprises, professionnels, …)</a:t>
            </a:r>
          </a:p>
          <a:p>
            <a:r>
              <a:rPr lang="fr-FR" smtClean="0"/>
              <a:t>coordination, stimulation et organisation confiées à un intégrateur de services assumant une fonction de carrefour</a:t>
            </a: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8</a:t>
            </a:fld>
            <a:endParaRPr lang="en-GB" dirty="0"/>
          </a:p>
        </p:txBody>
      </p:sp>
    </p:spTree>
    <p:extLst>
      <p:ext uri="{BB962C8B-B14F-4D97-AF65-F5344CB8AC3E}">
        <p14:creationId xmlns:p14="http://schemas.microsoft.com/office/powerpoint/2010/main" val="249886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Intégrateur de services</a:t>
            </a:r>
            <a:endParaRPr lang="en-US" dirty="0"/>
          </a:p>
        </p:txBody>
      </p:sp>
      <p:sp>
        <p:nvSpPr>
          <p:cNvPr id="3" name="Content Placeholder 2"/>
          <p:cNvSpPr>
            <a:spLocks noGrp="1"/>
          </p:cNvSpPr>
          <p:nvPr>
            <p:ph idx="1"/>
          </p:nvPr>
        </p:nvSpPr>
        <p:spPr/>
        <p:txBody>
          <a:bodyPr>
            <a:normAutofit fontScale="92500" lnSpcReduction="20000"/>
          </a:bodyPr>
          <a:lstStyle/>
          <a:p>
            <a:r>
              <a:rPr lang="fr-FR" smtClean="0"/>
              <a:t>chargé d’une fonction de carrefour</a:t>
            </a:r>
          </a:p>
          <a:p>
            <a:r>
              <a:rPr lang="fr-FR" smtClean="0"/>
              <a:t>géré par les représentants des différents acteurs du secteur concerné afin</a:t>
            </a:r>
          </a:p>
          <a:p>
            <a:pPr lvl="1"/>
            <a:r>
              <a:rPr lang="fr-FR" smtClean="0"/>
              <a:t>de bénéficier de leur confiance</a:t>
            </a:r>
          </a:p>
          <a:p>
            <a:pPr lvl="1"/>
            <a:r>
              <a:rPr lang="fr-FR" smtClean="0"/>
              <a:t>de garantir un fonctionnement orienté vers le client</a:t>
            </a:r>
          </a:p>
          <a:p>
            <a:r>
              <a:rPr lang="fr-FR" smtClean="0"/>
              <a:t>missions</a:t>
            </a:r>
          </a:p>
          <a:p>
            <a:pPr lvl="1"/>
            <a:r>
              <a:rPr lang="fr-FR" smtClean="0"/>
              <a:t>définir la vision en matière de prestation de services électronique intégrée dans le secteur concerné</a:t>
            </a:r>
          </a:p>
          <a:p>
            <a:pPr lvl="1"/>
            <a:r>
              <a:rPr lang="fr-FR" smtClean="0"/>
              <a:t>définir et promouvoir la vision et les principes de base communs précités dans le secteur concerné</a:t>
            </a:r>
          </a:p>
          <a:p>
            <a:pPr lvl="1"/>
            <a:r>
              <a:rPr lang="fr-FR" smtClean="0"/>
              <a:t>coordonner l'optimisation des processus</a:t>
            </a:r>
          </a:p>
          <a:p>
            <a:pPr lvl="1"/>
            <a:r>
              <a:rPr lang="fr-FR" smtClean="0"/>
              <a:t>gérer des programmes et des projets</a:t>
            </a:r>
          </a:p>
          <a:p>
            <a:pPr lvl="1"/>
            <a:r>
              <a:rPr lang="fr-FR" smtClean="0"/>
              <a:t>déterminer, implémenter et gérer la plate-forme de collaboration</a:t>
            </a:r>
          </a:p>
          <a:p>
            <a:pPr lvl="2"/>
            <a:r>
              <a:rPr lang="fr-FR" smtClean="0"/>
              <a:t>niveau technique: architecture et standards pour un échange sécurisé de données</a:t>
            </a:r>
          </a:p>
          <a:p>
            <a:pPr lvl="2"/>
            <a:r>
              <a:rPr lang="fr-FR" smtClean="0"/>
              <a:t>niveau sémantique: harmonisation des notions et coordination des adaptations de la réglementation</a:t>
            </a:r>
          </a:p>
          <a:p>
            <a:pPr lvl="2"/>
            <a:r>
              <a:rPr lang="fr-FR" smtClean="0"/>
              <a:t>logique métier et orchestration</a:t>
            </a:r>
          </a:p>
          <a:p>
            <a:pPr lvl="2"/>
            <a:r>
              <a:rPr lang="fr-FR" smtClean="0"/>
              <a:t>promotion des applications orientées services</a:t>
            </a:r>
            <a:endParaRPr lang="en-US" dirty="0"/>
          </a:p>
        </p:txBody>
      </p:sp>
      <p:sp>
        <p:nvSpPr>
          <p:cNvPr id="4" name="Slide Number Placeholder 3"/>
          <p:cNvSpPr>
            <a:spLocks noGrp="1"/>
          </p:cNvSpPr>
          <p:nvPr>
            <p:ph type="sldNum" sz="quarter" idx="10"/>
          </p:nvPr>
        </p:nvSpPr>
        <p:spPr/>
        <p:txBody>
          <a:bodyPr/>
          <a:lstStyle/>
          <a:p>
            <a:fld id="{7A7F1E79-8225-48A0-95BD-5254C3720E2D}" type="slidenum">
              <a:rPr lang="en-GB" smtClean="0"/>
              <a:pPr/>
              <a:t>9</a:t>
            </a:fld>
            <a:endParaRPr lang="en-GB" dirty="0"/>
          </a:p>
        </p:txBody>
      </p:sp>
    </p:spTree>
    <p:extLst>
      <p:ext uri="{BB962C8B-B14F-4D97-AF65-F5344CB8AC3E}">
        <p14:creationId xmlns:p14="http://schemas.microsoft.com/office/powerpoint/2010/main" val="1711089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Cloud">
  <a:themeElements>
    <a:clrScheme name="Custom 1">
      <a:dk1>
        <a:srgbClr val="364C9D"/>
      </a:dk1>
      <a:lt1>
        <a:sysClr val="window" lastClr="FFFFFF"/>
      </a:lt1>
      <a:dk2>
        <a:srgbClr val="364C9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6501</TotalTime>
  <Words>4767</Words>
  <Application>Microsoft Office PowerPoint</Application>
  <PresentationFormat>On-screen Show (4:3)</PresentationFormat>
  <Paragraphs>732</Paragraphs>
  <Slides>69</Slides>
  <Notes>4</Notes>
  <HiddenSlides>0</HiddenSlides>
  <MMClips>0</MMClips>
  <ScaleCrop>false</ScaleCrop>
  <HeadingPairs>
    <vt:vector size="4" baseType="variant">
      <vt:variant>
        <vt:lpstr>Theme</vt:lpstr>
      </vt:variant>
      <vt:variant>
        <vt:i4>2</vt:i4>
      </vt:variant>
      <vt:variant>
        <vt:lpstr>Slide Titles</vt:lpstr>
      </vt:variant>
      <vt:variant>
        <vt:i4>69</vt:i4>
      </vt:variant>
    </vt:vector>
  </HeadingPairs>
  <TitlesOfParts>
    <vt:vector size="71" baseType="lpstr">
      <vt:lpstr>Office Theme</vt:lpstr>
      <vt:lpstr>G-Cloud</vt:lpstr>
      <vt:lpstr>La numérisation de la sécurité sociale belge: le modèle de la Banque Carrefour</vt:lpstr>
      <vt:lpstr>Structure de l'exposé</vt:lpstr>
      <vt:lpstr>PowerPoint Presentation</vt:lpstr>
      <vt:lpstr>Acteurs du secteur social</vt:lpstr>
      <vt:lpstr>Attentes &gt; citoyens/employeurs</vt:lpstr>
      <vt:lpstr>Demandes &gt; des autorités</vt:lpstr>
      <vt:lpstr>PowerPoint Presentation</vt:lpstr>
      <vt:lpstr>Modèle Banque Carrefour</vt:lpstr>
      <vt:lpstr>Intégrateur de services</vt:lpstr>
      <vt:lpstr>Intégrateur de services</vt:lpstr>
      <vt:lpstr>PowerPoint Presentation</vt:lpstr>
      <vt:lpstr>Banque Carrefour de la sécurité sociale</vt:lpstr>
      <vt:lpstr>Banque Carrefour de la sécurité sociale</vt:lpstr>
      <vt:lpstr>Banque Carrefour de la sécurité sociale</vt:lpstr>
      <vt:lpstr>Banque Carrefour de la sécurité sociale</vt:lpstr>
      <vt:lpstr>Banque Carrefour de la sécurité sociale</vt:lpstr>
      <vt:lpstr>Banque Carrefour de la sécurité sociale</vt:lpstr>
      <vt:lpstr>Banque Carrefour de la sécurité sociale</vt:lpstr>
      <vt:lpstr>Banque Carrefour de la sécurité sociale</vt:lpstr>
      <vt:lpstr>Banque Carrefour de la sécurité sociale</vt:lpstr>
      <vt:lpstr>Banque Carrefour de la sécurité sociale</vt:lpstr>
      <vt:lpstr>Banque Carrefour de la sécurité sociale</vt:lpstr>
      <vt:lpstr>PowerPoint Presentation</vt:lpstr>
      <vt:lpstr>Projets coordonnés par la BCSS</vt:lpstr>
      <vt:lpstr>Projets coordonnés par la BCSS</vt:lpstr>
      <vt:lpstr>Services pour les employeurs</vt:lpstr>
      <vt:lpstr>Dimona</vt:lpstr>
      <vt:lpstr>DmfA</vt:lpstr>
      <vt:lpstr>DRS</vt:lpstr>
      <vt:lpstr>Services électroniques pour les citoyens</vt:lpstr>
      <vt:lpstr>Statuts sociaux harmonisés - droits dérivés</vt:lpstr>
      <vt:lpstr>Statuts sociaux harmonisés - droits dérivés</vt:lpstr>
      <vt:lpstr>Statuts sociaux harmonisés - droits dérivés</vt:lpstr>
      <vt:lpstr>Statuts sociaux harmonisés - exemples</vt:lpstr>
      <vt:lpstr>PowerPoint Presentation</vt:lpstr>
      <vt:lpstr>PowerPoint Presentation</vt:lpstr>
      <vt:lpstr>PowerPoint Presentation</vt:lpstr>
      <vt:lpstr>Services pour des tiers</vt:lpstr>
      <vt:lpstr>Services pour des tiers</vt:lpstr>
      <vt:lpstr>eBox citoyen </vt:lpstr>
      <vt:lpstr>eBox citoyen</vt:lpstr>
      <vt:lpstr>eBox citoyen</vt:lpstr>
      <vt:lpstr>eBox citoyen</vt:lpstr>
      <vt:lpstr>Datawarehouse marché du travail</vt:lpstr>
      <vt:lpstr>Datawarehouse marché du travail</vt:lpstr>
      <vt:lpstr>Lutte contre la fraude</vt:lpstr>
      <vt:lpstr>Lutte contre la fraude</vt:lpstr>
      <vt:lpstr>Lutte contre la fraude</vt:lpstr>
      <vt:lpstr>Lutte contre la fraude</vt:lpstr>
      <vt:lpstr>Lutte contre la fraude</vt:lpstr>
      <vt:lpstr>G-Cloud</vt:lpstr>
      <vt:lpstr>G-Cloud </vt:lpstr>
      <vt:lpstr>G-Cloud</vt:lpstr>
      <vt:lpstr>Focus</vt:lpstr>
      <vt:lpstr> Types de déploiements dans le cloud</vt:lpstr>
      <vt:lpstr>G-Cloud </vt:lpstr>
      <vt:lpstr>G-Cloud: gouvernance</vt:lpstr>
      <vt:lpstr>EESSI</vt:lpstr>
      <vt:lpstr>PowerPoint Presentation</vt:lpstr>
      <vt:lpstr>Plate-forme eHealth - contexte</vt:lpstr>
      <vt:lpstr>Plate-forme eHealth - attentes</vt:lpstr>
      <vt:lpstr>PowerPoint Presentation</vt:lpstr>
      <vt:lpstr>Avantages engrangés</vt:lpstr>
      <vt:lpstr>Avantages engrangés</vt:lpstr>
      <vt:lpstr>Facteurs critiques de succès</vt:lpstr>
      <vt:lpstr>Facteurs critiques de succès</vt:lpstr>
      <vt:lpstr>Principaux obstacles</vt:lpstr>
      <vt:lpstr>Principaux obstacles</vt:lpstr>
      <vt:lpstr>PowerPoint Presentation</vt:lpstr>
    </vt:vector>
  </TitlesOfParts>
  <Company>SmalS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Glenn Keyaerts</cp:lastModifiedBy>
  <cp:revision>328</cp:revision>
  <cp:lastPrinted>2016-06-07T12:09:06Z</cp:lastPrinted>
  <dcterms:created xsi:type="dcterms:W3CDTF">2013-03-05T07:37:33Z</dcterms:created>
  <dcterms:modified xsi:type="dcterms:W3CDTF">2016-06-27T16:45:19Z</dcterms:modified>
</cp:coreProperties>
</file>