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65" r:id="rId5"/>
    <p:sldId id="260" r:id="rId6"/>
    <p:sldId id="273" r:id="rId7"/>
    <p:sldId id="263" r:id="rId8"/>
    <p:sldId id="264" r:id="rId9"/>
    <p:sldId id="266" r:id="rId10"/>
    <p:sldId id="270" r:id="rId11"/>
    <p:sldId id="274" r:id="rId12"/>
    <p:sldId id="275" r:id="rId13"/>
    <p:sldId id="276" r:id="rId14"/>
    <p:sldId id="272" r:id="rId15"/>
    <p:sldId id="268" r:id="rId16"/>
    <p:sldId id="25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5540" autoAdjust="0"/>
  </p:normalViewPr>
  <p:slideViewPr>
    <p:cSldViewPr snapToGrid="0">
      <p:cViewPr>
        <p:scale>
          <a:sx n="90" d="100"/>
          <a:sy n="90" d="100"/>
        </p:scale>
        <p:origin x="-216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3C52-3225-494F-8FD3-5AF6DCD4903A}" type="datetimeFigureOut">
              <a:rPr lang="en-US" smtClean="0"/>
              <a:t>5/27/2016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1142-DC10-438A-94D5-2A0B64D2E47A}" type="slidenum">
              <a:rPr lang="en-US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02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8947-C5B3-4E1D-A45E-461C68E15E5E}" type="datetimeFigureOut">
              <a:rPr lang="en-US" smtClean="0"/>
              <a:t>5/27/2016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F003-9532-45B2-A88B-F94D0FEB7981}" type="slidenum">
              <a:rPr lang="en-US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86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mtClean="0"/>
              <a:t>Overzicht van authenticatiemiddelen</a:t>
            </a:r>
            <a:r>
              <a:rPr lang="fr-BE" baseline="0" smtClean="0"/>
              <a:t> die vandaag beschikbaar zijn binnen CSAM/FAS;</a:t>
            </a:r>
          </a:p>
          <a:p>
            <a:r>
              <a:rPr lang="fr-BE" baseline="0" smtClean="0"/>
              <a:t>worden meer in detail besproken in de volgende slides.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03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mtClean="0"/>
              <a:t>Figuren:</a:t>
            </a:r>
          </a:p>
          <a:p>
            <a:r>
              <a:rPr lang="fr-BE" smtClean="0"/>
              <a:t>1/ Tablet met ingebouwde kaartlezer (zie rood omcirkeld).</a:t>
            </a:r>
          </a:p>
          <a:p>
            <a:r>
              <a:rPr lang="fr-BE" smtClean="0"/>
              <a:t>2/ Specifieke</a:t>
            </a:r>
            <a:r>
              <a:rPr lang="fr-BE" baseline="0" smtClean="0"/>
              <a:t> eID k</a:t>
            </a:r>
            <a:r>
              <a:rPr lang="fr-BE" smtClean="0"/>
              <a:t>aartlezer die</a:t>
            </a:r>
            <a:r>
              <a:rPr lang="fr-BE" baseline="0" smtClean="0"/>
              <a:t> kan ingeplugd worden in iPhone of iPad. Te gebruiken met specifieke browser-app die de drivers bevat voor de kaartlezer en de eID-kaart zelf.</a:t>
            </a:r>
          </a:p>
          <a:p>
            <a:r>
              <a:rPr lang="fr-BE" baseline="0" smtClean="0"/>
              <a:t>3/ iPad casing (cover) met ingebouwde kaartlezer (zie rood omcirkeld). Eveneens te gebruiken met specifieke browser-app.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smtClean="0"/>
              <a:t>Activatie van een app:</a:t>
            </a:r>
          </a:p>
          <a:p>
            <a:r>
              <a:rPr lang="fr-BE" b="1" smtClean="0"/>
              <a:t>https://www.youtube.com/watch?v=5Gh0onNP0fI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02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smtClean="0"/>
              <a:t>Aanmelden op smartphone of tablet:</a:t>
            </a:r>
          </a:p>
          <a:p>
            <a:r>
              <a:rPr lang="fr-BE" b="1" smtClean="0"/>
              <a:t>https://www.youtube.com/watch?v=Lw0UjKMbb5I</a:t>
            </a:r>
            <a:endParaRPr lang="nl-BE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93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8599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4279617" y="3619070"/>
            <a:ext cx="4268788" cy="2800351"/>
            <a:chOff x="4406900" y="2676525"/>
            <a:chExt cx="4268788" cy="280160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r>
                <a:rPr lang="fr-BE" sz="1600" dirty="0"/>
                <a:t>frank.robben@ehealth.fgov.be </a:t>
              </a:r>
            </a:p>
            <a:p>
              <a:endParaRPr lang="fr-BE" sz="1600" dirty="0" smtClean="0">
                <a:sym typeface="Arial" pitchFamily="34" charset="0"/>
              </a:endParaRPr>
            </a:p>
            <a:p>
              <a:r>
                <a:rPr lang="fr-BE" sz="1600" dirty="0" smtClean="0">
                  <a:sym typeface="Arial" pitchFamily="34" charset="0"/>
                </a:rPr>
                <a:t>@FrRobben</a:t>
              </a:r>
              <a:endParaRPr lang="fr-BE" sz="1600" dirty="0">
                <a:sym typeface="Arial" pitchFamily="34" charset="0"/>
              </a:endParaRPr>
            </a:p>
            <a:p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fr-BE" sz="1600" dirty="0">
                  <a:sym typeface="Arial" pitchFamily="34" charset="0"/>
                </a:rPr>
                <a:t>http://</a:t>
              </a:r>
              <a:r>
                <a:rPr lang="fr-BE" sz="1600" dirty="0" smtClean="0">
                  <a:sym typeface="Arial" pitchFamily="34" charset="0"/>
                </a:rPr>
                <a:t>www.ksz.fgov.be</a:t>
              </a:r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http://www.frankrobben.be</a:t>
              </a:r>
              <a:endParaRPr lang="fr-BE" sz="1600" dirty="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15/04/2016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4279617" y="3619070"/>
            <a:ext cx="4268788" cy="2800767"/>
            <a:chOff x="4406900" y="2676525"/>
            <a:chExt cx="4268788" cy="280201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r>
                <a:rPr lang="fr-BE" sz="1600" dirty="0"/>
                <a:t>frank.robben@ehealth.fgov.be </a:t>
              </a:r>
            </a:p>
            <a:p>
              <a:endParaRPr lang="fr-BE" sz="1600" dirty="0" smtClean="0">
                <a:sym typeface="Arial" pitchFamily="34" charset="0"/>
              </a:endParaRPr>
            </a:p>
            <a:p>
              <a:r>
                <a:rPr lang="fr-BE" sz="1600" dirty="0" smtClean="0">
                  <a:sym typeface="Arial" pitchFamily="34" charset="0"/>
                </a:rPr>
                <a:t>@FrRobben</a:t>
              </a:r>
              <a:endParaRPr lang="fr-BE" sz="1600" dirty="0">
                <a:sym typeface="Arial" pitchFamily="34" charset="0"/>
              </a:endParaRPr>
            </a:p>
            <a:p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fr-BE" sz="1600" dirty="0">
                  <a:sym typeface="Arial" pitchFamily="34" charset="0"/>
                </a:rPr>
                <a:t>http://</a:t>
              </a:r>
              <a:r>
                <a:rPr lang="fr-BE" sz="1600" dirty="0" smtClean="0">
                  <a:sym typeface="Arial" pitchFamily="34" charset="0"/>
                </a:rPr>
                <a:t>www.ksz.fgov.be</a:t>
              </a:r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http://www.frankrobben.be</a:t>
              </a:r>
              <a:endParaRPr lang="fr-BE" sz="1600" dirty="0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755576" y="22768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004"/>
            <a:ext cx="3054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7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15/04/2016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FFFF"/>
                </a:solidFill>
              </a:defRPr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40" r:id="rId4"/>
    <p:sldLayoutId id="2147483738" r:id="rId5"/>
    <p:sldLayoutId id="2147483739" r:id="rId6"/>
    <p:sldLayoutId id="2147483741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m.be/myprofi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Mobiele authenticatie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Beveiligingscode via SMS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Compatibel met mobiele </a:t>
            </a:r>
            <a:r>
              <a:rPr lang="fr-BE" smtClean="0"/>
              <a:t>webtoepassingen</a:t>
            </a:r>
          </a:p>
          <a:p>
            <a:r>
              <a:rPr lang="fr-BE" smtClean="0"/>
              <a:t>Veiliger dan een wachtwoord op zich, maar minder gebruiksvriendelijk (code overtypen of copy/pasten)</a:t>
            </a:r>
          </a:p>
          <a:p>
            <a:r>
              <a:rPr lang="fr-BE" smtClean="0"/>
              <a:t>Eenmalige registratie van GSM-nummer via eID bootstrap</a:t>
            </a:r>
          </a:p>
          <a:p>
            <a:r>
              <a:rPr lang="fr-BE" smtClean="0"/>
              <a:t>Kost verbonden aan het versturen van SMS'en</a:t>
            </a:r>
            <a:endParaRPr lang="nl-BE"/>
          </a:p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4591"/>
            <a:ext cx="3709972" cy="2320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31" y="3754591"/>
            <a:ext cx="4058609" cy="23387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83" y="5843611"/>
            <a:ext cx="4058609" cy="8977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 rot="5400000">
            <a:off x="7039446" y="5570066"/>
            <a:ext cx="609724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Curved Connector 17"/>
          <p:cNvCxnSpPr>
            <a:stCxn id="9" idx="3"/>
          </p:cNvCxnSpPr>
          <p:nvPr/>
        </p:nvCxnSpPr>
        <p:spPr>
          <a:xfrm rot="10800000">
            <a:off x="6503135" y="5445224"/>
            <a:ext cx="408376" cy="521340"/>
          </a:xfrm>
          <a:prstGeom prst="curvedConnector2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Beveiligingscode via mobiele </a:t>
            </a:r>
            <a:r>
              <a:rPr lang="fr-BE" smtClean="0"/>
              <a:t>app </a:t>
            </a:r>
            <a:r>
              <a:rPr lang="fr-BE" sz="3100" smtClean="0"/>
              <a:t>(1/3)</a:t>
            </a:r>
            <a:r>
              <a:rPr lang="fr-BE"/>
              <a:t/>
            </a:r>
            <a:br>
              <a:rPr lang="fr-BE"/>
            </a:br>
            <a:r>
              <a:rPr lang="fr-BE" sz="3100"/>
              <a:t>Hoe werkt het? </a:t>
            </a:r>
            <a:r>
              <a:rPr lang="fr-BE" sz="3100" smtClean="0"/>
              <a:t>(eenmalige registratie)</a:t>
            </a:r>
            <a:endParaRPr lang="nl-BE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876800"/>
          </a:xfrm>
        </p:spPr>
        <p:txBody>
          <a:bodyPr>
            <a:normAutofit/>
          </a:bodyPr>
          <a:lstStyle/>
          <a:p>
            <a:r>
              <a:rPr lang="fr-BE" smtClean="0"/>
              <a:t>Eenmalige registratie van een mobiele app via eID bootstrap</a:t>
            </a:r>
          </a:p>
          <a:p>
            <a:r>
              <a:rPr lang="fr-BE" smtClean="0"/>
              <a:t>Gebruiker kiest zelf een mobiele app om codes te genereren</a:t>
            </a:r>
          </a:p>
          <a:p>
            <a:r>
              <a:rPr lang="fr-BE"/>
              <a:t>V</a:t>
            </a:r>
            <a:r>
              <a:rPr lang="fr-BE" smtClean="0"/>
              <a:t>oorwaarde: app moet compatibel zijn met het TOTP protocol (Time-based One Time Password)</a:t>
            </a:r>
          </a:p>
          <a:p>
            <a:r>
              <a:rPr lang="fr-BE" smtClean="0"/>
              <a:t>Voorbeelden van compatibele apps: Google Authenticator, Duo Mobile, Amazon AWS MFA en Authenticator</a:t>
            </a:r>
          </a:p>
          <a:p>
            <a:r>
              <a:rPr lang="fr-BE" smtClean="0"/>
              <a:t>Dergelijke apps zijn gratis verkrijgbaar in de app stores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44216"/>
            <a:ext cx="261738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Beveiligingscode via mobiele </a:t>
            </a:r>
            <a:r>
              <a:rPr lang="fr-BE" smtClean="0"/>
              <a:t>app</a:t>
            </a:r>
            <a:r>
              <a:rPr lang="fr-BE"/>
              <a:t> </a:t>
            </a:r>
            <a:r>
              <a:rPr lang="fr-BE" sz="3100" smtClean="0"/>
              <a:t>(2/3</a:t>
            </a:r>
            <a:r>
              <a:rPr lang="fr-BE" sz="3100"/>
              <a:t>)</a:t>
            </a:r>
            <a:r>
              <a:rPr lang="fr-BE"/>
              <a:t/>
            </a:r>
            <a:br>
              <a:rPr lang="fr-BE"/>
            </a:br>
            <a:r>
              <a:rPr lang="fr-BE" sz="3100"/>
              <a:t>Hoe werkt het? </a:t>
            </a:r>
            <a:r>
              <a:rPr lang="fr-BE" sz="3100" smtClean="0"/>
              <a:t>(aanmelden)</a:t>
            </a:r>
            <a:endParaRPr lang="nl-BE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Stap 1: invullen gebruikersnaam en wachtwoord</a:t>
            </a:r>
          </a:p>
          <a:p>
            <a:r>
              <a:rPr lang="fr-BE" smtClean="0"/>
              <a:t>Stap 2: invullen eenmalige code gegenereerd door de mobiele app (app genereert nieuwe code om de 30 sec.)</a:t>
            </a:r>
          </a:p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0" y="3019864"/>
            <a:ext cx="3672408" cy="228134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9865"/>
            <a:ext cx="3910618" cy="192130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55" y="5085184"/>
            <a:ext cx="3854177" cy="16022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 bwMode="auto">
          <a:xfrm rot="5400000">
            <a:off x="5229111" y="5470439"/>
            <a:ext cx="675339" cy="19210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6245976" y="4482226"/>
            <a:ext cx="702288" cy="1683078"/>
          </a:xfrm>
          <a:prstGeom prst="curvedConnector2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Beveiligingscode via mobiele app </a:t>
            </a:r>
            <a:r>
              <a:rPr lang="fr-BE" sz="3100" smtClean="0"/>
              <a:t>(3/3)</a:t>
            </a:r>
            <a:endParaRPr lang="nl-BE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Compatibel met mobiele </a:t>
            </a:r>
            <a:r>
              <a:rPr lang="fr-BE" smtClean="0"/>
              <a:t>webtoepassingen</a:t>
            </a:r>
          </a:p>
          <a:p>
            <a:r>
              <a:rPr lang="fr-BE" smtClean="0"/>
              <a:t>Veiliger dan een wachtwoord op zich</a:t>
            </a:r>
          </a:p>
          <a:p>
            <a:pPr lvl="1"/>
            <a:r>
              <a:rPr lang="fr-BE" smtClean="0"/>
              <a:t>Kennisfactor = wachtwoord</a:t>
            </a:r>
          </a:p>
          <a:p>
            <a:pPr lvl="1"/>
            <a:r>
              <a:rPr lang="fr-BE" smtClean="0"/>
              <a:t>Bezitsfactor = toestel met geregistreerde mobiele app</a:t>
            </a:r>
          </a:p>
          <a:p>
            <a:r>
              <a:rPr lang="fr-BE" smtClean="0"/>
              <a:t>Iets </a:t>
            </a:r>
            <a:r>
              <a:rPr lang="fr-BE"/>
              <a:t>minder </a:t>
            </a:r>
            <a:r>
              <a:rPr lang="fr-BE" smtClean="0"/>
              <a:t>gebruiksvriendelijk ten opzichte van een wachtwoord</a:t>
            </a:r>
          </a:p>
          <a:p>
            <a:pPr lvl="1"/>
            <a:r>
              <a:rPr lang="fr-BE" smtClean="0"/>
              <a:t>Eenmalige code </a:t>
            </a:r>
            <a:r>
              <a:rPr lang="fr-BE"/>
              <a:t>overtypen of </a:t>
            </a:r>
            <a:r>
              <a:rPr lang="fr-BE" smtClean="0"/>
              <a:t>copy/pasten</a:t>
            </a:r>
            <a:endParaRPr lang="nl-BE"/>
          </a:p>
          <a:p>
            <a:pPr lvl="1"/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mtClean="0"/>
              <a:t>Gebruikersnaam + wachtwoord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Compatibel met mobiele webtoepassingen</a:t>
            </a:r>
          </a:p>
          <a:p>
            <a:r>
              <a:rPr lang="fr-BE" smtClean="0"/>
              <a:t>Gebruiksvriendelijk, maar laag veiligheidsniveau</a:t>
            </a:r>
          </a:p>
          <a:p>
            <a:r>
              <a:rPr lang="fr-BE" smtClean="0"/>
              <a:t>Slechts één authenticatiefactor</a:t>
            </a:r>
          </a:p>
          <a:p>
            <a:r>
              <a:rPr lang="fr-BE" smtClean="0"/>
              <a:t>Doorgaans kiezen we té eenvoudige paswoorden, we hergebruiken ze voor meerdere accounts, noteren ze, …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6" y="3832778"/>
            <a:ext cx="4032298" cy="28904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Verdere evolutie authenticatiemiddelen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mtClean="0"/>
              <a:t>Ondersteuning platform-specifieke toepassingen</a:t>
            </a:r>
            <a:br>
              <a:rPr lang="fr-BE" smtClean="0"/>
            </a:br>
            <a:r>
              <a:rPr lang="fr-BE" smtClean="0"/>
              <a:t>(native Android/iOS apps)</a:t>
            </a:r>
          </a:p>
          <a:p>
            <a:r>
              <a:rPr lang="fr-BE" smtClean="0"/>
              <a:t>Focus op gebruiksvriendelijkheid</a:t>
            </a:r>
          </a:p>
          <a:p>
            <a:pPr lvl="1"/>
            <a:r>
              <a:rPr lang="fr-BE" smtClean="0"/>
              <a:t>Geen externe kaartlezers of tokens nodig</a:t>
            </a:r>
          </a:p>
          <a:p>
            <a:pPr lvl="1"/>
            <a:r>
              <a:rPr lang="fr-BE" smtClean="0"/>
              <a:t>Geen codes overtypen</a:t>
            </a:r>
          </a:p>
          <a:p>
            <a:pPr lvl="1"/>
            <a:r>
              <a:rPr lang="fr-BE" smtClean="0"/>
              <a:t>Principe: mobiel toestel als bezitsfactor, aangevuld met een kennisfactor (bvb. pincode) of een biometrische factor (bvb. vingerafdruk)</a:t>
            </a:r>
          </a:p>
          <a:p>
            <a:r>
              <a:rPr lang="fr-BE" smtClean="0"/>
              <a:t>Voldoende veiligheidsgaranties voor toegang tot vertrouwelijke gegevens</a:t>
            </a:r>
          </a:p>
          <a:p>
            <a:pPr lvl="1"/>
            <a:r>
              <a:rPr lang="fr-BE" smtClean="0"/>
              <a:t>Beveiliging van sleutelinformatie in hardware (cf. eID-kaart)</a:t>
            </a:r>
            <a:br>
              <a:rPr lang="fr-BE" smtClean="0"/>
            </a:br>
            <a:r>
              <a:rPr lang="fr-BE" smtClean="0"/>
              <a:t>in plaats van software</a:t>
            </a:r>
          </a:p>
          <a:p>
            <a:pPr lvl="1"/>
            <a:r>
              <a:rPr lang="fr-BE" smtClean="0"/>
              <a:t>Registratieproces: hoge zekerheid over identiteit gebruiker op basis van eID bootstrap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7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Authenticatie factoren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13548" y="1628800"/>
            <a:ext cx="2588912" cy="1006919"/>
            <a:chOff x="2655" y="159794"/>
            <a:chExt cx="2588912" cy="1006919"/>
          </a:xfrm>
        </p:grpSpPr>
        <p:sp>
          <p:nvSpPr>
            <p:cNvPr id="7" name="Rectangle 6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2000" b="1" smtClean="0"/>
                <a:t>Bezit</a:t>
              </a:r>
            </a:p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2000" smtClean="0"/>
                <a:t>Iets </a:t>
              </a:r>
              <a:r>
                <a:rPr lang="fr-BE" sz="2000"/>
                <a:t>wat je </a:t>
              </a:r>
              <a:r>
                <a:rPr lang="fr-BE" sz="2000" smtClean="0"/>
                <a:t>hebt</a:t>
              </a:r>
              <a:endParaRPr lang="nl-BE" sz="20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8912" y="1628800"/>
            <a:ext cx="2588912" cy="1006919"/>
            <a:chOff x="2655" y="159794"/>
            <a:chExt cx="2588912" cy="1006919"/>
          </a:xfrm>
        </p:grpSpPr>
        <p:sp>
          <p:nvSpPr>
            <p:cNvPr id="10" name="Rectangle 9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b="1" kern="1200" smtClean="0"/>
                <a:t>Kennis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smtClean="0"/>
                <a:t>I</a:t>
              </a:r>
              <a:r>
                <a:rPr lang="fr-BE" sz="2000" kern="1200" smtClean="0"/>
                <a:t>ets wat je weet</a:t>
              </a:r>
              <a:endParaRPr lang="nl-BE" sz="2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28184" y="1628799"/>
            <a:ext cx="2588912" cy="1006919"/>
            <a:chOff x="2655" y="159794"/>
            <a:chExt cx="2588912" cy="1006919"/>
          </a:xfrm>
        </p:grpSpPr>
        <p:sp>
          <p:nvSpPr>
            <p:cNvPr id="13" name="Rectangle 12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b="1" kern="1200" smtClean="0"/>
                <a:t>Biometrie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smtClean="0"/>
                <a:t>I</a:t>
              </a:r>
              <a:r>
                <a:rPr lang="fr-BE" sz="2000" kern="1200" smtClean="0"/>
                <a:t>ets wat je bent</a:t>
              </a:r>
              <a:endParaRPr lang="nl-BE" sz="20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28184" y="2708920"/>
            <a:ext cx="2588912" cy="4032448"/>
            <a:chOff x="6228184" y="2708920"/>
            <a:chExt cx="2588912" cy="4032448"/>
          </a:xfrm>
        </p:grpSpPr>
        <p:grpSp>
          <p:nvGrpSpPr>
            <p:cNvPr id="16" name="Group 15"/>
            <p:cNvGrpSpPr/>
            <p:nvPr/>
          </p:nvGrpSpPr>
          <p:grpSpPr>
            <a:xfrm>
              <a:off x="6228184" y="2708920"/>
              <a:ext cx="2588912" cy="4032448"/>
              <a:chOff x="2655" y="159794"/>
              <a:chExt cx="2588912" cy="100691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655" y="159794"/>
                <a:ext cx="2588912" cy="1006919"/>
              </a:xfrm>
              <a:prstGeom prst="rect">
                <a:avLst/>
              </a:prstGeom>
            </p:spPr>
            <p:style>
              <a:lnRef idx="1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2655" y="159794"/>
                <a:ext cx="2588912" cy="10069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BE" sz="2800" b="1" kern="1200"/>
              </a:p>
            </p:txBody>
          </p:sp>
        </p:grpSp>
        <p:pic>
          <p:nvPicPr>
            <p:cNvPr id="17" name="Picture 8" descr="http://cache3.asset-cache.net/xt/487256965.jpg?v=1&amp;g=fs1%7C0%7CSKP212%7C56%7C965&amp;s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227" y="2852935"/>
              <a:ext cx="656826" cy="915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659" y="3947763"/>
              <a:ext cx="1199962" cy="104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://old.biometry.com/tl_files/biometry-content/Bilder/Products/Perma%20Voice/perma-voice-wav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788" y="5373216"/>
              <a:ext cx="2321703" cy="91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98912" y="2708920"/>
            <a:ext cx="2588912" cy="4032448"/>
            <a:chOff x="398912" y="2708920"/>
            <a:chExt cx="2588912" cy="4032448"/>
          </a:xfrm>
        </p:grpSpPr>
        <p:grpSp>
          <p:nvGrpSpPr>
            <p:cNvPr id="23" name="Group 22"/>
            <p:cNvGrpSpPr/>
            <p:nvPr/>
          </p:nvGrpSpPr>
          <p:grpSpPr>
            <a:xfrm>
              <a:off x="398912" y="2708920"/>
              <a:ext cx="2588912" cy="4032448"/>
              <a:chOff x="2655" y="159794"/>
              <a:chExt cx="2588912" cy="100691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655" y="159794"/>
                <a:ext cx="2588912" cy="1006919"/>
              </a:xfrm>
              <a:prstGeom prst="rect">
                <a:avLst/>
              </a:prstGeom>
            </p:spPr>
            <p:style>
              <a:lnRef idx="1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2655" y="159794"/>
                <a:ext cx="2588912" cy="10069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BE" sz="2800" b="1" kern="1200"/>
              </a:p>
            </p:txBody>
          </p:sp>
        </p:grpSp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75" y="2852936"/>
              <a:ext cx="20669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http://1.bp.blogspot.com/-qrsBy1XX0TY/UYzHQ7EfpnI/AAAAAAAAFVs/k_ShPD43scs/s1600/Smartphone+Lock+or+Unlock+Patter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86" y="4581128"/>
              <a:ext cx="1430763" cy="190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pincod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7741" y="3861048"/>
              <a:ext cx="2378075" cy="37941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  <p:grpSp>
        <p:nvGrpSpPr>
          <p:cNvPr id="29" name="Group 28"/>
          <p:cNvGrpSpPr/>
          <p:nvPr/>
        </p:nvGrpSpPr>
        <p:grpSpPr>
          <a:xfrm>
            <a:off x="3309004" y="2708920"/>
            <a:ext cx="2631148" cy="4032448"/>
            <a:chOff x="3309004" y="2708920"/>
            <a:chExt cx="2631148" cy="4032448"/>
          </a:xfrm>
        </p:grpSpPr>
        <p:grpSp>
          <p:nvGrpSpPr>
            <p:cNvPr id="30" name="Group 29"/>
            <p:cNvGrpSpPr/>
            <p:nvPr/>
          </p:nvGrpSpPr>
          <p:grpSpPr>
            <a:xfrm>
              <a:off x="3309004" y="2708920"/>
              <a:ext cx="2588912" cy="4032448"/>
              <a:chOff x="3309004" y="2708920"/>
              <a:chExt cx="2588912" cy="403244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309004" y="2708920"/>
                <a:ext cx="2588912" cy="4032448"/>
                <a:chOff x="2655" y="159794"/>
                <a:chExt cx="2588912" cy="1006919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655" y="159794"/>
                  <a:ext cx="2588912" cy="1006919"/>
                </a:xfrm>
                <a:prstGeom prst="rect">
                  <a:avLst/>
                </a:prstGeom>
              </p:spPr>
              <p:style>
                <a:lnRef idx="1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8" name="Rectangle 37"/>
                <p:cNvSpPr/>
                <p:nvPr/>
              </p:nvSpPr>
              <p:spPr>
                <a:xfrm>
                  <a:off x="2655" y="159794"/>
                  <a:ext cx="2588912" cy="10069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6" tIns="113792" rIns="199136" bIns="113792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nl-BE" sz="2800" b="1" kern="1200"/>
                </a:p>
              </p:txBody>
            </p:sp>
          </p:grpSp>
          <p:pic>
            <p:nvPicPr>
              <p:cNvPr id="33" name="Picture 2" descr="tok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897" y="2852936"/>
                <a:ext cx="1381125" cy="857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ei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2422" y="3933056"/>
                <a:ext cx="1362075" cy="866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RSAs-SecurID-tokens,-with-their-red-and-blue-colour-scheme,-are-very-iconic_rev--7763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5043710"/>
                <a:ext cx="1118394" cy="61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6" descr="https://www.yubico.com/wp-content/uploads/2012/09/YubiKey_Standard_t-cropped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272" y="5805264"/>
                <a:ext cx="1382744" cy="9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http://www.lotusnetdesign.be/wp-content/uploads/smartphone-android-icon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157192"/>
              <a:ext cx="13681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6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Multi-factor authenticatie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mtClean="0"/>
              <a:t>Multi-factor authenticatie: combinatie van minstens 2 factoren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90746" y="2564904"/>
            <a:ext cx="1762508" cy="1393202"/>
            <a:chOff x="2655" y="-310834"/>
            <a:chExt cx="2588912" cy="1948175"/>
          </a:xfrm>
        </p:grpSpPr>
        <p:sp>
          <p:nvSpPr>
            <p:cNvPr id="7" name="Rectangle 6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655" y="-310834"/>
              <a:ext cx="2588912" cy="194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rm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smtClean="0"/>
                <a:t>Kennis</a:t>
              </a:r>
              <a:endParaRPr lang="nl-BE" sz="1800" b="1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4988126"/>
            <a:ext cx="1762508" cy="1393202"/>
            <a:chOff x="2655" y="-310834"/>
            <a:chExt cx="2588912" cy="1948175"/>
          </a:xfrm>
        </p:grpSpPr>
        <p:sp>
          <p:nvSpPr>
            <p:cNvPr id="10" name="Rectangle 9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655" y="-310834"/>
              <a:ext cx="2588912" cy="194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rm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smtClean="0"/>
                <a:t>Bezit</a:t>
              </a:r>
              <a:endParaRPr lang="nl-BE" sz="1800" b="1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48264" y="4988126"/>
            <a:ext cx="1762508" cy="1393202"/>
            <a:chOff x="2655" y="-310834"/>
            <a:chExt cx="2588912" cy="1948175"/>
          </a:xfrm>
        </p:grpSpPr>
        <p:sp>
          <p:nvSpPr>
            <p:cNvPr id="13" name="Rectangle 12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655" y="-310834"/>
              <a:ext cx="2588912" cy="194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rm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smtClean="0"/>
                <a:t>Biometrie</a:t>
              </a:r>
              <a:endParaRPr lang="nl-BE" sz="1800" b="1" kern="1200"/>
            </a:p>
          </p:txBody>
        </p:sp>
      </p:grpSp>
      <p:cxnSp>
        <p:nvCxnSpPr>
          <p:cNvPr id="15" name="Straight Connector 14"/>
          <p:cNvCxnSpPr>
            <a:stCxn id="8" idx="1"/>
            <a:endCxn id="10" idx="0"/>
          </p:cNvCxnSpPr>
          <p:nvPr/>
        </p:nvCxnSpPr>
        <p:spPr bwMode="auto">
          <a:xfrm flipH="1">
            <a:off x="1420806" y="3261505"/>
            <a:ext cx="2269940" cy="20631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8" idx="3"/>
            <a:endCxn id="13" idx="0"/>
          </p:cNvCxnSpPr>
          <p:nvPr/>
        </p:nvCxnSpPr>
        <p:spPr bwMode="auto">
          <a:xfrm>
            <a:off x="5453254" y="3261505"/>
            <a:ext cx="2376264" cy="20631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418771" y="3167252"/>
            <a:ext cx="2842010" cy="1681054"/>
            <a:chOff x="418771" y="3167252"/>
            <a:chExt cx="2842010" cy="1681054"/>
          </a:xfrm>
        </p:grpSpPr>
        <p:pic>
          <p:nvPicPr>
            <p:cNvPr id="18" name="Picture 6" descr="pincod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2706" y="3167252"/>
              <a:ext cx="2378075" cy="37941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19" name="TextBox 18"/>
            <p:cNvSpPr txBox="1"/>
            <p:nvPr/>
          </p:nvSpPr>
          <p:spPr>
            <a:xfrm>
              <a:off x="1115615" y="3429000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600" b="1" smtClean="0"/>
                <a:t>+</a:t>
              </a:r>
              <a:endParaRPr lang="nl-BE" sz="3600" b="1"/>
            </a:p>
          </p:txBody>
        </p:sp>
        <p:pic>
          <p:nvPicPr>
            <p:cNvPr id="20" name="Picture 4" descr="e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71" y="3981530"/>
              <a:ext cx="1362075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915816" y="4787058"/>
            <a:ext cx="3096344" cy="1882302"/>
            <a:chOff x="2915816" y="4787058"/>
            <a:chExt cx="3096344" cy="1882302"/>
          </a:xfrm>
        </p:grpSpPr>
        <p:sp>
          <p:nvSpPr>
            <p:cNvPr id="22" name="TextBox 21"/>
            <p:cNvSpPr txBox="1"/>
            <p:nvPr/>
          </p:nvSpPr>
          <p:spPr>
            <a:xfrm>
              <a:off x="4211960" y="5446965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600" b="1" smtClean="0"/>
                <a:t>+</a:t>
              </a:r>
              <a:endParaRPr lang="nl-BE" sz="3600" b="1"/>
            </a:p>
          </p:txBody>
        </p:sp>
        <p:pic>
          <p:nvPicPr>
            <p:cNvPr id="23" name="Picture 2" descr="http://i.imgur.com/Hrjvr3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982" y="5157192"/>
              <a:ext cx="1177178" cy="1177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store.storeimages.cdn-apple.com/4457/as-images.apple.com/is/image/AppleInc/aos/published/images/i/ph/iphone6/plus/iphone6-plus-box-silver-2014?wid=478&amp;hei=595&amp;fmt=jpeg&amp;qlt=95&amp;op_sharpen=0&amp;resMode=bicub&amp;op_usm=0.5,0.5,0,0&amp;iccEmbed=0&amp;layer=comp&amp;.v=141152074726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787058"/>
              <a:ext cx="1512168" cy="1882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105475" y="2996952"/>
            <a:ext cx="2787005" cy="2016224"/>
            <a:chOff x="6105475" y="2996952"/>
            <a:chExt cx="2787005" cy="2016224"/>
          </a:xfrm>
        </p:grpSpPr>
        <p:sp>
          <p:nvSpPr>
            <p:cNvPr id="26" name="TextBox 25"/>
            <p:cNvSpPr txBox="1"/>
            <p:nvPr/>
          </p:nvSpPr>
          <p:spPr>
            <a:xfrm>
              <a:off x="6876256" y="3646765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600" b="1" smtClean="0"/>
                <a:t>+</a:t>
              </a:r>
              <a:endParaRPr lang="nl-BE" sz="3600" b="1"/>
            </a:p>
          </p:txBody>
        </p:sp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475" y="2996952"/>
              <a:ext cx="20669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 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518" y="3963209"/>
              <a:ext cx="1199962" cy="104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83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mtClean="0"/>
              <a:t>Mobiele authenticatie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Mobiele authenticatie: bewijs leveren van identiteit voor toegang tot een toepassing op een mobiel toestel</a:t>
            </a:r>
          </a:p>
          <a:p>
            <a:r>
              <a:rPr lang="fr-BE" smtClean="0"/>
              <a:t>Mobiel toestel: smartphone of tablet met een mobiel besturingssysteem (Android, iOS, etc.)</a:t>
            </a:r>
          </a:p>
          <a:p>
            <a:r>
              <a:rPr lang="fr-BE" smtClean="0"/>
              <a:t>Mobiele webtoepassingen: webtoepassingen die aangepast zijn aan kleinere (aanraak-) schermen</a:t>
            </a:r>
          </a:p>
          <a:p>
            <a:r>
              <a:rPr lang="fr-BE" smtClean="0"/>
              <a:t>Native apps: platform-specifieke toepassingen (Android, iOS,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Huidige</a:t>
            </a:r>
            <a:r>
              <a:rPr lang="fr-BE" dirty="0" smtClean="0"/>
              <a:t> </a:t>
            </a:r>
            <a:r>
              <a:rPr lang="fr-BE" dirty="0" err="1" smtClean="0"/>
              <a:t>authenticatiemiddelen</a:t>
            </a:r>
            <a:r>
              <a:rPr lang="fr-BE" dirty="0"/>
              <a:t> </a:t>
            </a:r>
            <a:r>
              <a:rPr lang="fr-BE" dirty="0" smtClean="0"/>
              <a:t>(CSAM/FAS)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5" y="1939039"/>
            <a:ext cx="371475" cy="8572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2077"/>
              </p:ext>
            </p:extLst>
          </p:nvPr>
        </p:nvGraphicFramePr>
        <p:xfrm>
          <a:off x="872205" y="1876323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</a:t>
                      </a:r>
                      <a:r>
                        <a:rPr lang="fr-BE" sz="1400" dirty="0" smtClean="0"/>
                        <a:t>PIN-code met </a:t>
                      </a:r>
                      <a:r>
                        <a:rPr lang="fr-BE" sz="1400" dirty="0" err="1" smtClean="0"/>
                        <a:t>verbonden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kaart-lezer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41448"/>
              </p:ext>
            </p:extLst>
          </p:nvPr>
        </p:nvGraphicFramePr>
        <p:xfrm>
          <a:off x="872205" y="2840821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</a:t>
                      </a:r>
                      <a:r>
                        <a:rPr lang="fr-BE" sz="1400" dirty="0" smtClean="0"/>
                        <a:t>PIN-code</a:t>
                      </a:r>
                      <a:r>
                        <a:rPr lang="fr-BE" sz="1400" baseline="0" dirty="0" smtClean="0"/>
                        <a:t> met </a:t>
                      </a:r>
                      <a:r>
                        <a:rPr lang="fr-BE" sz="1400" dirty="0" err="1" smtClean="0"/>
                        <a:t>draadloze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6" y="2961126"/>
            <a:ext cx="371475" cy="7429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61662"/>
              </p:ext>
            </p:extLst>
          </p:nvPr>
        </p:nvGraphicFramePr>
        <p:xfrm>
          <a:off x="3617053" y="3807269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</a:t>
                      </a:r>
                      <a:r>
                        <a:rPr lang="fr-BE" sz="1400" baseline="0" dirty="0" smtClean="0"/>
                        <a:t>SMS,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85665"/>
              </p:ext>
            </p:extLst>
          </p:nvPr>
        </p:nvGraphicFramePr>
        <p:xfrm>
          <a:off x="870116" y="3807269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</a:t>
                      </a:r>
                      <a:r>
                        <a:rPr lang="fr-BE" sz="1400" baseline="0" dirty="0" err="1" smtClean="0"/>
                        <a:t>mobiele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app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37" y="3953601"/>
            <a:ext cx="501884" cy="643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3" y="3953121"/>
            <a:ext cx="502632" cy="6444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88750"/>
              </p:ext>
            </p:extLst>
          </p:nvPr>
        </p:nvGraphicFramePr>
        <p:xfrm>
          <a:off x="872205" y="5756004"/>
          <a:ext cx="2592288" cy="8640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86409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Gebruikersnaam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2" y="5922529"/>
            <a:ext cx="409539" cy="4095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8297" y="156297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Sterk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107504" y="642762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mtClean="0"/>
              <a:t>Zwak</a:t>
            </a:r>
            <a:endParaRPr lang="nl-BE"/>
          </a:p>
        </p:txBody>
      </p:sp>
      <p:sp>
        <p:nvSpPr>
          <p:cNvPr id="26" name="Up-Down Arrow 25"/>
          <p:cNvSpPr/>
          <p:nvPr/>
        </p:nvSpPr>
        <p:spPr>
          <a:xfrm>
            <a:off x="323528" y="1932311"/>
            <a:ext cx="288032" cy="4576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91239"/>
              </p:ext>
            </p:extLst>
          </p:nvPr>
        </p:nvGraphicFramePr>
        <p:xfrm>
          <a:off x="872205" y="4787408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op papier (</a:t>
                      </a:r>
                      <a:r>
                        <a:rPr lang="fr-BE" sz="1400" baseline="0" dirty="0" err="1" smtClean="0"/>
                        <a:t>token</a:t>
                      </a:r>
                      <a:r>
                        <a:rPr lang="fr-BE" sz="1400" baseline="0" dirty="0" smtClean="0"/>
                        <a:t>),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3" y="5109668"/>
            <a:ext cx="447602" cy="2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eID bootstrap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Aanmelden zonder registratie kan enkel met eID</a:t>
            </a:r>
          </a:p>
          <a:p>
            <a:r>
              <a:rPr lang="fr-BE" smtClean="0"/>
              <a:t>Andere authenticatiemiddelen moeten aangevraagd worden op basis van eID + kaartlezer</a:t>
            </a:r>
          </a:p>
          <a:p>
            <a:r>
              <a:rPr lang="fr-BE" smtClean="0"/>
              <a:t>Doel is om een hoge mate van zekerheid te hebben over de identiteit van een gebruiker bij het aanmelden met een ander authenticatiemiddel dan eID</a:t>
            </a:r>
          </a:p>
          <a:p>
            <a:r>
              <a:rPr lang="fr-BE" smtClean="0"/>
              <a:t>Beheer aanmeldmogelijkheden via de self-management application van "Mijn eGov Profiel"</a:t>
            </a:r>
            <a:br>
              <a:rPr lang="fr-BE" smtClean="0"/>
            </a:br>
            <a:r>
              <a:rPr lang="fr-BE" smtClean="0">
                <a:hlinkClick r:id="rId2"/>
              </a:rPr>
              <a:t>www.csam.be/myprofile</a:t>
            </a:r>
            <a:endParaRPr lang="fr-BE" smtClean="0"/>
          </a:p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eID + kaartlezer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Beperkt compatibel met mobiele toepassingen</a:t>
            </a:r>
          </a:p>
          <a:p>
            <a:r>
              <a:rPr lang="fr-BE" smtClean="0"/>
              <a:t>Tablets met ingebouwde kaartlezer</a:t>
            </a:r>
          </a:p>
          <a:p>
            <a:r>
              <a:rPr lang="fr-BE" smtClean="0"/>
              <a:t>"Add-on" kaartlezers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http://images.techhive.com/images/article/2014/08/dellvenue11prosecurity_2-100372982-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68959"/>
            <a:ext cx="4322101" cy="33123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 rot="18557121">
            <a:off x="2070886" y="4845618"/>
            <a:ext cx="2124000" cy="68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6" descr="http://www.ftsafe.com/images/upload/day_140720/201407201606314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61" y="1349026"/>
            <a:ext cx="161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ftsafe.com/images/upload/day_140718/201407181739501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04" y="3941314"/>
            <a:ext cx="1578384" cy="24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 rot="5400000">
            <a:off x="6982453" y="5327917"/>
            <a:ext cx="1080000" cy="540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01540"/>
            <a:ext cx="2208921" cy="16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eID + draadloze kaartlezer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11857" cy="4876800"/>
          </a:xfrm>
        </p:spPr>
        <p:txBody>
          <a:bodyPr/>
          <a:lstStyle/>
          <a:p>
            <a:r>
              <a:rPr lang="fr-BE" smtClean="0"/>
              <a:t>Aanmelden bij externe partner (Mydigipass)</a:t>
            </a:r>
          </a:p>
          <a:p>
            <a:r>
              <a:rPr lang="fr-BE" smtClean="0"/>
              <a:t>Compatibel met mobiele webtoepassingen</a:t>
            </a:r>
          </a:p>
          <a:p>
            <a:r>
              <a:rPr lang="fr-BE" smtClean="0"/>
              <a:t>Niet zo gebruiksvriendelijk in mobiele context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3883649" cy="20882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57" y="1570485"/>
            <a:ext cx="2779407" cy="4941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0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mtClean="0"/>
              <a:t>Beveiligingscode op papier (token)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Compatibel met mobiele </a:t>
            </a:r>
            <a:r>
              <a:rPr lang="fr-BE" smtClean="0"/>
              <a:t>webtoepassingen</a:t>
            </a:r>
          </a:p>
          <a:p>
            <a:r>
              <a:rPr lang="fr-BE" smtClean="0"/>
              <a:t>Veiliger dan een wachtwoord op zich, maar minder gebruiksvriendelijk (beveiligingscode overtypen)</a:t>
            </a:r>
            <a:endParaRPr lang="nl-BE"/>
          </a:p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3281"/>
            <a:ext cx="3629491" cy="2320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3281"/>
            <a:ext cx="3690586" cy="18892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sma-help.fedict.belgium.be/sites/5037.fedimbo.belgium.be/files/explorer/token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0851"/>
            <a:ext cx="2952328" cy="17344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 rot="5400000">
            <a:off x="4699186" y="5536409"/>
            <a:ext cx="609724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Curved Connector 12"/>
          <p:cNvCxnSpPr>
            <a:stCxn id="9" idx="1"/>
          </p:cNvCxnSpPr>
          <p:nvPr/>
        </p:nvCxnSpPr>
        <p:spPr>
          <a:xfrm flipV="1">
            <a:off x="5436845" y="4509120"/>
            <a:ext cx="1079371" cy="1423787"/>
          </a:xfrm>
          <a:prstGeom prst="curvedConnector2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6165</TotalTime>
  <Words>589</Words>
  <Application>Microsoft Office PowerPoint</Application>
  <PresentationFormat>On-screen Show (4:3)</PresentationFormat>
  <Paragraphs>123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Mobiele authenticatie</vt:lpstr>
      <vt:lpstr>Authenticatie factoren</vt:lpstr>
      <vt:lpstr>Multi-factor authenticatie</vt:lpstr>
      <vt:lpstr>Mobiele authenticatie</vt:lpstr>
      <vt:lpstr>Huidige authenticatiemiddelen (CSAM/FAS)</vt:lpstr>
      <vt:lpstr>eID bootstrap</vt:lpstr>
      <vt:lpstr>eID + kaartlezer</vt:lpstr>
      <vt:lpstr>eID + draadloze kaartlezer</vt:lpstr>
      <vt:lpstr>Beveiligingscode op papier (token)</vt:lpstr>
      <vt:lpstr>Beveiligingscode via SMS</vt:lpstr>
      <vt:lpstr>Beveiligingscode via mobiele app (1/3) Hoe werkt het? (eenmalige registratie)</vt:lpstr>
      <vt:lpstr>Beveiligingscode via mobiele app (2/3) Hoe werkt het? (aanmelden)</vt:lpstr>
      <vt:lpstr>Beveiligingscode via mobiele app (3/3)</vt:lpstr>
      <vt:lpstr>Gebruikersnaam + wachtwoord</vt:lpstr>
      <vt:lpstr>Verdere evolutie authenticatiemiddelen</vt:lpstr>
      <vt:lpstr>PowerPoint Presentation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Glenn Keyaerts</cp:lastModifiedBy>
  <cp:revision>234</cp:revision>
  <cp:lastPrinted>2015-01-05T10:57:53Z</cp:lastPrinted>
  <dcterms:created xsi:type="dcterms:W3CDTF">2014-04-14T09:14:56Z</dcterms:created>
  <dcterms:modified xsi:type="dcterms:W3CDTF">2016-05-27T11:27:59Z</dcterms:modified>
</cp:coreProperties>
</file>