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332" r:id="rId2"/>
    <p:sldId id="586" r:id="rId3"/>
    <p:sldId id="584" r:id="rId4"/>
    <p:sldId id="525" r:id="rId5"/>
    <p:sldId id="541" r:id="rId6"/>
    <p:sldId id="524" r:id="rId7"/>
    <p:sldId id="585" r:id="rId8"/>
    <p:sldId id="590" r:id="rId9"/>
    <p:sldId id="587" r:id="rId10"/>
    <p:sldId id="588" r:id="rId11"/>
    <p:sldId id="589" r:id="rId12"/>
    <p:sldId id="592" r:id="rId13"/>
    <p:sldId id="593" r:id="rId14"/>
    <p:sldId id="595" r:id="rId15"/>
    <p:sldId id="596" r:id="rId16"/>
    <p:sldId id="609" r:id="rId17"/>
    <p:sldId id="599" r:id="rId18"/>
    <p:sldId id="615" r:id="rId19"/>
    <p:sldId id="624" r:id="rId20"/>
    <p:sldId id="600" r:id="rId21"/>
    <p:sldId id="606" r:id="rId22"/>
    <p:sldId id="607" r:id="rId23"/>
    <p:sldId id="608" r:id="rId24"/>
    <p:sldId id="610" r:id="rId25"/>
    <p:sldId id="611" r:id="rId26"/>
    <p:sldId id="612" r:id="rId27"/>
    <p:sldId id="613" r:id="rId28"/>
    <p:sldId id="536" r:id="rId29"/>
    <p:sldId id="537" r:id="rId30"/>
    <p:sldId id="544" r:id="rId31"/>
    <p:sldId id="546" r:id="rId32"/>
    <p:sldId id="569" r:id="rId33"/>
    <p:sldId id="633" r:id="rId34"/>
    <p:sldId id="538" r:id="rId35"/>
    <p:sldId id="547" r:id="rId36"/>
    <p:sldId id="545" r:id="rId37"/>
    <p:sldId id="551" r:id="rId38"/>
    <p:sldId id="552" r:id="rId39"/>
    <p:sldId id="553" r:id="rId40"/>
    <p:sldId id="554" r:id="rId41"/>
    <p:sldId id="557" r:id="rId42"/>
    <p:sldId id="513" r:id="rId43"/>
    <p:sldId id="558" r:id="rId44"/>
    <p:sldId id="559" r:id="rId45"/>
    <p:sldId id="560" r:id="rId46"/>
    <p:sldId id="561" r:id="rId47"/>
    <p:sldId id="562" r:id="rId48"/>
    <p:sldId id="630" r:id="rId49"/>
    <p:sldId id="631" r:id="rId50"/>
    <p:sldId id="636" r:id="rId51"/>
    <p:sldId id="632" r:id="rId52"/>
    <p:sldId id="563" r:id="rId53"/>
    <p:sldId id="564" r:id="rId54"/>
    <p:sldId id="565" r:id="rId55"/>
    <p:sldId id="616" r:id="rId56"/>
    <p:sldId id="637" r:id="rId57"/>
    <p:sldId id="640" r:id="rId58"/>
    <p:sldId id="644" r:id="rId59"/>
    <p:sldId id="645" r:id="rId60"/>
    <p:sldId id="570" r:id="rId61"/>
    <p:sldId id="556" r:id="rId62"/>
    <p:sldId id="620" r:id="rId63"/>
    <p:sldId id="621" r:id="rId64"/>
    <p:sldId id="622" r:id="rId65"/>
    <p:sldId id="623" r:id="rId66"/>
    <p:sldId id="576" r:id="rId67"/>
    <p:sldId id="577" r:id="rId68"/>
    <p:sldId id="578" r:id="rId69"/>
    <p:sldId id="579" r:id="rId70"/>
    <p:sldId id="582" r:id="rId71"/>
    <p:sldId id="583" r:id="rId72"/>
    <p:sldId id="580" r:id="rId73"/>
    <p:sldId id="581" r:id="rId74"/>
    <p:sldId id="625" r:id="rId75"/>
    <p:sldId id="626" r:id="rId76"/>
    <p:sldId id="627" r:id="rId77"/>
    <p:sldId id="628" r:id="rId78"/>
    <p:sldId id="629" r:id="rId79"/>
    <p:sldId id="634" r:id="rId80"/>
    <p:sldId id="635" r:id="rId81"/>
    <p:sldId id="424" r:id="rId82"/>
  </p:sldIdLst>
  <p:sldSz cx="9144000" cy="6858000" type="screen4x3"/>
  <p:notesSz cx="6797675" cy="98567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246"/>
    <a:srgbClr val="B40040"/>
    <a:srgbClr val="A63044"/>
    <a:srgbClr val="CC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2457" autoAdjust="0"/>
  </p:normalViewPr>
  <p:slideViewPr>
    <p:cSldViewPr snapToGrid="0">
      <p:cViewPr>
        <p:scale>
          <a:sx n="95" d="100"/>
          <a:sy n="95" d="100"/>
        </p:scale>
        <p:origin x="-354"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312" y="-102"/>
      </p:cViewPr>
      <p:guideLst>
        <p:guide orient="horz" pos="3104"/>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E70E2-86EC-42A2-BB8B-18391CE72235}"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fr-BE"/>
        </a:p>
      </dgm:t>
    </dgm:pt>
    <dgm:pt modelId="{8C6574DE-6828-4153-98CD-20B89F7A136A}">
      <dgm:prSet phldrT="[Text]"/>
      <dgm:spPr/>
      <dgm:t>
        <a:bodyPr/>
        <a:lstStyle/>
        <a:p>
          <a:r>
            <a:rPr lang="nl-BE" dirty="0" err="1" smtClean="0"/>
            <a:t>Governance</a:t>
          </a:r>
          <a:r>
            <a:rPr lang="nl-BE" dirty="0" smtClean="0"/>
            <a:t> door stakeholders</a:t>
          </a:r>
          <a:endParaRPr lang="fr-BE" dirty="0"/>
        </a:p>
      </dgm:t>
    </dgm:pt>
    <dgm:pt modelId="{88326B70-7B6C-49F7-972F-A2F460418F55}" type="parTrans" cxnId="{C5630A1E-1E2C-4A63-9C70-FA8F84AEE883}">
      <dgm:prSet/>
      <dgm:spPr/>
      <dgm:t>
        <a:bodyPr/>
        <a:lstStyle/>
        <a:p>
          <a:endParaRPr lang="fr-BE"/>
        </a:p>
      </dgm:t>
    </dgm:pt>
    <dgm:pt modelId="{20C83D99-F59A-4F7F-A1D3-180936A27E93}" type="sibTrans" cxnId="{C5630A1E-1E2C-4A63-9C70-FA8F84AEE883}">
      <dgm:prSet/>
      <dgm:spPr/>
      <dgm:t>
        <a:bodyPr/>
        <a:lstStyle/>
        <a:p>
          <a:endParaRPr lang="fr-BE"/>
        </a:p>
      </dgm:t>
    </dgm:pt>
    <dgm:pt modelId="{2732061F-60D4-4AAC-BF06-565455037875}">
      <dgm:prSet phldrT="[Text]"/>
      <dgm:spPr/>
      <dgm:t>
        <a:bodyPr/>
        <a:lstStyle/>
        <a:p>
          <a:r>
            <a:rPr lang="nl-BE" dirty="0" smtClean="0"/>
            <a:t>Ketenproces-optimalisatie</a:t>
          </a:r>
          <a:endParaRPr lang="fr-BE" dirty="0"/>
        </a:p>
      </dgm:t>
    </dgm:pt>
    <dgm:pt modelId="{585A1A77-DB41-4BF4-8992-1464D0316A6E}" type="parTrans" cxnId="{B105418D-4E1E-47D3-B03E-F301CD0F78D2}">
      <dgm:prSet/>
      <dgm:spPr/>
      <dgm:t>
        <a:bodyPr/>
        <a:lstStyle/>
        <a:p>
          <a:endParaRPr lang="fr-BE"/>
        </a:p>
      </dgm:t>
    </dgm:pt>
    <dgm:pt modelId="{71405F9A-273A-4D9C-91F3-EE7366A9FB3A}" type="sibTrans" cxnId="{B105418D-4E1E-47D3-B03E-F301CD0F78D2}">
      <dgm:prSet/>
      <dgm:spPr/>
      <dgm:t>
        <a:bodyPr/>
        <a:lstStyle/>
        <a:p>
          <a:endParaRPr lang="fr-BE"/>
        </a:p>
      </dgm:t>
    </dgm:pt>
    <dgm:pt modelId="{001419BD-3FBB-4C19-A8F9-39644EFC0419}">
      <dgm:prSet phldrT="[Text]"/>
      <dgm:spPr/>
      <dgm:t>
        <a:bodyPr/>
        <a:lstStyle/>
        <a:p>
          <a:r>
            <a:rPr lang="nl-BE" dirty="0" smtClean="0"/>
            <a:t>Regelmatige oplevering</a:t>
          </a:r>
          <a:endParaRPr lang="fr-BE" dirty="0"/>
        </a:p>
      </dgm:t>
    </dgm:pt>
    <dgm:pt modelId="{E6DB788C-925E-4DD8-ABF9-3D1A43F70C66}" type="parTrans" cxnId="{13615A77-D408-4F8F-BE1E-E3FE8E2103B3}">
      <dgm:prSet/>
      <dgm:spPr/>
      <dgm:t>
        <a:bodyPr/>
        <a:lstStyle/>
        <a:p>
          <a:endParaRPr lang="fr-BE"/>
        </a:p>
      </dgm:t>
    </dgm:pt>
    <dgm:pt modelId="{5C4AC055-5C93-4001-844D-7B260E9F594E}" type="sibTrans" cxnId="{13615A77-D408-4F8F-BE1E-E3FE8E2103B3}">
      <dgm:prSet/>
      <dgm:spPr/>
      <dgm:t>
        <a:bodyPr/>
        <a:lstStyle/>
        <a:p>
          <a:endParaRPr lang="fr-BE"/>
        </a:p>
      </dgm:t>
    </dgm:pt>
    <dgm:pt modelId="{4B2C8B4D-587B-45C2-8D94-646F991A374E}">
      <dgm:prSet phldrT="[Text]"/>
      <dgm:spPr/>
      <dgm:t>
        <a:bodyPr/>
        <a:lstStyle/>
        <a:p>
          <a:r>
            <a:rPr lang="nl-BE" dirty="0" smtClean="0"/>
            <a:t>Naleving gezonde basisprincipes</a:t>
          </a:r>
          <a:endParaRPr lang="fr-BE" dirty="0"/>
        </a:p>
      </dgm:t>
    </dgm:pt>
    <dgm:pt modelId="{F641FFA5-28B2-49D4-8058-2D705888E635}" type="parTrans" cxnId="{EAD68845-9C8F-4EA2-89CA-941D90BA2BB7}">
      <dgm:prSet/>
      <dgm:spPr/>
      <dgm:t>
        <a:bodyPr/>
        <a:lstStyle/>
        <a:p>
          <a:endParaRPr lang="fr-BE"/>
        </a:p>
      </dgm:t>
    </dgm:pt>
    <dgm:pt modelId="{6C5D16FF-009D-43F9-9964-696040C3031D}" type="sibTrans" cxnId="{EAD68845-9C8F-4EA2-89CA-941D90BA2BB7}">
      <dgm:prSet/>
      <dgm:spPr/>
      <dgm:t>
        <a:bodyPr/>
        <a:lstStyle/>
        <a:p>
          <a:endParaRPr lang="fr-BE"/>
        </a:p>
      </dgm:t>
    </dgm:pt>
    <dgm:pt modelId="{EC4453AB-9E27-4059-A6F8-485C244890E7}">
      <dgm:prSet phldrT="[Text]"/>
      <dgm:spPr/>
      <dgm:t>
        <a:bodyPr/>
        <a:lstStyle/>
        <a:p>
          <a:r>
            <a:rPr lang="nl-BE" dirty="0" smtClean="0"/>
            <a:t>Aandacht voor </a:t>
          </a:r>
          <a:r>
            <a:rPr lang="nl-BE" dirty="0" err="1" smtClean="0"/>
            <a:t>synergieën</a:t>
          </a:r>
          <a:endParaRPr lang="fr-BE" dirty="0"/>
        </a:p>
      </dgm:t>
    </dgm:pt>
    <dgm:pt modelId="{BA16BABA-4DB0-4778-B657-01135AB7B0F8}" type="parTrans" cxnId="{43742492-E77F-4E3B-B731-D453382382A9}">
      <dgm:prSet/>
      <dgm:spPr/>
      <dgm:t>
        <a:bodyPr/>
        <a:lstStyle/>
        <a:p>
          <a:endParaRPr lang="fr-BE"/>
        </a:p>
      </dgm:t>
    </dgm:pt>
    <dgm:pt modelId="{A8074C22-54F3-4960-9D86-643AFCB6A58F}" type="sibTrans" cxnId="{43742492-E77F-4E3B-B731-D453382382A9}">
      <dgm:prSet/>
      <dgm:spPr/>
      <dgm:t>
        <a:bodyPr/>
        <a:lstStyle/>
        <a:p>
          <a:endParaRPr lang="fr-BE"/>
        </a:p>
      </dgm:t>
    </dgm:pt>
    <dgm:pt modelId="{741727A4-E823-480F-A668-3C5F21F6B192}">
      <dgm:prSet phldrT="[Text]"/>
      <dgm:spPr/>
      <dgm:t>
        <a:bodyPr/>
        <a:lstStyle/>
        <a:p>
          <a:r>
            <a:rPr lang="nl-BE" dirty="0" smtClean="0"/>
            <a:t>Goede ICT-architectuur</a:t>
          </a:r>
          <a:endParaRPr lang="fr-BE" dirty="0"/>
        </a:p>
      </dgm:t>
    </dgm:pt>
    <dgm:pt modelId="{C9C029CD-B54D-4054-8C15-1F4AEC04483A}" type="parTrans" cxnId="{CF6355A7-CB0F-4050-9E5A-229F83D7D598}">
      <dgm:prSet/>
      <dgm:spPr/>
      <dgm:t>
        <a:bodyPr/>
        <a:lstStyle/>
        <a:p>
          <a:endParaRPr lang="fr-BE"/>
        </a:p>
      </dgm:t>
    </dgm:pt>
    <dgm:pt modelId="{5F4E74E9-B9A5-4DD6-BDF6-2A17F23FE080}" type="sibTrans" cxnId="{CF6355A7-CB0F-4050-9E5A-229F83D7D598}">
      <dgm:prSet/>
      <dgm:spPr/>
      <dgm:t>
        <a:bodyPr/>
        <a:lstStyle/>
        <a:p>
          <a:endParaRPr lang="fr-BE"/>
        </a:p>
      </dgm:t>
    </dgm:pt>
    <dgm:pt modelId="{8E205B19-5D0B-424F-99B2-9EB54EF8FAE0}">
      <dgm:prSet phldrT="[Text]"/>
      <dgm:spPr/>
      <dgm:t>
        <a:bodyPr/>
        <a:lstStyle/>
        <a:p>
          <a:r>
            <a:rPr lang="nl-BE" smtClean="0"/>
            <a:t>Agile ontwikkeling</a:t>
          </a:r>
          <a:endParaRPr lang="fr-BE" dirty="0"/>
        </a:p>
      </dgm:t>
    </dgm:pt>
    <dgm:pt modelId="{2D4895A4-CD09-470F-9682-A2DC21441262}" type="parTrans" cxnId="{B65EC549-C3CD-4647-B3A1-207E0BC6268F}">
      <dgm:prSet/>
      <dgm:spPr/>
      <dgm:t>
        <a:bodyPr/>
        <a:lstStyle/>
        <a:p>
          <a:endParaRPr lang="fr-BE"/>
        </a:p>
      </dgm:t>
    </dgm:pt>
    <dgm:pt modelId="{A20FC47A-2B0E-41A5-95CE-27CF4B77DA16}" type="sibTrans" cxnId="{B65EC549-C3CD-4647-B3A1-207E0BC6268F}">
      <dgm:prSet/>
      <dgm:spPr/>
      <dgm:t>
        <a:bodyPr/>
        <a:lstStyle/>
        <a:p>
          <a:endParaRPr lang="fr-BE"/>
        </a:p>
      </dgm:t>
    </dgm:pt>
    <dgm:pt modelId="{F152C000-31F6-4665-A9D9-93BCB38C0CCD}" type="pres">
      <dgm:prSet presAssocID="{64BE70E2-86EC-42A2-BB8B-18391CE72235}" presName="Name0" presStyleCnt="0">
        <dgm:presLayoutVars>
          <dgm:dir/>
          <dgm:resizeHandles val="exact"/>
        </dgm:presLayoutVars>
      </dgm:prSet>
      <dgm:spPr/>
      <dgm:t>
        <a:bodyPr/>
        <a:lstStyle/>
        <a:p>
          <a:endParaRPr lang="fr-BE"/>
        </a:p>
      </dgm:t>
    </dgm:pt>
    <dgm:pt modelId="{F8A1B5F8-8082-4153-A0FE-03C98D6D8706}" type="pres">
      <dgm:prSet presAssocID="{64BE70E2-86EC-42A2-BB8B-18391CE72235}" presName="cycle" presStyleCnt="0"/>
      <dgm:spPr/>
      <dgm:t>
        <a:bodyPr/>
        <a:lstStyle/>
        <a:p>
          <a:endParaRPr lang="en-US"/>
        </a:p>
      </dgm:t>
    </dgm:pt>
    <dgm:pt modelId="{A33145EF-5E47-446F-A244-E32FE8FDFBCA}" type="pres">
      <dgm:prSet presAssocID="{8C6574DE-6828-4153-98CD-20B89F7A136A}" presName="nodeFirstNode" presStyleLbl="node1" presStyleIdx="0" presStyleCnt="7">
        <dgm:presLayoutVars>
          <dgm:bulletEnabled val="1"/>
        </dgm:presLayoutVars>
      </dgm:prSet>
      <dgm:spPr/>
      <dgm:t>
        <a:bodyPr/>
        <a:lstStyle/>
        <a:p>
          <a:endParaRPr lang="fr-BE"/>
        </a:p>
      </dgm:t>
    </dgm:pt>
    <dgm:pt modelId="{B6DC04B2-9D68-423C-8FD3-9A1E74D0DE24}" type="pres">
      <dgm:prSet presAssocID="{20C83D99-F59A-4F7F-A1D3-180936A27E93}" presName="sibTransFirstNode" presStyleLbl="bgShp" presStyleIdx="0" presStyleCnt="1"/>
      <dgm:spPr/>
      <dgm:t>
        <a:bodyPr/>
        <a:lstStyle/>
        <a:p>
          <a:endParaRPr lang="fr-BE"/>
        </a:p>
      </dgm:t>
    </dgm:pt>
    <dgm:pt modelId="{DCA28AAA-F2B5-42A4-9E88-09B283CCCA8B}" type="pres">
      <dgm:prSet presAssocID="{4B2C8B4D-587B-45C2-8D94-646F991A374E}" presName="nodeFollowingNodes" presStyleLbl="node1" presStyleIdx="1" presStyleCnt="7">
        <dgm:presLayoutVars>
          <dgm:bulletEnabled val="1"/>
        </dgm:presLayoutVars>
      </dgm:prSet>
      <dgm:spPr/>
      <dgm:t>
        <a:bodyPr/>
        <a:lstStyle/>
        <a:p>
          <a:endParaRPr lang="fr-BE"/>
        </a:p>
      </dgm:t>
    </dgm:pt>
    <dgm:pt modelId="{C58C8F6D-1F6D-4325-8FD3-F5EE5048BF63}" type="pres">
      <dgm:prSet presAssocID="{EC4453AB-9E27-4059-A6F8-485C244890E7}" presName="nodeFollowingNodes" presStyleLbl="node1" presStyleIdx="2" presStyleCnt="7">
        <dgm:presLayoutVars>
          <dgm:bulletEnabled val="1"/>
        </dgm:presLayoutVars>
      </dgm:prSet>
      <dgm:spPr/>
      <dgm:t>
        <a:bodyPr/>
        <a:lstStyle/>
        <a:p>
          <a:endParaRPr lang="fr-BE"/>
        </a:p>
      </dgm:t>
    </dgm:pt>
    <dgm:pt modelId="{7C63C62A-7B6C-4835-B606-37A739A4B7ED}" type="pres">
      <dgm:prSet presAssocID="{741727A4-E823-480F-A668-3C5F21F6B192}" presName="nodeFollowingNodes" presStyleLbl="node1" presStyleIdx="3" presStyleCnt="7">
        <dgm:presLayoutVars>
          <dgm:bulletEnabled val="1"/>
        </dgm:presLayoutVars>
      </dgm:prSet>
      <dgm:spPr/>
      <dgm:t>
        <a:bodyPr/>
        <a:lstStyle/>
        <a:p>
          <a:endParaRPr lang="fr-BE"/>
        </a:p>
      </dgm:t>
    </dgm:pt>
    <dgm:pt modelId="{1AD78786-0837-4AB1-A454-AABB05718F99}" type="pres">
      <dgm:prSet presAssocID="{2732061F-60D4-4AAC-BF06-565455037875}" presName="nodeFollowingNodes" presStyleLbl="node1" presStyleIdx="4" presStyleCnt="7">
        <dgm:presLayoutVars>
          <dgm:bulletEnabled val="1"/>
        </dgm:presLayoutVars>
      </dgm:prSet>
      <dgm:spPr/>
      <dgm:t>
        <a:bodyPr/>
        <a:lstStyle/>
        <a:p>
          <a:endParaRPr lang="fr-BE"/>
        </a:p>
      </dgm:t>
    </dgm:pt>
    <dgm:pt modelId="{48F5F045-81BD-4368-926A-CFB086880225}" type="pres">
      <dgm:prSet presAssocID="{8E205B19-5D0B-424F-99B2-9EB54EF8FAE0}" presName="nodeFollowingNodes" presStyleLbl="node1" presStyleIdx="5" presStyleCnt="7">
        <dgm:presLayoutVars>
          <dgm:bulletEnabled val="1"/>
        </dgm:presLayoutVars>
      </dgm:prSet>
      <dgm:spPr/>
      <dgm:t>
        <a:bodyPr/>
        <a:lstStyle/>
        <a:p>
          <a:endParaRPr lang="fr-BE"/>
        </a:p>
      </dgm:t>
    </dgm:pt>
    <dgm:pt modelId="{C18C6869-5F93-4570-834D-69929E5A1F3B}" type="pres">
      <dgm:prSet presAssocID="{001419BD-3FBB-4C19-A8F9-39644EFC0419}" presName="nodeFollowingNodes" presStyleLbl="node1" presStyleIdx="6" presStyleCnt="7">
        <dgm:presLayoutVars>
          <dgm:bulletEnabled val="1"/>
        </dgm:presLayoutVars>
      </dgm:prSet>
      <dgm:spPr/>
      <dgm:t>
        <a:bodyPr/>
        <a:lstStyle/>
        <a:p>
          <a:endParaRPr lang="fr-BE"/>
        </a:p>
      </dgm:t>
    </dgm:pt>
  </dgm:ptLst>
  <dgm:cxnLst>
    <dgm:cxn modelId="{43742492-E77F-4E3B-B731-D453382382A9}" srcId="{64BE70E2-86EC-42A2-BB8B-18391CE72235}" destId="{EC4453AB-9E27-4059-A6F8-485C244890E7}" srcOrd="2" destOrd="0" parTransId="{BA16BABA-4DB0-4778-B657-01135AB7B0F8}" sibTransId="{A8074C22-54F3-4960-9D86-643AFCB6A58F}"/>
    <dgm:cxn modelId="{2AF4CF4E-25C4-4B32-86D1-0035A4068411}" type="presOf" srcId="{8C6574DE-6828-4153-98CD-20B89F7A136A}" destId="{A33145EF-5E47-446F-A244-E32FE8FDFBCA}" srcOrd="0" destOrd="0" presId="urn:microsoft.com/office/officeart/2005/8/layout/cycle3"/>
    <dgm:cxn modelId="{AD6CF672-01E8-4B3B-802C-9002F8826D87}" type="presOf" srcId="{4B2C8B4D-587B-45C2-8D94-646F991A374E}" destId="{DCA28AAA-F2B5-42A4-9E88-09B283CCCA8B}" srcOrd="0" destOrd="0" presId="urn:microsoft.com/office/officeart/2005/8/layout/cycle3"/>
    <dgm:cxn modelId="{13615A77-D408-4F8F-BE1E-E3FE8E2103B3}" srcId="{64BE70E2-86EC-42A2-BB8B-18391CE72235}" destId="{001419BD-3FBB-4C19-A8F9-39644EFC0419}" srcOrd="6" destOrd="0" parTransId="{E6DB788C-925E-4DD8-ABF9-3D1A43F70C66}" sibTransId="{5C4AC055-5C93-4001-844D-7B260E9F594E}"/>
    <dgm:cxn modelId="{564B8D75-94D1-43B0-A8CF-FC4EEE9F8D49}" type="presOf" srcId="{64BE70E2-86EC-42A2-BB8B-18391CE72235}" destId="{F152C000-31F6-4665-A9D9-93BCB38C0CCD}" srcOrd="0" destOrd="0" presId="urn:microsoft.com/office/officeart/2005/8/layout/cycle3"/>
    <dgm:cxn modelId="{B6043F9C-80A7-4F79-B343-63D91652A3B4}" type="presOf" srcId="{741727A4-E823-480F-A668-3C5F21F6B192}" destId="{7C63C62A-7B6C-4835-B606-37A739A4B7ED}" srcOrd="0" destOrd="0" presId="urn:microsoft.com/office/officeart/2005/8/layout/cycle3"/>
    <dgm:cxn modelId="{FCC35C0B-5894-4B3F-829C-054BB4C4A734}" type="presOf" srcId="{8E205B19-5D0B-424F-99B2-9EB54EF8FAE0}" destId="{48F5F045-81BD-4368-926A-CFB086880225}" srcOrd="0" destOrd="0" presId="urn:microsoft.com/office/officeart/2005/8/layout/cycle3"/>
    <dgm:cxn modelId="{FA232DF2-AA70-4087-86A9-B3F210147DD1}" type="presOf" srcId="{EC4453AB-9E27-4059-A6F8-485C244890E7}" destId="{C58C8F6D-1F6D-4325-8FD3-F5EE5048BF63}" srcOrd="0" destOrd="0" presId="urn:microsoft.com/office/officeart/2005/8/layout/cycle3"/>
    <dgm:cxn modelId="{B65EC549-C3CD-4647-B3A1-207E0BC6268F}" srcId="{64BE70E2-86EC-42A2-BB8B-18391CE72235}" destId="{8E205B19-5D0B-424F-99B2-9EB54EF8FAE0}" srcOrd="5" destOrd="0" parTransId="{2D4895A4-CD09-470F-9682-A2DC21441262}" sibTransId="{A20FC47A-2B0E-41A5-95CE-27CF4B77DA16}"/>
    <dgm:cxn modelId="{A6C8676F-F027-414F-8BE9-E5F901251155}" type="presOf" srcId="{001419BD-3FBB-4C19-A8F9-39644EFC0419}" destId="{C18C6869-5F93-4570-834D-69929E5A1F3B}" srcOrd="0" destOrd="0" presId="urn:microsoft.com/office/officeart/2005/8/layout/cycle3"/>
    <dgm:cxn modelId="{CF6355A7-CB0F-4050-9E5A-229F83D7D598}" srcId="{64BE70E2-86EC-42A2-BB8B-18391CE72235}" destId="{741727A4-E823-480F-A668-3C5F21F6B192}" srcOrd="3" destOrd="0" parTransId="{C9C029CD-B54D-4054-8C15-1F4AEC04483A}" sibTransId="{5F4E74E9-B9A5-4DD6-BDF6-2A17F23FE080}"/>
    <dgm:cxn modelId="{FE46BEE0-70B6-407F-9C5B-DE9323380688}" type="presOf" srcId="{2732061F-60D4-4AAC-BF06-565455037875}" destId="{1AD78786-0837-4AB1-A454-AABB05718F99}" srcOrd="0" destOrd="0" presId="urn:microsoft.com/office/officeart/2005/8/layout/cycle3"/>
    <dgm:cxn modelId="{EAD68845-9C8F-4EA2-89CA-941D90BA2BB7}" srcId="{64BE70E2-86EC-42A2-BB8B-18391CE72235}" destId="{4B2C8B4D-587B-45C2-8D94-646F991A374E}" srcOrd="1" destOrd="0" parTransId="{F641FFA5-28B2-49D4-8058-2D705888E635}" sibTransId="{6C5D16FF-009D-43F9-9964-696040C3031D}"/>
    <dgm:cxn modelId="{B105418D-4E1E-47D3-B03E-F301CD0F78D2}" srcId="{64BE70E2-86EC-42A2-BB8B-18391CE72235}" destId="{2732061F-60D4-4AAC-BF06-565455037875}" srcOrd="4" destOrd="0" parTransId="{585A1A77-DB41-4BF4-8992-1464D0316A6E}" sibTransId="{71405F9A-273A-4D9C-91F3-EE7366A9FB3A}"/>
    <dgm:cxn modelId="{C5630A1E-1E2C-4A63-9C70-FA8F84AEE883}" srcId="{64BE70E2-86EC-42A2-BB8B-18391CE72235}" destId="{8C6574DE-6828-4153-98CD-20B89F7A136A}" srcOrd="0" destOrd="0" parTransId="{88326B70-7B6C-49F7-972F-A2F460418F55}" sibTransId="{20C83D99-F59A-4F7F-A1D3-180936A27E93}"/>
    <dgm:cxn modelId="{E7DF3D51-9487-4AF0-BC55-191A73EE1202}" type="presOf" srcId="{20C83D99-F59A-4F7F-A1D3-180936A27E93}" destId="{B6DC04B2-9D68-423C-8FD3-9A1E74D0DE24}" srcOrd="0" destOrd="0" presId="urn:microsoft.com/office/officeart/2005/8/layout/cycle3"/>
    <dgm:cxn modelId="{3DE9974E-43DE-4343-AC05-62AD80FABE37}" type="presParOf" srcId="{F152C000-31F6-4665-A9D9-93BCB38C0CCD}" destId="{F8A1B5F8-8082-4153-A0FE-03C98D6D8706}" srcOrd="0" destOrd="0" presId="urn:microsoft.com/office/officeart/2005/8/layout/cycle3"/>
    <dgm:cxn modelId="{0615E3B1-0C42-4D28-8567-C4A3B5A9CEE0}" type="presParOf" srcId="{F8A1B5F8-8082-4153-A0FE-03C98D6D8706}" destId="{A33145EF-5E47-446F-A244-E32FE8FDFBCA}" srcOrd="0" destOrd="0" presId="urn:microsoft.com/office/officeart/2005/8/layout/cycle3"/>
    <dgm:cxn modelId="{E2053E21-E67C-4DC1-8DDA-512D25B76F05}" type="presParOf" srcId="{F8A1B5F8-8082-4153-A0FE-03C98D6D8706}" destId="{B6DC04B2-9D68-423C-8FD3-9A1E74D0DE24}" srcOrd="1" destOrd="0" presId="urn:microsoft.com/office/officeart/2005/8/layout/cycle3"/>
    <dgm:cxn modelId="{DF31A31D-D346-46E1-862E-7630DE603DCB}" type="presParOf" srcId="{F8A1B5F8-8082-4153-A0FE-03C98D6D8706}" destId="{DCA28AAA-F2B5-42A4-9E88-09B283CCCA8B}" srcOrd="2" destOrd="0" presId="urn:microsoft.com/office/officeart/2005/8/layout/cycle3"/>
    <dgm:cxn modelId="{6AFD049F-7E98-4BC5-8DC4-C0AA4FB58215}" type="presParOf" srcId="{F8A1B5F8-8082-4153-A0FE-03C98D6D8706}" destId="{C58C8F6D-1F6D-4325-8FD3-F5EE5048BF63}" srcOrd="3" destOrd="0" presId="urn:microsoft.com/office/officeart/2005/8/layout/cycle3"/>
    <dgm:cxn modelId="{E511C790-DC1C-4915-9F5A-47CF9F98567E}" type="presParOf" srcId="{F8A1B5F8-8082-4153-A0FE-03C98D6D8706}" destId="{7C63C62A-7B6C-4835-B606-37A739A4B7ED}" srcOrd="4" destOrd="0" presId="urn:microsoft.com/office/officeart/2005/8/layout/cycle3"/>
    <dgm:cxn modelId="{8DA2FCDC-0A4C-4124-A487-C8017ACF088A}" type="presParOf" srcId="{F8A1B5F8-8082-4153-A0FE-03C98D6D8706}" destId="{1AD78786-0837-4AB1-A454-AABB05718F99}" srcOrd="5" destOrd="0" presId="urn:microsoft.com/office/officeart/2005/8/layout/cycle3"/>
    <dgm:cxn modelId="{ED04BF82-B6FC-4FEB-8259-7B7DE0B9B3DB}" type="presParOf" srcId="{F8A1B5F8-8082-4153-A0FE-03C98D6D8706}" destId="{48F5F045-81BD-4368-926A-CFB086880225}" srcOrd="6" destOrd="0" presId="urn:microsoft.com/office/officeart/2005/8/layout/cycle3"/>
    <dgm:cxn modelId="{D4CCDE25-6C0A-4899-89ED-2642780524AE}" type="presParOf" srcId="{F8A1B5F8-8082-4153-A0FE-03C98D6D8706}" destId="{C18C6869-5F93-4570-834D-69929E5A1F3B}"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16234AC8-0F5C-41E8-9F9B-0BAC2F3CF868}" type="presOf" srcId="{AE2357B3-F8D1-4E13-B807-E393E9FC5539}" destId="{DC5DD086-89E5-4CD9-B1D2-0E7FF2C522A2}" srcOrd="0" destOrd="0" presId="urn:microsoft.com/office/officeart/2008/layout/PictureStrips"/>
    <dgm:cxn modelId="{BD6C9166-C0F8-48E3-909A-208C638C855A}" type="presOf" srcId="{53250AAA-89D6-4377-B3C0-0E5BF972A3C0}" destId="{411BB13E-A3FD-42F9-8D3A-DD2DDC4A3516}"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47D54B84-8193-4E74-8FD0-597355972F87}" type="presOf" srcId="{ADE4E262-EB9E-448C-8B46-6B6521E6B92F}" destId="{E0757731-3698-433B-8E7C-2EB74986993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BFC2BA69-E3BD-48DB-AAED-73E4EADA13F4}" type="presOf" srcId="{81FDCA61-7A32-4339-89E8-DD3704FB86F4}" destId="{6F6ACCCA-7573-4F27-BB76-D1BFA52EAEE3}"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5C43DA66-E065-4230-AD3B-3E7824124388}" type="presOf" srcId="{D1B0C0D0-7AB7-487B-ADF8-3BB3DD4E9EE7}" destId="{9E029134-162C-442E-A062-F55ADB999C33}" srcOrd="0" destOrd="0" presId="urn:microsoft.com/office/officeart/2008/layout/PictureStrips"/>
    <dgm:cxn modelId="{8CA1F352-FDB0-4F36-BE3A-AFF525E28289}" type="presOf" srcId="{F9B22A10-E2AD-420E-86FD-C6A619FB34C3}" destId="{610D24CD-EC64-4585-8806-7B24163BBCA5}" srcOrd="0" destOrd="0" presId="urn:microsoft.com/office/officeart/2008/layout/PictureStrips"/>
    <dgm:cxn modelId="{5A78E790-5B0A-456A-AEC1-4CFED7930A31}"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974AB06C-918D-4341-BF61-575887F65B0B}" type="presOf" srcId="{E7919EDD-7680-4985-B198-1CBB0F9E96AC}" destId="{7A8D609C-F894-4686-8594-F633FD78C201}" srcOrd="0" destOrd="0" presId="urn:microsoft.com/office/officeart/2008/layout/PictureStrips"/>
    <dgm:cxn modelId="{4558A2F7-A2F3-4772-A754-AC657758B79F}"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7CAC9B21-FB4D-48D8-98F0-42F9858920BD}" type="presOf" srcId="{DE482DF0-5C86-4767-9CE5-54725DF28573}" destId="{4F50CB91-2850-4662-936D-F5CF85EB32D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5BE69CAD-2DD1-4FEF-AF5B-3D3DCC638C43}" type="presOf" srcId="{426C232F-332D-4FF2-A820-7A068898BF0D}" destId="{A9AE0183-4578-4303-9373-BBB0DAF179FE}" srcOrd="0" destOrd="0" presId="urn:microsoft.com/office/officeart/2008/layout/PictureStrips"/>
    <dgm:cxn modelId="{CCEB5D02-9E72-4526-A29E-11F1072DC303}" type="presParOf" srcId="{9E029134-162C-442E-A062-F55ADB999C33}" destId="{60E777AF-AE30-4678-946F-1FF94928EBDC}" srcOrd="0" destOrd="0" presId="urn:microsoft.com/office/officeart/2008/layout/PictureStrips"/>
    <dgm:cxn modelId="{AB880538-0159-4217-A335-FEDFC442A0C2}" type="presParOf" srcId="{60E777AF-AE30-4678-946F-1FF94928EBDC}" destId="{7A8D609C-F894-4686-8594-F633FD78C201}" srcOrd="0" destOrd="0" presId="urn:microsoft.com/office/officeart/2008/layout/PictureStrips"/>
    <dgm:cxn modelId="{CC9874D6-6A0F-45BC-9F48-1A01138E3E43}" type="presParOf" srcId="{60E777AF-AE30-4678-946F-1FF94928EBDC}" destId="{8B00EC11-24E0-4E0C-8101-DB576F31F9D2}" srcOrd="1" destOrd="0" presId="urn:microsoft.com/office/officeart/2008/layout/PictureStrips"/>
    <dgm:cxn modelId="{86052095-67E2-4A44-8793-80F76D6056F5}" type="presParOf" srcId="{9E029134-162C-442E-A062-F55ADB999C33}" destId="{7105A6FE-D318-4A98-A922-671C581530DC}" srcOrd="1" destOrd="0" presId="urn:microsoft.com/office/officeart/2008/layout/PictureStrips"/>
    <dgm:cxn modelId="{6F945396-8B06-4B24-9731-535B52E57F43}" type="presParOf" srcId="{9E029134-162C-442E-A062-F55ADB999C33}" destId="{85CFEB57-FC52-4321-A97D-3211B5D63D4D}" srcOrd="2" destOrd="0" presId="urn:microsoft.com/office/officeart/2008/layout/PictureStrips"/>
    <dgm:cxn modelId="{22CEB727-F4FC-4556-89FE-EDA878AB6DEE}" type="presParOf" srcId="{85CFEB57-FC52-4321-A97D-3211B5D63D4D}" destId="{A9AE0183-4578-4303-9373-BBB0DAF179FE}" srcOrd="0" destOrd="0" presId="urn:microsoft.com/office/officeart/2008/layout/PictureStrips"/>
    <dgm:cxn modelId="{4AF034A6-F78D-4F9E-9EF6-903CE4BE7095}" type="presParOf" srcId="{85CFEB57-FC52-4321-A97D-3211B5D63D4D}" destId="{17BB8C5E-ACC5-4AEA-AC3B-15C53CC548C0}" srcOrd="1" destOrd="0" presId="urn:microsoft.com/office/officeart/2008/layout/PictureStrips"/>
    <dgm:cxn modelId="{E822C1D3-7E1A-4782-9363-24BFFA5B8B33}" type="presParOf" srcId="{9E029134-162C-442E-A062-F55ADB999C33}" destId="{3DF2FDF0-8F29-4351-969E-A1025413C53F}" srcOrd="3" destOrd="0" presId="urn:microsoft.com/office/officeart/2008/layout/PictureStrips"/>
    <dgm:cxn modelId="{6029AF40-19F7-4846-92E8-48B33CF7A2A0}" type="presParOf" srcId="{9E029134-162C-442E-A062-F55ADB999C33}" destId="{51949F69-36F9-42ED-A197-4A357D3FCC84}" srcOrd="4" destOrd="0" presId="urn:microsoft.com/office/officeart/2008/layout/PictureStrips"/>
    <dgm:cxn modelId="{08382253-4A82-43B9-A5F8-2B7002C5C367}" type="presParOf" srcId="{51949F69-36F9-42ED-A197-4A357D3FCC84}" destId="{DC5DD086-89E5-4CD9-B1D2-0E7FF2C522A2}" srcOrd="0" destOrd="0" presId="urn:microsoft.com/office/officeart/2008/layout/PictureStrips"/>
    <dgm:cxn modelId="{560F399B-92AA-48AD-837F-AD9D475F58D1}" type="presParOf" srcId="{51949F69-36F9-42ED-A197-4A357D3FCC84}" destId="{DEDE190B-7605-44A7-B19B-482157C4ED09}" srcOrd="1" destOrd="0" presId="urn:microsoft.com/office/officeart/2008/layout/PictureStrips"/>
    <dgm:cxn modelId="{5893D721-A61E-4FF4-85F7-6B9176D6D141}" type="presParOf" srcId="{9E029134-162C-442E-A062-F55ADB999C33}" destId="{800A896D-7DD0-4D28-BE08-D3B8F3F2A8C6}" srcOrd="5" destOrd="0" presId="urn:microsoft.com/office/officeart/2008/layout/PictureStrips"/>
    <dgm:cxn modelId="{F499DB1C-5F4C-4280-B3F9-9A366D28A937}" type="presParOf" srcId="{9E029134-162C-442E-A062-F55ADB999C33}" destId="{09DCF082-D387-4036-A517-A57508B9F296}" srcOrd="6" destOrd="0" presId="urn:microsoft.com/office/officeart/2008/layout/PictureStrips"/>
    <dgm:cxn modelId="{C05E1F62-34F5-47D4-AAF0-21FAE0D18C66}" type="presParOf" srcId="{09DCF082-D387-4036-A517-A57508B9F296}" destId="{6F6ACCCA-7573-4F27-BB76-D1BFA52EAEE3}" srcOrd="0" destOrd="0" presId="urn:microsoft.com/office/officeart/2008/layout/PictureStrips"/>
    <dgm:cxn modelId="{811BD2A5-9F3E-4452-B407-AE5C66478D86}" type="presParOf" srcId="{09DCF082-D387-4036-A517-A57508B9F296}" destId="{F94043AE-FBAE-4418-8D10-10B1481C95AF}" srcOrd="1" destOrd="0" presId="urn:microsoft.com/office/officeart/2008/layout/PictureStrips"/>
    <dgm:cxn modelId="{3BF8F95D-1AB7-41C2-A017-1FC92F1D00B6}" type="presParOf" srcId="{9E029134-162C-442E-A062-F55ADB999C33}" destId="{2F838AD4-66C5-4737-8D8D-66F3281C6FE1}" srcOrd="7" destOrd="0" presId="urn:microsoft.com/office/officeart/2008/layout/PictureStrips"/>
    <dgm:cxn modelId="{88C6FA4C-C56B-4C4C-9D31-E280862F4B47}" type="presParOf" srcId="{9E029134-162C-442E-A062-F55ADB999C33}" destId="{0F749A16-F5F6-45E8-9E08-2382EA901724}" srcOrd="8" destOrd="0" presId="urn:microsoft.com/office/officeart/2008/layout/PictureStrips"/>
    <dgm:cxn modelId="{D236ADF2-9787-4379-8157-CCC193476F2B}" type="presParOf" srcId="{0F749A16-F5F6-45E8-9E08-2382EA901724}" destId="{610D24CD-EC64-4585-8806-7B24163BBCA5}" srcOrd="0" destOrd="0" presId="urn:microsoft.com/office/officeart/2008/layout/PictureStrips"/>
    <dgm:cxn modelId="{79DC48C1-BE5A-4DB8-ADFD-904383CCB650}" type="presParOf" srcId="{0F749A16-F5F6-45E8-9E08-2382EA901724}" destId="{1D377189-38FA-44FB-9886-A25D865375A4}" srcOrd="1" destOrd="0" presId="urn:microsoft.com/office/officeart/2008/layout/PictureStrips"/>
    <dgm:cxn modelId="{4B03AF11-6B89-4FD9-8A6C-B670F33C28DE}" type="presParOf" srcId="{9E029134-162C-442E-A062-F55ADB999C33}" destId="{D0690CA7-5AC0-41CF-B946-24781BCFD1A5}" srcOrd="9" destOrd="0" presId="urn:microsoft.com/office/officeart/2008/layout/PictureStrips"/>
    <dgm:cxn modelId="{2C259790-423C-4B25-9066-8E33C8138643}" type="presParOf" srcId="{9E029134-162C-442E-A062-F55ADB999C33}" destId="{B7B3EDE5-7630-4030-822E-F5E4C9706E85}" srcOrd="10" destOrd="0" presId="urn:microsoft.com/office/officeart/2008/layout/PictureStrips"/>
    <dgm:cxn modelId="{1612FE0A-BA49-4339-AF36-7EE20991A516}" type="presParOf" srcId="{B7B3EDE5-7630-4030-822E-F5E4C9706E85}" destId="{4F50CB91-2850-4662-936D-F5CF85EB32D2}" srcOrd="0" destOrd="0" presId="urn:microsoft.com/office/officeart/2008/layout/PictureStrips"/>
    <dgm:cxn modelId="{169470EE-6667-4219-8B15-4092D2EE6B21}" type="presParOf" srcId="{B7B3EDE5-7630-4030-822E-F5E4C9706E85}" destId="{82E38FB2-A96C-4D7A-A866-6D7BE57189A0}" srcOrd="1" destOrd="0" presId="urn:microsoft.com/office/officeart/2008/layout/PictureStrips"/>
    <dgm:cxn modelId="{19506AC8-2F5B-4A6E-AD9A-72992EF5D593}" type="presParOf" srcId="{9E029134-162C-442E-A062-F55ADB999C33}" destId="{FFADA039-4E63-4656-B69A-9CDE6DF7D22E}" srcOrd="11" destOrd="0" presId="urn:microsoft.com/office/officeart/2008/layout/PictureStrips"/>
    <dgm:cxn modelId="{D5BAF272-B88D-45E1-B1E5-518831EC0E38}" type="presParOf" srcId="{9E029134-162C-442E-A062-F55ADB999C33}" destId="{617E62FE-8B7F-4345-A007-B8285279A613}" srcOrd="12" destOrd="0" presId="urn:microsoft.com/office/officeart/2008/layout/PictureStrips"/>
    <dgm:cxn modelId="{CFFB8F05-7F5A-44BC-BC3B-7024AEB17973}" type="presParOf" srcId="{617E62FE-8B7F-4345-A007-B8285279A613}" destId="{9C5C0C8B-F255-4694-B3C6-8BE7DBC5F7E5}" srcOrd="0" destOrd="0" presId="urn:microsoft.com/office/officeart/2008/layout/PictureStrips"/>
    <dgm:cxn modelId="{7DA701ED-F1EE-4EF0-A28A-01554335D304}" type="presParOf" srcId="{617E62FE-8B7F-4345-A007-B8285279A613}" destId="{A9E14B50-194E-4A93-B9D9-20BB56D81973}" srcOrd="1" destOrd="0" presId="urn:microsoft.com/office/officeart/2008/layout/PictureStrips"/>
    <dgm:cxn modelId="{B2A417EA-732F-4273-B65F-C7FD36AC2A04}" type="presParOf" srcId="{9E029134-162C-442E-A062-F55ADB999C33}" destId="{CC5C64CB-AB52-41A1-B231-D8699C0C625F}" srcOrd="13" destOrd="0" presId="urn:microsoft.com/office/officeart/2008/layout/PictureStrips"/>
    <dgm:cxn modelId="{1EA04452-58FA-4B4E-A567-B83D458F5C65}" type="presParOf" srcId="{9E029134-162C-442E-A062-F55ADB999C33}" destId="{F8E94CFA-B945-48E5-BE10-370DD69F16A4}" srcOrd="14" destOrd="0" presId="urn:microsoft.com/office/officeart/2008/layout/PictureStrips"/>
    <dgm:cxn modelId="{CBEFB13C-A6F8-41CF-B562-685FED8E9EFE}" type="presParOf" srcId="{F8E94CFA-B945-48E5-BE10-370DD69F16A4}" destId="{411BB13E-A3FD-42F9-8D3A-DD2DDC4A3516}" srcOrd="0" destOrd="0" presId="urn:microsoft.com/office/officeart/2008/layout/PictureStrips"/>
    <dgm:cxn modelId="{932A05A2-1CC9-47A5-9F3C-8234FF572593}" type="presParOf" srcId="{F8E94CFA-B945-48E5-BE10-370DD69F16A4}" destId="{70C2EA1E-D7DB-4E74-806D-4590DBE781A3}" srcOrd="1" destOrd="0" presId="urn:microsoft.com/office/officeart/2008/layout/PictureStrips"/>
    <dgm:cxn modelId="{A3218C71-A582-4D38-8863-65F67458E6C3}" type="presParOf" srcId="{9E029134-162C-442E-A062-F55ADB999C33}" destId="{B6819F3B-727A-4EDF-BC16-FDFFBB563868}" srcOrd="15" destOrd="0" presId="urn:microsoft.com/office/officeart/2008/layout/PictureStrips"/>
    <dgm:cxn modelId="{0ADA43C4-0BAE-4698-B47B-DBB2B475789B}" type="presParOf" srcId="{9E029134-162C-442E-A062-F55ADB999C33}" destId="{BB272E9F-26C5-4655-93E5-F3616BF119CC}" srcOrd="16" destOrd="0" presId="urn:microsoft.com/office/officeart/2008/layout/PictureStrips"/>
    <dgm:cxn modelId="{4D071BC1-AB5B-4AC4-BD89-6891643919D2}" type="presParOf" srcId="{BB272E9F-26C5-4655-93E5-F3616BF119CC}" destId="{E0757731-3698-433B-8E7C-2EB749869931}" srcOrd="0" destOrd="0" presId="urn:microsoft.com/office/officeart/2008/layout/PictureStrips"/>
    <dgm:cxn modelId="{9E3E098F-653C-4A5B-AF5D-94EB5406A636}" type="presParOf" srcId="{BB272E9F-26C5-4655-93E5-F3616BF119CC}" destId="{139FD9EA-3509-4D4C-98D4-BC741BA871D8}" srcOrd="1" destOrd="0" presId="urn:microsoft.com/office/officeart/2008/layout/PictureStrips"/>
    <dgm:cxn modelId="{20EEC2D0-C3AD-4733-88B1-5FBF332CBBD9}" type="presParOf" srcId="{9E029134-162C-442E-A062-F55ADB999C33}" destId="{979B97D2-0F97-437F-8686-ABD1B910F38F}" srcOrd="17" destOrd="0" presId="urn:microsoft.com/office/officeart/2008/layout/PictureStrips"/>
    <dgm:cxn modelId="{EFFDE126-60FB-472E-8E05-DD833BAE2525}" type="presParOf" srcId="{9E029134-162C-442E-A062-F55ADB999C33}" destId="{0216C3D0-FCC6-4B0C-AA10-7E78E85A1DE2}" srcOrd="18" destOrd="0" presId="urn:microsoft.com/office/officeart/2008/layout/PictureStrips"/>
    <dgm:cxn modelId="{5D098CBA-8E00-48A6-A46E-FE389DC07A63}" type="presParOf" srcId="{0216C3D0-FCC6-4B0C-AA10-7E78E85A1DE2}" destId="{22C56DC3-2158-416C-A2CA-0A41276F6E72}" srcOrd="0" destOrd="0" presId="urn:microsoft.com/office/officeart/2008/layout/PictureStrips"/>
    <dgm:cxn modelId="{72245EF5-6653-4467-9239-2B2594B67612}"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801D8-CFA0-4B9B-9DB3-83E866B4B427}" type="doc">
      <dgm:prSet loTypeId="urn:microsoft.com/office/officeart/2005/8/layout/cycle8" loCatId="cycle" qsTypeId="urn:microsoft.com/office/officeart/2005/8/quickstyle/simple5" qsCatId="simple" csTypeId="urn:microsoft.com/office/officeart/2005/8/colors/accent1_4" csCatId="accent1" phldr="1"/>
      <dgm:spPr/>
      <dgm:t>
        <a:bodyPr/>
        <a:lstStyle/>
        <a:p>
          <a:endParaRPr lang="en-US"/>
        </a:p>
      </dgm:t>
    </dgm:pt>
    <dgm:pt modelId="{7A8153E7-4BEA-4EFE-B899-6392F5294D3A}">
      <dgm:prSet custT="1"/>
      <dgm:spPr/>
      <dgm:t>
        <a:bodyPr/>
        <a:lstStyle/>
        <a:p>
          <a:pPr algn="ctr" rtl="0"/>
          <a:r>
            <a:rPr lang="en-US" sz="2400" dirty="0" err="1" smtClean="0"/>
            <a:t>Performanteadminis-traties</a:t>
          </a:r>
          <a:endParaRPr lang="en-US" sz="2400" dirty="0"/>
        </a:p>
      </dgm:t>
    </dgm:pt>
    <dgm:pt modelId="{FE809E8B-D814-4212-9773-DB688479F135}" type="parTrans" cxnId="{C05FD06F-6AF0-47A0-A6DA-4565F05A9FD5}">
      <dgm:prSet/>
      <dgm:spPr/>
      <dgm:t>
        <a:bodyPr/>
        <a:lstStyle/>
        <a:p>
          <a:endParaRPr lang="en-US"/>
        </a:p>
      </dgm:t>
    </dgm:pt>
    <dgm:pt modelId="{F00BFA73-0A78-4806-B219-FB09E5D2D0E2}" type="sibTrans" cxnId="{C05FD06F-6AF0-47A0-A6DA-4565F05A9FD5}">
      <dgm:prSet/>
      <dgm:spPr/>
      <dgm:t>
        <a:bodyPr/>
        <a:lstStyle/>
        <a:p>
          <a:endParaRPr lang="en-US"/>
        </a:p>
      </dgm:t>
    </dgm:pt>
    <dgm:pt modelId="{0EFD1CFA-1E65-4609-AE85-0C47184BF8FC}">
      <dgm:prSet custT="1"/>
      <dgm:spPr/>
      <dgm:t>
        <a:bodyPr anchor="b"/>
        <a:lstStyle/>
        <a:p>
          <a:pPr rtl="0"/>
          <a:r>
            <a:rPr lang="en-US" sz="2400" noProof="0" dirty="0" err="1" smtClean="0"/>
            <a:t>Overheid</a:t>
          </a:r>
          <a:r>
            <a:rPr lang="en-US" sz="2400" noProof="0" dirty="0" smtClean="0"/>
            <a:t> </a:t>
          </a:r>
          <a:r>
            <a:rPr lang="en-US" sz="2400" noProof="0" dirty="0" err="1" smtClean="0"/>
            <a:t>als</a:t>
          </a:r>
          <a:r>
            <a:rPr lang="en-US" sz="2400" noProof="0" dirty="0" smtClean="0"/>
            <a:t> </a:t>
          </a:r>
          <a:r>
            <a:rPr lang="en-US" sz="2400" noProof="0" dirty="0" err="1" smtClean="0"/>
            <a:t>één</a:t>
          </a:r>
          <a:r>
            <a:rPr lang="en-US" sz="2400" noProof="0" dirty="0" smtClean="0"/>
            <a:t> </a:t>
          </a:r>
          <a:r>
            <a:rPr lang="en-US" sz="2400" noProof="0" dirty="0" err="1" smtClean="0"/>
            <a:t>geheel</a:t>
          </a:r>
          <a:r>
            <a:rPr lang="en-US" sz="2400" noProof="0" dirty="0" smtClean="0"/>
            <a:t> </a:t>
          </a:r>
          <a:endParaRPr lang="en-US" sz="2400" dirty="0"/>
        </a:p>
      </dgm:t>
    </dgm:pt>
    <dgm:pt modelId="{C5F2942A-EB18-4635-856C-D50DE4D5EAB8}" type="parTrans" cxnId="{98F216A5-BA56-4AF6-9881-95853B5E3F31}">
      <dgm:prSet/>
      <dgm:spPr/>
      <dgm:t>
        <a:bodyPr/>
        <a:lstStyle/>
        <a:p>
          <a:endParaRPr lang="en-US"/>
        </a:p>
      </dgm:t>
    </dgm:pt>
    <dgm:pt modelId="{23C7175E-A88D-4A98-A6BD-123442BF63D2}" type="sibTrans" cxnId="{98F216A5-BA56-4AF6-9881-95853B5E3F31}">
      <dgm:prSet/>
      <dgm:spPr/>
      <dgm:t>
        <a:bodyPr/>
        <a:lstStyle/>
        <a:p>
          <a:endParaRPr lang="en-US"/>
        </a:p>
      </dgm:t>
    </dgm:pt>
    <dgm:pt modelId="{D88E3C17-9457-43D7-A8AD-1E262F27119C}">
      <dgm:prSet custT="1"/>
      <dgm:spPr/>
      <dgm:t>
        <a:bodyPr/>
        <a:lstStyle/>
        <a:p>
          <a:pPr rtl="0"/>
          <a:r>
            <a:rPr lang="en-US" sz="2400" dirty="0" err="1" smtClean="0"/>
            <a:t>Voorkeur</a:t>
          </a:r>
          <a:r>
            <a:rPr lang="en-US" sz="2400" dirty="0" smtClean="0"/>
            <a:t> </a:t>
          </a:r>
          <a:r>
            <a:rPr lang="en-US" sz="2400" dirty="0" err="1" smtClean="0"/>
            <a:t>voor</a:t>
          </a:r>
          <a:r>
            <a:rPr lang="en-US" sz="2400" dirty="0" smtClean="0"/>
            <a:t> </a:t>
          </a:r>
          <a:r>
            <a:rPr lang="en-US" sz="2400" dirty="0" err="1" smtClean="0"/>
            <a:t>digitaal</a:t>
          </a:r>
          <a:endParaRPr lang="en-US" sz="2400" dirty="0"/>
        </a:p>
      </dgm:t>
    </dgm:pt>
    <dgm:pt modelId="{51229F88-CF1F-47D9-9C95-AF7A4E3DC128}" type="parTrans" cxnId="{91062379-EDE1-4FA8-AC1A-758BF726ADD5}">
      <dgm:prSet/>
      <dgm:spPr/>
      <dgm:t>
        <a:bodyPr/>
        <a:lstStyle/>
        <a:p>
          <a:endParaRPr lang="en-US"/>
        </a:p>
      </dgm:t>
    </dgm:pt>
    <dgm:pt modelId="{B2940EF1-1019-4A34-A86F-11FCC8AD392D}" type="sibTrans" cxnId="{91062379-EDE1-4FA8-AC1A-758BF726ADD5}">
      <dgm:prSet/>
      <dgm:spPr/>
      <dgm:t>
        <a:bodyPr/>
        <a:lstStyle/>
        <a:p>
          <a:endParaRPr lang="en-US"/>
        </a:p>
      </dgm:t>
    </dgm:pt>
    <dgm:pt modelId="{5156940A-2923-4291-B7C4-24C938EDC3E4}">
      <dgm:prSet custT="1"/>
      <dgm:spPr/>
      <dgm:t>
        <a:bodyPr anchor="b"/>
        <a:lstStyle/>
        <a:p>
          <a:pPr rtl="0"/>
          <a:r>
            <a:rPr lang="nl-BE" sz="2400" dirty="0" smtClean="0"/>
            <a:t>Beleids-onder-</a:t>
          </a:r>
          <a:r>
            <a:rPr lang="nl-BE" sz="2400" dirty="0" err="1" smtClean="0"/>
            <a:t>steuning</a:t>
          </a:r>
          <a:endParaRPr lang="en-US" sz="2400" dirty="0"/>
        </a:p>
      </dgm:t>
    </dgm:pt>
    <dgm:pt modelId="{37A1AED2-493A-48B6-BC50-669847095A7C}" type="parTrans" cxnId="{1B34FC3E-1E54-4996-9E4F-FCD8F489AD68}">
      <dgm:prSet/>
      <dgm:spPr/>
      <dgm:t>
        <a:bodyPr/>
        <a:lstStyle/>
        <a:p>
          <a:endParaRPr lang="en-US"/>
        </a:p>
      </dgm:t>
    </dgm:pt>
    <dgm:pt modelId="{FB5414B5-FA7A-44E9-A26D-0B0123B34AE5}" type="sibTrans" cxnId="{1B34FC3E-1E54-4996-9E4F-FCD8F489AD68}">
      <dgm:prSet/>
      <dgm:spPr/>
      <dgm:t>
        <a:bodyPr/>
        <a:lstStyle/>
        <a:p>
          <a:endParaRPr lang="en-US"/>
        </a:p>
      </dgm:t>
    </dgm:pt>
    <dgm:pt modelId="{383A5E0E-723F-4473-ACD3-75E694DCE786}" type="pres">
      <dgm:prSet presAssocID="{11A801D8-CFA0-4B9B-9DB3-83E866B4B427}" presName="compositeShape" presStyleCnt="0">
        <dgm:presLayoutVars>
          <dgm:chMax val="7"/>
          <dgm:dir/>
          <dgm:resizeHandles val="exact"/>
        </dgm:presLayoutVars>
      </dgm:prSet>
      <dgm:spPr/>
      <dgm:t>
        <a:bodyPr/>
        <a:lstStyle/>
        <a:p>
          <a:endParaRPr lang="en-US"/>
        </a:p>
      </dgm:t>
    </dgm:pt>
    <dgm:pt modelId="{35DB04B6-8E1C-426F-A5A5-7C494C880C91}" type="pres">
      <dgm:prSet presAssocID="{11A801D8-CFA0-4B9B-9DB3-83E866B4B427}" presName="wedge1" presStyleLbl="node1" presStyleIdx="0" presStyleCnt="4"/>
      <dgm:spPr/>
      <dgm:t>
        <a:bodyPr/>
        <a:lstStyle/>
        <a:p>
          <a:endParaRPr lang="en-US"/>
        </a:p>
      </dgm:t>
    </dgm:pt>
    <dgm:pt modelId="{517DA980-4F35-4475-9E21-38E427570A28}" type="pres">
      <dgm:prSet presAssocID="{11A801D8-CFA0-4B9B-9DB3-83E866B4B427}" presName="dummy1a" presStyleCnt="0"/>
      <dgm:spPr/>
      <dgm:t>
        <a:bodyPr/>
        <a:lstStyle/>
        <a:p>
          <a:endParaRPr lang="nl-BE"/>
        </a:p>
      </dgm:t>
    </dgm:pt>
    <dgm:pt modelId="{7623F405-2B6A-434F-821A-1C94B1099EDB}" type="pres">
      <dgm:prSet presAssocID="{11A801D8-CFA0-4B9B-9DB3-83E866B4B427}" presName="dummy1b" presStyleCnt="0"/>
      <dgm:spPr/>
      <dgm:t>
        <a:bodyPr/>
        <a:lstStyle/>
        <a:p>
          <a:endParaRPr lang="nl-BE"/>
        </a:p>
      </dgm:t>
    </dgm:pt>
    <dgm:pt modelId="{0EDF1E27-1BD3-4887-975E-DA2C8ED8F5E0}" type="pres">
      <dgm:prSet presAssocID="{11A801D8-CFA0-4B9B-9DB3-83E866B4B427}" presName="wedge1Tx" presStyleLbl="node1" presStyleIdx="0" presStyleCnt="4">
        <dgm:presLayoutVars>
          <dgm:chMax val="0"/>
          <dgm:chPref val="0"/>
          <dgm:bulletEnabled val="1"/>
        </dgm:presLayoutVars>
      </dgm:prSet>
      <dgm:spPr/>
      <dgm:t>
        <a:bodyPr/>
        <a:lstStyle/>
        <a:p>
          <a:endParaRPr lang="en-US"/>
        </a:p>
      </dgm:t>
    </dgm:pt>
    <dgm:pt modelId="{F79F8073-ED69-45CC-ABBE-7D350F592FF8}" type="pres">
      <dgm:prSet presAssocID="{11A801D8-CFA0-4B9B-9DB3-83E866B4B427}" presName="wedge2" presStyleLbl="node1" presStyleIdx="1" presStyleCnt="4"/>
      <dgm:spPr/>
      <dgm:t>
        <a:bodyPr/>
        <a:lstStyle/>
        <a:p>
          <a:endParaRPr lang="en-US"/>
        </a:p>
      </dgm:t>
    </dgm:pt>
    <dgm:pt modelId="{63270AE4-36FC-499C-A1E6-9F43A60A2082}" type="pres">
      <dgm:prSet presAssocID="{11A801D8-CFA0-4B9B-9DB3-83E866B4B427}" presName="dummy2a" presStyleCnt="0"/>
      <dgm:spPr/>
      <dgm:t>
        <a:bodyPr/>
        <a:lstStyle/>
        <a:p>
          <a:endParaRPr lang="nl-BE"/>
        </a:p>
      </dgm:t>
    </dgm:pt>
    <dgm:pt modelId="{4BD411F6-9853-45FD-8ABF-027A5CDFAA0E}" type="pres">
      <dgm:prSet presAssocID="{11A801D8-CFA0-4B9B-9DB3-83E866B4B427}" presName="dummy2b" presStyleCnt="0"/>
      <dgm:spPr/>
      <dgm:t>
        <a:bodyPr/>
        <a:lstStyle/>
        <a:p>
          <a:endParaRPr lang="nl-BE"/>
        </a:p>
      </dgm:t>
    </dgm:pt>
    <dgm:pt modelId="{411DADFA-0C53-497D-8567-457AA65B4837}" type="pres">
      <dgm:prSet presAssocID="{11A801D8-CFA0-4B9B-9DB3-83E866B4B427}" presName="wedge2Tx" presStyleLbl="node1" presStyleIdx="1" presStyleCnt="4">
        <dgm:presLayoutVars>
          <dgm:chMax val="0"/>
          <dgm:chPref val="0"/>
          <dgm:bulletEnabled val="1"/>
        </dgm:presLayoutVars>
      </dgm:prSet>
      <dgm:spPr/>
      <dgm:t>
        <a:bodyPr/>
        <a:lstStyle/>
        <a:p>
          <a:endParaRPr lang="en-US"/>
        </a:p>
      </dgm:t>
    </dgm:pt>
    <dgm:pt modelId="{BDBE7078-9FF1-4AFC-A04A-E633B13DBE1F}" type="pres">
      <dgm:prSet presAssocID="{11A801D8-CFA0-4B9B-9DB3-83E866B4B427}" presName="wedge3" presStyleLbl="node1" presStyleIdx="2" presStyleCnt="4"/>
      <dgm:spPr/>
      <dgm:t>
        <a:bodyPr/>
        <a:lstStyle/>
        <a:p>
          <a:endParaRPr lang="en-US"/>
        </a:p>
      </dgm:t>
    </dgm:pt>
    <dgm:pt modelId="{D2876C94-30BF-4B2E-82AB-99274D56FD0C}" type="pres">
      <dgm:prSet presAssocID="{11A801D8-CFA0-4B9B-9DB3-83E866B4B427}" presName="dummy3a" presStyleCnt="0"/>
      <dgm:spPr/>
      <dgm:t>
        <a:bodyPr/>
        <a:lstStyle/>
        <a:p>
          <a:endParaRPr lang="nl-BE"/>
        </a:p>
      </dgm:t>
    </dgm:pt>
    <dgm:pt modelId="{0816C769-FAD7-49F5-85D7-00B9A9EF313F}" type="pres">
      <dgm:prSet presAssocID="{11A801D8-CFA0-4B9B-9DB3-83E866B4B427}" presName="dummy3b" presStyleCnt="0"/>
      <dgm:spPr/>
      <dgm:t>
        <a:bodyPr/>
        <a:lstStyle/>
        <a:p>
          <a:endParaRPr lang="nl-BE"/>
        </a:p>
      </dgm:t>
    </dgm:pt>
    <dgm:pt modelId="{1859D576-D197-4201-8868-B4A2C8DFEAAC}" type="pres">
      <dgm:prSet presAssocID="{11A801D8-CFA0-4B9B-9DB3-83E866B4B427}" presName="wedge3Tx" presStyleLbl="node1" presStyleIdx="2" presStyleCnt="4">
        <dgm:presLayoutVars>
          <dgm:chMax val="0"/>
          <dgm:chPref val="0"/>
          <dgm:bulletEnabled val="1"/>
        </dgm:presLayoutVars>
      </dgm:prSet>
      <dgm:spPr/>
      <dgm:t>
        <a:bodyPr/>
        <a:lstStyle/>
        <a:p>
          <a:endParaRPr lang="en-US"/>
        </a:p>
      </dgm:t>
    </dgm:pt>
    <dgm:pt modelId="{2B6B4DBD-B1D6-4F84-9C99-22A3658A5FED}" type="pres">
      <dgm:prSet presAssocID="{11A801D8-CFA0-4B9B-9DB3-83E866B4B427}" presName="wedge4" presStyleLbl="node1" presStyleIdx="3" presStyleCnt="4"/>
      <dgm:spPr/>
      <dgm:t>
        <a:bodyPr/>
        <a:lstStyle/>
        <a:p>
          <a:endParaRPr lang="en-US"/>
        </a:p>
      </dgm:t>
    </dgm:pt>
    <dgm:pt modelId="{BF120A63-2B40-4EE7-BFD2-136FBD96DCE2}" type="pres">
      <dgm:prSet presAssocID="{11A801D8-CFA0-4B9B-9DB3-83E866B4B427}" presName="dummy4a" presStyleCnt="0"/>
      <dgm:spPr/>
      <dgm:t>
        <a:bodyPr/>
        <a:lstStyle/>
        <a:p>
          <a:endParaRPr lang="nl-BE"/>
        </a:p>
      </dgm:t>
    </dgm:pt>
    <dgm:pt modelId="{E394A8F9-6F17-4D99-AEAB-BFFE97331ABA}" type="pres">
      <dgm:prSet presAssocID="{11A801D8-CFA0-4B9B-9DB3-83E866B4B427}" presName="dummy4b" presStyleCnt="0"/>
      <dgm:spPr/>
      <dgm:t>
        <a:bodyPr/>
        <a:lstStyle/>
        <a:p>
          <a:endParaRPr lang="nl-BE"/>
        </a:p>
      </dgm:t>
    </dgm:pt>
    <dgm:pt modelId="{1F9A29D5-06DB-4F8C-94DF-666F4DA07025}" type="pres">
      <dgm:prSet presAssocID="{11A801D8-CFA0-4B9B-9DB3-83E866B4B427}" presName="wedge4Tx" presStyleLbl="node1" presStyleIdx="3" presStyleCnt="4">
        <dgm:presLayoutVars>
          <dgm:chMax val="0"/>
          <dgm:chPref val="0"/>
          <dgm:bulletEnabled val="1"/>
        </dgm:presLayoutVars>
      </dgm:prSet>
      <dgm:spPr/>
      <dgm:t>
        <a:bodyPr/>
        <a:lstStyle/>
        <a:p>
          <a:endParaRPr lang="en-US"/>
        </a:p>
      </dgm:t>
    </dgm:pt>
    <dgm:pt modelId="{E7C939C1-9829-4BEE-938E-0C4D566C1A1C}" type="pres">
      <dgm:prSet presAssocID="{F00BFA73-0A78-4806-B219-FB09E5D2D0E2}" presName="arrowWedge1" presStyleLbl="fgSibTrans2D1" presStyleIdx="0" presStyleCnt="4"/>
      <dgm:spPr/>
      <dgm:t>
        <a:bodyPr/>
        <a:lstStyle/>
        <a:p>
          <a:endParaRPr lang="nl-BE"/>
        </a:p>
      </dgm:t>
    </dgm:pt>
    <dgm:pt modelId="{B7DCEB9F-84A5-4BBB-A871-A871BEFF61CF}" type="pres">
      <dgm:prSet presAssocID="{23C7175E-A88D-4A98-A6BD-123442BF63D2}" presName="arrowWedge2" presStyleLbl="fgSibTrans2D1" presStyleIdx="1" presStyleCnt="4"/>
      <dgm:spPr/>
      <dgm:t>
        <a:bodyPr/>
        <a:lstStyle/>
        <a:p>
          <a:endParaRPr lang="nl-BE"/>
        </a:p>
      </dgm:t>
    </dgm:pt>
    <dgm:pt modelId="{137C2A79-1126-446A-8A19-358F6B0EF62C}" type="pres">
      <dgm:prSet presAssocID="{FB5414B5-FA7A-44E9-A26D-0B0123B34AE5}" presName="arrowWedge3" presStyleLbl="fgSibTrans2D1" presStyleIdx="2" presStyleCnt="4"/>
      <dgm:spPr/>
      <dgm:t>
        <a:bodyPr/>
        <a:lstStyle/>
        <a:p>
          <a:endParaRPr lang="nl-BE"/>
        </a:p>
      </dgm:t>
    </dgm:pt>
    <dgm:pt modelId="{1AE911AF-F77C-48F5-92F8-4760388EDBF7}" type="pres">
      <dgm:prSet presAssocID="{B2940EF1-1019-4A34-A86F-11FCC8AD392D}" presName="arrowWedge4" presStyleLbl="fgSibTrans2D1" presStyleIdx="3" presStyleCnt="4"/>
      <dgm:spPr/>
      <dgm:t>
        <a:bodyPr/>
        <a:lstStyle/>
        <a:p>
          <a:endParaRPr lang="nl-BE"/>
        </a:p>
      </dgm:t>
    </dgm:pt>
  </dgm:ptLst>
  <dgm:cxnLst>
    <dgm:cxn modelId="{E322D47D-6D8B-426C-8839-EE6926190838}" type="presOf" srcId="{0EFD1CFA-1E65-4609-AE85-0C47184BF8FC}" destId="{F79F8073-ED69-45CC-ABBE-7D350F592FF8}" srcOrd="0" destOrd="0" presId="urn:microsoft.com/office/officeart/2005/8/layout/cycle8"/>
    <dgm:cxn modelId="{C05FD06F-6AF0-47A0-A6DA-4565F05A9FD5}" srcId="{11A801D8-CFA0-4B9B-9DB3-83E866B4B427}" destId="{7A8153E7-4BEA-4EFE-B899-6392F5294D3A}" srcOrd="0" destOrd="0" parTransId="{FE809E8B-D814-4212-9773-DB688479F135}" sibTransId="{F00BFA73-0A78-4806-B219-FB09E5D2D0E2}"/>
    <dgm:cxn modelId="{91062379-EDE1-4FA8-AC1A-758BF726ADD5}" srcId="{11A801D8-CFA0-4B9B-9DB3-83E866B4B427}" destId="{D88E3C17-9457-43D7-A8AD-1E262F27119C}" srcOrd="3" destOrd="0" parTransId="{51229F88-CF1F-47D9-9C95-AF7A4E3DC128}" sibTransId="{B2940EF1-1019-4A34-A86F-11FCC8AD392D}"/>
    <dgm:cxn modelId="{CCC71BF6-3F4F-4AD0-8BB4-D166FBBFDBC9}" type="presOf" srcId="{5156940A-2923-4291-B7C4-24C938EDC3E4}" destId="{1859D576-D197-4201-8868-B4A2C8DFEAAC}" srcOrd="1" destOrd="0" presId="urn:microsoft.com/office/officeart/2005/8/layout/cycle8"/>
    <dgm:cxn modelId="{2DE8FC19-A8D1-4019-A408-1B9850191703}" type="presOf" srcId="{5156940A-2923-4291-B7C4-24C938EDC3E4}" destId="{BDBE7078-9FF1-4AFC-A04A-E633B13DBE1F}" srcOrd="0" destOrd="0" presId="urn:microsoft.com/office/officeart/2005/8/layout/cycle8"/>
    <dgm:cxn modelId="{BAFF5C54-4209-4B37-A4F5-DFC16949BC1A}" type="presOf" srcId="{0EFD1CFA-1E65-4609-AE85-0C47184BF8FC}" destId="{411DADFA-0C53-497D-8567-457AA65B4837}" srcOrd="1" destOrd="0" presId="urn:microsoft.com/office/officeart/2005/8/layout/cycle8"/>
    <dgm:cxn modelId="{E67E42C2-F1A7-4CFD-83E3-41CCD72131DE}" type="presOf" srcId="{7A8153E7-4BEA-4EFE-B899-6392F5294D3A}" destId="{35DB04B6-8E1C-426F-A5A5-7C494C880C91}" srcOrd="0" destOrd="0" presId="urn:microsoft.com/office/officeart/2005/8/layout/cycle8"/>
    <dgm:cxn modelId="{1B34FC3E-1E54-4996-9E4F-FCD8F489AD68}" srcId="{11A801D8-CFA0-4B9B-9DB3-83E866B4B427}" destId="{5156940A-2923-4291-B7C4-24C938EDC3E4}" srcOrd="2" destOrd="0" parTransId="{37A1AED2-493A-48B6-BC50-669847095A7C}" sibTransId="{FB5414B5-FA7A-44E9-A26D-0B0123B34AE5}"/>
    <dgm:cxn modelId="{2F4504DE-A508-4CB6-BAA8-20CD57DB6DC9}" type="presOf" srcId="{D88E3C17-9457-43D7-A8AD-1E262F27119C}" destId="{1F9A29D5-06DB-4F8C-94DF-666F4DA07025}" srcOrd="1" destOrd="0" presId="urn:microsoft.com/office/officeart/2005/8/layout/cycle8"/>
    <dgm:cxn modelId="{98F216A5-BA56-4AF6-9881-95853B5E3F31}" srcId="{11A801D8-CFA0-4B9B-9DB3-83E866B4B427}" destId="{0EFD1CFA-1E65-4609-AE85-0C47184BF8FC}" srcOrd="1" destOrd="0" parTransId="{C5F2942A-EB18-4635-856C-D50DE4D5EAB8}" sibTransId="{23C7175E-A88D-4A98-A6BD-123442BF63D2}"/>
    <dgm:cxn modelId="{A476AB73-EB31-4EF3-9A1A-B57661EADDEF}" type="presOf" srcId="{D88E3C17-9457-43D7-A8AD-1E262F27119C}" destId="{2B6B4DBD-B1D6-4F84-9C99-22A3658A5FED}" srcOrd="0" destOrd="0" presId="urn:microsoft.com/office/officeart/2005/8/layout/cycle8"/>
    <dgm:cxn modelId="{4E0F7BC0-693B-4490-BB5A-70326D84A5C7}" type="presOf" srcId="{7A8153E7-4BEA-4EFE-B899-6392F5294D3A}" destId="{0EDF1E27-1BD3-4887-975E-DA2C8ED8F5E0}" srcOrd="1" destOrd="0" presId="urn:microsoft.com/office/officeart/2005/8/layout/cycle8"/>
    <dgm:cxn modelId="{71AA675D-FB4B-4647-BC8E-24BD0B5D41C4}" type="presOf" srcId="{11A801D8-CFA0-4B9B-9DB3-83E866B4B427}" destId="{383A5E0E-723F-4473-ACD3-75E694DCE786}" srcOrd="0" destOrd="0" presId="urn:microsoft.com/office/officeart/2005/8/layout/cycle8"/>
    <dgm:cxn modelId="{1100CF1C-FA6D-4F35-9170-CEFDE4FF9017}" type="presParOf" srcId="{383A5E0E-723F-4473-ACD3-75E694DCE786}" destId="{35DB04B6-8E1C-426F-A5A5-7C494C880C91}" srcOrd="0" destOrd="0" presId="urn:microsoft.com/office/officeart/2005/8/layout/cycle8"/>
    <dgm:cxn modelId="{070C1A73-87B3-4698-8C29-B4CFF84CC571}" type="presParOf" srcId="{383A5E0E-723F-4473-ACD3-75E694DCE786}" destId="{517DA980-4F35-4475-9E21-38E427570A28}" srcOrd="1" destOrd="0" presId="urn:microsoft.com/office/officeart/2005/8/layout/cycle8"/>
    <dgm:cxn modelId="{374D4EC4-DA37-4382-824C-42ED4F617A68}" type="presParOf" srcId="{383A5E0E-723F-4473-ACD3-75E694DCE786}" destId="{7623F405-2B6A-434F-821A-1C94B1099EDB}" srcOrd="2" destOrd="0" presId="urn:microsoft.com/office/officeart/2005/8/layout/cycle8"/>
    <dgm:cxn modelId="{1DE0C59B-D974-40AD-893F-41D61BD01D4D}" type="presParOf" srcId="{383A5E0E-723F-4473-ACD3-75E694DCE786}" destId="{0EDF1E27-1BD3-4887-975E-DA2C8ED8F5E0}" srcOrd="3" destOrd="0" presId="urn:microsoft.com/office/officeart/2005/8/layout/cycle8"/>
    <dgm:cxn modelId="{7759CAAC-02E9-4065-AB1C-B827D8539B22}" type="presParOf" srcId="{383A5E0E-723F-4473-ACD3-75E694DCE786}" destId="{F79F8073-ED69-45CC-ABBE-7D350F592FF8}" srcOrd="4" destOrd="0" presId="urn:microsoft.com/office/officeart/2005/8/layout/cycle8"/>
    <dgm:cxn modelId="{4E776969-0DB3-4F1C-9836-FDDE657FE87F}" type="presParOf" srcId="{383A5E0E-723F-4473-ACD3-75E694DCE786}" destId="{63270AE4-36FC-499C-A1E6-9F43A60A2082}" srcOrd="5" destOrd="0" presId="urn:microsoft.com/office/officeart/2005/8/layout/cycle8"/>
    <dgm:cxn modelId="{3CC61AE2-7416-4A08-9C24-4A09FA04B244}" type="presParOf" srcId="{383A5E0E-723F-4473-ACD3-75E694DCE786}" destId="{4BD411F6-9853-45FD-8ABF-027A5CDFAA0E}" srcOrd="6" destOrd="0" presId="urn:microsoft.com/office/officeart/2005/8/layout/cycle8"/>
    <dgm:cxn modelId="{9084BA98-ACBE-4278-A753-1AB09055227B}" type="presParOf" srcId="{383A5E0E-723F-4473-ACD3-75E694DCE786}" destId="{411DADFA-0C53-497D-8567-457AA65B4837}" srcOrd="7" destOrd="0" presId="urn:microsoft.com/office/officeart/2005/8/layout/cycle8"/>
    <dgm:cxn modelId="{73A0F470-F283-430A-96A8-6D02029624F4}" type="presParOf" srcId="{383A5E0E-723F-4473-ACD3-75E694DCE786}" destId="{BDBE7078-9FF1-4AFC-A04A-E633B13DBE1F}" srcOrd="8" destOrd="0" presId="urn:microsoft.com/office/officeart/2005/8/layout/cycle8"/>
    <dgm:cxn modelId="{5E09FB63-27D2-4365-8F65-648503B87C3F}" type="presParOf" srcId="{383A5E0E-723F-4473-ACD3-75E694DCE786}" destId="{D2876C94-30BF-4B2E-82AB-99274D56FD0C}" srcOrd="9" destOrd="0" presId="urn:microsoft.com/office/officeart/2005/8/layout/cycle8"/>
    <dgm:cxn modelId="{FFAB724B-95DF-4229-92BF-295059C28F25}" type="presParOf" srcId="{383A5E0E-723F-4473-ACD3-75E694DCE786}" destId="{0816C769-FAD7-49F5-85D7-00B9A9EF313F}" srcOrd="10" destOrd="0" presId="urn:microsoft.com/office/officeart/2005/8/layout/cycle8"/>
    <dgm:cxn modelId="{293EBF96-169A-4CE0-A14C-A062E1198444}" type="presParOf" srcId="{383A5E0E-723F-4473-ACD3-75E694DCE786}" destId="{1859D576-D197-4201-8868-B4A2C8DFEAAC}" srcOrd="11" destOrd="0" presId="urn:microsoft.com/office/officeart/2005/8/layout/cycle8"/>
    <dgm:cxn modelId="{3BBAD94A-93FC-42CE-BCC4-9A139140B910}" type="presParOf" srcId="{383A5E0E-723F-4473-ACD3-75E694DCE786}" destId="{2B6B4DBD-B1D6-4F84-9C99-22A3658A5FED}" srcOrd="12" destOrd="0" presId="urn:microsoft.com/office/officeart/2005/8/layout/cycle8"/>
    <dgm:cxn modelId="{4970CC1B-E481-4F2C-8178-49455F5AF89B}" type="presParOf" srcId="{383A5E0E-723F-4473-ACD3-75E694DCE786}" destId="{BF120A63-2B40-4EE7-BFD2-136FBD96DCE2}" srcOrd="13" destOrd="0" presId="urn:microsoft.com/office/officeart/2005/8/layout/cycle8"/>
    <dgm:cxn modelId="{58DD929B-0F2B-42E5-A800-C87F0E341BDD}" type="presParOf" srcId="{383A5E0E-723F-4473-ACD3-75E694DCE786}" destId="{E394A8F9-6F17-4D99-AEAB-BFFE97331ABA}" srcOrd="14" destOrd="0" presId="urn:microsoft.com/office/officeart/2005/8/layout/cycle8"/>
    <dgm:cxn modelId="{A66F90DA-FF12-4ABE-AE95-C530BD02CF57}" type="presParOf" srcId="{383A5E0E-723F-4473-ACD3-75E694DCE786}" destId="{1F9A29D5-06DB-4F8C-94DF-666F4DA07025}" srcOrd="15" destOrd="0" presId="urn:microsoft.com/office/officeart/2005/8/layout/cycle8"/>
    <dgm:cxn modelId="{EFA2AE58-6AB3-4F55-A606-2499D0D830F7}" type="presParOf" srcId="{383A5E0E-723F-4473-ACD3-75E694DCE786}" destId="{E7C939C1-9829-4BEE-938E-0C4D566C1A1C}" srcOrd="16" destOrd="0" presId="urn:microsoft.com/office/officeart/2005/8/layout/cycle8"/>
    <dgm:cxn modelId="{E87C9646-7A05-4AAE-AE6C-07F8659BCCDC}" type="presParOf" srcId="{383A5E0E-723F-4473-ACD3-75E694DCE786}" destId="{B7DCEB9F-84A5-4BBB-A871-A871BEFF61CF}" srcOrd="17" destOrd="0" presId="urn:microsoft.com/office/officeart/2005/8/layout/cycle8"/>
    <dgm:cxn modelId="{DAC8964B-1188-49AB-9CF7-22E17AC541A1}" type="presParOf" srcId="{383A5E0E-723F-4473-ACD3-75E694DCE786}" destId="{137C2A79-1126-446A-8A19-358F6B0EF62C}" srcOrd="18" destOrd="0" presId="urn:microsoft.com/office/officeart/2005/8/layout/cycle8"/>
    <dgm:cxn modelId="{4EA34E32-165F-472D-A026-675111C7A885}" type="presParOf" srcId="{383A5E0E-723F-4473-ACD3-75E694DCE786}" destId="{1AE911AF-F77C-48F5-92F8-4760388EDBF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30B4D-2998-46CD-9AA5-105341FC51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1261B9-D0E9-4BBB-ACAD-02D7E78B9B9E}">
      <dgm:prSet custT="1"/>
      <dgm:spPr/>
      <dgm:t>
        <a:bodyPr/>
        <a:lstStyle/>
        <a:p>
          <a:pPr rtl="0"/>
          <a:r>
            <a:rPr lang="nl-BE" sz="2400" dirty="0" smtClean="0"/>
            <a:t>Doel</a:t>
          </a:r>
          <a:endParaRPr lang="en-US" sz="2400" dirty="0"/>
        </a:p>
      </dgm:t>
    </dgm:pt>
    <dgm:pt modelId="{6A8B97C5-325B-491D-B66E-0A124038CB31}" type="parTrans" cxnId="{B340241A-B1ED-42F3-93B8-5FE6859FB4D7}">
      <dgm:prSet/>
      <dgm:spPr/>
      <dgm:t>
        <a:bodyPr/>
        <a:lstStyle/>
        <a:p>
          <a:endParaRPr lang="en-US" sz="1800"/>
        </a:p>
      </dgm:t>
    </dgm:pt>
    <dgm:pt modelId="{AEF57B02-532F-4F37-9E4D-7AC28E97174A}" type="sibTrans" cxnId="{B340241A-B1ED-42F3-93B8-5FE6859FB4D7}">
      <dgm:prSet/>
      <dgm:spPr/>
      <dgm:t>
        <a:bodyPr/>
        <a:lstStyle/>
        <a:p>
          <a:endParaRPr lang="en-US" sz="1800"/>
        </a:p>
      </dgm:t>
    </dgm:pt>
    <dgm:pt modelId="{A4C9535C-FA42-474E-B326-895F6937C3E9}">
      <dgm:prSet custT="1"/>
      <dgm:spPr/>
      <dgm:t>
        <a:bodyPr/>
        <a:lstStyle/>
        <a:p>
          <a:pPr rtl="0"/>
          <a:r>
            <a:rPr lang="en-US" sz="2000" dirty="0" err="1" smtClean="0"/>
            <a:t>Diensten</a:t>
          </a:r>
          <a:r>
            <a:rPr lang="en-US" sz="2000" dirty="0" smtClean="0"/>
            <a:t> </a:t>
          </a:r>
          <a:r>
            <a:rPr lang="en-US" sz="2000" dirty="0" err="1" smtClean="0"/>
            <a:t>maximaal</a:t>
          </a:r>
          <a:r>
            <a:rPr lang="en-US" sz="2000" dirty="0" smtClean="0"/>
            <a:t> </a:t>
          </a:r>
          <a:r>
            <a:rPr lang="en-US" sz="2000" dirty="0" err="1" smtClean="0"/>
            <a:t>digitaal</a:t>
          </a:r>
          <a:r>
            <a:rPr lang="en-US" sz="2000" dirty="0" smtClean="0"/>
            <a:t>: </a:t>
          </a:r>
          <a:r>
            <a:rPr lang="en-US" sz="2000" dirty="0" err="1" smtClean="0"/>
            <a:t>geen</a:t>
          </a:r>
          <a:r>
            <a:rPr lang="en-US" sz="2000" dirty="0" smtClean="0"/>
            <a:t> </a:t>
          </a:r>
          <a:r>
            <a:rPr lang="en-US" sz="2000" dirty="0" err="1" smtClean="0"/>
            <a:t>papier</a:t>
          </a:r>
          <a:r>
            <a:rPr lang="en-US" sz="2000" dirty="0" smtClean="0"/>
            <a:t>, </a:t>
          </a:r>
          <a:r>
            <a:rPr lang="en-US" sz="2000" dirty="0" err="1" smtClean="0"/>
            <a:t>geen</a:t>
          </a:r>
          <a:r>
            <a:rPr lang="en-US" sz="2000" dirty="0" smtClean="0"/>
            <a:t> </a:t>
          </a:r>
          <a:r>
            <a:rPr lang="en-US" sz="2000" dirty="0" err="1" smtClean="0"/>
            <a:t>aanwezigheid</a:t>
          </a:r>
          <a:r>
            <a:rPr lang="en-US" sz="2000" dirty="0" smtClean="0"/>
            <a:t> (</a:t>
          </a:r>
          <a:r>
            <a:rPr lang="en-US" sz="2000" dirty="0" err="1" smtClean="0"/>
            <a:t>loket</a:t>
          </a:r>
          <a:r>
            <a:rPr lang="en-US" sz="2000" dirty="0" smtClean="0"/>
            <a:t>, </a:t>
          </a:r>
          <a:r>
            <a:rPr lang="en-US" sz="2000" dirty="0" err="1" smtClean="0"/>
            <a:t>bezoek</a:t>
          </a:r>
          <a:r>
            <a:rPr lang="en-US" sz="2000" dirty="0" smtClean="0"/>
            <a:t>), </a:t>
          </a:r>
          <a:r>
            <a:rPr lang="en-US" sz="2000" dirty="0" err="1" smtClean="0"/>
            <a:t>beperkt</a:t>
          </a:r>
          <a:r>
            <a:rPr lang="en-US" sz="2000" dirty="0" smtClean="0"/>
            <a:t> call center</a:t>
          </a:r>
          <a:endParaRPr lang="en-US" sz="2000" dirty="0"/>
        </a:p>
      </dgm:t>
    </dgm:pt>
    <dgm:pt modelId="{B9D175F3-4EB9-405E-9869-A64310C40EA0}" type="parTrans" cxnId="{10D6302B-9774-4081-A887-5B23F6027650}">
      <dgm:prSet/>
      <dgm:spPr/>
      <dgm:t>
        <a:bodyPr/>
        <a:lstStyle/>
        <a:p>
          <a:endParaRPr lang="en-US" sz="1800"/>
        </a:p>
      </dgm:t>
    </dgm:pt>
    <dgm:pt modelId="{6BACE794-0415-4C64-A842-C76288296AD0}" type="sibTrans" cxnId="{10D6302B-9774-4081-A887-5B23F6027650}">
      <dgm:prSet/>
      <dgm:spPr/>
      <dgm:t>
        <a:bodyPr/>
        <a:lstStyle/>
        <a:p>
          <a:endParaRPr lang="en-US" sz="1800"/>
        </a:p>
      </dgm:t>
    </dgm:pt>
    <dgm:pt modelId="{4B99BC59-DC7C-427B-BF01-937439B84BEF}">
      <dgm:prSet custT="1"/>
      <dgm:spPr/>
      <dgm:t>
        <a:bodyPr/>
        <a:lstStyle/>
        <a:p>
          <a:pPr rtl="0"/>
          <a:r>
            <a:rPr lang="en-US" sz="2400" dirty="0" err="1" smtClean="0"/>
            <a:t>Ondernomen</a:t>
          </a:r>
          <a:r>
            <a:rPr lang="en-US" sz="2400" dirty="0" smtClean="0"/>
            <a:t> </a:t>
          </a:r>
          <a:r>
            <a:rPr lang="en-US" sz="2400" dirty="0" err="1" smtClean="0"/>
            <a:t>stappen</a:t>
          </a:r>
          <a:endParaRPr lang="en-US" sz="2400" dirty="0"/>
        </a:p>
      </dgm:t>
    </dgm:pt>
    <dgm:pt modelId="{01FCBD1C-4CE8-4862-BBED-65A04A3BB5A7}" type="parTrans" cxnId="{15E7D696-3148-4C86-AF7D-91C4D97C71C1}">
      <dgm:prSet/>
      <dgm:spPr/>
      <dgm:t>
        <a:bodyPr/>
        <a:lstStyle/>
        <a:p>
          <a:endParaRPr lang="en-US" sz="1800"/>
        </a:p>
      </dgm:t>
    </dgm:pt>
    <dgm:pt modelId="{19C0E57A-C71A-4082-ACD2-53C07FA29A71}" type="sibTrans" cxnId="{15E7D696-3148-4C86-AF7D-91C4D97C71C1}">
      <dgm:prSet/>
      <dgm:spPr/>
      <dgm:t>
        <a:bodyPr/>
        <a:lstStyle/>
        <a:p>
          <a:endParaRPr lang="en-US" sz="1800"/>
        </a:p>
      </dgm:t>
    </dgm:pt>
    <dgm:pt modelId="{DB61DC72-0199-4611-9C1B-9BB280A30A17}">
      <dgm:prSet custT="1"/>
      <dgm:spPr/>
      <dgm:t>
        <a:bodyPr/>
        <a:lstStyle/>
        <a:p>
          <a:pPr rtl="0"/>
          <a:r>
            <a:rPr lang="nl-BE" sz="2000" dirty="0" smtClean="0"/>
            <a:t>Automatisatie van de verwerking, controles en feedback</a:t>
          </a:r>
          <a:endParaRPr lang="en-US" sz="2000" dirty="0"/>
        </a:p>
      </dgm:t>
    </dgm:pt>
    <dgm:pt modelId="{A66B32D6-97DA-4B16-AAFD-8E358D1B22DA}" type="parTrans" cxnId="{4DE411F6-1E40-404F-9044-F22EB597EEF2}">
      <dgm:prSet/>
      <dgm:spPr/>
      <dgm:t>
        <a:bodyPr/>
        <a:lstStyle/>
        <a:p>
          <a:endParaRPr lang="en-US" sz="1800"/>
        </a:p>
      </dgm:t>
    </dgm:pt>
    <dgm:pt modelId="{1914A136-BAE5-4592-9FF5-3039D2B308A5}" type="sibTrans" cxnId="{4DE411F6-1E40-404F-9044-F22EB597EEF2}">
      <dgm:prSet/>
      <dgm:spPr/>
      <dgm:t>
        <a:bodyPr/>
        <a:lstStyle/>
        <a:p>
          <a:endParaRPr lang="en-US" sz="1800"/>
        </a:p>
      </dgm:t>
    </dgm:pt>
    <dgm:pt modelId="{F6DD532C-54DB-4731-9BF3-7C9D525A55BA}">
      <dgm:prSet custT="1"/>
      <dgm:spPr/>
      <dgm:t>
        <a:bodyPr/>
        <a:lstStyle/>
        <a:p>
          <a:pPr rtl="0"/>
          <a:r>
            <a:rPr lang="nl-BE" sz="2400" smtClean="0"/>
            <a:t>Roadmap</a:t>
          </a:r>
          <a:endParaRPr lang="en-US" sz="2400"/>
        </a:p>
      </dgm:t>
    </dgm:pt>
    <dgm:pt modelId="{FE076A2B-C1FE-40BF-9515-147D851810E1}" type="parTrans" cxnId="{3C9C9383-CE6F-4F33-B317-0EC436D17E62}">
      <dgm:prSet/>
      <dgm:spPr/>
      <dgm:t>
        <a:bodyPr/>
        <a:lstStyle/>
        <a:p>
          <a:endParaRPr lang="en-US" sz="1800"/>
        </a:p>
      </dgm:t>
    </dgm:pt>
    <dgm:pt modelId="{C86CE9B2-4412-435D-9F14-1EEC85B9ED0F}" type="sibTrans" cxnId="{3C9C9383-CE6F-4F33-B317-0EC436D17E62}">
      <dgm:prSet/>
      <dgm:spPr/>
      <dgm:t>
        <a:bodyPr/>
        <a:lstStyle/>
        <a:p>
          <a:endParaRPr lang="en-US" sz="1800"/>
        </a:p>
      </dgm:t>
    </dgm:pt>
    <dgm:pt modelId="{BC81328F-F053-4991-8775-125F632D1F3C}">
      <dgm:prSet custT="1"/>
      <dgm:spPr/>
      <dgm:t>
        <a:bodyPr/>
        <a:lstStyle/>
        <a:p>
          <a:pPr rtl="0"/>
          <a:r>
            <a:rPr lang="en-US" sz="2000" dirty="0" err="1" smtClean="0"/>
            <a:t>Geïntegreerde</a:t>
          </a:r>
          <a:r>
            <a:rPr lang="en-US" sz="2000" dirty="0" smtClean="0"/>
            <a:t> self service </a:t>
          </a:r>
          <a:r>
            <a:rPr lang="en-US" sz="2000" dirty="0" err="1" smtClean="0"/>
            <a:t>voor</a:t>
          </a:r>
          <a:r>
            <a:rPr lang="en-US" sz="2000" dirty="0" smtClean="0"/>
            <a:t> burger/</a:t>
          </a:r>
          <a:r>
            <a:rPr lang="en-US" sz="2000" dirty="0" err="1" smtClean="0"/>
            <a:t>bedrijf</a:t>
          </a:r>
          <a:r>
            <a:rPr lang="en-US" sz="2000" dirty="0" smtClean="0"/>
            <a:t>/partners (</a:t>
          </a:r>
          <a:r>
            <a:rPr lang="en-US" sz="2000" dirty="0" err="1" smtClean="0"/>
            <a:t>overheid</a:t>
          </a:r>
          <a:r>
            <a:rPr lang="en-US" sz="2000" dirty="0" smtClean="0"/>
            <a:t> </a:t>
          </a:r>
          <a:r>
            <a:rPr lang="en-US" sz="2000" dirty="0" err="1" smtClean="0"/>
            <a:t>als</a:t>
          </a:r>
          <a:r>
            <a:rPr lang="en-US" sz="2000" dirty="0" smtClean="0"/>
            <a:t> </a:t>
          </a:r>
          <a:r>
            <a:rPr lang="en-US" sz="2000" dirty="0" err="1" smtClean="0"/>
            <a:t>één</a:t>
          </a:r>
          <a:r>
            <a:rPr lang="en-US" sz="2000" dirty="0" smtClean="0"/>
            <a:t> </a:t>
          </a:r>
          <a:r>
            <a:rPr lang="en-US" sz="2000" dirty="0" err="1" smtClean="0"/>
            <a:t>geheel</a:t>
          </a:r>
          <a:r>
            <a:rPr lang="en-US" sz="2000" dirty="0" smtClean="0"/>
            <a:t>)</a:t>
          </a:r>
          <a:endParaRPr lang="en-US" sz="2000" dirty="0"/>
        </a:p>
      </dgm:t>
    </dgm:pt>
    <dgm:pt modelId="{D012F2E2-05FE-4560-9DF0-84B6DA27F68A}" type="parTrans" cxnId="{7DA35C90-9BDE-4630-A127-85E041550822}">
      <dgm:prSet/>
      <dgm:spPr/>
      <dgm:t>
        <a:bodyPr/>
        <a:lstStyle/>
        <a:p>
          <a:endParaRPr lang="en-US" sz="1800"/>
        </a:p>
      </dgm:t>
    </dgm:pt>
    <dgm:pt modelId="{621B9BF1-90BA-4ABD-8DB7-72F5FC5D5A66}" type="sibTrans" cxnId="{7DA35C90-9BDE-4630-A127-85E041550822}">
      <dgm:prSet/>
      <dgm:spPr/>
      <dgm:t>
        <a:bodyPr/>
        <a:lstStyle/>
        <a:p>
          <a:endParaRPr lang="en-US" sz="1800"/>
        </a:p>
      </dgm:t>
    </dgm:pt>
    <dgm:pt modelId="{17C11227-8314-45A4-A6E4-6ECF97B6080E}">
      <dgm:prSet custT="1"/>
      <dgm:spPr/>
      <dgm:t>
        <a:bodyPr/>
        <a:lstStyle/>
        <a:p>
          <a:pPr rtl="0"/>
          <a:r>
            <a:rPr lang="en-US" sz="2000" dirty="0" err="1" smtClean="0"/>
            <a:t>Verhogen</a:t>
          </a:r>
          <a:r>
            <a:rPr lang="en-US" sz="2000" dirty="0" smtClean="0"/>
            <a:t> </a:t>
          </a:r>
          <a:r>
            <a:rPr lang="en-US" sz="2000" dirty="0" err="1" smtClean="0"/>
            <a:t>gebruik</a:t>
          </a:r>
          <a:r>
            <a:rPr lang="en-US" sz="2000" dirty="0" smtClean="0"/>
            <a:t> </a:t>
          </a:r>
          <a:r>
            <a:rPr lang="en-US" sz="2000" dirty="0" err="1" smtClean="0"/>
            <a:t>bestaande</a:t>
          </a:r>
          <a:r>
            <a:rPr lang="en-US" sz="2000" dirty="0" smtClean="0"/>
            <a:t> </a:t>
          </a:r>
          <a:r>
            <a:rPr lang="en-US" sz="2000" dirty="0" err="1" smtClean="0"/>
            <a:t>diensten</a:t>
          </a:r>
          <a:r>
            <a:rPr lang="en-US" sz="2000" dirty="0" smtClean="0"/>
            <a:t> (</a:t>
          </a:r>
          <a:r>
            <a:rPr lang="en-US" sz="2000" dirty="0" err="1" smtClean="0"/>
            <a:t>vb</a:t>
          </a:r>
          <a:r>
            <a:rPr lang="en-US" sz="2000" dirty="0" smtClean="0"/>
            <a:t> </a:t>
          </a:r>
          <a:r>
            <a:rPr lang="en-US" sz="2000" dirty="0" err="1" smtClean="0"/>
            <a:t>portalen</a:t>
          </a:r>
          <a:r>
            <a:rPr lang="en-US" sz="2000" dirty="0" smtClean="0"/>
            <a:t>, </a:t>
          </a:r>
          <a:r>
            <a:rPr lang="en-US" sz="2000" dirty="0" err="1" smtClean="0"/>
            <a:t>eBox</a:t>
          </a:r>
          <a:r>
            <a:rPr lang="en-US" sz="2000" dirty="0" smtClean="0"/>
            <a:t> </a:t>
          </a:r>
          <a:r>
            <a:rPr lang="en-US" sz="2000" dirty="0" err="1" smtClean="0"/>
            <a:t>voor</a:t>
          </a:r>
          <a:r>
            <a:rPr lang="en-US" sz="2000" dirty="0" smtClean="0"/>
            <a:t> burgers, …)</a:t>
          </a:r>
          <a:endParaRPr lang="en-US" sz="2000" dirty="0"/>
        </a:p>
      </dgm:t>
    </dgm:pt>
    <dgm:pt modelId="{B5E6B936-5B6A-46C4-A542-901CBD18A630}" type="parTrans" cxnId="{1DB54926-300A-45CC-9143-5BEA02C2F6D3}">
      <dgm:prSet/>
      <dgm:spPr/>
      <dgm:t>
        <a:bodyPr/>
        <a:lstStyle/>
        <a:p>
          <a:endParaRPr lang="en-US" sz="1800"/>
        </a:p>
      </dgm:t>
    </dgm:pt>
    <dgm:pt modelId="{A5E65D1D-CF9D-414E-B36B-7ABD7149367F}" type="sibTrans" cxnId="{1DB54926-300A-45CC-9143-5BEA02C2F6D3}">
      <dgm:prSet/>
      <dgm:spPr/>
      <dgm:t>
        <a:bodyPr/>
        <a:lstStyle/>
        <a:p>
          <a:endParaRPr lang="en-US" sz="1800"/>
        </a:p>
      </dgm:t>
    </dgm:pt>
    <dgm:pt modelId="{0F550D5D-6A15-4AA0-9CB6-42F06BC3C197}">
      <dgm:prSet custT="1"/>
      <dgm:spPr/>
      <dgm:t>
        <a:bodyPr/>
        <a:lstStyle/>
        <a:p>
          <a:pPr rtl="0"/>
          <a:r>
            <a:rPr lang="nl-BE" sz="2000" dirty="0" smtClean="0"/>
            <a:t>Kostenbewust investeren in mobiele toepassingen, sociale media</a:t>
          </a:r>
          <a:endParaRPr lang="en-US" sz="2000" dirty="0"/>
        </a:p>
      </dgm:t>
    </dgm:pt>
    <dgm:pt modelId="{BE80905A-02D6-44D0-BF92-A6AB9BD22E36}" type="parTrans" cxnId="{86F206D1-8F5D-41F2-A9D6-14A977E77230}">
      <dgm:prSet/>
      <dgm:spPr/>
      <dgm:t>
        <a:bodyPr/>
        <a:lstStyle/>
        <a:p>
          <a:endParaRPr lang="en-US" sz="1800"/>
        </a:p>
      </dgm:t>
    </dgm:pt>
    <dgm:pt modelId="{774DAC41-CC9B-42A8-A57C-354151452642}" type="sibTrans" cxnId="{86F206D1-8F5D-41F2-A9D6-14A977E77230}">
      <dgm:prSet/>
      <dgm:spPr/>
      <dgm:t>
        <a:bodyPr/>
        <a:lstStyle/>
        <a:p>
          <a:endParaRPr lang="en-US" sz="1800"/>
        </a:p>
      </dgm:t>
    </dgm:pt>
    <dgm:pt modelId="{23DB0BDA-455A-4B27-B80B-30011B2B5FBE}">
      <dgm:prSet custT="1"/>
      <dgm:spPr/>
      <dgm:t>
        <a:bodyPr/>
        <a:lstStyle/>
        <a:p>
          <a:pPr rtl="0"/>
          <a:r>
            <a:rPr lang="en-US" sz="2000" dirty="0" err="1" smtClean="0"/>
            <a:t>Digitale</a:t>
          </a:r>
          <a:r>
            <a:rPr lang="en-US" sz="2000" dirty="0" smtClean="0"/>
            <a:t> </a:t>
          </a:r>
          <a:r>
            <a:rPr lang="en-US" sz="2000" dirty="0" err="1" smtClean="0"/>
            <a:t>diensten</a:t>
          </a:r>
          <a:r>
            <a:rPr lang="en-US" sz="2000" dirty="0" smtClean="0"/>
            <a:t> </a:t>
          </a:r>
          <a:r>
            <a:rPr lang="en-US" sz="2000" dirty="0" err="1" smtClean="0"/>
            <a:t>als</a:t>
          </a:r>
          <a:r>
            <a:rPr lang="en-US" sz="2000" dirty="0" smtClean="0"/>
            <a:t> ‘</a:t>
          </a:r>
          <a:r>
            <a:rPr lang="en-US" sz="2000" dirty="0" err="1" smtClean="0"/>
            <a:t>natuurlijke</a:t>
          </a:r>
          <a:r>
            <a:rPr lang="en-US" sz="2000" dirty="0" smtClean="0"/>
            <a:t> </a:t>
          </a:r>
          <a:r>
            <a:rPr lang="en-US" sz="2000" dirty="0" err="1" smtClean="0"/>
            <a:t>eerste</a:t>
          </a:r>
          <a:r>
            <a:rPr lang="en-US" sz="2000" dirty="0" smtClean="0"/>
            <a:t> </a:t>
          </a:r>
          <a:r>
            <a:rPr lang="en-US" sz="2000" dirty="0" err="1" smtClean="0"/>
            <a:t>keuze</a:t>
          </a:r>
          <a:r>
            <a:rPr lang="en-US" sz="2000" dirty="0" smtClean="0"/>
            <a:t>’ (</a:t>
          </a:r>
          <a:r>
            <a:rPr lang="en-US" sz="2000" dirty="0" err="1" smtClean="0"/>
            <a:t>snelheid</a:t>
          </a:r>
          <a:r>
            <a:rPr lang="en-US" sz="2000" dirty="0" smtClean="0"/>
            <a:t>, </a:t>
          </a:r>
          <a:r>
            <a:rPr lang="en-US" sz="2000" dirty="0" err="1" smtClean="0"/>
            <a:t>gebruiksgemak</a:t>
          </a:r>
          <a:r>
            <a:rPr lang="en-US" sz="2000" dirty="0" smtClean="0"/>
            <a:t>)</a:t>
          </a:r>
          <a:endParaRPr lang="en-US" sz="2000" dirty="0"/>
        </a:p>
      </dgm:t>
    </dgm:pt>
    <dgm:pt modelId="{51E8E167-4B52-4CA9-8168-C89EC35506C0}" type="parTrans" cxnId="{6112A225-CA21-48EB-849C-18C72B4ACF06}">
      <dgm:prSet/>
      <dgm:spPr/>
      <dgm:t>
        <a:bodyPr/>
        <a:lstStyle/>
        <a:p>
          <a:endParaRPr lang="en-GB" sz="1800"/>
        </a:p>
      </dgm:t>
    </dgm:pt>
    <dgm:pt modelId="{3FEC19AF-8F3A-42E4-836F-5FC92E099DA7}" type="sibTrans" cxnId="{6112A225-CA21-48EB-849C-18C72B4ACF06}">
      <dgm:prSet/>
      <dgm:spPr/>
      <dgm:t>
        <a:bodyPr/>
        <a:lstStyle/>
        <a:p>
          <a:endParaRPr lang="en-GB" sz="1800"/>
        </a:p>
      </dgm:t>
    </dgm:pt>
    <dgm:pt modelId="{98DAEDEE-F5B0-4DF8-AAE9-B5A46CADF61A}">
      <dgm:prSet custT="1"/>
      <dgm:spPr/>
      <dgm:t>
        <a:bodyPr/>
        <a:lstStyle/>
        <a:p>
          <a:pPr rtl="0"/>
          <a:r>
            <a:rPr lang="en-US" sz="2000" dirty="0" err="1" smtClean="0"/>
            <a:t>Ondersteuning</a:t>
          </a:r>
          <a:r>
            <a:rPr lang="en-US" sz="2000" dirty="0" smtClean="0"/>
            <a:t> </a:t>
          </a:r>
          <a:r>
            <a:rPr lang="en-US" sz="2000" dirty="0" err="1" smtClean="0"/>
            <a:t>organiseren</a:t>
          </a:r>
          <a:r>
            <a:rPr lang="en-US" sz="2000" dirty="0" smtClean="0"/>
            <a:t> </a:t>
          </a:r>
          <a:r>
            <a:rPr lang="en-US" sz="2000" dirty="0" err="1" smtClean="0"/>
            <a:t>voor</a:t>
          </a:r>
          <a:r>
            <a:rPr lang="en-US" sz="2000" dirty="0" smtClean="0"/>
            <a:t> </a:t>
          </a:r>
          <a:r>
            <a:rPr lang="en-US" sz="2000" dirty="0" err="1" smtClean="0"/>
            <a:t>zij</a:t>
          </a:r>
          <a:r>
            <a:rPr lang="en-US" sz="2000" dirty="0" smtClean="0"/>
            <a:t> die </a:t>
          </a:r>
          <a:r>
            <a:rPr lang="en-US" sz="2000" dirty="0" err="1" smtClean="0"/>
            <a:t>dit</a:t>
          </a:r>
          <a:r>
            <a:rPr lang="en-US" sz="2000" dirty="0" smtClean="0"/>
            <a:t> </a:t>
          </a:r>
          <a:r>
            <a:rPr lang="en-US" sz="2000" dirty="0" err="1" smtClean="0"/>
            <a:t>niet</a:t>
          </a:r>
          <a:r>
            <a:rPr lang="en-US" sz="2000" dirty="0" smtClean="0"/>
            <a:t> </a:t>
          </a:r>
          <a:r>
            <a:rPr lang="en-US" sz="2000" dirty="0" err="1" smtClean="0"/>
            <a:t>aankunnen</a:t>
          </a:r>
          <a:endParaRPr lang="en-US" sz="2000" dirty="0"/>
        </a:p>
      </dgm:t>
    </dgm:pt>
    <dgm:pt modelId="{4A377947-7196-4E5D-A39F-88E7CFF6E195}" type="parTrans" cxnId="{33BEC376-52D3-4D29-9AC3-58DF52E99927}">
      <dgm:prSet/>
      <dgm:spPr/>
      <dgm:t>
        <a:bodyPr/>
        <a:lstStyle/>
        <a:p>
          <a:endParaRPr lang="en-GB" sz="1800"/>
        </a:p>
      </dgm:t>
    </dgm:pt>
    <dgm:pt modelId="{C455D779-8240-4E17-8D33-051C1949758B}" type="sibTrans" cxnId="{33BEC376-52D3-4D29-9AC3-58DF52E99927}">
      <dgm:prSet/>
      <dgm:spPr/>
      <dgm:t>
        <a:bodyPr/>
        <a:lstStyle/>
        <a:p>
          <a:endParaRPr lang="en-GB" sz="1800"/>
        </a:p>
      </dgm:t>
    </dgm:pt>
    <dgm:pt modelId="{B11FBC1F-63FA-4CFE-A68A-48A5C00540EC}">
      <dgm:prSet custT="1"/>
      <dgm:spPr/>
      <dgm:t>
        <a:bodyPr/>
        <a:lstStyle/>
        <a:p>
          <a:pPr rtl="0"/>
          <a:r>
            <a:rPr lang="en-US" sz="2000" dirty="0" smtClean="0"/>
            <a:t>Self service </a:t>
          </a:r>
          <a:r>
            <a:rPr lang="en-US" sz="2000" dirty="0" err="1" smtClean="0"/>
            <a:t>voor</a:t>
          </a:r>
          <a:r>
            <a:rPr lang="en-US" sz="2000" dirty="0" smtClean="0"/>
            <a:t> burger/</a:t>
          </a:r>
          <a:r>
            <a:rPr lang="en-US" sz="2000" dirty="0" err="1" smtClean="0"/>
            <a:t>bedrijf</a:t>
          </a:r>
          <a:r>
            <a:rPr lang="en-US" sz="2000" dirty="0" smtClean="0"/>
            <a:t>/partners</a:t>
          </a:r>
          <a:endParaRPr lang="en-US" sz="2000" dirty="0"/>
        </a:p>
      </dgm:t>
    </dgm:pt>
    <dgm:pt modelId="{33B3B935-5DDC-4AB8-B35C-344F7DE1C45A}" type="parTrans" cxnId="{C091758C-77E4-488A-B2F3-BB6DC105AA89}">
      <dgm:prSet/>
      <dgm:spPr/>
      <dgm:t>
        <a:bodyPr/>
        <a:lstStyle/>
        <a:p>
          <a:endParaRPr lang="en-US"/>
        </a:p>
      </dgm:t>
    </dgm:pt>
    <dgm:pt modelId="{BC4E94FF-4349-40BB-B638-B5948F667D62}" type="sibTrans" cxnId="{C091758C-77E4-488A-B2F3-BB6DC105AA89}">
      <dgm:prSet/>
      <dgm:spPr/>
      <dgm:t>
        <a:bodyPr/>
        <a:lstStyle/>
        <a:p>
          <a:endParaRPr lang="en-US"/>
        </a:p>
      </dgm:t>
    </dgm:pt>
    <dgm:pt modelId="{3EC53220-BB7B-4A44-A296-2FA5758AFB81}" type="pres">
      <dgm:prSet presAssocID="{6F830B4D-2998-46CD-9AA5-105341FC511A}" presName="linear" presStyleCnt="0">
        <dgm:presLayoutVars>
          <dgm:animLvl val="lvl"/>
          <dgm:resizeHandles val="exact"/>
        </dgm:presLayoutVars>
      </dgm:prSet>
      <dgm:spPr/>
      <dgm:t>
        <a:bodyPr/>
        <a:lstStyle/>
        <a:p>
          <a:endParaRPr lang="en-US"/>
        </a:p>
      </dgm:t>
    </dgm:pt>
    <dgm:pt modelId="{520E6B42-2207-43E4-A944-9ED9BA398924}" type="pres">
      <dgm:prSet presAssocID="{451261B9-D0E9-4BBB-ACAD-02D7E78B9B9E}" presName="parentText" presStyleLbl="node1" presStyleIdx="0" presStyleCnt="3">
        <dgm:presLayoutVars>
          <dgm:chMax val="0"/>
          <dgm:bulletEnabled val="1"/>
        </dgm:presLayoutVars>
      </dgm:prSet>
      <dgm:spPr/>
      <dgm:t>
        <a:bodyPr/>
        <a:lstStyle/>
        <a:p>
          <a:endParaRPr lang="en-US"/>
        </a:p>
      </dgm:t>
    </dgm:pt>
    <dgm:pt modelId="{522CD648-079A-4CA7-99F0-E6AF835B9E3D}" type="pres">
      <dgm:prSet presAssocID="{451261B9-D0E9-4BBB-ACAD-02D7E78B9B9E}" presName="childText" presStyleLbl="revTx" presStyleIdx="0" presStyleCnt="3">
        <dgm:presLayoutVars>
          <dgm:bulletEnabled val="1"/>
        </dgm:presLayoutVars>
      </dgm:prSet>
      <dgm:spPr/>
      <dgm:t>
        <a:bodyPr/>
        <a:lstStyle/>
        <a:p>
          <a:endParaRPr lang="en-US"/>
        </a:p>
      </dgm:t>
    </dgm:pt>
    <dgm:pt modelId="{281A62FD-9640-4AC2-A9AB-CD9F327D1D91}" type="pres">
      <dgm:prSet presAssocID="{4B99BC59-DC7C-427B-BF01-937439B84BEF}" presName="parentText" presStyleLbl="node1" presStyleIdx="1" presStyleCnt="3">
        <dgm:presLayoutVars>
          <dgm:chMax val="0"/>
          <dgm:bulletEnabled val="1"/>
        </dgm:presLayoutVars>
      </dgm:prSet>
      <dgm:spPr/>
      <dgm:t>
        <a:bodyPr/>
        <a:lstStyle/>
        <a:p>
          <a:endParaRPr lang="en-US"/>
        </a:p>
      </dgm:t>
    </dgm:pt>
    <dgm:pt modelId="{E0C1214D-17A2-4057-9D67-2EE6F2E06AF7}" type="pres">
      <dgm:prSet presAssocID="{4B99BC59-DC7C-427B-BF01-937439B84BEF}" presName="childText" presStyleLbl="revTx" presStyleIdx="1" presStyleCnt="3">
        <dgm:presLayoutVars>
          <dgm:bulletEnabled val="1"/>
        </dgm:presLayoutVars>
      </dgm:prSet>
      <dgm:spPr/>
      <dgm:t>
        <a:bodyPr/>
        <a:lstStyle/>
        <a:p>
          <a:endParaRPr lang="en-US"/>
        </a:p>
      </dgm:t>
    </dgm:pt>
    <dgm:pt modelId="{BC17CB74-0AE2-4C7E-8E49-48C5131B01B2}" type="pres">
      <dgm:prSet presAssocID="{F6DD532C-54DB-4731-9BF3-7C9D525A55BA}" presName="parentText" presStyleLbl="node1" presStyleIdx="2" presStyleCnt="3">
        <dgm:presLayoutVars>
          <dgm:chMax val="0"/>
          <dgm:bulletEnabled val="1"/>
        </dgm:presLayoutVars>
      </dgm:prSet>
      <dgm:spPr/>
      <dgm:t>
        <a:bodyPr/>
        <a:lstStyle/>
        <a:p>
          <a:endParaRPr lang="en-US"/>
        </a:p>
      </dgm:t>
    </dgm:pt>
    <dgm:pt modelId="{4D91A41A-8E06-4610-8AF8-9D98B17DE521}" type="pres">
      <dgm:prSet presAssocID="{F6DD532C-54DB-4731-9BF3-7C9D525A55BA}" presName="childText" presStyleLbl="revTx" presStyleIdx="2" presStyleCnt="3">
        <dgm:presLayoutVars>
          <dgm:bulletEnabled val="1"/>
        </dgm:presLayoutVars>
      </dgm:prSet>
      <dgm:spPr/>
      <dgm:t>
        <a:bodyPr/>
        <a:lstStyle/>
        <a:p>
          <a:endParaRPr lang="en-US"/>
        </a:p>
      </dgm:t>
    </dgm:pt>
  </dgm:ptLst>
  <dgm:cxnLst>
    <dgm:cxn modelId="{904F7245-5340-4B95-9287-7CF5C9E24AB2}" type="presOf" srcId="{DB61DC72-0199-4611-9C1B-9BB280A30A17}" destId="{E0C1214D-17A2-4057-9D67-2EE6F2E06AF7}" srcOrd="0" destOrd="0" presId="urn:microsoft.com/office/officeart/2005/8/layout/vList2"/>
    <dgm:cxn modelId="{33BEC376-52D3-4D29-9AC3-58DF52E99927}" srcId="{451261B9-D0E9-4BBB-ACAD-02D7E78B9B9E}" destId="{98DAEDEE-F5B0-4DF8-AAE9-B5A46CADF61A}" srcOrd="2" destOrd="0" parTransId="{4A377947-7196-4E5D-A39F-88E7CFF6E195}" sibTransId="{C455D779-8240-4E17-8D33-051C1949758B}"/>
    <dgm:cxn modelId="{CA01C4AA-6C79-40D0-AFFE-8FB106EAD707}" type="presOf" srcId="{F6DD532C-54DB-4731-9BF3-7C9D525A55BA}" destId="{BC17CB74-0AE2-4C7E-8E49-48C5131B01B2}" srcOrd="0" destOrd="0" presId="urn:microsoft.com/office/officeart/2005/8/layout/vList2"/>
    <dgm:cxn modelId="{FEDFE420-344F-447E-A803-73D47F568438}" type="presOf" srcId="{6F830B4D-2998-46CD-9AA5-105341FC511A}" destId="{3EC53220-BB7B-4A44-A296-2FA5758AFB81}" srcOrd="0" destOrd="0" presId="urn:microsoft.com/office/officeart/2005/8/layout/vList2"/>
    <dgm:cxn modelId="{1DB54926-300A-45CC-9143-5BEA02C2F6D3}" srcId="{4B99BC59-DC7C-427B-BF01-937439B84BEF}" destId="{17C11227-8314-45A4-A6E4-6ECF97B6080E}" srcOrd="2" destOrd="0" parTransId="{B5E6B936-5B6A-46C4-A542-901CBD18A630}" sibTransId="{A5E65D1D-CF9D-414E-B36B-7ABD7149367F}"/>
    <dgm:cxn modelId="{4DE411F6-1E40-404F-9044-F22EB597EEF2}" srcId="{4B99BC59-DC7C-427B-BF01-937439B84BEF}" destId="{DB61DC72-0199-4611-9C1B-9BB280A30A17}" srcOrd="0" destOrd="0" parTransId="{A66B32D6-97DA-4B16-AAFD-8E358D1B22DA}" sibTransId="{1914A136-BAE5-4592-9FF5-3039D2B308A5}"/>
    <dgm:cxn modelId="{B340241A-B1ED-42F3-93B8-5FE6859FB4D7}" srcId="{6F830B4D-2998-46CD-9AA5-105341FC511A}" destId="{451261B9-D0E9-4BBB-ACAD-02D7E78B9B9E}" srcOrd="0" destOrd="0" parTransId="{6A8B97C5-325B-491D-B66E-0A124038CB31}" sibTransId="{AEF57B02-532F-4F37-9E4D-7AC28E97174A}"/>
    <dgm:cxn modelId="{B105D932-DB34-49C3-AB46-D8B56E3D8630}" type="presOf" srcId="{0F550D5D-6A15-4AA0-9CB6-42F06BC3C197}" destId="{4D91A41A-8E06-4610-8AF8-9D98B17DE521}" srcOrd="0" destOrd="1" presId="urn:microsoft.com/office/officeart/2005/8/layout/vList2"/>
    <dgm:cxn modelId="{B11BDE14-3064-468A-883E-782EA7307B45}" type="presOf" srcId="{BC81328F-F053-4991-8775-125F632D1F3C}" destId="{4D91A41A-8E06-4610-8AF8-9D98B17DE521}" srcOrd="0" destOrd="0" presId="urn:microsoft.com/office/officeart/2005/8/layout/vList2"/>
    <dgm:cxn modelId="{C091758C-77E4-488A-B2F3-BB6DC105AA89}" srcId="{4B99BC59-DC7C-427B-BF01-937439B84BEF}" destId="{B11FBC1F-63FA-4CFE-A68A-48A5C00540EC}" srcOrd="1" destOrd="0" parTransId="{33B3B935-5DDC-4AB8-B35C-344F7DE1C45A}" sibTransId="{BC4E94FF-4349-40BB-B638-B5948F667D62}"/>
    <dgm:cxn modelId="{6112A225-CA21-48EB-849C-18C72B4ACF06}" srcId="{451261B9-D0E9-4BBB-ACAD-02D7E78B9B9E}" destId="{23DB0BDA-455A-4B27-B80B-30011B2B5FBE}" srcOrd="1" destOrd="0" parTransId="{51E8E167-4B52-4CA9-8168-C89EC35506C0}" sibTransId="{3FEC19AF-8F3A-42E4-836F-5FC92E099DA7}"/>
    <dgm:cxn modelId="{5B32B586-D660-4B49-915F-8C9966223B81}" type="presOf" srcId="{23DB0BDA-455A-4B27-B80B-30011B2B5FBE}" destId="{522CD648-079A-4CA7-99F0-E6AF835B9E3D}" srcOrd="0" destOrd="1" presId="urn:microsoft.com/office/officeart/2005/8/layout/vList2"/>
    <dgm:cxn modelId="{1667B834-A90A-44A3-965A-BFC6EE4BE0B8}" type="presOf" srcId="{4B99BC59-DC7C-427B-BF01-937439B84BEF}" destId="{281A62FD-9640-4AC2-A9AB-CD9F327D1D91}" srcOrd="0" destOrd="0" presId="urn:microsoft.com/office/officeart/2005/8/layout/vList2"/>
    <dgm:cxn modelId="{1BD18223-C4D5-4578-A869-2A379B106227}" type="presOf" srcId="{17C11227-8314-45A4-A6E4-6ECF97B6080E}" destId="{E0C1214D-17A2-4057-9D67-2EE6F2E06AF7}" srcOrd="0" destOrd="2" presId="urn:microsoft.com/office/officeart/2005/8/layout/vList2"/>
    <dgm:cxn modelId="{3C9C9383-CE6F-4F33-B317-0EC436D17E62}" srcId="{6F830B4D-2998-46CD-9AA5-105341FC511A}" destId="{F6DD532C-54DB-4731-9BF3-7C9D525A55BA}" srcOrd="2" destOrd="0" parTransId="{FE076A2B-C1FE-40BF-9515-147D851810E1}" sibTransId="{C86CE9B2-4412-435D-9F14-1EEC85B9ED0F}"/>
    <dgm:cxn modelId="{10D6302B-9774-4081-A887-5B23F6027650}" srcId="{451261B9-D0E9-4BBB-ACAD-02D7E78B9B9E}" destId="{A4C9535C-FA42-474E-B326-895F6937C3E9}" srcOrd="0" destOrd="0" parTransId="{B9D175F3-4EB9-405E-9869-A64310C40EA0}" sibTransId="{6BACE794-0415-4C64-A842-C76288296AD0}"/>
    <dgm:cxn modelId="{86F206D1-8F5D-41F2-A9D6-14A977E77230}" srcId="{F6DD532C-54DB-4731-9BF3-7C9D525A55BA}" destId="{0F550D5D-6A15-4AA0-9CB6-42F06BC3C197}" srcOrd="1" destOrd="0" parTransId="{BE80905A-02D6-44D0-BF92-A6AB9BD22E36}" sibTransId="{774DAC41-CC9B-42A8-A57C-354151452642}"/>
    <dgm:cxn modelId="{15E7D696-3148-4C86-AF7D-91C4D97C71C1}" srcId="{6F830B4D-2998-46CD-9AA5-105341FC511A}" destId="{4B99BC59-DC7C-427B-BF01-937439B84BEF}" srcOrd="1" destOrd="0" parTransId="{01FCBD1C-4CE8-4862-BBED-65A04A3BB5A7}" sibTransId="{19C0E57A-C71A-4082-ACD2-53C07FA29A71}"/>
    <dgm:cxn modelId="{FAF6E656-3A50-45A0-BB13-134AFF5D702A}" type="presOf" srcId="{A4C9535C-FA42-474E-B326-895F6937C3E9}" destId="{522CD648-079A-4CA7-99F0-E6AF835B9E3D}" srcOrd="0" destOrd="0" presId="urn:microsoft.com/office/officeart/2005/8/layout/vList2"/>
    <dgm:cxn modelId="{7DA35C90-9BDE-4630-A127-85E041550822}" srcId="{F6DD532C-54DB-4731-9BF3-7C9D525A55BA}" destId="{BC81328F-F053-4991-8775-125F632D1F3C}" srcOrd="0" destOrd="0" parTransId="{D012F2E2-05FE-4560-9DF0-84B6DA27F68A}" sibTransId="{621B9BF1-90BA-4ABD-8DB7-72F5FC5D5A66}"/>
    <dgm:cxn modelId="{3062FA94-C850-4961-9669-5034B28E79BB}" type="presOf" srcId="{B11FBC1F-63FA-4CFE-A68A-48A5C00540EC}" destId="{E0C1214D-17A2-4057-9D67-2EE6F2E06AF7}" srcOrd="0" destOrd="1" presId="urn:microsoft.com/office/officeart/2005/8/layout/vList2"/>
    <dgm:cxn modelId="{FFDAEEF5-CC8D-491A-AF26-83681AE47C76}" type="presOf" srcId="{98DAEDEE-F5B0-4DF8-AAE9-B5A46CADF61A}" destId="{522CD648-079A-4CA7-99F0-E6AF835B9E3D}" srcOrd="0" destOrd="2" presId="urn:microsoft.com/office/officeart/2005/8/layout/vList2"/>
    <dgm:cxn modelId="{267F00BC-A4FD-4A1F-B3A5-26582FA17E2F}" type="presOf" srcId="{451261B9-D0E9-4BBB-ACAD-02D7E78B9B9E}" destId="{520E6B42-2207-43E4-A944-9ED9BA398924}" srcOrd="0" destOrd="0" presId="urn:microsoft.com/office/officeart/2005/8/layout/vList2"/>
    <dgm:cxn modelId="{1FA2B50A-E2AB-4A85-A4E0-E673118F452D}" type="presParOf" srcId="{3EC53220-BB7B-4A44-A296-2FA5758AFB81}" destId="{520E6B42-2207-43E4-A944-9ED9BA398924}" srcOrd="0" destOrd="0" presId="urn:microsoft.com/office/officeart/2005/8/layout/vList2"/>
    <dgm:cxn modelId="{6DA54E1C-3D41-41C9-8507-19632EB43478}" type="presParOf" srcId="{3EC53220-BB7B-4A44-A296-2FA5758AFB81}" destId="{522CD648-079A-4CA7-99F0-E6AF835B9E3D}" srcOrd="1" destOrd="0" presId="urn:microsoft.com/office/officeart/2005/8/layout/vList2"/>
    <dgm:cxn modelId="{EAE75D38-58C7-4848-A8D1-E4FC74819724}" type="presParOf" srcId="{3EC53220-BB7B-4A44-A296-2FA5758AFB81}" destId="{281A62FD-9640-4AC2-A9AB-CD9F327D1D91}" srcOrd="2" destOrd="0" presId="urn:microsoft.com/office/officeart/2005/8/layout/vList2"/>
    <dgm:cxn modelId="{EEED0542-8C80-46F4-BC43-B4F41194E2B7}" type="presParOf" srcId="{3EC53220-BB7B-4A44-A296-2FA5758AFB81}" destId="{E0C1214D-17A2-4057-9D67-2EE6F2E06AF7}" srcOrd="3" destOrd="0" presId="urn:microsoft.com/office/officeart/2005/8/layout/vList2"/>
    <dgm:cxn modelId="{06B68579-BDD6-4553-A2E2-32BEAFEB5102}" type="presParOf" srcId="{3EC53220-BB7B-4A44-A296-2FA5758AFB81}" destId="{BC17CB74-0AE2-4C7E-8E49-48C5131B01B2}" srcOrd="4" destOrd="0" presId="urn:microsoft.com/office/officeart/2005/8/layout/vList2"/>
    <dgm:cxn modelId="{76BFF753-1478-4EBA-9A25-A2BC42C0761B}" type="presParOf" srcId="{3EC53220-BB7B-4A44-A296-2FA5758AFB81}" destId="{4D91A41A-8E06-4610-8AF8-9D98B17DE52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27A85B-40E1-4273-AA3A-B8C345CED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1DF72F-2993-44F0-9830-94D458337CFF}">
      <dgm:prSet/>
      <dgm:spPr/>
      <dgm:t>
        <a:bodyPr/>
        <a:lstStyle/>
        <a:p>
          <a:pPr rtl="0"/>
          <a:r>
            <a:rPr lang="nl-BE" dirty="0" smtClean="0"/>
            <a:t>Doel</a:t>
          </a:r>
          <a:endParaRPr lang="en-US" dirty="0"/>
        </a:p>
      </dgm:t>
    </dgm:pt>
    <dgm:pt modelId="{C61C18F2-A43D-4B02-A94D-356A11DA54D0}" type="parTrans" cxnId="{EAC74D19-E700-42A6-9519-D7C296C1B492}">
      <dgm:prSet/>
      <dgm:spPr/>
      <dgm:t>
        <a:bodyPr/>
        <a:lstStyle/>
        <a:p>
          <a:endParaRPr lang="en-US"/>
        </a:p>
      </dgm:t>
    </dgm:pt>
    <dgm:pt modelId="{8A0B392B-0E3B-4E1A-9549-BEC7D5FB488E}" type="sibTrans" cxnId="{EAC74D19-E700-42A6-9519-D7C296C1B492}">
      <dgm:prSet/>
      <dgm:spPr/>
      <dgm:t>
        <a:bodyPr/>
        <a:lstStyle/>
        <a:p>
          <a:endParaRPr lang="en-US"/>
        </a:p>
      </dgm:t>
    </dgm:pt>
    <dgm:pt modelId="{F1FBD330-8966-408B-ABD9-A7403B0CEDD1}">
      <dgm:prSet/>
      <dgm:spPr/>
      <dgm:t>
        <a:bodyPr/>
        <a:lstStyle/>
        <a:p>
          <a:pPr rtl="0"/>
          <a:r>
            <a:rPr lang="en-US" dirty="0" err="1" smtClean="0"/>
            <a:t>Ondernomen</a:t>
          </a:r>
          <a:r>
            <a:rPr lang="en-US" dirty="0" smtClean="0"/>
            <a:t> </a:t>
          </a:r>
          <a:r>
            <a:rPr lang="en-US" dirty="0" err="1" smtClean="0"/>
            <a:t>stappen</a:t>
          </a:r>
          <a:endParaRPr lang="en-US" dirty="0"/>
        </a:p>
      </dgm:t>
    </dgm:pt>
    <dgm:pt modelId="{9E52E1C0-4901-495D-B565-A0234647B1C4}" type="parTrans" cxnId="{EC74146A-2908-42F3-8EC4-C8BE4BED3722}">
      <dgm:prSet/>
      <dgm:spPr/>
      <dgm:t>
        <a:bodyPr/>
        <a:lstStyle/>
        <a:p>
          <a:endParaRPr lang="en-US"/>
        </a:p>
      </dgm:t>
    </dgm:pt>
    <dgm:pt modelId="{B1D1916F-E1E9-4A72-8F1E-809B52BD5410}" type="sibTrans" cxnId="{EC74146A-2908-42F3-8EC4-C8BE4BED3722}">
      <dgm:prSet/>
      <dgm:spPr/>
      <dgm:t>
        <a:bodyPr/>
        <a:lstStyle/>
        <a:p>
          <a:endParaRPr lang="en-US"/>
        </a:p>
      </dgm:t>
    </dgm:pt>
    <dgm:pt modelId="{373DC18E-09A1-4006-908C-687016BC1ED3}">
      <dgm:prSet/>
      <dgm:spPr/>
      <dgm:t>
        <a:bodyPr/>
        <a:lstStyle/>
        <a:p>
          <a:pPr rtl="0"/>
          <a:r>
            <a:rPr lang="nl-BE" dirty="0" smtClean="0"/>
            <a:t>ICT Governance, project management, kwaliteit, methodologie en normen</a:t>
          </a:r>
          <a:endParaRPr lang="en-US" dirty="0"/>
        </a:p>
      </dgm:t>
    </dgm:pt>
    <dgm:pt modelId="{16E3B8D6-6F8E-461E-99E8-688A57CE312F}" type="parTrans" cxnId="{654502AA-D71A-4220-A8E5-D11CE01921FD}">
      <dgm:prSet/>
      <dgm:spPr/>
      <dgm:t>
        <a:bodyPr/>
        <a:lstStyle/>
        <a:p>
          <a:endParaRPr lang="en-US"/>
        </a:p>
      </dgm:t>
    </dgm:pt>
    <dgm:pt modelId="{4DA2E710-D342-46BD-99F4-DD849564C5C8}" type="sibTrans" cxnId="{654502AA-D71A-4220-A8E5-D11CE01921FD}">
      <dgm:prSet/>
      <dgm:spPr/>
      <dgm:t>
        <a:bodyPr/>
        <a:lstStyle/>
        <a:p>
          <a:endParaRPr lang="en-US"/>
        </a:p>
      </dgm:t>
    </dgm:pt>
    <dgm:pt modelId="{FBAED513-DAED-4F02-810A-FD1DB6BA0B5A}">
      <dgm:prSet/>
      <dgm:spPr/>
      <dgm:t>
        <a:bodyPr/>
        <a:lstStyle/>
        <a:p>
          <a:pPr rtl="0"/>
          <a:r>
            <a:rPr lang="nl-BE" dirty="0" smtClean="0"/>
            <a:t>Gemotiveerde medewerkers o.m. met nieuwe werken, telewerk</a:t>
          </a:r>
          <a:endParaRPr lang="en-US" dirty="0"/>
        </a:p>
      </dgm:t>
    </dgm:pt>
    <dgm:pt modelId="{5F298ABD-2BAC-4F42-9451-5530839931E6}" type="parTrans" cxnId="{79DAC2F5-2382-439A-B7F1-942DB58B181D}">
      <dgm:prSet/>
      <dgm:spPr/>
      <dgm:t>
        <a:bodyPr/>
        <a:lstStyle/>
        <a:p>
          <a:endParaRPr lang="en-US"/>
        </a:p>
      </dgm:t>
    </dgm:pt>
    <dgm:pt modelId="{04BC6A0A-099D-40F0-857F-A47F75E41E20}" type="sibTrans" cxnId="{79DAC2F5-2382-439A-B7F1-942DB58B181D}">
      <dgm:prSet/>
      <dgm:spPr/>
      <dgm:t>
        <a:bodyPr/>
        <a:lstStyle/>
        <a:p>
          <a:endParaRPr lang="en-US"/>
        </a:p>
      </dgm:t>
    </dgm:pt>
    <dgm:pt modelId="{F6A71463-31CC-445E-B8E1-BB7A6F98436B}">
      <dgm:prSet/>
      <dgm:spPr/>
      <dgm:t>
        <a:bodyPr/>
        <a:lstStyle/>
        <a:p>
          <a:pPr rtl="0"/>
          <a:r>
            <a:rPr lang="nl-BE" dirty="0" smtClean="0"/>
            <a:t>Productiviteitsverhoging door procesoptimalisatie en procesketens</a:t>
          </a:r>
          <a:endParaRPr lang="en-US" dirty="0"/>
        </a:p>
      </dgm:t>
    </dgm:pt>
    <dgm:pt modelId="{1E80E291-134F-4D25-973A-707DB3F3B2E6}" type="parTrans" cxnId="{C8A02ED5-C300-4C30-AA3D-ED6112626534}">
      <dgm:prSet/>
      <dgm:spPr/>
      <dgm:t>
        <a:bodyPr/>
        <a:lstStyle/>
        <a:p>
          <a:endParaRPr lang="en-US"/>
        </a:p>
      </dgm:t>
    </dgm:pt>
    <dgm:pt modelId="{10AABDC5-77E1-4362-911B-E5E620481F0C}" type="sibTrans" cxnId="{C8A02ED5-C300-4C30-AA3D-ED6112626534}">
      <dgm:prSet/>
      <dgm:spPr/>
      <dgm:t>
        <a:bodyPr/>
        <a:lstStyle/>
        <a:p>
          <a:endParaRPr lang="en-US"/>
        </a:p>
      </dgm:t>
    </dgm:pt>
    <dgm:pt modelId="{B1043955-87C6-4DA8-BBBC-7B5BA3D28EDF}">
      <dgm:prSet/>
      <dgm:spPr/>
      <dgm:t>
        <a:bodyPr/>
        <a:lstStyle/>
        <a:p>
          <a:pPr rtl="0"/>
          <a:r>
            <a:rPr lang="nl-BE" dirty="0" err="1" smtClean="0"/>
            <a:t>Roadmap</a:t>
          </a:r>
          <a:endParaRPr lang="en-US" dirty="0"/>
        </a:p>
      </dgm:t>
    </dgm:pt>
    <dgm:pt modelId="{12715E5F-4875-4E97-8BE8-1F5DC214FFAF}" type="parTrans" cxnId="{D20FF375-5EC3-4E78-89FB-2221E621BC02}">
      <dgm:prSet/>
      <dgm:spPr/>
      <dgm:t>
        <a:bodyPr/>
        <a:lstStyle/>
        <a:p>
          <a:endParaRPr lang="en-US"/>
        </a:p>
      </dgm:t>
    </dgm:pt>
    <dgm:pt modelId="{998E2A11-3F40-4AC0-AA0E-A9AADC4A33A1}" type="sibTrans" cxnId="{D20FF375-5EC3-4E78-89FB-2221E621BC02}">
      <dgm:prSet/>
      <dgm:spPr/>
      <dgm:t>
        <a:bodyPr/>
        <a:lstStyle/>
        <a:p>
          <a:endParaRPr lang="en-US"/>
        </a:p>
      </dgm:t>
    </dgm:pt>
    <dgm:pt modelId="{A9D81DCD-346A-440C-AA91-6FAB54EFCA06}">
      <dgm:prSet/>
      <dgm:spPr/>
      <dgm:t>
        <a:bodyPr/>
        <a:lstStyle/>
        <a:p>
          <a:pPr rtl="0"/>
          <a:r>
            <a:rPr lang="nl-BE" dirty="0" smtClean="0"/>
            <a:t>(ICT) Synergieën (andere </a:t>
          </a:r>
          <a:r>
            <a:rPr lang="nl-BE" dirty="0" err="1" smtClean="0"/>
            <a:t>niveau’s</a:t>
          </a:r>
          <a:r>
            <a:rPr lang="nl-BE" dirty="0" smtClean="0"/>
            <a:t>)</a:t>
          </a:r>
          <a:endParaRPr lang="en-US" dirty="0"/>
        </a:p>
      </dgm:t>
    </dgm:pt>
    <dgm:pt modelId="{F94A5F56-6416-4D3D-9683-F75F8560AC1C}" type="parTrans" cxnId="{54D2DB85-C95F-4945-8D19-499ABF5F8BD5}">
      <dgm:prSet/>
      <dgm:spPr/>
      <dgm:t>
        <a:bodyPr/>
        <a:lstStyle/>
        <a:p>
          <a:endParaRPr lang="en-US"/>
        </a:p>
      </dgm:t>
    </dgm:pt>
    <dgm:pt modelId="{D6925AE7-0CA5-4792-B46A-A2748FC3818C}" type="sibTrans" cxnId="{54D2DB85-C95F-4945-8D19-499ABF5F8BD5}">
      <dgm:prSet/>
      <dgm:spPr/>
      <dgm:t>
        <a:bodyPr/>
        <a:lstStyle/>
        <a:p>
          <a:endParaRPr lang="en-US"/>
        </a:p>
      </dgm:t>
    </dgm:pt>
    <dgm:pt modelId="{59000925-491B-4597-85D5-997FA99AACD1}">
      <dgm:prSet/>
      <dgm:spPr/>
      <dgm:t>
        <a:bodyPr/>
        <a:lstStyle/>
        <a:p>
          <a:pPr rtl="0"/>
          <a:r>
            <a:rPr lang="nl-BE" dirty="0" smtClean="0"/>
            <a:t>Industrialisatie ICT / </a:t>
          </a:r>
          <a:r>
            <a:rPr lang="nl-BE" dirty="0" err="1" smtClean="0"/>
            <a:t>synergieën</a:t>
          </a:r>
          <a:endParaRPr lang="en-US" dirty="0"/>
        </a:p>
      </dgm:t>
    </dgm:pt>
    <dgm:pt modelId="{39194576-8D1B-41F2-9C43-87BED97ECEEF}" type="parTrans" cxnId="{6185B853-7297-4E4C-9D60-FC4B4D8C6A87}">
      <dgm:prSet/>
      <dgm:spPr/>
      <dgm:t>
        <a:bodyPr/>
        <a:lstStyle/>
        <a:p>
          <a:endParaRPr lang="en-GB"/>
        </a:p>
      </dgm:t>
    </dgm:pt>
    <dgm:pt modelId="{2C667C88-0E60-4EB6-82DB-C0231E158619}" type="sibTrans" cxnId="{6185B853-7297-4E4C-9D60-FC4B4D8C6A87}">
      <dgm:prSet/>
      <dgm:spPr/>
      <dgm:t>
        <a:bodyPr/>
        <a:lstStyle/>
        <a:p>
          <a:endParaRPr lang="en-GB"/>
        </a:p>
      </dgm:t>
    </dgm:pt>
    <dgm:pt modelId="{86DB08BB-11C9-49EB-BCD2-8FC9B3CCD964}">
      <dgm:prSet/>
      <dgm:spPr/>
      <dgm:t>
        <a:bodyPr/>
        <a:lstStyle/>
        <a:p>
          <a:pPr rtl="0"/>
          <a:r>
            <a:rPr lang="en-US" dirty="0" err="1" smtClean="0"/>
            <a:t>Anticiperen</a:t>
          </a:r>
          <a:r>
            <a:rPr lang="en-US" dirty="0" smtClean="0"/>
            <a:t> met ICT op </a:t>
          </a:r>
          <a:r>
            <a:rPr lang="en-US" dirty="0" err="1" smtClean="0"/>
            <a:t>natuurlijk</a:t>
          </a:r>
          <a:r>
            <a:rPr lang="en-US" dirty="0" smtClean="0"/>
            <a:t> </a:t>
          </a:r>
          <a:r>
            <a:rPr lang="en-US" dirty="0" err="1" smtClean="0"/>
            <a:t>verloop</a:t>
          </a:r>
          <a:r>
            <a:rPr lang="en-US" dirty="0" smtClean="0"/>
            <a:t> door v</a:t>
          </a:r>
          <a:r>
            <a:rPr lang="nl-BE" dirty="0" err="1" smtClean="0"/>
            <a:t>ergrijzing</a:t>
          </a:r>
          <a:r>
            <a:rPr lang="nl-BE" dirty="0" smtClean="0"/>
            <a:t> personeel</a:t>
          </a:r>
          <a:endParaRPr lang="en-US" dirty="0"/>
        </a:p>
      </dgm:t>
    </dgm:pt>
    <dgm:pt modelId="{1578ADC6-0394-4E4B-AFA2-84C2D3FF8050}" type="parTrans" cxnId="{8BA533B1-0D2E-43AC-9F51-390964D4A998}">
      <dgm:prSet/>
      <dgm:spPr/>
      <dgm:t>
        <a:bodyPr/>
        <a:lstStyle/>
        <a:p>
          <a:endParaRPr lang="en-GB"/>
        </a:p>
      </dgm:t>
    </dgm:pt>
    <dgm:pt modelId="{79733064-3334-419C-B004-69E75C4EBE93}" type="sibTrans" cxnId="{8BA533B1-0D2E-43AC-9F51-390964D4A998}">
      <dgm:prSet/>
      <dgm:spPr/>
      <dgm:t>
        <a:bodyPr/>
        <a:lstStyle/>
        <a:p>
          <a:endParaRPr lang="en-GB"/>
        </a:p>
      </dgm:t>
    </dgm:pt>
    <dgm:pt modelId="{7C9C4D47-C283-4E9B-9C74-8B2DE8733D56}">
      <dgm:prSet/>
      <dgm:spPr/>
      <dgm:t>
        <a:bodyPr/>
        <a:lstStyle/>
        <a:p>
          <a:pPr rtl="0"/>
          <a:r>
            <a:rPr lang="en-US" dirty="0" err="1" smtClean="0"/>
            <a:t>Afstemmen</a:t>
          </a:r>
          <a:r>
            <a:rPr lang="en-US" dirty="0" smtClean="0"/>
            <a:t> Business – ICT : ‘good enough’/ROI</a:t>
          </a:r>
          <a:endParaRPr lang="en-US" dirty="0"/>
        </a:p>
      </dgm:t>
    </dgm:pt>
    <dgm:pt modelId="{A0580253-0EB5-44CA-A528-D306B7C058E3}" type="parTrans" cxnId="{1726A8B0-D8EA-44FB-9650-4B825F805D3D}">
      <dgm:prSet/>
      <dgm:spPr/>
      <dgm:t>
        <a:bodyPr/>
        <a:lstStyle/>
        <a:p>
          <a:endParaRPr lang="nl-BE"/>
        </a:p>
      </dgm:t>
    </dgm:pt>
    <dgm:pt modelId="{48CAC47D-DEA9-48F2-8260-66C6F3127C61}" type="sibTrans" cxnId="{1726A8B0-D8EA-44FB-9650-4B825F805D3D}">
      <dgm:prSet/>
      <dgm:spPr/>
      <dgm:t>
        <a:bodyPr/>
        <a:lstStyle/>
        <a:p>
          <a:endParaRPr lang="nl-BE"/>
        </a:p>
      </dgm:t>
    </dgm:pt>
    <dgm:pt modelId="{7EDD6591-343F-4ABE-9F54-9A51FC6EDADA}">
      <dgm:prSet/>
      <dgm:spPr/>
      <dgm:t>
        <a:bodyPr/>
        <a:lstStyle/>
        <a:p>
          <a:pPr rtl="0"/>
          <a:r>
            <a:rPr lang="en-US" dirty="0" smtClean="0"/>
            <a:t>Release management (business &amp; </a:t>
          </a:r>
          <a:r>
            <a:rPr lang="en-US" dirty="0" err="1" smtClean="0"/>
            <a:t>politiek</a:t>
          </a:r>
          <a:r>
            <a:rPr lang="en-US" dirty="0" smtClean="0"/>
            <a:t> </a:t>
          </a:r>
          <a:r>
            <a:rPr lang="en-US" dirty="0" err="1" smtClean="0"/>
            <a:t>vlak</a:t>
          </a:r>
          <a:r>
            <a:rPr lang="en-US" dirty="0" smtClean="0"/>
            <a:t>)</a:t>
          </a:r>
          <a:endParaRPr lang="en-US" dirty="0"/>
        </a:p>
      </dgm:t>
    </dgm:pt>
    <dgm:pt modelId="{F494A4CB-1E6C-4991-8A53-7B0E8848FD3B}" type="parTrans" cxnId="{37B78A62-6C2F-4BAB-91FB-8EEA514C1864}">
      <dgm:prSet/>
      <dgm:spPr/>
      <dgm:t>
        <a:bodyPr/>
        <a:lstStyle/>
        <a:p>
          <a:endParaRPr lang="en-US"/>
        </a:p>
      </dgm:t>
    </dgm:pt>
    <dgm:pt modelId="{A852B326-FFFA-4E7B-A132-2502568C6AF1}" type="sibTrans" cxnId="{37B78A62-6C2F-4BAB-91FB-8EEA514C1864}">
      <dgm:prSet/>
      <dgm:spPr/>
      <dgm:t>
        <a:bodyPr/>
        <a:lstStyle/>
        <a:p>
          <a:endParaRPr lang="en-US"/>
        </a:p>
      </dgm:t>
    </dgm:pt>
    <dgm:pt modelId="{71595B1B-1A42-4BEE-9CBF-C251867968CE}">
      <dgm:prSet/>
      <dgm:spPr/>
      <dgm:t>
        <a:bodyPr/>
        <a:lstStyle/>
        <a:p>
          <a:r>
            <a:rPr lang="en-US" dirty="0" err="1" smtClean="0"/>
            <a:t>Kosten</a:t>
          </a:r>
          <a:r>
            <a:rPr lang="en-US" dirty="0" smtClean="0"/>
            <a:t> </a:t>
          </a:r>
          <a:r>
            <a:rPr lang="en-US" dirty="0" err="1" smtClean="0"/>
            <a:t>onder</a:t>
          </a:r>
          <a:r>
            <a:rPr lang="en-US" dirty="0" smtClean="0"/>
            <a:t> </a:t>
          </a:r>
          <a:r>
            <a:rPr lang="en-US" dirty="0" err="1" smtClean="0"/>
            <a:t>controle</a:t>
          </a:r>
          <a:r>
            <a:rPr lang="en-US" dirty="0" smtClean="0"/>
            <a:t> </a:t>
          </a:r>
          <a:r>
            <a:rPr lang="en-US" dirty="0" err="1" smtClean="0"/>
            <a:t>houden</a:t>
          </a:r>
          <a:r>
            <a:rPr lang="en-US" dirty="0" smtClean="0"/>
            <a:t>, </a:t>
          </a:r>
          <a:r>
            <a:rPr lang="en-US" dirty="0" err="1" smtClean="0"/>
            <a:t>zowel</a:t>
          </a:r>
          <a:r>
            <a:rPr lang="en-US" dirty="0" smtClean="0"/>
            <a:t> ICT </a:t>
          </a:r>
          <a:r>
            <a:rPr lang="en-US" dirty="0" err="1" smtClean="0"/>
            <a:t>als</a:t>
          </a:r>
          <a:r>
            <a:rPr lang="en-US" dirty="0" smtClean="0"/>
            <a:t> </a:t>
          </a:r>
          <a:r>
            <a:rPr lang="en-US" dirty="0" err="1" smtClean="0"/>
            <a:t>breder</a:t>
          </a:r>
          <a:r>
            <a:rPr lang="en-US" dirty="0" smtClean="0"/>
            <a:t> </a:t>
          </a:r>
          <a:r>
            <a:rPr lang="en-US" dirty="0" err="1" smtClean="0"/>
            <a:t>binnen</a:t>
          </a:r>
          <a:r>
            <a:rPr lang="en-US" dirty="0" smtClean="0"/>
            <a:t> </a:t>
          </a:r>
          <a:r>
            <a:rPr lang="en-US" dirty="0" err="1" smtClean="0"/>
            <a:t>overheid</a:t>
          </a:r>
          <a:endParaRPr lang="en-US" dirty="0"/>
        </a:p>
      </dgm:t>
    </dgm:pt>
    <dgm:pt modelId="{68B4CAE7-2850-474E-A5C9-FC3C9715EEE9}" type="parTrans" cxnId="{612B894E-A46A-4BC1-B236-36CC26FA9B9D}">
      <dgm:prSet/>
      <dgm:spPr/>
      <dgm:t>
        <a:bodyPr/>
        <a:lstStyle/>
        <a:p>
          <a:endParaRPr lang="en-US"/>
        </a:p>
      </dgm:t>
    </dgm:pt>
    <dgm:pt modelId="{6A0EC6DE-5A59-476D-9F25-DF6B58873754}" type="sibTrans" cxnId="{612B894E-A46A-4BC1-B236-36CC26FA9B9D}">
      <dgm:prSet/>
      <dgm:spPr/>
      <dgm:t>
        <a:bodyPr/>
        <a:lstStyle/>
        <a:p>
          <a:endParaRPr lang="en-US"/>
        </a:p>
      </dgm:t>
    </dgm:pt>
    <dgm:pt modelId="{716B249E-8201-4AB9-A98E-0525D62F402D}" type="pres">
      <dgm:prSet presAssocID="{8E27A85B-40E1-4273-AA3A-B8C345CED2D3}" presName="linear" presStyleCnt="0">
        <dgm:presLayoutVars>
          <dgm:animLvl val="lvl"/>
          <dgm:resizeHandles val="exact"/>
        </dgm:presLayoutVars>
      </dgm:prSet>
      <dgm:spPr/>
      <dgm:t>
        <a:bodyPr/>
        <a:lstStyle/>
        <a:p>
          <a:endParaRPr lang="en-US"/>
        </a:p>
      </dgm:t>
    </dgm:pt>
    <dgm:pt modelId="{B1AAE710-239F-48C3-82AD-D55D1D6D9DF7}" type="pres">
      <dgm:prSet presAssocID="{F01DF72F-2993-44F0-9830-94D458337CFF}" presName="parentText" presStyleLbl="node1" presStyleIdx="0" presStyleCnt="3">
        <dgm:presLayoutVars>
          <dgm:chMax val="0"/>
          <dgm:bulletEnabled val="1"/>
        </dgm:presLayoutVars>
      </dgm:prSet>
      <dgm:spPr/>
      <dgm:t>
        <a:bodyPr/>
        <a:lstStyle/>
        <a:p>
          <a:endParaRPr lang="en-US"/>
        </a:p>
      </dgm:t>
    </dgm:pt>
    <dgm:pt modelId="{F01A2291-0840-48DB-BB47-091BBA17A62E}" type="pres">
      <dgm:prSet presAssocID="{F01DF72F-2993-44F0-9830-94D458337CFF}" presName="childText" presStyleLbl="revTx" presStyleIdx="0" presStyleCnt="3">
        <dgm:presLayoutVars>
          <dgm:bulletEnabled val="1"/>
        </dgm:presLayoutVars>
      </dgm:prSet>
      <dgm:spPr/>
      <dgm:t>
        <a:bodyPr/>
        <a:lstStyle/>
        <a:p>
          <a:endParaRPr lang="en-US"/>
        </a:p>
      </dgm:t>
    </dgm:pt>
    <dgm:pt modelId="{95C1DC7A-FD4D-4295-9DF4-EA817CCB0EEC}" type="pres">
      <dgm:prSet presAssocID="{F1FBD330-8966-408B-ABD9-A7403B0CEDD1}" presName="parentText" presStyleLbl="node1" presStyleIdx="1" presStyleCnt="3" custLinFactNeighborX="-833" custLinFactNeighborY="3972">
        <dgm:presLayoutVars>
          <dgm:chMax val="0"/>
          <dgm:bulletEnabled val="1"/>
        </dgm:presLayoutVars>
      </dgm:prSet>
      <dgm:spPr/>
      <dgm:t>
        <a:bodyPr/>
        <a:lstStyle/>
        <a:p>
          <a:endParaRPr lang="en-US"/>
        </a:p>
      </dgm:t>
    </dgm:pt>
    <dgm:pt modelId="{7D201D6D-C86A-4C1E-9678-18F0710ADD1F}" type="pres">
      <dgm:prSet presAssocID="{F1FBD330-8966-408B-ABD9-A7403B0CEDD1}" presName="childText" presStyleLbl="revTx" presStyleIdx="1" presStyleCnt="3">
        <dgm:presLayoutVars>
          <dgm:bulletEnabled val="1"/>
        </dgm:presLayoutVars>
      </dgm:prSet>
      <dgm:spPr/>
      <dgm:t>
        <a:bodyPr/>
        <a:lstStyle/>
        <a:p>
          <a:endParaRPr lang="en-US"/>
        </a:p>
      </dgm:t>
    </dgm:pt>
    <dgm:pt modelId="{615ED9B8-878A-4587-9664-61195C3E743A}" type="pres">
      <dgm:prSet presAssocID="{B1043955-87C6-4DA8-BBBC-7B5BA3D28EDF}" presName="parentText" presStyleLbl="node1" presStyleIdx="2" presStyleCnt="3">
        <dgm:presLayoutVars>
          <dgm:chMax val="0"/>
          <dgm:bulletEnabled val="1"/>
        </dgm:presLayoutVars>
      </dgm:prSet>
      <dgm:spPr/>
      <dgm:t>
        <a:bodyPr/>
        <a:lstStyle/>
        <a:p>
          <a:endParaRPr lang="en-US"/>
        </a:p>
      </dgm:t>
    </dgm:pt>
    <dgm:pt modelId="{8E4733F5-BD88-413D-8592-3DA59777AEA8}" type="pres">
      <dgm:prSet presAssocID="{B1043955-87C6-4DA8-BBBC-7B5BA3D28EDF}" presName="childText" presStyleLbl="revTx" presStyleIdx="2" presStyleCnt="3">
        <dgm:presLayoutVars>
          <dgm:bulletEnabled val="1"/>
        </dgm:presLayoutVars>
      </dgm:prSet>
      <dgm:spPr/>
      <dgm:t>
        <a:bodyPr/>
        <a:lstStyle/>
        <a:p>
          <a:endParaRPr lang="en-US"/>
        </a:p>
      </dgm:t>
    </dgm:pt>
  </dgm:ptLst>
  <dgm:cxnLst>
    <dgm:cxn modelId="{8E8F866B-3A83-4BC3-AD33-8B3EA57B6D3D}" type="presOf" srcId="{F6A71463-31CC-445E-B8E1-BB7A6F98436B}" destId="{7D201D6D-C86A-4C1E-9678-18F0710ADD1F}" srcOrd="0" destOrd="3" presId="urn:microsoft.com/office/officeart/2005/8/layout/vList2"/>
    <dgm:cxn modelId="{8BA533B1-0D2E-43AC-9F51-390964D4A998}" srcId="{B1043955-87C6-4DA8-BBBC-7B5BA3D28EDF}" destId="{86DB08BB-11C9-49EB-BCD2-8FC9B3CCD964}" srcOrd="1" destOrd="0" parTransId="{1578ADC6-0394-4E4B-AFA2-84C2D3FF8050}" sibTransId="{79733064-3334-419C-B004-69E75C4EBE93}"/>
    <dgm:cxn modelId="{374DD02A-B5DF-45F4-A642-37BE107905FF}" type="presOf" srcId="{86DB08BB-11C9-49EB-BCD2-8FC9B3CCD964}" destId="{8E4733F5-BD88-413D-8592-3DA59777AEA8}" srcOrd="0" destOrd="1" presId="urn:microsoft.com/office/officeart/2005/8/layout/vList2"/>
    <dgm:cxn modelId="{76FF29C1-B867-4328-A851-483DA900F901}" type="presOf" srcId="{7EDD6591-343F-4ABE-9F54-9A51FC6EDADA}" destId="{F01A2291-0840-48DB-BB47-091BBA17A62E}" srcOrd="0" destOrd="1" presId="urn:microsoft.com/office/officeart/2005/8/layout/vList2"/>
    <dgm:cxn modelId="{612B894E-A46A-4BC1-B236-36CC26FA9B9D}" srcId="{F01DF72F-2993-44F0-9830-94D458337CFF}" destId="{71595B1B-1A42-4BEE-9CBF-C251867968CE}" srcOrd="2" destOrd="0" parTransId="{68B4CAE7-2850-474E-A5C9-FC3C9715EEE9}" sibTransId="{6A0EC6DE-5A59-476D-9F25-DF6B58873754}"/>
    <dgm:cxn modelId="{EC74146A-2908-42F3-8EC4-C8BE4BED3722}" srcId="{8E27A85B-40E1-4273-AA3A-B8C345CED2D3}" destId="{F1FBD330-8966-408B-ABD9-A7403B0CEDD1}" srcOrd="1" destOrd="0" parTransId="{9E52E1C0-4901-495D-B565-A0234647B1C4}" sibTransId="{B1D1916F-E1E9-4A72-8F1E-809B52BD5410}"/>
    <dgm:cxn modelId="{79DAC2F5-2382-439A-B7F1-942DB58B181D}" srcId="{F1FBD330-8966-408B-ABD9-A7403B0CEDD1}" destId="{FBAED513-DAED-4F02-810A-FD1DB6BA0B5A}" srcOrd="2" destOrd="0" parTransId="{5F298ABD-2BAC-4F42-9451-5530839931E6}" sibTransId="{04BC6A0A-099D-40F0-857F-A47F75E41E20}"/>
    <dgm:cxn modelId="{02639543-EEF9-4D98-9676-EA0894949E2C}" type="presOf" srcId="{FBAED513-DAED-4F02-810A-FD1DB6BA0B5A}" destId="{7D201D6D-C86A-4C1E-9678-18F0710ADD1F}" srcOrd="0" destOrd="2" presId="urn:microsoft.com/office/officeart/2005/8/layout/vList2"/>
    <dgm:cxn modelId="{C8A02ED5-C300-4C30-AA3D-ED6112626534}" srcId="{F1FBD330-8966-408B-ABD9-A7403B0CEDD1}" destId="{F6A71463-31CC-445E-B8E1-BB7A6F98436B}" srcOrd="3" destOrd="0" parTransId="{1E80E291-134F-4D25-973A-707DB3F3B2E6}" sibTransId="{10AABDC5-77E1-4362-911B-E5E620481F0C}"/>
    <dgm:cxn modelId="{654502AA-D71A-4220-A8E5-D11CE01921FD}" srcId="{F1FBD330-8966-408B-ABD9-A7403B0CEDD1}" destId="{373DC18E-09A1-4006-908C-687016BC1ED3}" srcOrd="0" destOrd="0" parTransId="{16E3B8D6-6F8E-461E-99E8-688A57CE312F}" sibTransId="{4DA2E710-D342-46BD-99F4-DD849564C5C8}"/>
    <dgm:cxn modelId="{1726A8B0-D8EA-44FB-9650-4B825F805D3D}" srcId="{F01DF72F-2993-44F0-9830-94D458337CFF}" destId="{7C9C4D47-C283-4E9B-9C74-8B2DE8733D56}" srcOrd="0" destOrd="0" parTransId="{A0580253-0EB5-44CA-A528-D306B7C058E3}" sibTransId="{48CAC47D-DEA9-48F2-8260-66C6F3127C61}"/>
    <dgm:cxn modelId="{4F98BC26-42EA-4DBE-802C-58EAFEC36471}" type="presOf" srcId="{A9D81DCD-346A-440C-AA91-6FAB54EFCA06}" destId="{8E4733F5-BD88-413D-8592-3DA59777AEA8}" srcOrd="0" destOrd="0" presId="urn:microsoft.com/office/officeart/2005/8/layout/vList2"/>
    <dgm:cxn modelId="{5AC27EB2-6BF5-4E27-B4CD-08C89EEA6952}" type="presOf" srcId="{F01DF72F-2993-44F0-9830-94D458337CFF}" destId="{B1AAE710-239F-48C3-82AD-D55D1D6D9DF7}" srcOrd="0" destOrd="0" presId="urn:microsoft.com/office/officeart/2005/8/layout/vList2"/>
    <dgm:cxn modelId="{37B78A62-6C2F-4BAB-91FB-8EEA514C1864}" srcId="{F01DF72F-2993-44F0-9830-94D458337CFF}" destId="{7EDD6591-343F-4ABE-9F54-9A51FC6EDADA}" srcOrd="1" destOrd="0" parTransId="{F494A4CB-1E6C-4991-8A53-7B0E8848FD3B}" sibTransId="{A852B326-FFFA-4E7B-A132-2502568C6AF1}"/>
    <dgm:cxn modelId="{0E12BCE5-2E4D-4595-9BE7-54CDA5D333E6}" type="presOf" srcId="{71595B1B-1A42-4BEE-9CBF-C251867968CE}" destId="{F01A2291-0840-48DB-BB47-091BBA17A62E}" srcOrd="0" destOrd="2" presId="urn:microsoft.com/office/officeart/2005/8/layout/vList2"/>
    <dgm:cxn modelId="{2DB46326-4962-4936-85B6-4E986842C807}" type="presOf" srcId="{8E27A85B-40E1-4273-AA3A-B8C345CED2D3}" destId="{716B249E-8201-4AB9-A98E-0525D62F402D}" srcOrd="0" destOrd="0" presId="urn:microsoft.com/office/officeart/2005/8/layout/vList2"/>
    <dgm:cxn modelId="{6185B853-7297-4E4C-9D60-FC4B4D8C6A87}" srcId="{F1FBD330-8966-408B-ABD9-A7403B0CEDD1}" destId="{59000925-491B-4597-85D5-997FA99AACD1}" srcOrd="1" destOrd="0" parTransId="{39194576-8D1B-41F2-9C43-87BED97ECEEF}" sibTransId="{2C667C88-0E60-4EB6-82DB-C0231E158619}"/>
    <dgm:cxn modelId="{D20FF375-5EC3-4E78-89FB-2221E621BC02}" srcId="{8E27A85B-40E1-4273-AA3A-B8C345CED2D3}" destId="{B1043955-87C6-4DA8-BBBC-7B5BA3D28EDF}" srcOrd="2" destOrd="0" parTransId="{12715E5F-4875-4E97-8BE8-1F5DC214FFAF}" sibTransId="{998E2A11-3F40-4AC0-AA0E-A9AADC4A33A1}"/>
    <dgm:cxn modelId="{54D2DB85-C95F-4945-8D19-499ABF5F8BD5}" srcId="{B1043955-87C6-4DA8-BBBC-7B5BA3D28EDF}" destId="{A9D81DCD-346A-440C-AA91-6FAB54EFCA06}" srcOrd="0" destOrd="0" parTransId="{F94A5F56-6416-4D3D-9683-F75F8560AC1C}" sibTransId="{D6925AE7-0CA5-4792-B46A-A2748FC3818C}"/>
    <dgm:cxn modelId="{11027E48-39D7-4391-BC61-8F114E9750E3}" type="presOf" srcId="{B1043955-87C6-4DA8-BBBC-7B5BA3D28EDF}" destId="{615ED9B8-878A-4587-9664-61195C3E743A}" srcOrd="0" destOrd="0" presId="urn:microsoft.com/office/officeart/2005/8/layout/vList2"/>
    <dgm:cxn modelId="{A1434BDB-7EAC-416F-9C4F-C8858C9E034A}" type="presOf" srcId="{59000925-491B-4597-85D5-997FA99AACD1}" destId="{7D201D6D-C86A-4C1E-9678-18F0710ADD1F}" srcOrd="0" destOrd="1" presId="urn:microsoft.com/office/officeart/2005/8/layout/vList2"/>
    <dgm:cxn modelId="{7463E37A-92FE-4C66-B1E7-46A80D284FA1}" type="presOf" srcId="{F1FBD330-8966-408B-ABD9-A7403B0CEDD1}" destId="{95C1DC7A-FD4D-4295-9DF4-EA817CCB0EEC}" srcOrd="0" destOrd="0" presId="urn:microsoft.com/office/officeart/2005/8/layout/vList2"/>
    <dgm:cxn modelId="{39417C0B-F3D8-4A8E-A47E-65CCC4174795}" type="presOf" srcId="{373DC18E-09A1-4006-908C-687016BC1ED3}" destId="{7D201D6D-C86A-4C1E-9678-18F0710ADD1F}" srcOrd="0" destOrd="0" presId="urn:microsoft.com/office/officeart/2005/8/layout/vList2"/>
    <dgm:cxn modelId="{685CD720-5126-451A-8CF6-BD64E95E7FD2}" type="presOf" srcId="{7C9C4D47-C283-4E9B-9C74-8B2DE8733D56}" destId="{F01A2291-0840-48DB-BB47-091BBA17A62E}" srcOrd="0" destOrd="0" presId="urn:microsoft.com/office/officeart/2005/8/layout/vList2"/>
    <dgm:cxn modelId="{EAC74D19-E700-42A6-9519-D7C296C1B492}" srcId="{8E27A85B-40E1-4273-AA3A-B8C345CED2D3}" destId="{F01DF72F-2993-44F0-9830-94D458337CFF}" srcOrd="0" destOrd="0" parTransId="{C61C18F2-A43D-4B02-A94D-356A11DA54D0}" sibTransId="{8A0B392B-0E3B-4E1A-9549-BEC7D5FB488E}"/>
    <dgm:cxn modelId="{D37CB887-AB01-4286-BB8B-87C391EF9863}" type="presParOf" srcId="{716B249E-8201-4AB9-A98E-0525D62F402D}" destId="{B1AAE710-239F-48C3-82AD-D55D1D6D9DF7}" srcOrd="0" destOrd="0" presId="urn:microsoft.com/office/officeart/2005/8/layout/vList2"/>
    <dgm:cxn modelId="{A2CA2B06-BCD8-4D01-9E2F-99B1C0BE8F10}" type="presParOf" srcId="{716B249E-8201-4AB9-A98E-0525D62F402D}" destId="{F01A2291-0840-48DB-BB47-091BBA17A62E}" srcOrd="1" destOrd="0" presId="urn:microsoft.com/office/officeart/2005/8/layout/vList2"/>
    <dgm:cxn modelId="{6D344233-D82A-4DD5-964B-6EB216AA84D0}" type="presParOf" srcId="{716B249E-8201-4AB9-A98E-0525D62F402D}" destId="{95C1DC7A-FD4D-4295-9DF4-EA817CCB0EEC}" srcOrd="2" destOrd="0" presId="urn:microsoft.com/office/officeart/2005/8/layout/vList2"/>
    <dgm:cxn modelId="{D0DD500C-7AE0-4C78-8C5F-B6EBA293228F}" type="presParOf" srcId="{716B249E-8201-4AB9-A98E-0525D62F402D}" destId="{7D201D6D-C86A-4C1E-9678-18F0710ADD1F}" srcOrd="3" destOrd="0" presId="urn:microsoft.com/office/officeart/2005/8/layout/vList2"/>
    <dgm:cxn modelId="{70AA3C5D-9FD0-4357-9427-E8CCE6495A7E}" type="presParOf" srcId="{716B249E-8201-4AB9-A98E-0525D62F402D}" destId="{615ED9B8-878A-4587-9664-61195C3E743A}" srcOrd="4" destOrd="0" presId="urn:microsoft.com/office/officeart/2005/8/layout/vList2"/>
    <dgm:cxn modelId="{3DB0339A-E49D-496B-9513-871BCC223B99}" type="presParOf" srcId="{716B249E-8201-4AB9-A98E-0525D62F402D}" destId="{8E4733F5-BD88-413D-8592-3DA59777AEA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507FCF-88D8-433F-A5B9-31D062317F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BDA75F-D950-4CC7-A7AD-D7248EFB979E}">
      <dgm:prSet/>
      <dgm:spPr/>
      <dgm:t>
        <a:bodyPr/>
        <a:lstStyle/>
        <a:p>
          <a:pPr rtl="0"/>
          <a:r>
            <a:rPr lang="nl-BE" dirty="0" smtClean="0"/>
            <a:t>Doel</a:t>
          </a:r>
          <a:endParaRPr lang="en-US" dirty="0"/>
        </a:p>
      </dgm:t>
    </dgm:pt>
    <dgm:pt modelId="{747D730B-9C65-4174-972F-2E672E70B098}" type="parTrans" cxnId="{3ED8F7CD-0BD6-40AC-9F93-47336265C04F}">
      <dgm:prSet/>
      <dgm:spPr/>
      <dgm:t>
        <a:bodyPr/>
        <a:lstStyle/>
        <a:p>
          <a:endParaRPr lang="en-US"/>
        </a:p>
      </dgm:t>
    </dgm:pt>
    <dgm:pt modelId="{70803EF1-8778-4883-A2B0-C6C12EFFF2BE}" type="sibTrans" cxnId="{3ED8F7CD-0BD6-40AC-9F93-47336265C04F}">
      <dgm:prSet/>
      <dgm:spPr/>
      <dgm:t>
        <a:bodyPr/>
        <a:lstStyle/>
        <a:p>
          <a:endParaRPr lang="en-US"/>
        </a:p>
      </dgm:t>
    </dgm:pt>
    <dgm:pt modelId="{5184A978-A91C-4517-91DA-729F9FB153AA}">
      <dgm:prSet/>
      <dgm:spPr/>
      <dgm:t>
        <a:bodyPr/>
        <a:lstStyle/>
        <a:p>
          <a:pPr rtl="0"/>
          <a:r>
            <a:rPr lang="fr-BE" dirty="0" err="1" smtClean="0"/>
            <a:t>Gebruiker</a:t>
          </a:r>
          <a:r>
            <a:rPr lang="fr-BE" dirty="0" smtClean="0"/>
            <a:t> </a:t>
          </a:r>
          <a:r>
            <a:rPr lang="fr-BE" dirty="0" err="1" smtClean="0"/>
            <a:t>heeft</a:t>
          </a:r>
          <a:r>
            <a:rPr lang="fr-BE" dirty="0" smtClean="0"/>
            <a:t> </a:t>
          </a:r>
          <a:r>
            <a:rPr lang="fr-BE" dirty="0" err="1" smtClean="0"/>
            <a:t>geen</a:t>
          </a:r>
          <a:r>
            <a:rPr lang="fr-BE" dirty="0" smtClean="0"/>
            <a:t> last van de </a:t>
          </a:r>
          <a:r>
            <a:rPr lang="fr-BE" dirty="0" err="1" smtClean="0"/>
            <a:t>versnippering</a:t>
          </a:r>
          <a:r>
            <a:rPr lang="fr-BE" dirty="0" smtClean="0"/>
            <a:t> van de </a:t>
          </a:r>
          <a:r>
            <a:rPr lang="fr-BE" dirty="0" err="1" smtClean="0"/>
            <a:t>overheid</a:t>
          </a:r>
          <a:endParaRPr lang="en-US" dirty="0"/>
        </a:p>
      </dgm:t>
    </dgm:pt>
    <dgm:pt modelId="{D1E7926B-5B88-4AE2-A91E-921AB6085E69}" type="parTrans" cxnId="{492393CC-E085-4299-B12F-EC3A1D393474}">
      <dgm:prSet/>
      <dgm:spPr/>
      <dgm:t>
        <a:bodyPr/>
        <a:lstStyle/>
        <a:p>
          <a:endParaRPr lang="en-US"/>
        </a:p>
      </dgm:t>
    </dgm:pt>
    <dgm:pt modelId="{ACF831C7-4FAD-4EAE-9FCD-4C5B009DB905}" type="sibTrans" cxnId="{492393CC-E085-4299-B12F-EC3A1D393474}">
      <dgm:prSet/>
      <dgm:spPr/>
      <dgm:t>
        <a:bodyPr/>
        <a:lstStyle/>
        <a:p>
          <a:endParaRPr lang="en-US"/>
        </a:p>
      </dgm:t>
    </dgm:pt>
    <dgm:pt modelId="{1F54A3D8-C188-43C4-BCF6-8C8213F7014F}">
      <dgm:prSet/>
      <dgm:spPr/>
      <dgm:t>
        <a:bodyPr/>
        <a:lstStyle/>
        <a:p>
          <a:pPr rtl="0"/>
          <a:r>
            <a:rPr lang="en-US" dirty="0" err="1" smtClean="0"/>
            <a:t>Ondernomen</a:t>
          </a:r>
          <a:r>
            <a:rPr lang="en-US" dirty="0" smtClean="0"/>
            <a:t> </a:t>
          </a:r>
          <a:r>
            <a:rPr lang="en-US" dirty="0" err="1" smtClean="0"/>
            <a:t>stappen</a:t>
          </a:r>
          <a:endParaRPr lang="en-US" dirty="0"/>
        </a:p>
      </dgm:t>
    </dgm:pt>
    <dgm:pt modelId="{0ED6D51B-F378-41E9-B0AA-9B9C262F693C}" type="parTrans" cxnId="{C46A4B29-011F-419E-BC16-4D6BED506F88}">
      <dgm:prSet/>
      <dgm:spPr/>
      <dgm:t>
        <a:bodyPr/>
        <a:lstStyle/>
        <a:p>
          <a:endParaRPr lang="en-US"/>
        </a:p>
      </dgm:t>
    </dgm:pt>
    <dgm:pt modelId="{9F569355-A6D7-4760-9A07-939FED1642F7}" type="sibTrans" cxnId="{C46A4B29-011F-419E-BC16-4D6BED506F88}">
      <dgm:prSet/>
      <dgm:spPr/>
      <dgm:t>
        <a:bodyPr/>
        <a:lstStyle/>
        <a:p>
          <a:endParaRPr lang="en-US"/>
        </a:p>
      </dgm:t>
    </dgm:pt>
    <dgm:pt modelId="{052E2269-2E3B-4952-A6CC-C68ADA3AF94A}">
      <dgm:prSet/>
      <dgm:spPr/>
      <dgm:t>
        <a:bodyPr/>
        <a:lstStyle/>
        <a:p>
          <a:pPr rtl="0"/>
          <a:r>
            <a:rPr lang="nl-BE" dirty="0" err="1" smtClean="0"/>
            <a:t>Only</a:t>
          </a:r>
          <a:r>
            <a:rPr lang="nl-BE" dirty="0" smtClean="0"/>
            <a:t> </a:t>
          </a:r>
          <a:r>
            <a:rPr lang="nl-BE" dirty="0" err="1" smtClean="0"/>
            <a:t>once</a:t>
          </a:r>
          <a:r>
            <a:rPr lang="nl-BE" dirty="0" smtClean="0"/>
            <a:t> &amp; </a:t>
          </a:r>
          <a:r>
            <a:rPr lang="en-US" dirty="0" err="1" smtClean="0"/>
            <a:t>administratieve</a:t>
          </a:r>
          <a:r>
            <a:rPr lang="en-US" dirty="0" smtClean="0"/>
            <a:t> </a:t>
          </a:r>
          <a:r>
            <a:rPr lang="en-US" dirty="0" err="1" smtClean="0"/>
            <a:t>vereenvoudiging</a:t>
          </a:r>
          <a:endParaRPr lang="en-US" dirty="0"/>
        </a:p>
      </dgm:t>
    </dgm:pt>
    <dgm:pt modelId="{8CD15665-F96A-422D-B58E-4696F8270DF8}" type="parTrans" cxnId="{7D9E818C-51D6-46AC-8125-AE537B04A388}">
      <dgm:prSet/>
      <dgm:spPr/>
      <dgm:t>
        <a:bodyPr/>
        <a:lstStyle/>
        <a:p>
          <a:endParaRPr lang="en-US"/>
        </a:p>
      </dgm:t>
    </dgm:pt>
    <dgm:pt modelId="{3CBCEE18-32B3-46E7-8514-75C1A032B699}" type="sibTrans" cxnId="{7D9E818C-51D6-46AC-8125-AE537B04A388}">
      <dgm:prSet/>
      <dgm:spPr/>
      <dgm:t>
        <a:bodyPr/>
        <a:lstStyle/>
        <a:p>
          <a:endParaRPr lang="en-US"/>
        </a:p>
      </dgm:t>
    </dgm:pt>
    <dgm:pt modelId="{0E12A8EF-F2A2-43BA-8CE3-DC01B78A8A09}">
      <dgm:prSet/>
      <dgm:spPr/>
      <dgm:t>
        <a:bodyPr/>
        <a:lstStyle/>
        <a:p>
          <a:pPr rtl="0"/>
          <a:r>
            <a:rPr lang="en-US" dirty="0" smtClean="0"/>
            <a:t>Roadmap</a:t>
          </a:r>
          <a:endParaRPr lang="en-US" dirty="0"/>
        </a:p>
      </dgm:t>
    </dgm:pt>
    <dgm:pt modelId="{69CC3108-569D-4276-92BA-C1ADD07F3566}" type="parTrans" cxnId="{4EB90EB0-236A-48F8-8655-9C0D750D67E6}">
      <dgm:prSet/>
      <dgm:spPr/>
      <dgm:t>
        <a:bodyPr/>
        <a:lstStyle/>
        <a:p>
          <a:endParaRPr lang="en-US"/>
        </a:p>
      </dgm:t>
    </dgm:pt>
    <dgm:pt modelId="{6796DC21-AE25-45D3-8AB9-8BE72EBA5B32}" type="sibTrans" cxnId="{4EB90EB0-236A-48F8-8655-9C0D750D67E6}">
      <dgm:prSet/>
      <dgm:spPr/>
      <dgm:t>
        <a:bodyPr/>
        <a:lstStyle/>
        <a:p>
          <a:endParaRPr lang="en-US"/>
        </a:p>
      </dgm:t>
    </dgm:pt>
    <dgm:pt modelId="{EF83F2BA-79F8-4949-9A15-4F1E2A3CA260}">
      <dgm:prSet/>
      <dgm:spPr/>
      <dgm:t>
        <a:bodyPr/>
        <a:lstStyle/>
        <a:p>
          <a:pPr rtl="0"/>
          <a:r>
            <a:rPr lang="en-US" dirty="0" err="1" smtClean="0"/>
            <a:t>Integratie</a:t>
          </a:r>
          <a:r>
            <a:rPr lang="en-US" dirty="0" smtClean="0"/>
            <a:t> met </a:t>
          </a:r>
          <a:r>
            <a:rPr lang="en-US" dirty="0" err="1" smtClean="0"/>
            <a:t>diensten</a:t>
          </a:r>
          <a:r>
            <a:rPr lang="en-US" dirty="0" smtClean="0"/>
            <a:t> van de </a:t>
          </a:r>
          <a:r>
            <a:rPr lang="en-US" dirty="0" err="1" smtClean="0"/>
            <a:t>regio's</a:t>
          </a:r>
          <a:r>
            <a:rPr lang="en-US" dirty="0" smtClean="0"/>
            <a:t>; (</a:t>
          </a:r>
          <a:r>
            <a:rPr lang="en-US" dirty="0" err="1" smtClean="0"/>
            <a:t>federale</a:t>
          </a:r>
          <a:r>
            <a:rPr lang="en-US" dirty="0" smtClean="0"/>
            <a:t>) </a:t>
          </a:r>
          <a:r>
            <a:rPr lang="en-US" dirty="0" err="1" smtClean="0"/>
            <a:t>overheidsdiensten</a:t>
          </a:r>
          <a:r>
            <a:rPr lang="en-US" dirty="0" smtClean="0"/>
            <a:t>  </a:t>
          </a:r>
          <a:r>
            <a:rPr lang="en-US" dirty="0" err="1" smtClean="0"/>
            <a:t>als</a:t>
          </a:r>
          <a:r>
            <a:rPr lang="en-US" dirty="0" smtClean="0"/>
            <a:t> </a:t>
          </a:r>
          <a:r>
            <a:rPr lang="en-US" dirty="0" err="1" smtClean="0"/>
            <a:t>dienstenleverancier</a:t>
          </a:r>
          <a:r>
            <a:rPr lang="en-US" dirty="0" smtClean="0"/>
            <a:t> ?</a:t>
          </a:r>
          <a:endParaRPr lang="en-US" dirty="0"/>
        </a:p>
      </dgm:t>
    </dgm:pt>
    <dgm:pt modelId="{D462C69E-402B-4342-8DC3-E43B7FD01221}" type="parTrans" cxnId="{1E66F2B6-9A87-4464-97C6-0E4820A8710F}">
      <dgm:prSet/>
      <dgm:spPr/>
      <dgm:t>
        <a:bodyPr/>
        <a:lstStyle/>
        <a:p>
          <a:endParaRPr lang="en-US"/>
        </a:p>
      </dgm:t>
    </dgm:pt>
    <dgm:pt modelId="{E6314ACB-CEE8-4A11-9283-647E10B5793B}" type="sibTrans" cxnId="{1E66F2B6-9A87-4464-97C6-0E4820A8710F}">
      <dgm:prSet/>
      <dgm:spPr/>
      <dgm:t>
        <a:bodyPr/>
        <a:lstStyle/>
        <a:p>
          <a:endParaRPr lang="en-US"/>
        </a:p>
      </dgm:t>
    </dgm:pt>
    <dgm:pt modelId="{0D50DFD3-A053-4851-9ECA-4E9765280DCB}">
      <dgm:prSet/>
      <dgm:spPr/>
      <dgm:t>
        <a:bodyPr/>
        <a:lstStyle/>
        <a:p>
          <a:pPr rtl="0"/>
          <a:r>
            <a:rPr lang="en-US" dirty="0" err="1" smtClean="0"/>
            <a:t>Geïntegreerde</a:t>
          </a:r>
          <a:r>
            <a:rPr lang="en-US" dirty="0" smtClean="0"/>
            <a:t> &amp; </a:t>
          </a:r>
          <a:r>
            <a:rPr lang="en-US" dirty="0" err="1" smtClean="0"/>
            <a:t>virtuele</a:t>
          </a:r>
          <a:r>
            <a:rPr lang="en-US" dirty="0" smtClean="0"/>
            <a:t> </a:t>
          </a:r>
          <a:r>
            <a:rPr lang="en-US" dirty="0" err="1" smtClean="0"/>
            <a:t>publieke</a:t>
          </a:r>
          <a:r>
            <a:rPr lang="en-US" dirty="0" smtClean="0"/>
            <a:t> sector</a:t>
          </a:r>
          <a:endParaRPr lang="en-US" dirty="0"/>
        </a:p>
      </dgm:t>
    </dgm:pt>
    <dgm:pt modelId="{4D8F2F8A-95D6-4D1A-BCFF-35106D47F912}" type="parTrans" cxnId="{60450DF9-9C86-4334-B1AA-77FBFE78DE22}">
      <dgm:prSet/>
      <dgm:spPr/>
      <dgm:t>
        <a:bodyPr/>
        <a:lstStyle/>
        <a:p>
          <a:endParaRPr lang="en-US"/>
        </a:p>
      </dgm:t>
    </dgm:pt>
    <dgm:pt modelId="{7BB7DFA9-EB52-4D4F-8325-0D728073E84E}" type="sibTrans" cxnId="{60450DF9-9C86-4334-B1AA-77FBFE78DE22}">
      <dgm:prSet/>
      <dgm:spPr/>
      <dgm:t>
        <a:bodyPr/>
        <a:lstStyle/>
        <a:p>
          <a:endParaRPr lang="en-US"/>
        </a:p>
      </dgm:t>
    </dgm:pt>
    <dgm:pt modelId="{72A0FF65-22CD-49B3-A3AB-0C6B8F66F38F}">
      <dgm:prSet/>
      <dgm:spPr/>
      <dgm:t>
        <a:bodyPr/>
        <a:lstStyle/>
        <a:p>
          <a:pPr rtl="0"/>
          <a:r>
            <a:rPr lang="en-US" dirty="0" smtClean="0"/>
            <a:t>Focus op burger/</a:t>
          </a:r>
          <a:r>
            <a:rPr lang="en-US" dirty="0" err="1" smtClean="0"/>
            <a:t>bedrijf</a:t>
          </a:r>
          <a:r>
            <a:rPr lang="en-US" dirty="0" smtClean="0"/>
            <a:t>/partner, </a:t>
          </a:r>
          <a:r>
            <a:rPr lang="en-US" dirty="0" err="1" smtClean="0"/>
            <a:t>niet</a:t>
          </a:r>
          <a:r>
            <a:rPr lang="en-US" dirty="0" smtClean="0"/>
            <a:t> op de </a:t>
          </a:r>
          <a:r>
            <a:rPr lang="en-US" dirty="0" err="1" smtClean="0"/>
            <a:t>administratie</a:t>
          </a:r>
          <a:r>
            <a:rPr lang="en-US" dirty="0" smtClean="0"/>
            <a:t> (</a:t>
          </a:r>
          <a:r>
            <a:rPr lang="en-US" dirty="0" err="1" smtClean="0"/>
            <a:t>verticalisatie</a:t>
          </a:r>
          <a:r>
            <a:rPr lang="en-US" dirty="0" smtClean="0"/>
            <a:t>)</a:t>
          </a:r>
          <a:endParaRPr lang="en-US" dirty="0"/>
        </a:p>
      </dgm:t>
    </dgm:pt>
    <dgm:pt modelId="{F84706C9-0407-476F-AFA7-C281E3F696E3}" type="parTrans" cxnId="{8BA9CB71-5733-418D-A1A2-9836764F57BE}">
      <dgm:prSet/>
      <dgm:spPr/>
      <dgm:t>
        <a:bodyPr/>
        <a:lstStyle/>
        <a:p>
          <a:endParaRPr lang="en-US"/>
        </a:p>
      </dgm:t>
    </dgm:pt>
    <dgm:pt modelId="{B4FBE384-9432-4B7C-8FCA-DF0357287F15}" type="sibTrans" cxnId="{8BA9CB71-5733-418D-A1A2-9836764F57BE}">
      <dgm:prSet/>
      <dgm:spPr/>
      <dgm:t>
        <a:bodyPr/>
        <a:lstStyle/>
        <a:p>
          <a:endParaRPr lang="en-US"/>
        </a:p>
      </dgm:t>
    </dgm:pt>
    <dgm:pt modelId="{F9B3A66B-2F9A-46CB-AB0C-1CCBEAB0F615}">
      <dgm:prSet/>
      <dgm:spPr/>
      <dgm:t>
        <a:bodyPr/>
        <a:lstStyle/>
        <a:p>
          <a:pPr rtl="0"/>
          <a:r>
            <a:rPr lang="nl-BE" dirty="0" smtClean="0"/>
            <a:t>Openheid inbouwen in de architectuur (maakt splitsen eenvoudiger)</a:t>
          </a:r>
          <a:endParaRPr lang="en-US" dirty="0"/>
        </a:p>
      </dgm:t>
    </dgm:pt>
    <dgm:pt modelId="{9A08623C-9011-4D35-9488-DF02735DDABF}" type="parTrans" cxnId="{87EC8A3D-9B0C-43C0-A1C4-19604BBBA468}">
      <dgm:prSet/>
      <dgm:spPr/>
      <dgm:t>
        <a:bodyPr/>
        <a:lstStyle/>
        <a:p>
          <a:endParaRPr lang="en-US"/>
        </a:p>
      </dgm:t>
    </dgm:pt>
    <dgm:pt modelId="{387D185A-989C-4A61-A178-075434F6681D}" type="sibTrans" cxnId="{87EC8A3D-9B0C-43C0-A1C4-19604BBBA468}">
      <dgm:prSet/>
      <dgm:spPr/>
      <dgm:t>
        <a:bodyPr/>
        <a:lstStyle/>
        <a:p>
          <a:endParaRPr lang="en-US"/>
        </a:p>
      </dgm:t>
    </dgm:pt>
    <dgm:pt modelId="{89269853-D96E-4C31-9C2E-FBB7CC71B36B}" type="pres">
      <dgm:prSet presAssocID="{D1507FCF-88D8-433F-A5B9-31D062317F00}" presName="linear" presStyleCnt="0">
        <dgm:presLayoutVars>
          <dgm:animLvl val="lvl"/>
          <dgm:resizeHandles val="exact"/>
        </dgm:presLayoutVars>
      </dgm:prSet>
      <dgm:spPr/>
      <dgm:t>
        <a:bodyPr/>
        <a:lstStyle/>
        <a:p>
          <a:endParaRPr lang="en-US"/>
        </a:p>
      </dgm:t>
    </dgm:pt>
    <dgm:pt modelId="{AEA9646A-2A78-4B44-9610-D7F3514DFB1A}" type="pres">
      <dgm:prSet presAssocID="{5ABDA75F-D950-4CC7-A7AD-D7248EFB979E}" presName="parentText" presStyleLbl="node1" presStyleIdx="0" presStyleCnt="3" custLinFactNeighborY="-5278">
        <dgm:presLayoutVars>
          <dgm:chMax val="0"/>
          <dgm:bulletEnabled val="1"/>
        </dgm:presLayoutVars>
      </dgm:prSet>
      <dgm:spPr/>
      <dgm:t>
        <a:bodyPr/>
        <a:lstStyle/>
        <a:p>
          <a:endParaRPr lang="en-US"/>
        </a:p>
      </dgm:t>
    </dgm:pt>
    <dgm:pt modelId="{4DD8BD10-9107-43A4-8C39-BC724CC11934}" type="pres">
      <dgm:prSet presAssocID="{5ABDA75F-D950-4CC7-A7AD-D7248EFB979E}" presName="childText" presStyleLbl="revTx" presStyleIdx="0" presStyleCnt="3">
        <dgm:presLayoutVars>
          <dgm:bulletEnabled val="1"/>
        </dgm:presLayoutVars>
      </dgm:prSet>
      <dgm:spPr/>
      <dgm:t>
        <a:bodyPr/>
        <a:lstStyle/>
        <a:p>
          <a:endParaRPr lang="en-US"/>
        </a:p>
      </dgm:t>
    </dgm:pt>
    <dgm:pt modelId="{DF430BD1-4EC3-4E17-928B-134474A79604}" type="pres">
      <dgm:prSet presAssocID="{1F54A3D8-C188-43C4-BCF6-8C8213F7014F}" presName="parentText" presStyleLbl="node1" presStyleIdx="1" presStyleCnt="3">
        <dgm:presLayoutVars>
          <dgm:chMax val="0"/>
          <dgm:bulletEnabled val="1"/>
        </dgm:presLayoutVars>
      </dgm:prSet>
      <dgm:spPr/>
      <dgm:t>
        <a:bodyPr/>
        <a:lstStyle/>
        <a:p>
          <a:endParaRPr lang="en-US"/>
        </a:p>
      </dgm:t>
    </dgm:pt>
    <dgm:pt modelId="{CF67EE29-58FE-458E-922D-ED3F2A2FA8BA}" type="pres">
      <dgm:prSet presAssocID="{1F54A3D8-C188-43C4-BCF6-8C8213F7014F}" presName="childText" presStyleLbl="revTx" presStyleIdx="1" presStyleCnt="3">
        <dgm:presLayoutVars>
          <dgm:bulletEnabled val="1"/>
        </dgm:presLayoutVars>
      </dgm:prSet>
      <dgm:spPr/>
      <dgm:t>
        <a:bodyPr/>
        <a:lstStyle/>
        <a:p>
          <a:endParaRPr lang="en-US"/>
        </a:p>
      </dgm:t>
    </dgm:pt>
    <dgm:pt modelId="{4234FF48-3FEB-4F3D-9676-3452258C4C1A}" type="pres">
      <dgm:prSet presAssocID="{0E12A8EF-F2A2-43BA-8CE3-DC01B78A8A09}" presName="parentText" presStyleLbl="node1" presStyleIdx="2" presStyleCnt="3">
        <dgm:presLayoutVars>
          <dgm:chMax val="0"/>
          <dgm:bulletEnabled val="1"/>
        </dgm:presLayoutVars>
      </dgm:prSet>
      <dgm:spPr/>
      <dgm:t>
        <a:bodyPr/>
        <a:lstStyle/>
        <a:p>
          <a:endParaRPr lang="en-US"/>
        </a:p>
      </dgm:t>
    </dgm:pt>
    <dgm:pt modelId="{4409263E-9E9F-4E9D-B544-22173401C3BF}" type="pres">
      <dgm:prSet presAssocID="{0E12A8EF-F2A2-43BA-8CE3-DC01B78A8A09}" presName="childText" presStyleLbl="revTx" presStyleIdx="2" presStyleCnt="3">
        <dgm:presLayoutVars>
          <dgm:bulletEnabled val="1"/>
        </dgm:presLayoutVars>
      </dgm:prSet>
      <dgm:spPr/>
      <dgm:t>
        <a:bodyPr/>
        <a:lstStyle/>
        <a:p>
          <a:endParaRPr lang="en-US"/>
        </a:p>
      </dgm:t>
    </dgm:pt>
  </dgm:ptLst>
  <dgm:cxnLst>
    <dgm:cxn modelId="{8BA9CB71-5733-418D-A1A2-9836764F57BE}" srcId="{1F54A3D8-C188-43C4-BCF6-8C8213F7014F}" destId="{72A0FF65-22CD-49B3-A3AB-0C6B8F66F38F}" srcOrd="1" destOrd="0" parTransId="{F84706C9-0407-476F-AFA7-C281E3F696E3}" sibTransId="{B4FBE384-9432-4B7C-8FCA-DF0357287F15}"/>
    <dgm:cxn modelId="{C46A4B29-011F-419E-BC16-4D6BED506F88}" srcId="{D1507FCF-88D8-433F-A5B9-31D062317F00}" destId="{1F54A3D8-C188-43C4-BCF6-8C8213F7014F}" srcOrd="1" destOrd="0" parTransId="{0ED6D51B-F378-41E9-B0AA-9B9C262F693C}" sibTransId="{9F569355-A6D7-4760-9A07-939FED1642F7}"/>
    <dgm:cxn modelId="{5E6BEC22-FCB9-48B8-BFC7-505C49B4EF29}" type="presOf" srcId="{1F54A3D8-C188-43C4-BCF6-8C8213F7014F}" destId="{DF430BD1-4EC3-4E17-928B-134474A79604}" srcOrd="0" destOrd="0" presId="urn:microsoft.com/office/officeart/2005/8/layout/vList2"/>
    <dgm:cxn modelId="{0226D69C-7993-4389-A6BF-3F5B73D9B721}" type="presOf" srcId="{052E2269-2E3B-4952-A6CC-C68ADA3AF94A}" destId="{CF67EE29-58FE-458E-922D-ED3F2A2FA8BA}" srcOrd="0" destOrd="0" presId="urn:microsoft.com/office/officeart/2005/8/layout/vList2"/>
    <dgm:cxn modelId="{3ED8F7CD-0BD6-40AC-9F93-47336265C04F}" srcId="{D1507FCF-88D8-433F-A5B9-31D062317F00}" destId="{5ABDA75F-D950-4CC7-A7AD-D7248EFB979E}" srcOrd="0" destOrd="0" parTransId="{747D730B-9C65-4174-972F-2E672E70B098}" sibTransId="{70803EF1-8778-4883-A2B0-C6C12EFFF2BE}"/>
    <dgm:cxn modelId="{492393CC-E085-4299-B12F-EC3A1D393474}" srcId="{5ABDA75F-D950-4CC7-A7AD-D7248EFB979E}" destId="{5184A978-A91C-4517-91DA-729F9FB153AA}" srcOrd="0" destOrd="0" parTransId="{D1E7926B-5B88-4AE2-A91E-921AB6085E69}" sibTransId="{ACF831C7-4FAD-4EAE-9FCD-4C5B009DB905}"/>
    <dgm:cxn modelId="{60450DF9-9C86-4334-B1AA-77FBFE78DE22}" srcId="{0E12A8EF-F2A2-43BA-8CE3-DC01B78A8A09}" destId="{0D50DFD3-A053-4851-9ECA-4E9765280DCB}" srcOrd="1" destOrd="0" parTransId="{4D8F2F8A-95D6-4D1A-BCFF-35106D47F912}" sibTransId="{7BB7DFA9-EB52-4D4F-8325-0D728073E84E}"/>
    <dgm:cxn modelId="{87EC8A3D-9B0C-43C0-A1C4-19604BBBA468}" srcId="{1F54A3D8-C188-43C4-BCF6-8C8213F7014F}" destId="{F9B3A66B-2F9A-46CB-AB0C-1CCBEAB0F615}" srcOrd="2" destOrd="0" parTransId="{9A08623C-9011-4D35-9488-DF02735DDABF}" sibTransId="{387D185A-989C-4A61-A178-075434F6681D}"/>
    <dgm:cxn modelId="{BBFC69B2-D7F0-4726-95F6-F960975283A0}" type="presOf" srcId="{5ABDA75F-D950-4CC7-A7AD-D7248EFB979E}" destId="{AEA9646A-2A78-4B44-9610-D7F3514DFB1A}" srcOrd="0" destOrd="0" presId="urn:microsoft.com/office/officeart/2005/8/layout/vList2"/>
    <dgm:cxn modelId="{1E66F2B6-9A87-4464-97C6-0E4820A8710F}" srcId="{0E12A8EF-F2A2-43BA-8CE3-DC01B78A8A09}" destId="{EF83F2BA-79F8-4949-9A15-4F1E2A3CA260}" srcOrd="0" destOrd="0" parTransId="{D462C69E-402B-4342-8DC3-E43B7FD01221}" sibTransId="{E6314ACB-CEE8-4A11-9283-647E10B5793B}"/>
    <dgm:cxn modelId="{24D419D5-615A-4BD4-ADB6-BBF45A28116C}" type="presOf" srcId="{F9B3A66B-2F9A-46CB-AB0C-1CCBEAB0F615}" destId="{CF67EE29-58FE-458E-922D-ED3F2A2FA8BA}" srcOrd="0" destOrd="2" presId="urn:microsoft.com/office/officeart/2005/8/layout/vList2"/>
    <dgm:cxn modelId="{BDA07E71-1FC8-4D88-AD8D-098F11105FD9}" type="presOf" srcId="{EF83F2BA-79F8-4949-9A15-4F1E2A3CA260}" destId="{4409263E-9E9F-4E9D-B544-22173401C3BF}" srcOrd="0" destOrd="0" presId="urn:microsoft.com/office/officeart/2005/8/layout/vList2"/>
    <dgm:cxn modelId="{D823E572-7353-463E-ACE3-82818D3FE865}" type="presOf" srcId="{72A0FF65-22CD-49B3-A3AB-0C6B8F66F38F}" destId="{CF67EE29-58FE-458E-922D-ED3F2A2FA8BA}" srcOrd="0" destOrd="1" presId="urn:microsoft.com/office/officeart/2005/8/layout/vList2"/>
    <dgm:cxn modelId="{7C8E361B-3B40-4C22-A812-144420AF7ADD}" type="presOf" srcId="{D1507FCF-88D8-433F-A5B9-31D062317F00}" destId="{89269853-D96E-4C31-9C2E-FBB7CC71B36B}" srcOrd="0" destOrd="0" presId="urn:microsoft.com/office/officeart/2005/8/layout/vList2"/>
    <dgm:cxn modelId="{4EB90EB0-236A-48F8-8655-9C0D750D67E6}" srcId="{D1507FCF-88D8-433F-A5B9-31D062317F00}" destId="{0E12A8EF-F2A2-43BA-8CE3-DC01B78A8A09}" srcOrd="2" destOrd="0" parTransId="{69CC3108-569D-4276-92BA-C1ADD07F3566}" sibTransId="{6796DC21-AE25-45D3-8AB9-8BE72EBA5B32}"/>
    <dgm:cxn modelId="{7D9E818C-51D6-46AC-8125-AE537B04A388}" srcId="{1F54A3D8-C188-43C4-BCF6-8C8213F7014F}" destId="{052E2269-2E3B-4952-A6CC-C68ADA3AF94A}" srcOrd="0" destOrd="0" parTransId="{8CD15665-F96A-422D-B58E-4696F8270DF8}" sibTransId="{3CBCEE18-32B3-46E7-8514-75C1A032B699}"/>
    <dgm:cxn modelId="{BC666E1D-ACE0-4C6A-BEC9-EDBDDD3A0941}" type="presOf" srcId="{5184A978-A91C-4517-91DA-729F9FB153AA}" destId="{4DD8BD10-9107-43A4-8C39-BC724CC11934}" srcOrd="0" destOrd="0" presId="urn:microsoft.com/office/officeart/2005/8/layout/vList2"/>
    <dgm:cxn modelId="{B7869CF8-D457-4EDB-B070-18BDA9065925}" type="presOf" srcId="{0E12A8EF-F2A2-43BA-8CE3-DC01B78A8A09}" destId="{4234FF48-3FEB-4F3D-9676-3452258C4C1A}" srcOrd="0" destOrd="0" presId="urn:microsoft.com/office/officeart/2005/8/layout/vList2"/>
    <dgm:cxn modelId="{7573099D-CA12-4A24-82C7-B7F96267662B}" type="presOf" srcId="{0D50DFD3-A053-4851-9ECA-4E9765280DCB}" destId="{4409263E-9E9F-4E9D-B544-22173401C3BF}" srcOrd="0" destOrd="1" presId="urn:microsoft.com/office/officeart/2005/8/layout/vList2"/>
    <dgm:cxn modelId="{8156B44D-9502-4ED4-84D8-DAD7CD0FB105}" type="presParOf" srcId="{89269853-D96E-4C31-9C2E-FBB7CC71B36B}" destId="{AEA9646A-2A78-4B44-9610-D7F3514DFB1A}" srcOrd="0" destOrd="0" presId="urn:microsoft.com/office/officeart/2005/8/layout/vList2"/>
    <dgm:cxn modelId="{F4A4EE3B-5091-4A8B-9370-271DBFD957C8}" type="presParOf" srcId="{89269853-D96E-4C31-9C2E-FBB7CC71B36B}" destId="{4DD8BD10-9107-43A4-8C39-BC724CC11934}" srcOrd="1" destOrd="0" presId="urn:microsoft.com/office/officeart/2005/8/layout/vList2"/>
    <dgm:cxn modelId="{A41261C9-99B9-406A-9173-B9A51ED3279E}" type="presParOf" srcId="{89269853-D96E-4C31-9C2E-FBB7CC71B36B}" destId="{DF430BD1-4EC3-4E17-928B-134474A79604}" srcOrd="2" destOrd="0" presId="urn:microsoft.com/office/officeart/2005/8/layout/vList2"/>
    <dgm:cxn modelId="{1A0EB533-7DA5-454E-A542-E8A14417AA01}" type="presParOf" srcId="{89269853-D96E-4C31-9C2E-FBB7CC71B36B}" destId="{CF67EE29-58FE-458E-922D-ED3F2A2FA8BA}" srcOrd="3" destOrd="0" presId="urn:microsoft.com/office/officeart/2005/8/layout/vList2"/>
    <dgm:cxn modelId="{EAF6B190-EA39-4AE1-A02D-B8EE5BCFE0FB}" type="presParOf" srcId="{89269853-D96E-4C31-9C2E-FBB7CC71B36B}" destId="{4234FF48-3FEB-4F3D-9676-3452258C4C1A}" srcOrd="4" destOrd="0" presId="urn:microsoft.com/office/officeart/2005/8/layout/vList2"/>
    <dgm:cxn modelId="{4F30F358-F101-41EE-8EA4-F7205ED5E2FF}" type="presParOf" srcId="{89269853-D96E-4C31-9C2E-FBB7CC71B36B}" destId="{4409263E-9E9F-4E9D-B544-22173401C3B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507FCF-88D8-433F-A5B9-31D062317F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BDA75F-D950-4CC7-A7AD-D7248EFB979E}">
      <dgm:prSet/>
      <dgm:spPr/>
      <dgm:t>
        <a:bodyPr/>
        <a:lstStyle/>
        <a:p>
          <a:pPr rtl="0"/>
          <a:r>
            <a:rPr lang="nl-BE" dirty="0" smtClean="0"/>
            <a:t>Doel</a:t>
          </a:r>
          <a:endParaRPr lang="en-US" dirty="0"/>
        </a:p>
      </dgm:t>
    </dgm:pt>
    <dgm:pt modelId="{747D730B-9C65-4174-972F-2E672E70B098}" type="parTrans" cxnId="{3ED8F7CD-0BD6-40AC-9F93-47336265C04F}">
      <dgm:prSet/>
      <dgm:spPr/>
      <dgm:t>
        <a:bodyPr/>
        <a:lstStyle/>
        <a:p>
          <a:endParaRPr lang="en-US"/>
        </a:p>
      </dgm:t>
    </dgm:pt>
    <dgm:pt modelId="{70803EF1-8778-4883-A2B0-C6C12EFFF2BE}" type="sibTrans" cxnId="{3ED8F7CD-0BD6-40AC-9F93-47336265C04F}">
      <dgm:prSet/>
      <dgm:spPr/>
      <dgm:t>
        <a:bodyPr/>
        <a:lstStyle/>
        <a:p>
          <a:endParaRPr lang="en-US"/>
        </a:p>
      </dgm:t>
    </dgm:pt>
    <dgm:pt modelId="{5184A978-A91C-4517-91DA-729F9FB153AA}">
      <dgm:prSet/>
      <dgm:spPr/>
      <dgm:t>
        <a:bodyPr/>
        <a:lstStyle/>
        <a:p>
          <a:pPr rtl="0"/>
          <a:r>
            <a:rPr lang="nl-BE" dirty="0" smtClean="0"/>
            <a:t>ICT als instrument: beleidsvoorbereiding (ICT) </a:t>
          </a:r>
          <a:r>
            <a:rPr lang="nl-BE" i="1" dirty="0" smtClean="0"/>
            <a:t>–</a:t>
          </a:r>
          <a:r>
            <a:rPr lang="nl-BE" dirty="0" smtClean="0"/>
            <a:t> beleidsbepaling – beleidsuitvoering (ICT)</a:t>
          </a:r>
          <a:endParaRPr lang="en-US" dirty="0"/>
        </a:p>
      </dgm:t>
    </dgm:pt>
    <dgm:pt modelId="{D1E7926B-5B88-4AE2-A91E-921AB6085E69}" type="parTrans" cxnId="{492393CC-E085-4299-B12F-EC3A1D393474}">
      <dgm:prSet/>
      <dgm:spPr/>
      <dgm:t>
        <a:bodyPr/>
        <a:lstStyle/>
        <a:p>
          <a:endParaRPr lang="en-US"/>
        </a:p>
      </dgm:t>
    </dgm:pt>
    <dgm:pt modelId="{ACF831C7-4FAD-4EAE-9FCD-4C5B009DB905}" type="sibTrans" cxnId="{492393CC-E085-4299-B12F-EC3A1D393474}">
      <dgm:prSet/>
      <dgm:spPr/>
      <dgm:t>
        <a:bodyPr/>
        <a:lstStyle/>
        <a:p>
          <a:endParaRPr lang="en-US"/>
        </a:p>
      </dgm:t>
    </dgm:pt>
    <dgm:pt modelId="{1F54A3D8-C188-43C4-BCF6-8C8213F7014F}">
      <dgm:prSet/>
      <dgm:spPr/>
      <dgm:t>
        <a:bodyPr/>
        <a:lstStyle/>
        <a:p>
          <a:pPr rtl="0"/>
          <a:r>
            <a:rPr lang="en-US" dirty="0" err="1" smtClean="0"/>
            <a:t>Ondernomen</a:t>
          </a:r>
          <a:r>
            <a:rPr lang="en-US" dirty="0" smtClean="0"/>
            <a:t> </a:t>
          </a:r>
          <a:r>
            <a:rPr lang="en-US" dirty="0" err="1" smtClean="0"/>
            <a:t>stappen</a:t>
          </a:r>
          <a:endParaRPr lang="en-US" dirty="0"/>
        </a:p>
      </dgm:t>
    </dgm:pt>
    <dgm:pt modelId="{0ED6D51B-F378-41E9-B0AA-9B9C262F693C}" type="parTrans" cxnId="{C46A4B29-011F-419E-BC16-4D6BED506F88}">
      <dgm:prSet/>
      <dgm:spPr/>
      <dgm:t>
        <a:bodyPr/>
        <a:lstStyle/>
        <a:p>
          <a:endParaRPr lang="en-US"/>
        </a:p>
      </dgm:t>
    </dgm:pt>
    <dgm:pt modelId="{9F569355-A6D7-4760-9A07-939FED1642F7}" type="sibTrans" cxnId="{C46A4B29-011F-419E-BC16-4D6BED506F88}">
      <dgm:prSet/>
      <dgm:spPr/>
      <dgm:t>
        <a:bodyPr/>
        <a:lstStyle/>
        <a:p>
          <a:endParaRPr lang="en-US"/>
        </a:p>
      </dgm:t>
    </dgm:pt>
    <dgm:pt modelId="{052E2269-2E3B-4952-A6CC-C68ADA3AF94A}">
      <dgm:prSet/>
      <dgm:spPr/>
      <dgm:t>
        <a:bodyPr/>
        <a:lstStyle/>
        <a:p>
          <a:pPr rtl="0"/>
          <a:r>
            <a:rPr lang="nl-BE" dirty="0" smtClean="0"/>
            <a:t>Gegevens gemeenschappelijk beschikbaar maken </a:t>
          </a:r>
          <a:endParaRPr lang="en-US" dirty="0"/>
        </a:p>
      </dgm:t>
    </dgm:pt>
    <dgm:pt modelId="{8CD15665-F96A-422D-B58E-4696F8270DF8}" type="parTrans" cxnId="{7D9E818C-51D6-46AC-8125-AE537B04A388}">
      <dgm:prSet/>
      <dgm:spPr/>
      <dgm:t>
        <a:bodyPr/>
        <a:lstStyle/>
        <a:p>
          <a:endParaRPr lang="en-US"/>
        </a:p>
      </dgm:t>
    </dgm:pt>
    <dgm:pt modelId="{3CBCEE18-32B3-46E7-8514-75C1A032B699}" type="sibTrans" cxnId="{7D9E818C-51D6-46AC-8125-AE537B04A388}">
      <dgm:prSet/>
      <dgm:spPr/>
      <dgm:t>
        <a:bodyPr/>
        <a:lstStyle/>
        <a:p>
          <a:endParaRPr lang="en-US"/>
        </a:p>
      </dgm:t>
    </dgm:pt>
    <dgm:pt modelId="{0E12A8EF-F2A2-43BA-8CE3-DC01B78A8A09}">
      <dgm:prSet/>
      <dgm:spPr/>
      <dgm:t>
        <a:bodyPr/>
        <a:lstStyle/>
        <a:p>
          <a:pPr rtl="0"/>
          <a:r>
            <a:rPr lang="en-US" dirty="0" smtClean="0"/>
            <a:t>Roadmap</a:t>
          </a:r>
          <a:endParaRPr lang="en-US" dirty="0"/>
        </a:p>
      </dgm:t>
    </dgm:pt>
    <dgm:pt modelId="{69CC3108-569D-4276-92BA-C1ADD07F3566}" type="parTrans" cxnId="{4EB90EB0-236A-48F8-8655-9C0D750D67E6}">
      <dgm:prSet/>
      <dgm:spPr/>
      <dgm:t>
        <a:bodyPr/>
        <a:lstStyle/>
        <a:p>
          <a:endParaRPr lang="en-US"/>
        </a:p>
      </dgm:t>
    </dgm:pt>
    <dgm:pt modelId="{6796DC21-AE25-45D3-8AB9-8BE72EBA5B32}" type="sibTrans" cxnId="{4EB90EB0-236A-48F8-8655-9C0D750D67E6}">
      <dgm:prSet/>
      <dgm:spPr/>
      <dgm:t>
        <a:bodyPr/>
        <a:lstStyle/>
        <a:p>
          <a:endParaRPr lang="en-US"/>
        </a:p>
      </dgm:t>
    </dgm:pt>
    <dgm:pt modelId="{EF83F2BA-79F8-4949-9A15-4F1E2A3CA260}">
      <dgm:prSet/>
      <dgm:spPr/>
      <dgm:t>
        <a:bodyPr/>
        <a:lstStyle/>
        <a:p>
          <a:pPr rtl="0"/>
          <a:r>
            <a:rPr lang="nl-BE" dirty="0" smtClean="0"/>
            <a:t>Te organiseren: ontwerp van processen voor nieuwe wetgeving ondersteunen en begeleiden</a:t>
          </a:r>
          <a:endParaRPr lang="en-US" dirty="0"/>
        </a:p>
      </dgm:t>
    </dgm:pt>
    <dgm:pt modelId="{D462C69E-402B-4342-8DC3-E43B7FD01221}" type="parTrans" cxnId="{1E66F2B6-9A87-4464-97C6-0E4820A8710F}">
      <dgm:prSet/>
      <dgm:spPr/>
      <dgm:t>
        <a:bodyPr/>
        <a:lstStyle/>
        <a:p>
          <a:endParaRPr lang="en-US"/>
        </a:p>
      </dgm:t>
    </dgm:pt>
    <dgm:pt modelId="{E6314ACB-CEE8-4A11-9283-647E10B5793B}" type="sibTrans" cxnId="{1E66F2B6-9A87-4464-97C6-0E4820A8710F}">
      <dgm:prSet/>
      <dgm:spPr/>
      <dgm:t>
        <a:bodyPr/>
        <a:lstStyle/>
        <a:p>
          <a:endParaRPr lang="en-US"/>
        </a:p>
      </dgm:t>
    </dgm:pt>
    <dgm:pt modelId="{F9B3A66B-2F9A-46CB-AB0C-1CCBEAB0F615}">
      <dgm:prSet/>
      <dgm:spPr/>
      <dgm:t>
        <a:bodyPr/>
        <a:lstStyle/>
        <a:p>
          <a:pPr rtl="0"/>
          <a:r>
            <a:rPr lang="fr-BE" dirty="0" err="1" smtClean="0"/>
            <a:t>Gebruik</a:t>
          </a:r>
          <a:r>
            <a:rPr lang="fr-BE" dirty="0" smtClean="0"/>
            <a:t> van </a:t>
          </a:r>
          <a:r>
            <a:rPr lang="fr-BE" dirty="0" err="1" smtClean="0"/>
            <a:t>analytics</a:t>
          </a:r>
          <a:r>
            <a:rPr lang="fr-BE" dirty="0" smtClean="0"/>
            <a:t> (</a:t>
          </a:r>
          <a:r>
            <a:rPr lang="fr-BE" dirty="0" err="1" smtClean="0"/>
            <a:t>beleidsvoorbereiding</a:t>
          </a:r>
          <a:r>
            <a:rPr lang="fr-BE" dirty="0" smtClean="0"/>
            <a:t>, </a:t>
          </a:r>
          <a:r>
            <a:rPr lang="fr-BE" dirty="0" err="1" smtClean="0"/>
            <a:t>beleidsevaluatie</a:t>
          </a:r>
          <a:r>
            <a:rPr lang="fr-BE" dirty="0" smtClean="0"/>
            <a:t>, </a:t>
          </a:r>
          <a:r>
            <a:rPr lang="fr-BE" dirty="0" err="1" smtClean="0"/>
            <a:t>intensief</a:t>
          </a:r>
          <a:r>
            <a:rPr lang="fr-BE" dirty="0" smtClean="0"/>
            <a:t> </a:t>
          </a:r>
          <a:r>
            <a:rPr lang="fr-BE" dirty="0" err="1" smtClean="0"/>
            <a:t>gebruik</a:t>
          </a:r>
          <a:r>
            <a:rPr lang="fr-BE" dirty="0" smtClean="0"/>
            <a:t> van data...)</a:t>
          </a:r>
          <a:endParaRPr lang="en-US" dirty="0"/>
        </a:p>
      </dgm:t>
    </dgm:pt>
    <dgm:pt modelId="{9A08623C-9011-4D35-9488-DF02735DDABF}" type="parTrans" cxnId="{87EC8A3D-9B0C-43C0-A1C4-19604BBBA468}">
      <dgm:prSet/>
      <dgm:spPr/>
      <dgm:t>
        <a:bodyPr/>
        <a:lstStyle/>
        <a:p>
          <a:endParaRPr lang="en-US"/>
        </a:p>
      </dgm:t>
    </dgm:pt>
    <dgm:pt modelId="{387D185A-989C-4A61-A178-075434F6681D}" type="sibTrans" cxnId="{87EC8A3D-9B0C-43C0-A1C4-19604BBBA468}">
      <dgm:prSet/>
      <dgm:spPr/>
      <dgm:t>
        <a:bodyPr/>
        <a:lstStyle/>
        <a:p>
          <a:endParaRPr lang="en-US"/>
        </a:p>
      </dgm:t>
    </dgm:pt>
    <dgm:pt modelId="{0B8443BD-8D33-4DDD-9110-368A884FCEDE}">
      <dgm:prSet/>
      <dgm:spPr/>
      <dgm:t>
        <a:bodyPr/>
        <a:lstStyle/>
        <a:p>
          <a:pPr rtl="0"/>
          <a:r>
            <a:rPr lang="nl-BE" dirty="0" smtClean="0"/>
            <a:t>Haalbaarheid nieuwe regelgeving onderzoeken inclusief impact op ICT</a:t>
          </a:r>
          <a:endParaRPr lang="en-US" dirty="0" smtClean="0"/>
        </a:p>
      </dgm:t>
    </dgm:pt>
    <dgm:pt modelId="{E4FA29BB-BF41-4D2F-ACD0-339F1667821F}" type="parTrans" cxnId="{4F5BBFF0-318E-4ED4-96BD-3866C821645A}">
      <dgm:prSet/>
      <dgm:spPr/>
      <dgm:t>
        <a:bodyPr/>
        <a:lstStyle/>
        <a:p>
          <a:endParaRPr lang="en-US"/>
        </a:p>
      </dgm:t>
    </dgm:pt>
    <dgm:pt modelId="{3F076096-CC8D-4EEE-AC47-88B34795D23E}" type="sibTrans" cxnId="{4F5BBFF0-318E-4ED4-96BD-3866C821645A}">
      <dgm:prSet/>
      <dgm:spPr/>
      <dgm:t>
        <a:bodyPr/>
        <a:lstStyle/>
        <a:p>
          <a:endParaRPr lang="en-US"/>
        </a:p>
      </dgm:t>
    </dgm:pt>
    <dgm:pt modelId="{64C6B6C2-D19E-407C-8E41-D1DF72FC03EB}">
      <dgm:prSet/>
      <dgm:spPr/>
      <dgm:t>
        <a:bodyPr/>
        <a:lstStyle/>
        <a:p>
          <a:pPr rtl="0"/>
          <a:r>
            <a:rPr lang="nl-BE" dirty="0" smtClean="0"/>
            <a:t>Tools mutualiseren voor statistieken, analyses, rapporten, prognoses en fraude detectie </a:t>
          </a:r>
          <a:endParaRPr lang="en-US" dirty="0" smtClean="0"/>
        </a:p>
      </dgm:t>
    </dgm:pt>
    <dgm:pt modelId="{0AAF4358-D779-462E-9F03-E7E9A8E1A3D1}" type="parTrans" cxnId="{17412A85-0212-484C-BBE5-FA8C2F5E5D79}">
      <dgm:prSet/>
      <dgm:spPr/>
      <dgm:t>
        <a:bodyPr/>
        <a:lstStyle/>
        <a:p>
          <a:endParaRPr lang="en-US"/>
        </a:p>
      </dgm:t>
    </dgm:pt>
    <dgm:pt modelId="{D9BC0C9E-8DEE-49C7-BBEC-53ADC8720927}" type="sibTrans" cxnId="{17412A85-0212-484C-BBE5-FA8C2F5E5D79}">
      <dgm:prSet/>
      <dgm:spPr/>
      <dgm:t>
        <a:bodyPr/>
        <a:lstStyle/>
        <a:p>
          <a:endParaRPr lang="en-US"/>
        </a:p>
      </dgm:t>
    </dgm:pt>
    <dgm:pt modelId="{B156E478-CF39-4A7E-841E-C18C76D36447}">
      <dgm:prSet/>
      <dgm:spPr/>
      <dgm:t>
        <a:bodyPr/>
        <a:lstStyle/>
        <a:p>
          <a:pPr rtl="0"/>
          <a:r>
            <a:rPr lang="nl-NL" dirty="0" smtClean="0"/>
            <a:t>Doorgedreven gebruik van big data analyses</a:t>
          </a:r>
          <a:endParaRPr lang="en-US" dirty="0" smtClean="0"/>
        </a:p>
      </dgm:t>
    </dgm:pt>
    <dgm:pt modelId="{96754218-BBE4-45FA-A694-C19B2C723A9A}" type="parTrans" cxnId="{BEA56C3A-CE63-4B52-AE68-561DF96DC2D7}">
      <dgm:prSet/>
      <dgm:spPr/>
      <dgm:t>
        <a:bodyPr/>
        <a:lstStyle/>
        <a:p>
          <a:endParaRPr lang="en-US"/>
        </a:p>
      </dgm:t>
    </dgm:pt>
    <dgm:pt modelId="{BDC09C1B-1A80-4D82-AC83-9A06ED4732CE}" type="sibTrans" cxnId="{BEA56C3A-CE63-4B52-AE68-561DF96DC2D7}">
      <dgm:prSet/>
      <dgm:spPr/>
      <dgm:t>
        <a:bodyPr/>
        <a:lstStyle/>
        <a:p>
          <a:endParaRPr lang="en-US"/>
        </a:p>
      </dgm:t>
    </dgm:pt>
    <dgm:pt modelId="{0A683D91-7456-4B1B-B5FD-3D3B6AD575D9}">
      <dgm:prSet/>
      <dgm:spPr/>
      <dgm:t>
        <a:bodyPr/>
        <a:lstStyle/>
        <a:p>
          <a:pPr rtl="0"/>
          <a:r>
            <a:rPr lang="nl-NL" dirty="0" smtClean="0"/>
            <a:t>Strategische keuzes ondersteunen</a:t>
          </a:r>
          <a:endParaRPr lang="en-US" dirty="0" smtClean="0"/>
        </a:p>
      </dgm:t>
    </dgm:pt>
    <dgm:pt modelId="{EE84121A-3049-4029-A53C-C5B1DDEB8315}" type="parTrans" cxnId="{BB77BE91-D56A-40A4-92D6-0EA5F9D427BF}">
      <dgm:prSet/>
      <dgm:spPr/>
      <dgm:t>
        <a:bodyPr/>
        <a:lstStyle/>
        <a:p>
          <a:endParaRPr lang="en-US"/>
        </a:p>
      </dgm:t>
    </dgm:pt>
    <dgm:pt modelId="{2727ED47-C2DB-4F6A-AB64-2DE346056442}" type="sibTrans" cxnId="{BB77BE91-D56A-40A4-92D6-0EA5F9D427BF}">
      <dgm:prSet/>
      <dgm:spPr/>
      <dgm:t>
        <a:bodyPr/>
        <a:lstStyle/>
        <a:p>
          <a:endParaRPr lang="en-US"/>
        </a:p>
      </dgm:t>
    </dgm:pt>
    <dgm:pt modelId="{89269853-D96E-4C31-9C2E-FBB7CC71B36B}" type="pres">
      <dgm:prSet presAssocID="{D1507FCF-88D8-433F-A5B9-31D062317F00}" presName="linear" presStyleCnt="0">
        <dgm:presLayoutVars>
          <dgm:animLvl val="lvl"/>
          <dgm:resizeHandles val="exact"/>
        </dgm:presLayoutVars>
      </dgm:prSet>
      <dgm:spPr/>
      <dgm:t>
        <a:bodyPr/>
        <a:lstStyle/>
        <a:p>
          <a:endParaRPr lang="en-US"/>
        </a:p>
      </dgm:t>
    </dgm:pt>
    <dgm:pt modelId="{AEA9646A-2A78-4B44-9610-D7F3514DFB1A}" type="pres">
      <dgm:prSet presAssocID="{5ABDA75F-D950-4CC7-A7AD-D7248EFB979E}" presName="parentText" presStyleLbl="node1" presStyleIdx="0" presStyleCnt="3" custLinFactNeighborY="-5278">
        <dgm:presLayoutVars>
          <dgm:chMax val="0"/>
          <dgm:bulletEnabled val="1"/>
        </dgm:presLayoutVars>
      </dgm:prSet>
      <dgm:spPr/>
      <dgm:t>
        <a:bodyPr/>
        <a:lstStyle/>
        <a:p>
          <a:endParaRPr lang="en-US"/>
        </a:p>
      </dgm:t>
    </dgm:pt>
    <dgm:pt modelId="{4DD8BD10-9107-43A4-8C39-BC724CC11934}" type="pres">
      <dgm:prSet presAssocID="{5ABDA75F-D950-4CC7-A7AD-D7248EFB979E}" presName="childText" presStyleLbl="revTx" presStyleIdx="0" presStyleCnt="3">
        <dgm:presLayoutVars>
          <dgm:bulletEnabled val="1"/>
        </dgm:presLayoutVars>
      </dgm:prSet>
      <dgm:spPr/>
      <dgm:t>
        <a:bodyPr/>
        <a:lstStyle/>
        <a:p>
          <a:endParaRPr lang="en-US"/>
        </a:p>
      </dgm:t>
    </dgm:pt>
    <dgm:pt modelId="{DF430BD1-4EC3-4E17-928B-134474A79604}" type="pres">
      <dgm:prSet presAssocID="{1F54A3D8-C188-43C4-BCF6-8C8213F7014F}" presName="parentText" presStyleLbl="node1" presStyleIdx="1" presStyleCnt="3">
        <dgm:presLayoutVars>
          <dgm:chMax val="0"/>
          <dgm:bulletEnabled val="1"/>
        </dgm:presLayoutVars>
      </dgm:prSet>
      <dgm:spPr/>
      <dgm:t>
        <a:bodyPr/>
        <a:lstStyle/>
        <a:p>
          <a:endParaRPr lang="en-US"/>
        </a:p>
      </dgm:t>
    </dgm:pt>
    <dgm:pt modelId="{CF67EE29-58FE-458E-922D-ED3F2A2FA8BA}" type="pres">
      <dgm:prSet presAssocID="{1F54A3D8-C188-43C4-BCF6-8C8213F7014F}" presName="childText" presStyleLbl="revTx" presStyleIdx="1" presStyleCnt="3">
        <dgm:presLayoutVars>
          <dgm:bulletEnabled val="1"/>
        </dgm:presLayoutVars>
      </dgm:prSet>
      <dgm:spPr/>
      <dgm:t>
        <a:bodyPr/>
        <a:lstStyle/>
        <a:p>
          <a:endParaRPr lang="en-US"/>
        </a:p>
      </dgm:t>
    </dgm:pt>
    <dgm:pt modelId="{4234FF48-3FEB-4F3D-9676-3452258C4C1A}" type="pres">
      <dgm:prSet presAssocID="{0E12A8EF-F2A2-43BA-8CE3-DC01B78A8A09}" presName="parentText" presStyleLbl="node1" presStyleIdx="2" presStyleCnt="3">
        <dgm:presLayoutVars>
          <dgm:chMax val="0"/>
          <dgm:bulletEnabled val="1"/>
        </dgm:presLayoutVars>
      </dgm:prSet>
      <dgm:spPr/>
      <dgm:t>
        <a:bodyPr/>
        <a:lstStyle/>
        <a:p>
          <a:endParaRPr lang="en-US"/>
        </a:p>
      </dgm:t>
    </dgm:pt>
    <dgm:pt modelId="{4409263E-9E9F-4E9D-B544-22173401C3BF}" type="pres">
      <dgm:prSet presAssocID="{0E12A8EF-F2A2-43BA-8CE3-DC01B78A8A09}" presName="childText" presStyleLbl="revTx" presStyleIdx="2" presStyleCnt="3">
        <dgm:presLayoutVars>
          <dgm:bulletEnabled val="1"/>
        </dgm:presLayoutVars>
      </dgm:prSet>
      <dgm:spPr/>
      <dgm:t>
        <a:bodyPr/>
        <a:lstStyle/>
        <a:p>
          <a:endParaRPr lang="en-US"/>
        </a:p>
      </dgm:t>
    </dgm:pt>
  </dgm:ptLst>
  <dgm:cxnLst>
    <dgm:cxn modelId="{9BCF171E-5540-47AC-B35F-28491931B599}" type="presOf" srcId="{1F54A3D8-C188-43C4-BCF6-8C8213F7014F}" destId="{DF430BD1-4EC3-4E17-928B-134474A79604}" srcOrd="0" destOrd="0" presId="urn:microsoft.com/office/officeart/2005/8/layout/vList2"/>
    <dgm:cxn modelId="{8DCFC3DF-BCD2-4C95-83A9-28157BBE6F46}" type="presOf" srcId="{D1507FCF-88D8-433F-A5B9-31D062317F00}" destId="{89269853-D96E-4C31-9C2E-FBB7CC71B36B}" srcOrd="0" destOrd="0" presId="urn:microsoft.com/office/officeart/2005/8/layout/vList2"/>
    <dgm:cxn modelId="{4EB90EB0-236A-48F8-8655-9C0D750D67E6}" srcId="{D1507FCF-88D8-433F-A5B9-31D062317F00}" destId="{0E12A8EF-F2A2-43BA-8CE3-DC01B78A8A09}" srcOrd="2" destOrd="0" parTransId="{69CC3108-569D-4276-92BA-C1ADD07F3566}" sibTransId="{6796DC21-AE25-45D3-8AB9-8BE72EBA5B32}"/>
    <dgm:cxn modelId="{9AC135E5-F40B-4BB8-906A-0E2C0F8FEFA5}" type="presOf" srcId="{5184A978-A91C-4517-91DA-729F9FB153AA}" destId="{4DD8BD10-9107-43A4-8C39-BC724CC11934}" srcOrd="0" destOrd="0" presId="urn:microsoft.com/office/officeart/2005/8/layout/vList2"/>
    <dgm:cxn modelId="{6ED3035E-E885-4965-BB2F-0DFD075A7990}" type="presOf" srcId="{F9B3A66B-2F9A-46CB-AB0C-1CCBEAB0F615}" destId="{CF67EE29-58FE-458E-922D-ED3F2A2FA8BA}" srcOrd="0" destOrd="2" presId="urn:microsoft.com/office/officeart/2005/8/layout/vList2"/>
    <dgm:cxn modelId="{B0C12BD9-F17E-4573-BFA6-A40ECC0D8418}" type="presOf" srcId="{0E12A8EF-F2A2-43BA-8CE3-DC01B78A8A09}" destId="{4234FF48-3FEB-4F3D-9676-3452258C4C1A}" srcOrd="0" destOrd="0" presId="urn:microsoft.com/office/officeart/2005/8/layout/vList2"/>
    <dgm:cxn modelId="{BEA56C3A-CE63-4B52-AE68-561DF96DC2D7}" srcId="{0E12A8EF-F2A2-43BA-8CE3-DC01B78A8A09}" destId="{B156E478-CF39-4A7E-841E-C18C76D36447}" srcOrd="1" destOrd="0" parTransId="{96754218-BBE4-45FA-A694-C19B2C723A9A}" sibTransId="{BDC09C1B-1A80-4D82-AC83-9A06ED4732CE}"/>
    <dgm:cxn modelId="{0CAC2691-1E39-4364-B21D-C49B4FDDD7D9}" type="presOf" srcId="{5ABDA75F-D950-4CC7-A7AD-D7248EFB979E}" destId="{AEA9646A-2A78-4B44-9610-D7F3514DFB1A}" srcOrd="0" destOrd="0" presId="urn:microsoft.com/office/officeart/2005/8/layout/vList2"/>
    <dgm:cxn modelId="{C0E10B4C-32EF-4DF8-976C-8C20768E1FE2}" type="presOf" srcId="{B156E478-CF39-4A7E-841E-C18C76D36447}" destId="{4409263E-9E9F-4E9D-B544-22173401C3BF}" srcOrd="0" destOrd="1" presId="urn:microsoft.com/office/officeart/2005/8/layout/vList2"/>
    <dgm:cxn modelId="{4F5BBFF0-318E-4ED4-96BD-3866C821645A}" srcId="{5ABDA75F-D950-4CC7-A7AD-D7248EFB979E}" destId="{0B8443BD-8D33-4DDD-9110-368A884FCEDE}" srcOrd="1" destOrd="0" parTransId="{E4FA29BB-BF41-4D2F-ACD0-339F1667821F}" sibTransId="{3F076096-CC8D-4EEE-AC47-88B34795D23E}"/>
    <dgm:cxn modelId="{7DB5E2E9-8C85-48FF-93A7-6BE1EEFBC137}" type="presOf" srcId="{0B8443BD-8D33-4DDD-9110-368A884FCEDE}" destId="{4DD8BD10-9107-43A4-8C39-BC724CC11934}" srcOrd="0" destOrd="1" presId="urn:microsoft.com/office/officeart/2005/8/layout/vList2"/>
    <dgm:cxn modelId="{5E632CFC-C44B-4F2D-91A6-306C87BDF12F}" type="presOf" srcId="{64C6B6C2-D19E-407C-8E41-D1DF72FC03EB}" destId="{CF67EE29-58FE-458E-922D-ED3F2A2FA8BA}" srcOrd="0" destOrd="1" presId="urn:microsoft.com/office/officeart/2005/8/layout/vList2"/>
    <dgm:cxn modelId="{492393CC-E085-4299-B12F-EC3A1D393474}" srcId="{5ABDA75F-D950-4CC7-A7AD-D7248EFB979E}" destId="{5184A978-A91C-4517-91DA-729F9FB153AA}" srcOrd="0" destOrd="0" parTransId="{D1E7926B-5B88-4AE2-A91E-921AB6085E69}" sibTransId="{ACF831C7-4FAD-4EAE-9FCD-4C5B009DB905}"/>
    <dgm:cxn modelId="{7D9E818C-51D6-46AC-8125-AE537B04A388}" srcId="{1F54A3D8-C188-43C4-BCF6-8C8213F7014F}" destId="{052E2269-2E3B-4952-A6CC-C68ADA3AF94A}" srcOrd="0" destOrd="0" parTransId="{8CD15665-F96A-422D-B58E-4696F8270DF8}" sibTransId="{3CBCEE18-32B3-46E7-8514-75C1A032B699}"/>
    <dgm:cxn modelId="{59467811-FDB9-45CF-B8A2-29B3BD3E830D}" type="presOf" srcId="{052E2269-2E3B-4952-A6CC-C68ADA3AF94A}" destId="{CF67EE29-58FE-458E-922D-ED3F2A2FA8BA}" srcOrd="0" destOrd="0" presId="urn:microsoft.com/office/officeart/2005/8/layout/vList2"/>
    <dgm:cxn modelId="{BB77BE91-D56A-40A4-92D6-0EA5F9D427BF}" srcId="{0E12A8EF-F2A2-43BA-8CE3-DC01B78A8A09}" destId="{0A683D91-7456-4B1B-B5FD-3D3B6AD575D9}" srcOrd="2" destOrd="0" parTransId="{EE84121A-3049-4029-A53C-C5B1DDEB8315}" sibTransId="{2727ED47-C2DB-4F6A-AB64-2DE346056442}"/>
    <dgm:cxn modelId="{3ED8F7CD-0BD6-40AC-9F93-47336265C04F}" srcId="{D1507FCF-88D8-433F-A5B9-31D062317F00}" destId="{5ABDA75F-D950-4CC7-A7AD-D7248EFB979E}" srcOrd="0" destOrd="0" parTransId="{747D730B-9C65-4174-972F-2E672E70B098}" sibTransId="{70803EF1-8778-4883-A2B0-C6C12EFFF2BE}"/>
    <dgm:cxn modelId="{87EC8A3D-9B0C-43C0-A1C4-19604BBBA468}" srcId="{1F54A3D8-C188-43C4-BCF6-8C8213F7014F}" destId="{F9B3A66B-2F9A-46CB-AB0C-1CCBEAB0F615}" srcOrd="2" destOrd="0" parTransId="{9A08623C-9011-4D35-9488-DF02735DDABF}" sibTransId="{387D185A-989C-4A61-A178-075434F6681D}"/>
    <dgm:cxn modelId="{C46A4B29-011F-419E-BC16-4D6BED506F88}" srcId="{D1507FCF-88D8-433F-A5B9-31D062317F00}" destId="{1F54A3D8-C188-43C4-BCF6-8C8213F7014F}" srcOrd="1" destOrd="0" parTransId="{0ED6D51B-F378-41E9-B0AA-9B9C262F693C}" sibTransId="{9F569355-A6D7-4760-9A07-939FED1642F7}"/>
    <dgm:cxn modelId="{69BBAAA9-20A8-47E7-B1B1-00F9E8626673}" type="presOf" srcId="{EF83F2BA-79F8-4949-9A15-4F1E2A3CA260}" destId="{4409263E-9E9F-4E9D-B544-22173401C3BF}" srcOrd="0" destOrd="0" presId="urn:microsoft.com/office/officeart/2005/8/layout/vList2"/>
    <dgm:cxn modelId="{1E66F2B6-9A87-4464-97C6-0E4820A8710F}" srcId="{0E12A8EF-F2A2-43BA-8CE3-DC01B78A8A09}" destId="{EF83F2BA-79F8-4949-9A15-4F1E2A3CA260}" srcOrd="0" destOrd="0" parTransId="{D462C69E-402B-4342-8DC3-E43B7FD01221}" sibTransId="{E6314ACB-CEE8-4A11-9283-647E10B5793B}"/>
    <dgm:cxn modelId="{063EED62-5EF4-4B09-BAEC-7B85E4537B05}" type="presOf" srcId="{0A683D91-7456-4B1B-B5FD-3D3B6AD575D9}" destId="{4409263E-9E9F-4E9D-B544-22173401C3BF}" srcOrd="0" destOrd="2" presId="urn:microsoft.com/office/officeart/2005/8/layout/vList2"/>
    <dgm:cxn modelId="{17412A85-0212-484C-BBE5-FA8C2F5E5D79}" srcId="{1F54A3D8-C188-43C4-BCF6-8C8213F7014F}" destId="{64C6B6C2-D19E-407C-8E41-D1DF72FC03EB}" srcOrd="1" destOrd="0" parTransId="{0AAF4358-D779-462E-9F03-E7E9A8E1A3D1}" sibTransId="{D9BC0C9E-8DEE-49C7-BBEC-53ADC8720927}"/>
    <dgm:cxn modelId="{BF34E54F-26F2-4FB5-8376-3FAE89A517AC}" type="presParOf" srcId="{89269853-D96E-4C31-9C2E-FBB7CC71B36B}" destId="{AEA9646A-2A78-4B44-9610-D7F3514DFB1A}" srcOrd="0" destOrd="0" presId="urn:microsoft.com/office/officeart/2005/8/layout/vList2"/>
    <dgm:cxn modelId="{9BD4D74C-C1FF-4248-AE97-BCFCAC1D4355}" type="presParOf" srcId="{89269853-D96E-4C31-9C2E-FBB7CC71B36B}" destId="{4DD8BD10-9107-43A4-8C39-BC724CC11934}" srcOrd="1" destOrd="0" presId="urn:microsoft.com/office/officeart/2005/8/layout/vList2"/>
    <dgm:cxn modelId="{3505D730-0ADF-442B-812B-D218533F1C24}" type="presParOf" srcId="{89269853-D96E-4C31-9C2E-FBB7CC71B36B}" destId="{DF430BD1-4EC3-4E17-928B-134474A79604}" srcOrd="2" destOrd="0" presId="urn:microsoft.com/office/officeart/2005/8/layout/vList2"/>
    <dgm:cxn modelId="{FE413FA3-AC8F-48C4-A26E-FC4D10D9A5AF}" type="presParOf" srcId="{89269853-D96E-4C31-9C2E-FBB7CC71B36B}" destId="{CF67EE29-58FE-458E-922D-ED3F2A2FA8BA}" srcOrd="3" destOrd="0" presId="urn:microsoft.com/office/officeart/2005/8/layout/vList2"/>
    <dgm:cxn modelId="{DFA01026-D0C2-4ABF-9814-BD931DB5FF3B}" type="presParOf" srcId="{89269853-D96E-4C31-9C2E-FBB7CC71B36B}" destId="{4234FF48-3FEB-4F3D-9676-3452258C4C1A}" srcOrd="4" destOrd="0" presId="urn:microsoft.com/office/officeart/2005/8/layout/vList2"/>
    <dgm:cxn modelId="{401E45A2-89FD-481B-AD56-6BEB1218B610}" type="presParOf" srcId="{89269853-D96E-4C31-9C2E-FBB7CC71B36B}" destId="{4409263E-9E9F-4E9D-B544-22173401C3B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C04B2-9D68-423C-8FD3-9A1E74D0DE24}">
      <dsp:nvSpPr>
        <dsp:cNvPr id="0" name=""/>
        <dsp:cNvSpPr/>
      </dsp:nvSpPr>
      <dsp:spPr>
        <a:xfrm>
          <a:off x="1097787" y="-34513"/>
          <a:ext cx="5215397" cy="5215397"/>
        </a:xfrm>
        <a:prstGeom prst="circularArrow">
          <a:avLst>
            <a:gd name="adj1" fmla="val 5544"/>
            <a:gd name="adj2" fmla="val 330680"/>
            <a:gd name="adj3" fmla="val 14511706"/>
            <a:gd name="adj4" fmla="val 16952560"/>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145EF-5E47-446F-A244-E32FE8FDFBCA}">
      <dsp:nvSpPr>
        <dsp:cNvPr id="0" name=""/>
        <dsp:cNvSpPr/>
      </dsp:nvSpPr>
      <dsp:spPr>
        <a:xfrm>
          <a:off x="2891292" y="1114"/>
          <a:ext cx="1628387" cy="814193"/>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err="1" smtClean="0"/>
            <a:t>Governance</a:t>
          </a:r>
          <a:r>
            <a:rPr lang="nl-BE" sz="1500" kern="1200" dirty="0" smtClean="0"/>
            <a:t> door stakeholders</a:t>
          </a:r>
          <a:endParaRPr lang="fr-BE" sz="1500" kern="1200" dirty="0"/>
        </a:p>
      </dsp:txBody>
      <dsp:txXfrm>
        <a:off x="2931038" y="40860"/>
        <a:ext cx="1548895" cy="734701"/>
      </dsp:txXfrm>
    </dsp:sp>
    <dsp:sp modelId="{DCA28AAA-F2B5-42A4-9E88-09B283CCCA8B}">
      <dsp:nvSpPr>
        <dsp:cNvPr id="0" name=""/>
        <dsp:cNvSpPr/>
      </dsp:nvSpPr>
      <dsp:spPr>
        <a:xfrm>
          <a:off x="4630124" y="838491"/>
          <a:ext cx="1628387" cy="814193"/>
        </a:xfrm>
        <a:prstGeom prst="roundRect">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smtClean="0"/>
            <a:t>Naleving gezonde basisprincipes</a:t>
          </a:r>
          <a:endParaRPr lang="fr-BE" sz="1500" kern="1200" dirty="0"/>
        </a:p>
      </dsp:txBody>
      <dsp:txXfrm>
        <a:off x="4669870" y="878237"/>
        <a:ext cx="1548895" cy="734701"/>
      </dsp:txXfrm>
    </dsp:sp>
    <dsp:sp modelId="{C58C8F6D-1F6D-4325-8FD3-F5EE5048BF63}">
      <dsp:nvSpPr>
        <dsp:cNvPr id="0" name=""/>
        <dsp:cNvSpPr/>
      </dsp:nvSpPr>
      <dsp:spPr>
        <a:xfrm>
          <a:off x="5059580" y="2720061"/>
          <a:ext cx="1628387" cy="814193"/>
        </a:xfrm>
        <a:prstGeom prst="roundRect">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smtClean="0"/>
            <a:t>Aandacht voor </a:t>
          </a:r>
          <a:r>
            <a:rPr lang="nl-BE" sz="1500" kern="1200" dirty="0" err="1" smtClean="0"/>
            <a:t>synergieën</a:t>
          </a:r>
          <a:endParaRPr lang="fr-BE" sz="1500" kern="1200" dirty="0"/>
        </a:p>
      </dsp:txBody>
      <dsp:txXfrm>
        <a:off x="5099326" y="2759807"/>
        <a:ext cx="1548895" cy="734701"/>
      </dsp:txXfrm>
    </dsp:sp>
    <dsp:sp modelId="{7C63C62A-7B6C-4835-B606-37A739A4B7ED}">
      <dsp:nvSpPr>
        <dsp:cNvPr id="0" name=""/>
        <dsp:cNvSpPr/>
      </dsp:nvSpPr>
      <dsp:spPr>
        <a:xfrm>
          <a:off x="3856271" y="4228964"/>
          <a:ext cx="1628387" cy="814193"/>
        </a:xfrm>
        <a:prstGeom prst="roundRect">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smtClean="0"/>
            <a:t>Goede ICT-architectuur</a:t>
          </a:r>
          <a:endParaRPr lang="fr-BE" sz="1500" kern="1200" dirty="0"/>
        </a:p>
      </dsp:txBody>
      <dsp:txXfrm>
        <a:off x="3896017" y="4268710"/>
        <a:ext cx="1548895" cy="734701"/>
      </dsp:txXfrm>
    </dsp:sp>
    <dsp:sp modelId="{1AD78786-0837-4AB1-A454-AABB05718F99}">
      <dsp:nvSpPr>
        <dsp:cNvPr id="0" name=""/>
        <dsp:cNvSpPr/>
      </dsp:nvSpPr>
      <dsp:spPr>
        <a:xfrm>
          <a:off x="1926313" y="4228964"/>
          <a:ext cx="1628387" cy="814193"/>
        </a:xfrm>
        <a:prstGeom prst="roundRect">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smtClean="0"/>
            <a:t>Ketenproces-optimalisatie</a:t>
          </a:r>
          <a:endParaRPr lang="fr-BE" sz="1500" kern="1200" dirty="0"/>
        </a:p>
      </dsp:txBody>
      <dsp:txXfrm>
        <a:off x="1966059" y="4268710"/>
        <a:ext cx="1548895" cy="734701"/>
      </dsp:txXfrm>
    </dsp:sp>
    <dsp:sp modelId="{48F5F045-81BD-4368-926A-CFB086880225}">
      <dsp:nvSpPr>
        <dsp:cNvPr id="0" name=""/>
        <dsp:cNvSpPr/>
      </dsp:nvSpPr>
      <dsp:spPr>
        <a:xfrm>
          <a:off x="723003" y="2720061"/>
          <a:ext cx="1628387" cy="814193"/>
        </a:xfrm>
        <a:prstGeom prst="roundRect">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smtClean="0"/>
            <a:t>Agile ontwikkeling</a:t>
          </a:r>
          <a:endParaRPr lang="fr-BE" sz="1500" kern="1200" dirty="0"/>
        </a:p>
      </dsp:txBody>
      <dsp:txXfrm>
        <a:off x="762749" y="2759807"/>
        <a:ext cx="1548895" cy="734701"/>
      </dsp:txXfrm>
    </dsp:sp>
    <dsp:sp modelId="{C18C6869-5F93-4570-834D-69929E5A1F3B}">
      <dsp:nvSpPr>
        <dsp:cNvPr id="0" name=""/>
        <dsp:cNvSpPr/>
      </dsp:nvSpPr>
      <dsp:spPr>
        <a:xfrm>
          <a:off x="1152459" y="838491"/>
          <a:ext cx="1628387" cy="814193"/>
        </a:xfrm>
        <a:prstGeom prst="roundRect">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nl-BE" sz="1500" kern="1200" dirty="0" smtClean="0"/>
            <a:t>Regelmatige oplevering</a:t>
          </a:r>
          <a:endParaRPr lang="fr-BE" sz="1500" kern="1200" dirty="0"/>
        </a:p>
      </dsp:txBody>
      <dsp:txXfrm>
        <a:off x="1192205" y="878237"/>
        <a:ext cx="1548895" cy="734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eHealthBox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04B6-8E1C-426F-A5A5-7C494C880C91}">
      <dsp:nvSpPr>
        <dsp:cNvPr id="0" name=""/>
        <dsp:cNvSpPr/>
      </dsp:nvSpPr>
      <dsp:spPr>
        <a:xfrm>
          <a:off x="1510457" y="338256"/>
          <a:ext cx="4541051" cy="4541051"/>
        </a:xfrm>
        <a:prstGeom prst="pie">
          <a:avLst>
            <a:gd name="adj1" fmla="val 16200000"/>
            <a:gd name="adj2" fmla="val 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err="1" smtClean="0"/>
            <a:t>Performanteadminis-traties</a:t>
          </a:r>
          <a:endParaRPr lang="en-US" sz="2400" kern="1200" dirty="0"/>
        </a:p>
      </dsp:txBody>
      <dsp:txXfrm>
        <a:off x="3920999" y="1279443"/>
        <a:ext cx="1675864" cy="1243383"/>
      </dsp:txXfrm>
    </dsp:sp>
    <dsp:sp modelId="{F79F8073-ED69-45CC-ABBE-7D350F592FF8}">
      <dsp:nvSpPr>
        <dsp:cNvPr id="0" name=""/>
        <dsp:cNvSpPr/>
      </dsp:nvSpPr>
      <dsp:spPr>
        <a:xfrm>
          <a:off x="1510457" y="490705"/>
          <a:ext cx="4541051" cy="4541051"/>
        </a:xfrm>
        <a:prstGeom prst="pie">
          <a:avLst>
            <a:gd name="adj1" fmla="val 0"/>
            <a:gd name="adj2" fmla="val 540000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rtl="0">
            <a:lnSpc>
              <a:spcPct val="90000"/>
            </a:lnSpc>
            <a:spcBef>
              <a:spcPct val="0"/>
            </a:spcBef>
            <a:spcAft>
              <a:spcPct val="35000"/>
            </a:spcAft>
          </a:pPr>
          <a:r>
            <a:rPr lang="en-US" sz="2400" kern="1200" noProof="0" dirty="0" err="1" smtClean="0"/>
            <a:t>Overheid</a:t>
          </a:r>
          <a:r>
            <a:rPr lang="en-US" sz="2400" kern="1200" noProof="0" dirty="0" smtClean="0"/>
            <a:t> </a:t>
          </a:r>
          <a:r>
            <a:rPr lang="en-US" sz="2400" kern="1200" noProof="0" dirty="0" err="1" smtClean="0"/>
            <a:t>als</a:t>
          </a:r>
          <a:r>
            <a:rPr lang="en-US" sz="2400" kern="1200" noProof="0" dirty="0" smtClean="0"/>
            <a:t> </a:t>
          </a:r>
          <a:r>
            <a:rPr lang="en-US" sz="2400" kern="1200" noProof="0" dirty="0" err="1" smtClean="0"/>
            <a:t>één</a:t>
          </a:r>
          <a:r>
            <a:rPr lang="en-US" sz="2400" kern="1200" noProof="0" dirty="0" smtClean="0"/>
            <a:t> </a:t>
          </a:r>
          <a:r>
            <a:rPr lang="en-US" sz="2400" kern="1200" noProof="0" dirty="0" err="1" smtClean="0"/>
            <a:t>geheel</a:t>
          </a:r>
          <a:r>
            <a:rPr lang="en-US" sz="2400" kern="1200" noProof="0" dirty="0" smtClean="0"/>
            <a:t> </a:t>
          </a:r>
          <a:endParaRPr lang="en-US" sz="2400" kern="1200" dirty="0"/>
        </a:p>
      </dsp:txBody>
      <dsp:txXfrm>
        <a:off x="3920999" y="2847187"/>
        <a:ext cx="1675864" cy="1243383"/>
      </dsp:txXfrm>
    </dsp:sp>
    <dsp:sp modelId="{BDBE7078-9FF1-4AFC-A04A-E633B13DBE1F}">
      <dsp:nvSpPr>
        <dsp:cNvPr id="0" name=""/>
        <dsp:cNvSpPr/>
      </dsp:nvSpPr>
      <dsp:spPr>
        <a:xfrm>
          <a:off x="1358007" y="490705"/>
          <a:ext cx="4541051" cy="4541051"/>
        </a:xfrm>
        <a:prstGeom prst="pie">
          <a:avLst>
            <a:gd name="adj1" fmla="val 5400000"/>
            <a:gd name="adj2" fmla="val 10800000"/>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rtl="0">
            <a:lnSpc>
              <a:spcPct val="90000"/>
            </a:lnSpc>
            <a:spcBef>
              <a:spcPct val="0"/>
            </a:spcBef>
            <a:spcAft>
              <a:spcPct val="35000"/>
            </a:spcAft>
          </a:pPr>
          <a:r>
            <a:rPr lang="nl-BE" sz="2400" kern="1200" dirty="0" smtClean="0"/>
            <a:t>Beleids-onder-</a:t>
          </a:r>
          <a:r>
            <a:rPr lang="nl-BE" sz="2400" kern="1200" dirty="0" err="1" smtClean="0"/>
            <a:t>steuning</a:t>
          </a:r>
          <a:endParaRPr lang="en-US" sz="2400" kern="1200" dirty="0"/>
        </a:p>
      </dsp:txBody>
      <dsp:txXfrm>
        <a:off x="1812653" y="2847187"/>
        <a:ext cx="1675864" cy="1243383"/>
      </dsp:txXfrm>
    </dsp:sp>
    <dsp:sp modelId="{2B6B4DBD-B1D6-4F84-9C99-22A3658A5FED}">
      <dsp:nvSpPr>
        <dsp:cNvPr id="0" name=""/>
        <dsp:cNvSpPr/>
      </dsp:nvSpPr>
      <dsp:spPr>
        <a:xfrm>
          <a:off x="1358007" y="338256"/>
          <a:ext cx="4541051" cy="4541051"/>
        </a:xfrm>
        <a:prstGeom prst="pie">
          <a:avLst>
            <a:gd name="adj1" fmla="val 10800000"/>
            <a:gd name="adj2" fmla="val 16200000"/>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err="1" smtClean="0"/>
            <a:t>Voorkeur</a:t>
          </a:r>
          <a:r>
            <a:rPr lang="en-US" sz="2400" kern="1200" dirty="0" smtClean="0"/>
            <a:t> </a:t>
          </a:r>
          <a:r>
            <a:rPr lang="en-US" sz="2400" kern="1200" dirty="0" err="1" smtClean="0"/>
            <a:t>voor</a:t>
          </a:r>
          <a:r>
            <a:rPr lang="en-US" sz="2400" kern="1200" dirty="0" smtClean="0"/>
            <a:t> </a:t>
          </a:r>
          <a:r>
            <a:rPr lang="en-US" sz="2400" kern="1200" dirty="0" err="1" smtClean="0"/>
            <a:t>digitaal</a:t>
          </a:r>
          <a:endParaRPr lang="en-US" sz="2400" kern="1200" dirty="0"/>
        </a:p>
      </dsp:txBody>
      <dsp:txXfrm>
        <a:off x="1812653" y="1279443"/>
        <a:ext cx="1675864" cy="1243383"/>
      </dsp:txXfrm>
    </dsp:sp>
    <dsp:sp modelId="{E7C939C1-9829-4BEE-938E-0C4D566C1A1C}">
      <dsp:nvSpPr>
        <dsp:cNvPr id="0" name=""/>
        <dsp:cNvSpPr/>
      </dsp:nvSpPr>
      <dsp:spPr>
        <a:xfrm>
          <a:off x="1229344" y="57143"/>
          <a:ext cx="5103277" cy="5103277"/>
        </a:xfrm>
        <a:prstGeom prst="circularArrow">
          <a:avLst>
            <a:gd name="adj1" fmla="val 5085"/>
            <a:gd name="adj2" fmla="val 327528"/>
            <a:gd name="adj3" fmla="val 21272472"/>
            <a:gd name="adj4" fmla="val 16200000"/>
            <a:gd name="adj5" fmla="val 5932"/>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DCEB9F-84A5-4BBB-A871-A871BEFF61CF}">
      <dsp:nvSpPr>
        <dsp:cNvPr id="0" name=""/>
        <dsp:cNvSpPr/>
      </dsp:nvSpPr>
      <dsp:spPr>
        <a:xfrm>
          <a:off x="1229344" y="209593"/>
          <a:ext cx="5103277" cy="5103277"/>
        </a:xfrm>
        <a:prstGeom prst="circularArrow">
          <a:avLst>
            <a:gd name="adj1" fmla="val 5085"/>
            <a:gd name="adj2" fmla="val 327528"/>
            <a:gd name="adj3" fmla="val 5072472"/>
            <a:gd name="adj4" fmla="val 0"/>
            <a:gd name="adj5" fmla="val 5932"/>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7C2A79-1126-446A-8A19-358F6B0EF62C}">
      <dsp:nvSpPr>
        <dsp:cNvPr id="0" name=""/>
        <dsp:cNvSpPr/>
      </dsp:nvSpPr>
      <dsp:spPr>
        <a:xfrm>
          <a:off x="1076895" y="209593"/>
          <a:ext cx="5103277" cy="5103277"/>
        </a:xfrm>
        <a:prstGeom prst="circularArrow">
          <a:avLst>
            <a:gd name="adj1" fmla="val 5085"/>
            <a:gd name="adj2" fmla="val 327528"/>
            <a:gd name="adj3" fmla="val 10472472"/>
            <a:gd name="adj4" fmla="val 5400000"/>
            <a:gd name="adj5" fmla="val 5932"/>
          </a:avLst>
        </a:prstGeom>
        <a:gradFill rotWithShape="0">
          <a:gsLst>
            <a:gs pos="0">
              <a:schemeClr val="accent1">
                <a:shade val="90000"/>
                <a:hueOff val="375112"/>
                <a:satOff val="-6927"/>
                <a:lumOff val="32127"/>
                <a:alphaOff val="0"/>
                <a:shade val="51000"/>
                <a:satMod val="130000"/>
              </a:schemeClr>
            </a:gs>
            <a:gs pos="80000">
              <a:schemeClr val="accent1">
                <a:shade val="90000"/>
                <a:hueOff val="375112"/>
                <a:satOff val="-6927"/>
                <a:lumOff val="32127"/>
                <a:alphaOff val="0"/>
                <a:shade val="93000"/>
                <a:satMod val="130000"/>
              </a:schemeClr>
            </a:gs>
            <a:gs pos="100000">
              <a:schemeClr val="accent1">
                <a:shade val="90000"/>
                <a:hueOff val="375112"/>
                <a:satOff val="-6927"/>
                <a:lumOff val="321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E911AF-F77C-48F5-92F8-4760388EDBF7}">
      <dsp:nvSpPr>
        <dsp:cNvPr id="0" name=""/>
        <dsp:cNvSpPr/>
      </dsp:nvSpPr>
      <dsp:spPr>
        <a:xfrm>
          <a:off x="1076895" y="57143"/>
          <a:ext cx="5103277" cy="5103277"/>
        </a:xfrm>
        <a:prstGeom prst="circularArrow">
          <a:avLst>
            <a:gd name="adj1" fmla="val 5085"/>
            <a:gd name="adj2" fmla="val 327528"/>
            <a:gd name="adj3" fmla="val 15872472"/>
            <a:gd name="adj4" fmla="val 10800000"/>
            <a:gd name="adj5" fmla="val 5932"/>
          </a:avLst>
        </a:prstGeom>
        <a:gradFill rotWithShape="0">
          <a:gsLst>
            <a:gs pos="0">
              <a:schemeClr val="accent1">
                <a:shade val="90000"/>
                <a:hueOff val="187556"/>
                <a:satOff val="-3464"/>
                <a:lumOff val="16063"/>
                <a:alphaOff val="0"/>
                <a:shade val="51000"/>
                <a:satMod val="130000"/>
              </a:schemeClr>
            </a:gs>
            <a:gs pos="80000">
              <a:schemeClr val="accent1">
                <a:shade val="90000"/>
                <a:hueOff val="187556"/>
                <a:satOff val="-3464"/>
                <a:lumOff val="16063"/>
                <a:alphaOff val="0"/>
                <a:shade val="93000"/>
                <a:satMod val="130000"/>
              </a:schemeClr>
            </a:gs>
            <a:gs pos="100000">
              <a:schemeClr val="accent1">
                <a:shade val="90000"/>
                <a:hueOff val="187556"/>
                <a:satOff val="-3464"/>
                <a:lumOff val="16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6B42-2207-43E4-A944-9ED9BA398924}">
      <dsp:nvSpPr>
        <dsp:cNvPr id="0" name=""/>
        <dsp:cNvSpPr/>
      </dsp:nvSpPr>
      <dsp:spPr>
        <a:xfrm>
          <a:off x="0" y="3176"/>
          <a:ext cx="864235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BE" sz="2400" kern="1200" dirty="0" smtClean="0"/>
            <a:t>Doel</a:t>
          </a:r>
          <a:endParaRPr lang="en-US" sz="2400" kern="1200" dirty="0"/>
        </a:p>
      </dsp:txBody>
      <dsp:txXfrm>
        <a:off x="34726" y="37902"/>
        <a:ext cx="8572898" cy="641908"/>
      </dsp:txXfrm>
    </dsp:sp>
    <dsp:sp modelId="{522CD648-079A-4CA7-99F0-E6AF835B9E3D}">
      <dsp:nvSpPr>
        <dsp:cNvPr id="0" name=""/>
        <dsp:cNvSpPr/>
      </dsp:nvSpPr>
      <dsp:spPr>
        <a:xfrm>
          <a:off x="0" y="714536"/>
          <a:ext cx="864235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err="1" smtClean="0"/>
            <a:t>Diensten</a:t>
          </a:r>
          <a:r>
            <a:rPr lang="en-US" sz="2000" kern="1200" dirty="0" smtClean="0"/>
            <a:t> </a:t>
          </a:r>
          <a:r>
            <a:rPr lang="en-US" sz="2000" kern="1200" dirty="0" err="1" smtClean="0"/>
            <a:t>maximaal</a:t>
          </a:r>
          <a:r>
            <a:rPr lang="en-US" sz="2000" kern="1200" dirty="0" smtClean="0"/>
            <a:t> </a:t>
          </a:r>
          <a:r>
            <a:rPr lang="en-US" sz="2000" kern="1200" dirty="0" err="1" smtClean="0"/>
            <a:t>digitaal</a:t>
          </a:r>
          <a:r>
            <a:rPr lang="en-US" sz="2000" kern="1200" dirty="0" smtClean="0"/>
            <a:t>: </a:t>
          </a:r>
          <a:r>
            <a:rPr lang="en-US" sz="2000" kern="1200" dirty="0" err="1" smtClean="0"/>
            <a:t>geen</a:t>
          </a:r>
          <a:r>
            <a:rPr lang="en-US" sz="2000" kern="1200" dirty="0" smtClean="0"/>
            <a:t> </a:t>
          </a:r>
          <a:r>
            <a:rPr lang="en-US" sz="2000" kern="1200" dirty="0" err="1" smtClean="0"/>
            <a:t>papier</a:t>
          </a:r>
          <a:r>
            <a:rPr lang="en-US" sz="2000" kern="1200" dirty="0" smtClean="0"/>
            <a:t>, </a:t>
          </a:r>
          <a:r>
            <a:rPr lang="en-US" sz="2000" kern="1200" dirty="0" err="1" smtClean="0"/>
            <a:t>geen</a:t>
          </a:r>
          <a:r>
            <a:rPr lang="en-US" sz="2000" kern="1200" dirty="0" smtClean="0"/>
            <a:t> </a:t>
          </a:r>
          <a:r>
            <a:rPr lang="en-US" sz="2000" kern="1200" dirty="0" err="1" smtClean="0"/>
            <a:t>aanwezigheid</a:t>
          </a:r>
          <a:r>
            <a:rPr lang="en-US" sz="2000" kern="1200" dirty="0" smtClean="0"/>
            <a:t> (</a:t>
          </a:r>
          <a:r>
            <a:rPr lang="en-US" sz="2000" kern="1200" dirty="0" err="1" smtClean="0"/>
            <a:t>loket</a:t>
          </a:r>
          <a:r>
            <a:rPr lang="en-US" sz="2000" kern="1200" dirty="0" smtClean="0"/>
            <a:t>, </a:t>
          </a:r>
          <a:r>
            <a:rPr lang="en-US" sz="2000" kern="1200" dirty="0" err="1" smtClean="0"/>
            <a:t>bezoek</a:t>
          </a:r>
          <a:r>
            <a:rPr lang="en-US" sz="2000" kern="1200" dirty="0" smtClean="0"/>
            <a:t>), </a:t>
          </a:r>
          <a:r>
            <a:rPr lang="en-US" sz="2000" kern="1200" dirty="0" err="1" smtClean="0"/>
            <a:t>beperkt</a:t>
          </a:r>
          <a:r>
            <a:rPr lang="en-US" sz="2000" kern="1200" dirty="0" smtClean="0"/>
            <a:t> call center</a:t>
          </a:r>
          <a:endParaRPr lang="en-US" sz="2000" kern="1200" dirty="0"/>
        </a:p>
        <a:p>
          <a:pPr marL="228600" lvl="1" indent="-228600" algn="l" defTabSz="889000" rtl="0">
            <a:lnSpc>
              <a:spcPct val="90000"/>
            </a:lnSpc>
            <a:spcBef>
              <a:spcPct val="0"/>
            </a:spcBef>
            <a:spcAft>
              <a:spcPct val="20000"/>
            </a:spcAft>
            <a:buChar char="••"/>
          </a:pPr>
          <a:r>
            <a:rPr lang="en-US" sz="2000" kern="1200" dirty="0" err="1" smtClean="0"/>
            <a:t>Digitale</a:t>
          </a:r>
          <a:r>
            <a:rPr lang="en-US" sz="2000" kern="1200" dirty="0" smtClean="0"/>
            <a:t> </a:t>
          </a:r>
          <a:r>
            <a:rPr lang="en-US" sz="2000" kern="1200" dirty="0" err="1" smtClean="0"/>
            <a:t>diensten</a:t>
          </a:r>
          <a:r>
            <a:rPr lang="en-US" sz="2000" kern="1200" dirty="0" smtClean="0"/>
            <a:t> </a:t>
          </a:r>
          <a:r>
            <a:rPr lang="en-US" sz="2000" kern="1200" dirty="0" err="1" smtClean="0"/>
            <a:t>als</a:t>
          </a:r>
          <a:r>
            <a:rPr lang="en-US" sz="2000" kern="1200" dirty="0" smtClean="0"/>
            <a:t> ‘</a:t>
          </a:r>
          <a:r>
            <a:rPr lang="en-US" sz="2000" kern="1200" dirty="0" err="1" smtClean="0"/>
            <a:t>natuurlijke</a:t>
          </a:r>
          <a:r>
            <a:rPr lang="en-US" sz="2000" kern="1200" dirty="0" smtClean="0"/>
            <a:t> </a:t>
          </a:r>
          <a:r>
            <a:rPr lang="en-US" sz="2000" kern="1200" dirty="0" err="1" smtClean="0"/>
            <a:t>eerste</a:t>
          </a:r>
          <a:r>
            <a:rPr lang="en-US" sz="2000" kern="1200" dirty="0" smtClean="0"/>
            <a:t> </a:t>
          </a:r>
          <a:r>
            <a:rPr lang="en-US" sz="2000" kern="1200" dirty="0" err="1" smtClean="0"/>
            <a:t>keuze</a:t>
          </a:r>
          <a:r>
            <a:rPr lang="en-US" sz="2000" kern="1200" dirty="0" smtClean="0"/>
            <a:t>’ (</a:t>
          </a:r>
          <a:r>
            <a:rPr lang="en-US" sz="2000" kern="1200" dirty="0" err="1" smtClean="0"/>
            <a:t>snelheid</a:t>
          </a:r>
          <a:r>
            <a:rPr lang="en-US" sz="2000" kern="1200" dirty="0" smtClean="0"/>
            <a:t>, </a:t>
          </a:r>
          <a:r>
            <a:rPr lang="en-US" sz="2000" kern="1200" dirty="0" err="1" smtClean="0"/>
            <a:t>gebruiksgemak</a:t>
          </a:r>
          <a:r>
            <a:rPr lang="en-US" sz="2000" kern="1200" dirty="0" smtClean="0"/>
            <a:t>)</a:t>
          </a:r>
          <a:endParaRPr lang="en-US" sz="2000" kern="1200" dirty="0"/>
        </a:p>
        <a:p>
          <a:pPr marL="228600" lvl="1" indent="-228600" algn="l" defTabSz="889000" rtl="0">
            <a:lnSpc>
              <a:spcPct val="90000"/>
            </a:lnSpc>
            <a:spcBef>
              <a:spcPct val="0"/>
            </a:spcBef>
            <a:spcAft>
              <a:spcPct val="20000"/>
            </a:spcAft>
            <a:buChar char="••"/>
          </a:pPr>
          <a:r>
            <a:rPr lang="en-US" sz="2000" kern="1200" dirty="0" err="1" smtClean="0"/>
            <a:t>Ondersteuning</a:t>
          </a:r>
          <a:r>
            <a:rPr lang="en-US" sz="2000" kern="1200" dirty="0" smtClean="0"/>
            <a:t> </a:t>
          </a:r>
          <a:r>
            <a:rPr lang="en-US" sz="2000" kern="1200" dirty="0" err="1" smtClean="0"/>
            <a:t>organiseren</a:t>
          </a:r>
          <a:r>
            <a:rPr lang="en-US" sz="2000" kern="1200" dirty="0" smtClean="0"/>
            <a:t> </a:t>
          </a:r>
          <a:r>
            <a:rPr lang="en-US" sz="2000" kern="1200" dirty="0" err="1" smtClean="0"/>
            <a:t>voor</a:t>
          </a:r>
          <a:r>
            <a:rPr lang="en-US" sz="2000" kern="1200" dirty="0" smtClean="0"/>
            <a:t> </a:t>
          </a:r>
          <a:r>
            <a:rPr lang="en-US" sz="2000" kern="1200" dirty="0" err="1" smtClean="0"/>
            <a:t>zij</a:t>
          </a:r>
          <a:r>
            <a:rPr lang="en-US" sz="2000" kern="1200" dirty="0" smtClean="0"/>
            <a:t> die </a:t>
          </a:r>
          <a:r>
            <a:rPr lang="en-US" sz="2000" kern="1200" dirty="0" err="1" smtClean="0"/>
            <a:t>dit</a:t>
          </a:r>
          <a:r>
            <a:rPr lang="en-US" sz="2000" kern="1200" dirty="0" smtClean="0"/>
            <a:t> </a:t>
          </a:r>
          <a:r>
            <a:rPr lang="en-US" sz="2000" kern="1200" dirty="0" err="1" smtClean="0"/>
            <a:t>niet</a:t>
          </a:r>
          <a:r>
            <a:rPr lang="en-US" sz="2000" kern="1200" dirty="0" smtClean="0"/>
            <a:t> </a:t>
          </a:r>
          <a:r>
            <a:rPr lang="en-US" sz="2000" kern="1200" dirty="0" err="1" smtClean="0"/>
            <a:t>aankunnen</a:t>
          </a:r>
          <a:endParaRPr lang="en-US" sz="2000" kern="1200" dirty="0"/>
        </a:p>
      </dsp:txBody>
      <dsp:txXfrm>
        <a:off x="0" y="714536"/>
        <a:ext cx="8642350" cy="1297889"/>
      </dsp:txXfrm>
    </dsp:sp>
    <dsp:sp modelId="{281A62FD-9640-4AC2-A9AB-CD9F327D1D91}">
      <dsp:nvSpPr>
        <dsp:cNvPr id="0" name=""/>
        <dsp:cNvSpPr/>
      </dsp:nvSpPr>
      <dsp:spPr>
        <a:xfrm>
          <a:off x="0" y="2012426"/>
          <a:ext cx="864235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Ondernomen</a:t>
          </a:r>
          <a:r>
            <a:rPr lang="en-US" sz="2400" kern="1200" dirty="0" smtClean="0"/>
            <a:t> </a:t>
          </a:r>
          <a:r>
            <a:rPr lang="en-US" sz="2400" kern="1200" dirty="0" err="1" smtClean="0"/>
            <a:t>stappen</a:t>
          </a:r>
          <a:endParaRPr lang="en-US" sz="2400" kern="1200" dirty="0"/>
        </a:p>
      </dsp:txBody>
      <dsp:txXfrm>
        <a:off x="34726" y="2047152"/>
        <a:ext cx="8572898" cy="641908"/>
      </dsp:txXfrm>
    </dsp:sp>
    <dsp:sp modelId="{E0C1214D-17A2-4057-9D67-2EE6F2E06AF7}">
      <dsp:nvSpPr>
        <dsp:cNvPr id="0" name=""/>
        <dsp:cNvSpPr/>
      </dsp:nvSpPr>
      <dsp:spPr>
        <a:xfrm>
          <a:off x="0" y="2723786"/>
          <a:ext cx="8642350"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nl-BE" sz="2000" kern="1200" dirty="0" smtClean="0"/>
            <a:t>Automatisatie van de verwerking, controles en feedback</a:t>
          </a:r>
          <a:endParaRPr lang="en-US" sz="2000" kern="1200" dirty="0"/>
        </a:p>
        <a:p>
          <a:pPr marL="228600" lvl="1" indent="-228600" algn="l" defTabSz="889000" rtl="0">
            <a:lnSpc>
              <a:spcPct val="90000"/>
            </a:lnSpc>
            <a:spcBef>
              <a:spcPct val="0"/>
            </a:spcBef>
            <a:spcAft>
              <a:spcPct val="20000"/>
            </a:spcAft>
            <a:buChar char="••"/>
          </a:pPr>
          <a:r>
            <a:rPr lang="en-US" sz="2000" kern="1200" dirty="0" smtClean="0"/>
            <a:t>Self service </a:t>
          </a:r>
          <a:r>
            <a:rPr lang="en-US" sz="2000" kern="1200" dirty="0" err="1" smtClean="0"/>
            <a:t>voor</a:t>
          </a:r>
          <a:r>
            <a:rPr lang="en-US" sz="2000" kern="1200" dirty="0" smtClean="0"/>
            <a:t> burger/</a:t>
          </a:r>
          <a:r>
            <a:rPr lang="en-US" sz="2000" kern="1200" dirty="0" err="1" smtClean="0"/>
            <a:t>bedrijf</a:t>
          </a:r>
          <a:r>
            <a:rPr lang="en-US" sz="2000" kern="1200" dirty="0" smtClean="0"/>
            <a:t>/partners</a:t>
          </a:r>
          <a:endParaRPr lang="en-US" sz="2000" kern="1200" dirty="0"/>
        </a:p>
        <a:p>
          <a:pPr marL="228600" lvl="1" indent="-228600" algn="l" defTabSz="889000" rtl="0">
            <a:lnSpc>
              <a:spcPct val="90000"/>
            </a:lnSpc>
            <a:spcBef>
              <a:spcPct val="0"/>
            </a:spcBef>
            <a:spcAft>
              <a:spcPct val="20000"/>
            </a:spcAft>
            <a:buChar char="••"/>
          </a:pPr>
          <a:r>
            <a:rPr lang="en-US" sz="2000" kern="1200" dirty="0" err="1" smtClean="0"/>
            <a:t>Verhogen</a:t>
          </a:r>
          <a:r>
            <a:rPr lang="en-US" sz="2000" kern="1200" dirty="0" smtClean="0"/>
            <a:t> </a:t>
          </a:r>
          <a:r>
            <a:rPr lang="en-US" sz="2000" kern="1200" dirty="0" err="1" smtClean="0"/>
            <a:t>gebruik</a:t>
          </a:r>
          <a:r>
            <a:rPr lang="en-US" sz="2000" kern="1200" dirty="0" smtClean="0"/>
            <a:t> </a:t>
          </a:r>
          <a:r>
            <a:rPr lang="en-US" sz="2000" kern="1200" dirty="0" err="1" smtClean="0"/>
            <a:t>bestaande</a:t>
          </a:r>
          <a:r>
            <a:rPr lang="en-US" sz="2000" kern="1200" dirty="0" smtClean="0"/>
            <a:t> </a:t>
          </a:r>
          <a:r>
            <a:rPr lang="en-US" sz="2000" kern="1200" dirty="0" err="1" smtClean="0"/>
            <a:t>diensten</a:t>
          </a:r>
          <a:r>
            <a:rPr lang="en-US" sz="2000" kern="1200" dirty="0" smtClean="0"/>
            <a:t> (</a:t>
          </a:r>
          <a:r>
            <a:rPr lang="en-US" sz="2000" kern="1200" dirty="0" err="1" smtClean="0"/>
            <a:t>vb</a:t>
          </a:r>
          <a:r>
            <a:rPr lang="en-US" sz="2000" kern="1200" dirty="0" smtClean="0"/>
            <a:t> </a:t>
          </a:r>
          <a:r>
            <a:rPr lang="en-US" sz="2000" kern="1200" dirty="0" err="1" smtClean="0"/>
            <a:t>portalen</a:t>
          </a:r>
          <a:r>
            <a:rPr lang="en-US" sz="2000" kern="1200" dirty="0" smtClean="0"/>
            <a:t>, </a:t>
          </a:r>
          <a:r>
            <a:rPr lang="en-US" sz="2000" kern="1200" dirty="0" err="1" smtClean="0"/>
            <a:t>eBox</a:t>
          </a:r>
          <a:r>
            <a:rPr lang="en-US" sz="2000" kern="1200" dirty="0" smtClean="0"/>
            <a:t> </a:t>
          </a:r>
          <a:r>
            <a:rPr lang="en-US" sz="2000" kern="1200" dirty="0" err="1" smtClean="0"/>
            <a:t>voor</a:t>
          </a:r>
          <a:r>
            <a:rPr lang="en-US" sz="2000" kern="1200" dirty="0" smtClean="0"/>
            <a:t> burgers, …)</a:t>
          </a:r>
          <a:endParaRPr lang="en-US" sz="2000" kern="1200" dirty="0"/>
        </a:p>
      </dsp:txBody>
      <dsp:txXfrm>
        <a:off x="0" y="2723786"/>
        <a:ext cx="8642350" cy="1022580"/>
      </dsp:txXfrm>
    </dsp:sp>
    <dsp:sp modelId="{BC17CB74-0AE2-4C7E-8E49-48C5131B01B2}">
      <dsp:nvSpPr>
        <dsp:cNvPr id="0" name=""/>
        <dsp:cNvSpPr/>
      </dsp:nvSpPr>
      <dsp:spPr>
        <a:xfrm>
          <a:off x="0" y="3746366"/>
          <a:ext cx="864235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BE" sz="2400" kern="1200" smtClean="0"/>
            <a:t>Roadmap</a:t>
          </a:r>
          <a:endParaRPr lang="en-US" sz="2400" kern="1200"/>
        </a:p>
      </dsp:txBody>
      <dsp:txXfrm>
        <a:off x="34726" y="3781092"/>
        <a:ext cx="8572898" cy="641908"/>
      </dsp:txXfrm>
    </dsp:sp>
    <dsp:sp modelId="{4D91A41A-8E06-4610-8AF8-9D98B17DE521}">
      <dsp:nvSpPr>
        <dsp:cNvPr id="0" name=""/>
        <dsp:cNvSpPr/>
      </dsp:nvSpPr>
      <dsp:spPr>
        <a:xfrm>
          <a:off x="0" y="4457726"/>
          <a:ext cx="8642350" cy="96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err="1" smtClean="0"/>
            <a:t>Geïntegreerde</a:t>
          </a:r>
          <a:r>
            <a:rPr lang="en-US" sz="2000" kern="1200" dirty="0" smtClean="0"/>
            <a:t> self service </a:t>
          </a:r>
          <a:r>
            <a:rPr lang="en-US" sz="2000" kern="1200" dirty="0" err="1" smtClean="0"/>
            <a:t>voor</a:t>
          </a:r>
          <a:r>
            <a:rPr lang="en-US" sz="2000" kern="1200" dirty="0" smtClean="0"/>
            <a:t> burger/</a:t>
          </a:r>
          <a:r>
            <a:rPr lang="en-US" sz="2000" kern="1200" dirty="0" err="1" smtClean="0"/>
            <a:t>bedrijf</a:t>
          </a:r>
          <a:r>
            <a:rPr lang="en-US" sz="2000" kern="1200" dirty="0" smtClean="0"/>
            <a:t>/partners (</a:t>
          </a:r>
          <a:r>
            <a:rPr lang="en-US" sz="2000" kern="1200" dirty="0" err="1" smtClean="0"/>
            <a:t>overheid</a:t>
          </a:r>
          <a:r>
            <a:rPr lang="en-US" sz="2000" kern="1200" dirty="0" smtClean="0"/>
            <a:t> </a:t>
          </a:r>
          <a:r>
            <a:rPr lang="en-US" sz="2000" kern="1200" dirty="0" err="1" smtClean="0"/>
            <a:t>als</a:t>
          </a:r>
          <a:r>
            <a:rPr lang="en-US" sz="2000" kern="1200" dirty="0" smtClean="0"/>
            <a:t> </a:t>
          </a:r>
          <a:r>
            <a:rPr lang="en-US" sz="2000" kern="1200" dirty="0" err="1" smtClean="0"/>
            <a:t>één</a:t>
          </a:r>
          <a:r>
            <a:rPr lang="en-US" sz="2000" kern="1200" dirty="0" smtClean="0"/>
            <a:t> </a:t>
          </a:r>
          <a:r>
            <a:rPr lang="en-US" sz="2000" kern="1200" dirty="0" err="1" smtClean="0"/>
            <a:t>geheel</a:t>
          </a:r>
          <a:r>
            <a:rPr lang="en-US" sz="2000" kern="1200" dirty="0" smtClean="0"/>
            <a:t>)</a:t>
          </a:r>
          <a:endParaRPr lang="en-US" sz="2000" kern="1200" dirty="0"/>
        </a:p>
        <a:p>
          <a:pPr marL="228600" lvl="1" indent="-228600" algn="l" defTabSz="889000" rtl="0">
            <a:lnSpc>
              <a:spcPct val="90000"/>
            </a:lnSpc>
            <a:spcBef>
              <a:spcPct val="0"/>
            </a:spcBef>
            <a:spcAft>
              <a:spcPct val="20000"/>
            </a:spcAft>
            <a:buChar char="••"/>
          </a:pPr>
          <a:r>
            <a:rPr lang="nl-BE" sz="2000" kern="1200" dirty="0" smtClean="0"/>
            <a:t>Kostenbewust investeren in mobiele toepassingen, sociale media</a:t>
          </a:r>
          <a:endParaRPr lang="en-US" sz="2000" kern="1200" dirty="0"/>
        </a:p>
      </dsp:txBody>
      <dsp:txXfrm>
        <a:off x="0" y="4457726"/>
        <a:ext cx="8642350" cy="963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E710-239F-48C3-82AD-D55D1D6D9DF7}">
      <dsp:nvSpPr>
        <dsp:cNvPr id="0" name=""/>
        <dsp:cNvSpPr/>
      </dsp:nvSpPr>
      <dsp:spPr>
        <a:xfrm>
          <a:off x="0" y="216048"/>
          <a:ext cx="864235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nl-BE" sz="2600" kern="1200" dirty="0" smtClean="0"/>
            <a:t>Doel</a:t>
          </a:r>
          <a:endParaRPr lang="en-US" sz="2600" kern="1200" dirty="0"/>
        </a:p>
      </dsp:txBody>
      <dsp:txXfrm>
        <a:off x="30442" y="246490"/>
        <a:ext cx="8581466" cy="562726"/>
      </dsp:txXfrm>
    </dsp:sp>
    <dsp:sp modelId="{F01A2291-0840-48DB-BB47-091BBA17A62E}">
      <dsp:nvSpPr>
        <dsp:cNvPr id="0" name=""/>
        <dsp:cNvSpPr/>
      </dsp:nvSpPr>
      <dsp:spPr>
        <a:xfrm>
          <a:off x="0" y="839659"/>
          <a:ext cx="864235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err="1" smtClean="0"/>
            <a:t>Afstemmen</a:t>
          </a:r>
          <a:r>
            <a:rPr lang="en-US" sz="2000" kern="1200" dirty="0" smtClean="0"/>
            <a:t> Business – ICT : ‘good enough’/ROI</a:t>
          </a:r>
          <a:endParaRPr lang="en-US" sz="2000" kern="1200" dirty="0"/>
        </a:p>
        <a:p>
          <a:pPr marL="228600" lvl="1" indent="-228600" algn="l" defTabSz="889000" rtl="0">
            <a:lnSpc>
              <a:spcPct val="90000"/>
            </a:lnSpc>
            <a:spcBef>
              <a:spcPct val="0"/>
            </a:spcBef>
            <a:spcAft>
              <a:spcPct val="20000"/>
            </a:spcAft>
            <a:buChar char="••"/>
          </a:pPr>
          <a:r>
            <a:rPr lang="en-US" sz="2000" kern="1200" dirty="0" smtClean="0"/>
            <a:t>Release management (business &amp; </a:t>
          </a:r>
          <a:r>
            <a:rPr lang="en-US" sz="2000" kern="1200" dirty="0" err="1" smtClean="0"/>
            <a:t>politiek</a:t>
          </a:r>
          <a:r>
            <a:rPr lang="en-US" sz="2000" kern="1200" dirty="0" smtClean="0"/>
            <a:t> </a:t>
          </a:r>
          <a:r>
            <a:rPr lang="en-US" sz="2000" kern="1200" dirty="0" err="1" smtClean="0"/>
            <a:t>vlak</a:t>
          </a:r>
          <a:r>
            <a:rPr lang="en-US" sz="2000" kern="1200" dirty="0" smtClean="0"/>
            <a:t>)</a:t>
          </a:r>
          <a:endParaRPr lang="en-US" sz="2000" kern="1200" dirty="0"/>
        </a:p>
        <a:p>
          <a:pPr marL="228600" lvl="1" indent="-228600" algn="l" defTabSz="889000">
            <a:lnSpc>
              <a:spcPct val="90000"/>
            </a:lnSpc>
            <a:spcBef>
              <a:spcPct val="0"/>
            </a:spcBef>
            <a:spcAft>
              <a:spcPct val="20000"/>
            </a:spcAft>
            <a:buChar char="••"/>
          </a:pPr>
          <a:r>
            <a:rPr lang="en-US" sz="2000" kern="1200" dirty="0" err="1" smtClean="0"/>
            <a:t>Kosten</a:t>
          </a:r>
          <a:r>
            <a:rPr lang="en-US" sz="2000" kern="1200" dirty="0" smtClean="0"/>
            <a:t> </a:t>
          </a:r>
          <a:r>
            <a:rPr lang="en-US" sz="2000" kern="1200" dirty="0" err="1" smtClean="0"/>
            <a:t>onder</a:t>
          </a:r>
          <a:r>
            <a:rPr lang="en-US" sz="2000" kern="1200" dirty="0" smtClean="0"/>
            <a:t> </a:t>
          </a:r>
          <a:r>
            <a:rPr lang="en-US" sz="2000" kern="1200" dirty="0" err="1" smtClean="0"/>
            <a:t>controle</a:t>
          </a:r>
          <a:r>
            <a:rPr lang="en-US" sz="2000" kern="1200" dirty="0" smtClean="0"/>
            <a:t> </a:t>
          </a:r>
          <a:r>
            <a:rPr lang="en-US" sz="2000" kern="1200" dirty="0" err="1" smtClean="0"/>
            <a:t>houden</a:t>
          </a:r>
          <a:r>
            <a:rPr lang="en-US" sz="2000" kern="1200" dirty="0" smtClean="0"/>
            <a:t>, </a:t>
          </a:r>
          <a:r>
            <a:rPr lang="en-US" sz="2000" kern="1200" dirty="0" err="1" smtClean="0"/>
            <a:t>zowel</a:t>
          </a:r>
          <a:r>
            <a:rPr lang="en-US" sz="2000" kern="1200" dirty="0" smtClean="0"/>
            <a:t> ICT </a:t>
          </a:r>
          <a:r>
            <a:rPr lang="en-US" sz="2000" kern="1200" dirty="0" err="1" smtClean="0"/>
            <a:t>als</a:t>
          </a:r>
          <a:r>
            <a:rPr lang="en-US" sz="2000" kern="1200" dirty="0" smtClean="0"/>
            <a:t> </a:t>
          </a:r>
          <a:r>
            <a:rPr lang="en-US" sz="2000" kern="1200" dirty="0" err="1" smtClean="0"/>
            <a:t>breder</a:t>
          </a:r>
          <a:r>
            <a:rPr lang="en-US" sz="2000" kern="1200" dirty="0" smtClean="0"/>
            <a:t> </a:t>
          </a:r>
          <a:r>
            <a:rPr lang="en-US" sz="2000" kern="1200" dirty="0" err="1" smtClean="0"/>
            <a:t>binnen</a:t>
          </a:r>
          <a:r>
            <a:rPr lang="en-US" sz="2000" kern="1200" dirty="0" smtClean="0"/>
            <a:t> </a:t>
          </a:r>
          <a:r>
            <a:rPr lang="en-US" sz="2000" kern="1200" dirty="0" err="1" smtClean="0"/>
            <a:t>overheid</a:t>
          </a:r>
          <a:endParaRPr lang="en-US" sz="2000" kern="1200" dirty="0"/>
        </a:p>
      </dsp:txBody>
      <dsp:txXfrm>
        <a:off x="0" y="839659"/>
        <a:ext cx="8642350" cy="1049490"/>
      </dsp:txXfrm>
    </dsp:sp>
    <dsp:sp modelId="{95C1DC7A-FD4D-4295-9DF4-EA817CCB0EEC}">
      <dsp:nvSpPr>
        <dsp:cNvPr id="0" name=""/>
        <dsp:cNvSpPr/>
      </dsp:nvSpPr>
      <dsp:spPr>
        <a:xfrm>
          <a:off x="0" y="1943661"/>
          <a:ext cx="864235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smtClean="0"/>
            <a:t>Ondernomen</a:t>
          </a:r>
          <a:r>
            <a:rPr lang="en-US" sz="2600" kern="1200" dirty="0" smtClean="0"/>
            <a:t> </a:t>
          </a:r>
          <a:r>
            <a:rPr lang="en-US" sz="2600" kern="1200" dirty="0" err="1" smtClean="0"/>
            <a:t>stappen</a:t>
          </a:r>
          <a:endParaRPr lang="en-US" sz="2600" kern="1200" dirty="0"/>
        </a:p>
      </dsp:txBody>
      <dsp:txXfrm>
        <a:off x="30442" y="1974103"/>
        <a:ext cx="8581466" cy="562726"/>
      </dsp:txXfrm>
    </dsp:sp>
    <dsp:sp modelId="{7D201D6D-C86A-4C1E-9678-18F0710ADD1F}">
      <dsp:nvSpPr>
        <dsp:cNvPr id="0" name=""/>
        <dsp:cNvSpPr/>
      </dsp:nvSpPr>
      <dsp:spPr>
        <a:xfrm>
          <a:off x="0" y="2512759"/>
          <a:ext cx="864235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nl-BE" sz="2000" kern="1200" dirty="0" smtClean="0"/>
            <a:t>ICT Governance, project management, kwaliteit, methodologie en normen</a:t>
          </a:r>
          <a:endParaRPr lang="en-US" sz="2000" kern="1200" dirty="0"/>
        </a:p>
        <a:p>
          <a:pPr marL="228600" lvl="1" indent="-228600" algn="l" defTabSz="889000" rtl="0">
            <a:lnSpc>
              <a:spcPct val="90000"/>
            </a:lnSpc>
            <a:spcBef>
              <a:spcPct val="0"/>
            </a:spcBef>
            <a:spcAft>
              <a:spcPct val="20000"/>
            </a:spcAft>
            <a:buChar char="••"/>
          </a:pPr>
          <a:r>
            <a:rPr lang="nl-BE" sz="2000" kern="1200" dirty="0" smtClean="0"/>
            <a:t>Industrialisatie ICT / </a:t>
          </a:r>
          <a:r>
            <a:rPr lang="nl-BE" sz="2000" kern="1200" dirty="0" err="1" smtClean="0"/>
            <a:t>synergieën</a:t>
          </a:r>
          <a:endParaRPr lang="en-US" sz="2000" kern="1200" dirty="0"/>
        </a:p>
        <a:p>
          <a:pPr marL="228600" lvl="1" indent="-228600" algn="l" defTabSz="889000" rtl="0">
            <a:lnSpc>
              <a:spcPct val="90000"/>
            </a:lnSpc>
            <a:spcBef>
              <a:spcPct val="0"/>
            </a:spcBef>
            <a:spcAft>
              <a:spcPct val="20000"/>
            </a:spcAft>
            <a:buChar char="••"/>
          </a:pPr>
          <a:r>
            <a:rPr lang="nl-BE" sz="2000" kern="1200" dirty="0" smtClean="0"/>
            <a:t>Gemotiveerde medewerkers o.m. met nieuwe werken, telewerk</a:t>
          </a:r>
          <a:endParaRPr lang="en-US" sz="2000" kern="1200" dirty="0"/>
        </a:p>
        <a:p>
          <a:pPr marL="228600" lvl="1" indent="-228600" algn="l" defTabSz="889000" rtl="0">
            <a:lnSpc>
              <a:spcPct val="90000"/>
            </a:lnSpc>
            <a:spcBef>
              <a:spcPct val="0"/>
            </a:spcBef>
            <a:spcAft>
              <a:spcPct val="20000"/>
            </a:spcAft>
            <a:buChar char="••"/>
          </a:pPr>
          <a:r>
            <a:rPr lang="nl-BE" sz="2000" kern="1200" dirty="0" smtClean="0"/>
            <a:t>Productiviteitsverhoging door procesoptimalisatie en procesketens</a:t>
          </a:r>
          <a:endParaRPr lang="en-US" sz="2000" kern="1200" dirty="0"/>
        </a:p>
      </dsp:txBody>
      <dsp:txXfrm>
        <a:off x="0" y="2512759"/>
        <a:ext cx="8642350" cy="1372410"/>
      </dsp:txXfrm>
    </dsp:sp>
    <dsp:sp modelId="{615ED9B8-878A-4587-9664-61195C3E743A}">
      <dsp:nvSpPr>
        <dsp:cNvPr id="0" name=""/>
        <dsp:cNvSpPr/>
      </dsp:nvSpPr>
      <dsp:spPr>
        <a:xfrm>
          <a:off x="0" y="3885169"/>
          <a:ext cx="864235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nl-BE" sz="2600" kern="1200" dirty="0" err="1" smtClean="0"/>
            <a:t>Roadmap</a:t>
          </a:r>
          <a:endParaRPr lang="en-US" sz="2600" kern="1200" dirty="0"/>
        </a:p>
      </dsp:txBody>
      <dsp:txXfrm>
        <a:off x="30442" y="3915611"/>
        <a:ext cx="8581466" cy="562726"/>
      </dsp:txXfrm>
    </dsp:sp>
    <dsp:sp modelId="{8E4733F5-BD88-413D-8592-3DA59777AEA8}">
      <dsp:nvSpPr>
        <dsp:cNvPr id="0" name=""/>
        <dsp:cNvSpPr/>
      </dsp:nvSpPr>
      <dsp:spPr>
        <a:xfrm>
          <a:off x="0" y="4508779"/>
          <a:ext cx="864235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nl-BE" sz="2000" kern="1200" dirty="0" smtClean="0"/>
            <a:t>(ICT) Synergieën (andere </a:t>
          </a:r>
          <a:r>
            <a:rPr lang="nl-BE" sz="2000" kern="1200" dirty="0" err="1" smtClean="0"/>
            <a:t>niveau’s</a:t>
          </a:r>
          <a:r>
            <a:rPr lang="nl-BE" sz="2000" kern="1200" dirty="0" smtClean="0"/>
            <a:t>)</a:t>
          </a:r>
          <a:endParaRPr lang="en-US" sz="2000" kern="1200" dirty="0"/>
        </a:p>
        <a:p>
          <a:pPr marL="228600" lvl="1" indent="-228600" algn="l" defTabSz="889000" rtl="0">
            <a:lnSpc>
              <a:spcPct val="90000"/>
            </a:lnSpc>
            <a:spcBef>
              <a:spcPct val="0"/>
            </a:spcBef>
            <a:spcAft>
              <a:spcPct val="20000"/>
            </a:spcAft>
            <a:buChar char="••"/>
          </a:pPr>
          <a:r>
            <a:rPr lang="en-US" sz="2000" kern="1200" dirty="0" err="1" smtClean="0"/>
            <a:t>Anticiperen</a:t>
          </a:r>
          <a:r>
            <a:rPr lang="en-US" sz="2000" kern="1200" dirty="0" smtClean="0"/>
            <a:t> met ICT op </a:t>
          </a:r>
          <a:r>
            <a:rPr lang="en-US" sz="2000" kern="1200" dirty="0" err="1" smtClean="0"/>
            <a:t>natuurlijk</a:t>
          </a:r>
          <a:r>
            <a:rPr lang="en-US" sz="2000" kern="1200" dirty="0" smtClean="0"/>
            <a:t> </a:t>
          </a:r>
          <a:r>
            <a:rPr lang="en-US" sz="2000" kern="1200" dirty="0" err="1" smtClean="0"/>
            <a:t>verloop</a:t>
          </a:r>
          <a:r>
            <a:rPr lang="en-US" sz="2000" kern="1200" dirty="0" smtClean="0"/>
            <a:t> door v</a:t>
          </a:r>
          <a:r>
            <a:rPr lang="nl-BE" sz="2000" kern="1200" dirty="0" err="1" smtClean="0"/>
            <a:t>ergrijzing</a:t>
          </a:r>
          <a:r>
            <a:rPr lang="nl-BE" sz="2000" kern="1200" dirty="0" smtClean="0"/>
            <a:t> personeel</a:t>
          </a:r>
          <a:endParaRPr lang="en-US" sz="2000" kern="1200" dirty="0"/>
        </a:p>
      </dsp:txBody>
      <dsp:txXfrm>
        <a:off x="0" y="4508779"/>
        <a:ext cx="8642350" cy="699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9646A-2A78-4B44-9610-D7F3514DFB1A}">
      <dsp:nvSpPr>
        <dsp:cNvPr id="0" name=""/>
        <dsp:cNvSpPr/>
      </dsp:nvSpPr>
      <dsp:spPr>
        <a:xfrm>
          <a:off x="0" y="187930"/>
          <a:ext cx="864235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nl-BE" sz="2800" kern="1200" dirty="0" smtClean="0"/>
            <a:t>Doel</a:t>
          </a:r>
          <a:endParaRPr lang="en-US" sz="2800" kern="1200" dirty="0"/>
        </a:p>
      </dsp:txBody>
      <dsp:txXfrm>
        <a:off x="32784" y="220714"/>
        <a:ext cx="8576782" cy="606012"/>
      </dsp:txXfrm>
    </dsp:sp>
    <dsp:sp modelId="{4DD8BD10-9107-43A4-8C39-BC724CC11934}">
      <dsp:nvSpPr>
        <dsp:cNvPr id="0" name=""/>
        <dsp:cNvSpPr/>
      </dsp:nvSpPr>
      <dsp:spPr>
        <a:xfrm>
          <a:off x="0" y="883984"/>
          <a:ext cx="864235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fr-BE" sz="2200" kern="1200" dirty="0" err="1" smtClean="0"/>
            <a:t>Gebruiker</a:t>
          </a:r>
          <a:r>
            <a:rPr lang="fr-BE" sz="2200" kern="1200" dirty="0" smtClean="0"/>
            <a:t> </a:t>
          </a:r>
          <a:r>
            <a:rPr lang="fr-BE" sz="2200" kern="1200" dirty="0" err="1" smtClean="0"/>
            <a:t>heeft</a:t>
          </a:r>
          <a:r>
            <a:rPr lang="fr-BE" sz="2200" kern="1200" dirty="0" smtClean="0"/>
            <a:t> </a:t>
          </a:r>
          <a:r>
            <a:rPr lang="fr-BE" sz="2200" kern="1200" dirty="0" err="1" smtClean="0"/>
            <a:t>geen</a:t>
          </a:r>
          <a:r>
            <a:rPr lang="fr-BE" sz="2200" kern="1200" dirty="0" smtClean="0"/>
            <a:t> last van de </a:t>
          </a:r>
          <a:r>
            <a:rPr lang="fr-BE" sz="2200" kern="1200" dirty="0" err="1" smtClean="0"/>
            <a:t>versnippering</a:t>
          </a:r>
          <a:r>
            <a:rPr lang="fr-BE" sz="2200" kern="1200" dirty="0" smtClean="0"/>
            <a:t> van de </a:t>
          </a:r>
          <a:r>
            <a:rPr lang="fr-BE" sz="2200" kern="1200" dirty="0" err="1" smtClean="0"/>
            <a:t>overheid</a:t>
          </a:r>
          <a:endParaRPr lang="en-US" sz="2200" kern="1200" dirty="0"/>
        </a:p>
      </dsp:txBody>
      <dsp:txXfrm>
        <a:off x="0" y="883984"/>
        <a:ext cx="8642350" cy="463680"/>
      </dsp:txXfrm>
    </dsp:sp>
    <dsp:sp modelId="{DF430BD1-4EC3-4E17-928B-134474A79604}">
      <dsp:nvSpPr>
        <dsp:cNvPr id="0" name=""/>
        <dsp:cNvSpPr/>
      </dsp:nvSpPr>
      <dsp:spPr>
        <a:xfrm>
          <a:off x="0" y="1347664"/>
          <a:ext cx="864235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t>Ondernomen</a:t>
          </a:r>
          <a:r>
            <a:rPr lang="en-US" sz="2800" kern="1200" dirty="0" smtClean="0"/>
            <a:t> </a:t>
          </a:r>
          <a:r>
            <a:rPr lang="en-US" sz="2800" kern="1200" dirty="0" err="1" smtClean="0"/>
            <a:t>stappen</a:t>
          </a:r>
          <a:endParaRPr lang="en-US" sz="2800" kern="1200" dirty="0"/>
        </a:p>
      </dsp:txBody>
      <dsp:txXfrm>
        <a:off x="32784" y="1380448"/>
        <a:ext cx="8576782" cy="606012"/>
      </dsp:txXfrm>
    </dsp:sp>
    <dsp:sp modelId="{CF67EE29-58FE-458E-922D-ED3F2A2FA8BA}">
      <dsp:nvSpPr>
        <dsp:cNvPr id="0" name=""/>
        <dsp:cNvSpPr/>
      </dsp:nvSpPr>
      <dsp:spPr>
        <a:xfrm>
          <a:off x="0" y="2019244"/>
          <a:ext cx="864235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nl-BE" sz="2200" kern="1200" dirty="0" err="1" smtClean="0"/>
            <a:t>Only</a:t>
          </a:r>
          <a:r>
            <a:rPr lang="nl-BE" sz="2200" kern="1200" dirty="0" smtClean="0"/>
            <a:t> </a:t>
          </a:r>
          <a:r>
            <a:rPr lang="nl-BE" sz="2200" kern="1200" dirty="0" err="1" smtClean="0"/>
            <a:t>once</a:t>
          </a:r>
          <a:r>
            <a:rPr lang="nl-BE" sz="2200" kern="1200" dirty="0" smtClean="0"/>
            <a:t> &amp; </a:t>
          </a:r>
          <a:r>
            <a:rPr lang="en-US" sz="2200" kern="1200" dirty="0" err="1" smtClean="0"/>
            <a:t>administratieve</a:t>
          </a:r>
          <a:r>
            <a:rPr lang="en-US" sz="2200" kern="1200" dirty="0" smtClean="0"/>
            <a:t> </a:t>
          </a:r>
          <a:r>
            <a:rPr lang="en-US" sz="2200" kern="1200" dirty="0" err="1" smtClean="0"/>
            <a:t>vereenvoudiging</a:t>
          </a:r>
          <a:endParaRPr lang="en-US" sz="2200" kern="1200" dirty="0"/>
        </a:p>
        <a:p>
          <a:pPr marL="228600" lvl="1" indent="-228600" algn="l" defTabSz="977900" rtl="0">
            <a:lnSpc>
              <a:spcPct val="90000"/>
            </a:lnSpc>
            <a:spcBef>
              <a:spcPct val="0"/>
            </a:spcBef>
            <a:spcAft>
              <a:spcPct val="20000"/>
            </a:spcAft>
            <a:buChar char="••"/>
          </a:pPr>
          <a:r>
            <a:rPr lang="en-US" sz="2200" kern="1200" dirty="0" smtClean="0"/>
            <a:t>Focus op burger/</a:t>
          </a:r>
          <a:r>
            <a:rPr lang="en-US" sz="2200" kern="1200" dirty="0" err="1" smtClean="0"/>
            <a:t>bedrijf</a:t>
          </a:r>
          <a:r>
            <a:rPr lang="en-US" sz="2200" kern="1200" dirty="0" smtClean="0"/>
            <a:t>/partner, </a:t>
          </a:r>
          <a:r>
            <a:rPr lang="en-US" sz="2200" kern="1200" dirty="0" err="1" smtClean="0"/>
            <a:t>niet</a:t>
          </a:r>
          <a:r>
            <a:rPr lang="en-US" sz="2200" kern="1200" dirty="0" smtClean="0"/>
            <a:t> op de </a:t>
          </a:r>
          <a:r>
            <a:rPr lang="en-US" sz="2200" kern="1200" dirty="0" err="1" smtClean="0"/>
            <a:t>administratie</a:t>
          </a:r>
          <a:r>
            <a:rPr lang="en-US" sz="2200" kern="1200" dirty="0" smtClean="0"/>
            <a:t> (</a:t>
          </a:r>
          <a:r>
            <a:rPr lang="en-US" sz="2200" kern="1200" dirty="0" err="1" smtClean="0"/>
            <a:t>verticalisatie</a:t>
          </a:r>
          <a:r>
            <a:rPr lang="en-US" sz="2200" kern="1200" dirty="0" smtClean="0"/>
            <a:t>)</a:t>
          </a:r>
          <a:endParaRPr lang="en-US" sz="2200" kern="1200" dirty="0"/>
        </a:p>
        <a:p>
          <a:pPr marL="228600" lvl="1" indent="-228600" algn="l" defTabSz="977900" rtl="0">
            <a:lnSpc>
              <a:spcPct val="90000"/>
            </a:lnSpc>
            <a:spcBef>
              <a:spcPct val="0"/>
            </a:spcBef>
            <a:spcAft>
              <a:spcPct val="20000"/>
            </a:spcAft>
            <a:buChar char="••"/>
          </a:pPr>
          <a:r>
            <a:rPr lang="nl-BE" sz="2200" kern="1200" dirty="0" smtClean="0"/>
            <a:t>Openheid inbouwen in de architectuur (maakt splitsen eenvoudiger)</a:t>
          </a:r>
          <a:endParaRPr lang="en-US" sz="2200" kern="1200" dirty="0"/>
        </a:p>
      </dsp:txBody>
      <dsp:txXfrm>
        <a:off x="0" y="2019244"/>
        <a:ext cx="8642350" cy="1449000"/>
      </dsp:txXfrm>
    </dsp:sp>
    <dsp:sp modelId="{4234FF48-3FEB-4F3D-9676-3452258C4C1A}">
      <dsp:nvSpPr>
        <dsp:cNvPr id="0" name=""/>
        <dsp:cNvSpPr/>
      </dsp:nvSpPr>
      <dsp:spPr>
        <a:xfrm>
          <a:off x="0" y="3468244"/>
          <a:ext cx="864235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Roadmap</a:t>
          </a:r>
          <a:endParaRPr lang="en-US" sz="2800" kern="1200" dirty="0"/>
        </a:p>
      </dsp:txBody>
      <dsp:txXfrm>
        <a:off x="32784" y="3501028"/>
        <a:ext cx="8576782" cy="606012"/>
      </dsp:txXfrm>
    </dsp:sp>
    <dsp:sp modelId="{4409263E-9E9F-4E9D-B544-22173401C3BF}">
      <dsp:nvSpPr>
        <dsp:cNvPr id="0" name=""/>
        <dsp:cNvSpPr/>
      </dsp:nvSpPr>
      <dsp:spPr>
        <a:xfrm>
          <a:off x="0" y="4139824"/>
          <a:ext cx="864235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err="1" smtClean="0"/>
            <a:t>Integratie</a:t>
          </a:r>
          <a:r>
            <a:rPr lang="en-US" sz="2200" kern="1200" dirty="0" smtClean="0"/>
            <a:t> met </a:t>
          </a:r>
          <a:r>
            <a:rPr lang="en-US" sz="2200" kern="1200" dirty="0" err="1" smtClean="0"/>
            <a:t>diensten</a:t>
          </a:r>
          <a:r>
            <a:rPr lang="en-US" sz="2200" kern="1200" dirty="0" smtClean="0"/>
            <a:t> van de </a:t>
          </a:r>
          <a:r>
            <a:rPr lang="en-US" sz="2200" kern="1200" dirty="0" err="1" smtClean="0"/>
            <a:t>regio's</a:t>
          </a:r>
          <a:r>
            <a:rPr lang="en-US" sz="2200" kern="1200" dirty="0" smtClean="0"/>
            <a:t>; (</a:t>
          </a:r>
          <a:r>
            <a:rPr lang="en-US" sz="2200" kern="1200" dirty="0" err="1" smtClean="0"/>
            <a:t>federale</a:t>
          </a:r>
          <a:r>
            <a:rPr lang="en-US" sz="2200" kern="1200" dirty="0" smtClean="0"/>
            <a:t>) </a:t>
          </a:r>
          <a:r>
            <a:rPr lang="en-US" sz="2200" kern="1200" dirty="0" err="1" smtClean="0"/>
            <a:t>overheidsdiensten</a:t>
          </a:r>
          <a:r>
            <a:rPr lang="en-US" sz="2200" kern="1200" dirty="0" smtClean="0"/>
            <a:t>  </a:t>
          </a:r>
          <a:r>
            <a:rPr lang="en-US" sz="2200" kern="1200" dirty="0" err="1" smtClean="0"/>
            <a:t>als</a:t>
          </a:r>
          <a:r>
            <a:rPr lang="en-US" sz="2200" kern="1200" dirty="0" smtClean="0"/>
            <a:t> </a:t>
          </a:r>
          <a:r>
            <a:rPr lang="en-US" sz="2200" kern="1200" dirty="0" err="1" smtClean="0"/>
            <a:t>dienstenleverancier</a:t>
          </a:r>
          <a:r>
            <a:rPr lang="en-US" sz="2200" kern="1200" dirty="0" smtClean="0"/>
            <a:t> ?</a:t>
          </a:r>
          <a:endParaRPr lang="en-US" sz="2200" kern="1200" dirty="0"/>
        </a:p>
        <a:p>
          <a:pPr marL="228600" lvl="1" indent="-228600" algn="l" defTabSz="977900" rtl="0">
            <a:lnSpc>
              <a:spcPct val="90000"/>
            </a:lnSpc>
            <a:spcBef>
              <a:spcPct val="0"/>
            </a:spcBef>
            <a:spcAft>
              <a:spcPct val="20000"/>
            </a:spcAft>
            <a:buChar char="••"/>
          </a:pPr>
          <a:r>
            <a:rPr lang="en-US" sz="2200" kern="1200" dirty="0" err="1" smtClean="0"/>
            <a:t>Geïntegreerde</a:t>
          </a:r>
          <a:r>
            <a:rPr lang="en-US" sz="2200" kern="1200" dirty="0" smtClean="0"/>
            <a:t> &amp; </a:t>
          </a:r>
          <a:r>
            <a:rPr lang="en-US" sz="2200" kern="1200" dirty="0" err="1" smtClean="0"/>
            <a:t>virtuele</a:t>
          </a:r>
          <a:r>
            <a:rPr lang="en-US" sz="2200" kern="1200" dirty="0" smtClean="0"/>
            <a:t> </a:t>
          </a:r>
          <a:r>
            <a:rPr lang="en-US" sz="2200" kern="1200" dirty="0" err="1" smtClean="0"/>
            <a:t>publieke</a:t>
          </a:r>
          <a:r>
            <a:rPr lang="en-US" sz="2200" kern="1200" dirty="0" smtClean="0"/>
            <a:t> sector</a:t>
          </a:r>
          <a:endParaRPr lang="en-US" sz="2200" kern="1200" dirty="0"/>
        </a:p>
      </dsp:txBody>
      <dsp:txXfrm>
        <a:off x="0" y="4139824"/>
        <a:ext cx="8642350" cy="1072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9646A-2A78-4B44-9610-D7F3514DFB1A}">
      <dsp:nvSpPr>
        <dsp:cNvPr id="0" name=""/>
        <dsp:cNvSpPr/>
      </dsp:nvSpPr>
      <dsp:spPr>
        <a:xfrm>
          <a:off x="0" y="0"/>
          <a:ext cx="864235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nl-BE" sz="2400" kern="1200" dirty="0" smtClean="0"/>
            <a:t>Doel</a:t>
          </a:r>
          <a:endParaRPr lang="en-US" sz="2400" kern="1200" dirty="0"/>
        </a:p>
      </dsp:txBody>
      <dsp:txXfrm>
        <a:off x="28100" y="28100"/>
        <a:ext cx="8586150" cy="519439"/>
      </dsp:txXfrm>
    </dsp:sp>
    <dsp:sp modelId="{4DD8BD10-9107-43A4-8C39-BC724CC11934}">
      <dsp:nvSpPr>
        <dsp:cNvPr id="0" name=""/>
        <dsp:cNvSpPr/>
      </dsp:nvSpPr>
      <dsp:spPr>
        <a:xfrm>
          <a:off x="0" y="586263"/>
          <a:ext cx="864235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nl-BE" sz="1900" kern="1200" dirty="0" smtClean="0"/>
            <a:t>ICT als instrument: beleidsvoorbereiding (ICT) </a:t>
          </a:r>
          <a:r>
            <a:rPr lang="nl-BE" sz="1900" i="1" kern="1200" dirty="0" smtClean="0"/>
            <a:t>–</a:t>
          </a:r>
          <a:r>
            <a:rPr lang="nl-BE" sz="1900" kern="1200" dirty="0" smtClean="0"/>
            <a:t> beleidsbepaling – beleidsuitvoering (ICT)</a:t>
          </a:r>
          <a:endParaRPr lang="en-US" sz="1900" kern="1200" dirty="0"/>
        </a:p>
        <a:p>
          <a:pPr marL="171450" lvl="1" indent="-171450" algn="l" defTabSz="844550" rtl="0">
            <a:lnSpc>
              <a:spcPct val="90000"/>
            </a:lnSpc>
            <a:spcBef>
              <a:spcPct val="0"/>
            </a:spcBef>
            <a:spcAft>
              <a:spcPct val="20000"/>
            </a:spcAft>
            <a:buChar char="••"/>
          </a:pPr>
          <a:r>
            <a:rPr lang="nl-BE" sz="1900" kern="1200" dirty="0" smtClean="0"/>
            <a:t>Haalbaarheid nieuwe regelgeving onderzoeken inclusief impact op ICT</a:t>
          </a:r>
          <a:endParaRPr lang="en-US" sz="1900" kern="1200" dirty="0" smtClean="0"/>
        </a:p>
      </dsp:txBody>
      <dsp:txXfrm>
        <a:off x="0" y="586263"/>
        <a:ext cx="8642350" cy="919080"/>
      </dsp:txXfrm>
    </dsp:sp>
    <dsp:sp modelId="{DF430BD1-4EC3-4E17-928B-134474A79604}">
      <dsp:nvSpPr>
        <dsp:cNvPr id="0" name=""/>
        <dsp:cNvSpPr/>
      </dsp:nvSpPr>
      <dsp:spPr>
        <a:xfrm>
          <a:off x="0" y="1505343"/>
          <a:ext cx="864235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err="1" smtClean="0"/>
            <a:t>Ondernomen</a:t>
          </a:r>
          <a:r>
            <a:rPr lang="en-US" sz="2400" kern="1200" dirty="0" smtClean="0"/>
            <a:t> </a:t>
          </a:r>
          <a:r>
            <a:rPr lang="en-US" sz="2400" kern="1200" dirty="0" err="1" smtClean="0"/>
            <a:t>stappen</a:t>
          </a:r>
          <a:endParaRPr lang="en-US" sz="2400" kern="1200" dirty="0"/>
        </a:p>
      </dsp:txBody>
      <dsp:txXfrm>
        <a:off x="28100" y="1533443"/>
        <a:ext cx="8586150" cy="519439"/>
      </dsp:txXfrm>
    </dsp:sp>
    <dsp:sp modelId="{CF67EE29-58FE-458E-922D-ED3F2A2FA8BA}">
      <dsp:nvSpPr>
        <dsp:cNvPr id="0" name=""/>
        <dsp:cNvSpPr/>
      </dsp:nvSpPr>
      <dsp:spPr>
        <a:xfrm>
          <a:off x="0" y="2080983"/>
          <a:ext cx="8642350"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nl-BE" sz="1900" kern="1200" dirty="0" smtClean="0"/>
            <a:t>Gegevens gemeenschappelijk beschikbaar maken </a:t>
          </a:r>
          <a:endParaRPr lang="en-US" sz="1900" kern="1200" dirty="0"/>
        </a:p>
        <a:p>
          <a:pPr marL="171450" lvl="1" indent="-171450" algn="l" defTabSz="844550" rtl="0">
            <a:lnSpc>
              <a:spcPct val="90000"/>
            </a:lnSpc>
            <a:spcBef>
              <a:spcPct val="0"/>
            </a:spcBef>
            <a:spcAft>
              <a:spcPct val="20000"/>
            </a:spcAft>
            <a:buChar char="••"/>
          </a:pPr>
          <a:r>
            <a:rPr lang="nl-BE" sz="1900" kern="1200" dirty="0" smtClean="0"/>
            <a:t>Tools mutualiseren voor statistieken, analyses, rapporten, prognoses en fraude detectie </a:t>
          </a:r>
          <a:endParaRPr lang="en-US" sz="1900" kern="1200" dirty="0" smtClean="0"/>
        </a:p>
        <a:p>
          <a:pPr marL="171450" lvl="1" indent="-171450" algn="l" defTabSz="844550" rtl="0">
            <a:lnSpc>
              <a:spcPct val="90000"/>
            </a:lnSpc>
            <a:spcBef>
              <a:spcPct val="0"/>
            </a:spcBef>
            <a:spcAft>
              <a:spcPct val="20000"/>
            </a:spcAft>
            <a:buChar char="••"/>
          </a:pPr>
          <a:r>
            <a:rPr lang="fr-BE" sz="1900" kern="1200" dirty="0" err="1" smtClean="0"/>
            <a:t>Gebruik</a:t>
          </a:r>
          <a:r>
            <a:rPr lang="fr-BE" sz="1900" kern="1200" dirty="0" smtClean="0"/>
            <a:t> van </a:t>
          </a:r>
          <a:r>
            <a:rPr lang="fr-BE" sz="1900" kern="1200" dirty="0" err="1" smtClean="0"/>
            <a:t>analytics</a:t>
          </a:r>
          <a:r>
            <a:rPr lang="fr-BE" sz="1900" kern="1200" dirty="0" smtClean="0"/>
            <a:t> (</a:t>
          </a:r>
          <a:r>
            <a:rPr lang="fr-BE" sz="1900" kern="1200" dirty="0" err="1" smtClean="0"/>
            <a:t>beleidsvoorbereiding</a:t>
          </a:r>
          <a:r>
            <a:rPr lang="fr-BE" sz="1900" kern="1200" dirty="0" smtClean="0"/>
            <a:t>, </a:t>
          </a:r>
          <a:r>
            <a:rPr lang="fr-BE" sz="1900" kern="1200" dirty="0" err="1" smtClean="0"/>
            <a:t>beleidsevaluatie</a:t>
          </a:r>
          <a:r>
            <a:rPr lang="fr-BE" sz="1900" kern="1200" dirty="0" smtClean="0"/>
            <a:t>, </a:t>
          </a:r>
          <a:r>
            <a:rPr lang="fr-BE" sz="1900" kern="1200" dirty="0" err="1" smtClean="0"/>
            <a:t>intensief</a:t>
          </a:r>
          <a:r>
            <a:rPr lang="fr-BE" sz="1900" kern="1200" dirty="0" smtClean="0"/>
            <a:t> </a:t>
          </a:r>
          <a:r>
            <a:rPr lang="fr-BE" sz="1900" kern="1200" dirty="0" err="1" smtClean="0"/>
            <a:t>gebruik</a:t>
          </a:r>
          <a:r>
            <a:rPr lang="fr-BE" sz="1900" kern="1200" dirty="0" smtClean="0"/>
            <a:t> van data...)</a:t>
          </a:r>
          <a:endParaRPr lang="en-US" sz="1900" kern="1200" dirty="0"/>
        </a:p>
      </dsp:txBody>
      <dsp:txXfrm>
        <a:off x="0" y="2080983"/>
        <a:ext cx="8642350" cy="1515240"/>
      </dsp:txXfrm>
    </dsp:sp>
    <dsp:sp modelId="{4234FF48-3FEB-4F3D-9676-3452258C4C1A}">
      <dsp:nvSpPr>
        <dsp:cNvPr id="0" name=""/>
        <dsp:cNvSpPr/>
      </dsp:nvSpPr>
      <dsp:spPr>
        <a:xfrm>
          <a:off x="0" y="3596224"/>
          <a:ext cx="8642350"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Roadmap</a:t>
          </a:r>
          <a:endParaRPr lang="en-US" sz="2400" kern="1200" dirty="0"/>
        </a:p>
      </dsp:txBody>
      <dsp:txXfrm>
        <a:off x="28100" y="3624324"/>
        <a:ext cx="8586150" cy="519439"/>
      </dsp:txXfrm>
    </dsp:sp>
    <dsp:sp modelId="{4409263E-9E9F-4E9D-B544-22173401C3BF}">
      <dsp:nvSpPr>
        <dsp:cNvPr id="0" name=""/>
        <dsp:cNvSpPr/>
      </dsp:nvSpPr>
      <dsp:spPr>
        <a:xfrm>
          <a:off x="0" y="4171864"/>
          <a:ext cx="864235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95"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nl-BE" sz="1900" kern="1200" dirty="0" smtClean="0"/>
            <a:t>Te organiseren: ontwerp van processen voor nieuwe wetgeving ondersteunen en begeleiden</a:t>
          </a:r>
          <a:endParaRPr lang="en-US" sz="1900" kern="1200" dirty="0"/>
        </a:p>
        <a:p>
          <a:pPr marL="171450" lvl="1" indent="-171450" algn="l" defTabSz="844550" rtl="0">
            <a:lnSpc>
              <a:spcPct val="90000"/>
            </a:lnSpc>
            <a:spcBef>
              <a:spcPct val="0"/>
            </a:spcBef>
            <a:spcAft>
              <a:spcPct val="20000"/>
            </a:spcAft>
            <a:buChar char="••"/>
          </a:pPr>
          <a:r>
            <a:rPr lang="nl-NL" sz="1900" kern="1200" dirty="0" smtClean="0"/>
            <a:t>Doorgedreven gebruik van big data analyses</a:t>
          </a:r>
          <a:endParaRPr lang="en-US" sz="1900" kern="1200" dirty="0" smtClean="0"/>
        </a:p>
        <a:p>
          <a:pPr marL="171450" lvl="1" indent="-171450" algn="l" defTabSz="844550" rtl="0">
            <a:lnSpc>
              <a:spcPct val="90000"/>
            </a:lnSpc>
            <a:spcBef>
              <a:spcPct val="0"/>
            </a:spcBef>
            <a:spcAft>
              <a:spcPct val="20000"/>
            </a:spcAft>
            <a:buChar char="••"/>
          </a:pPr>
          <a:r>
            <a:rPr lang="nl-NL" sz="1900" kern="1200" dirty="0" smtClean="0"/>
            <a:t>Strategische keuzes ondersteunen</a:t>
          </a:r>
          <a:endParaRPr lang="en-US" sz="1900" kern="1200" dirty="0" smtClean="0"/>
        </a:p>
      </dsp:txBody>
      <dsp:txXfrm>
        <a:off x="0" y="4171864"/>
        <a:ext cx="8642350" cy="12420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7ADF5C68-4914-431B-AEBE-E42DC3FAF1DF}" type="datetimeFigureOut">
              <a:rPr lang="en-US" smtClean="0"/>
              <a:t>7/2/2015</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35C3FB86-E987-4371-BB1B-38A8EBA747B5}" type="slidenum">
              <a:rPr lang="en-US" smtClean="0"/>
              <a:t>‹#›</a:t>
            </a:fld>
            <a:endParaRPr lang="en-US"/>
          </a:p>
        </p:txBody>
      </p:sp>
    </p:spTree>
    <p:extLst>
      <p:ext uri="{BB962C8B-B14F-4D97-AF65-F5344CB8AC3E}">
        <p14:creationId xmlns:p14="http://schemas.microsoft.com/office/powerpoint/2010/main" val="650976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pPr>
              <a:defRPr/>
            </a:pPr>
            <a:fld id="{75BF793E-1753-4E18-9226-A1F1EF1E8A75}" type="datetimeFigureOut">
              <a:rPr lang="en-US"/>
              <a:pPr>
                <a:defRPr/>
              </a:pPr>
              <a:t>7/2/2015</a:t>
            </a:fld>
            <a:endParaRPr lang="en-US"/>
          </a:p>
        </p:txBody>
      </p:sp>
      <p:sp>
        <p:nvSpPr>
          <p:cNvPr id="4" name="Slide Image Placeholder 3"/>
          <p:cNvSpPr>
            <a:spLocks noGrp="1" noRot="1" noChangeAspect="1"/>
          </p:cNvSpPr>
          <p:nvPr>
            <p:ph type="sldImg" idx="2"/>
          </p:nvPr>
        </p:nvSpPr>
        <p:spPr>
          <a:xfrm>
            <a:off x="936625" y="739775"/>
            <a:ext cx="4926013" cy="36957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pPr>
              <a:defRPr/>
            </a:pPr>
            <a:fld id="{1D164FA4-D929-4BC1-AA33-1704434187A6}" type="slidenum">
              <a:rPr lang="en-US"/>
              <a:pPr>
                <a:defRPr/>
              </a:pPr>
              <a:t>‹#›</a:t>
            </a:fld>
            <a:endParaRPr lang="en-US"/>
          </a:p>
        </p:txBody>
      </p:sp>
    </p:spTree>
    <p:extLst>
      <p:ext uri="{BB962C8B-B14F-4D97-AF65-F5344CB8AC3E}">
        <p14:creationId xmlns:p14="http://schemas.microsoft.com/office/powerpoint/2010/main" val="1272685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1</a:t>
            </a:fld>
            <a:endParaRPr lang="en-US"/>
          </a:p>
        </p:txBody>
      </p:sp>
    </p:spTree>
    <p:extLst>
      <p:ext uri="{BB962C8B-B14F-4D97-AF65-F5344CB8AC3E}">
        <p14:creationId xmlns:p14="http://schemas.microsoft.com/office/powerpoint/2010/main" val="3220656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77</a:t>
            </a:fld>
            <a:endParaRPr lang="en-US"/>
          </a:p>
        </p:txBody>
      </p:sp>
    </p:spTree>
    <p:extLst>
      <p:ext uri="{BB962C8B-B14F-4D97-AF65-F5344CB8AC3E}">
        <p14:creationId xmlns:p14="http://schemas.microsoft.com/office/powerpoint/2010/main" val="91779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nl-BE" sz="2400" dirty="0" smtClean="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78</a:t>
            </a:fld>
            <a:endParaRPr lang="en-US"/>
          </a:p>
        </p:txBody>
      </p:sp>
    </p:spTree>
    <p:extLst>
      <p:ext uri="{BB962C8B-B14F-4D97-AF65-F5344CB8AC3E}">
        <p14:creationId xmlns:p14="http://schemas.microsoft.com/office/powerpoint/2010/main" val="91779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5127" indent="-286834">
              <a:defRPr sz="2400">
                <a:solidFill>
                  <a:schemeClr val="tx1"/>
                </a:solidFill>
                <a:latin typeface="Times New Roman" pitchFamily="18" charset="0"/>
              </a:defRPr>
            </a:lvl2pPr>
            <a:lvl3pPr marL="1147335" indent="-229147">
              <a:defRPr sz="2400">
                <a:solidFill>
                  <a:schemeClr val="tx1"/>
                </a:solidFill>
                <a:latin typeface="Times New Roman" pitchFamily="18" charset="0"/>
              </a:defRPr>
            </a:lvl3pPr>
            <a:lvl4pPr marL="1607230" indent="-230749">
              <a:defRPr sz="2400">
                <a:solidFill>
                  <a:schemeClr val="tx1"/>
                </a:solidFill>
                <a:latin typeface="Times New Roman" pitchFamily="18" charset="0"/>
              </a:defRPr>
            </a:lvl4pPr>
            <a:lvl5pPr marL="2065523" indent="-229147">
              <a:defRPr sz="2400">
                <a:solidFill>
                  <a:schemeClr val="tx1"/>
                </a:solidFill>
                <a:latin typeface="Times New Roman" pitchFamily="18" charset="0"/>
              </a:defRPr>
            </a:lvl5pPr>
            <a:lvl6pPr marL="2527021" indent="-229147" eaLnBrk="0" fontAlgn="base" hangingPunct="0">
              <a:spcBef>
                <a:spcPct val="0"/>
              </a:spcBef>
              <a:spcAft>
                <a:spcPct val="0"/>
              </a:spcAft>
              <a:defRPr sz="2400">
                <a:solidFill>
                  <a:schemeClr val="tx1"/>
                </a:solidFill>
                <a:latin typeface="Times New Roman" pitchFamily="18" charset="0"/>
              </a:defRPr>
            </a:lvl6pPr>
            <a:lvl7pPr marL="2988518" indent="-229147" eaLnBrk="0" fontAlgn="base" hangingPunct="0">
              <a:spcBef>
                <a:spcPct val="0"/>
              </a:spcBef>
              <a:spcAft>
                <a:spcPct val="0"/>
              </a:spcAft>
              <a:defRPr sz="2400">
                <a:solidFill>
                  <a:schemeClr val="tx1"/>
                </a:solidFill>
                <a:latin typeface="Times New Roman" pitchFamily="18" charset="0"/>
              </a:defRPr>
            </a:lvl7pPr>
            <a:lvl8pPr marL="3450016" indent="-229147" eaLnBrk="0" fontAlgn="base" hangingPunct="0">
              <a:spcBef>
                <a:spcPct val="0"/>
              </a:spcBef>
              <a:spcAft>
                <a:spcPct val="0"/>
              </a:spcAft>
              <a:defRPr sz="2400">
                <a:solidFill>
                  <a:schemeClr val="tx1"/>
                </a:solidFill>
                <a:latin typeface="Times New Roman" pitchFamily="18" charset="0"/>
              </a:defRPr>
            </a:lvl8pPr>
            <a:lvl9pPr marL="3911514" indent="-229147" eaLnBrk="0" fontAlgn="base" hangingPunct="0">
              <a:spcBef>
                <a:spcPct val="0"/>
              </a:spcBef>
              <a:spcAft>
                <a:spcPct val="0"/>
              </a:spcAft>
              <a:defRPr sz="2400">
                <a:solidFill>
                  <a:schemeClr val="tx1"/>
                </a:solidFill>
                <a:latin typeface="Times New Roman" pitchFamily="18" charset="0"/>
              </a:defRPr>
            </a:lvl9pPr>
          </a:lstStyle>
          <a:p>
            <a:fld id="{9A50BE82-54F3-48DA-A21C-1770B0A4D2F0}" type="slidenum">
              <a:rPr lang="nl-NL" altLang="en-US" sz="1200"/>
              <a:pPr/>
              <a:t>47</a:t>
            </a:fld>
            <a:endParaRPr lang="nl-NL"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fr-BE"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1DFBCDD1-A8C1-4A1A-B940-7A8984B5A6FD}" type="slidenum">
              <a:rPr lang="en-GB" altLang="nl-BE" smtClean="0">
                <a:cs typeface="Arial" charset="0"/>
              </a:rPr>
              <a:pPr/>
              <a:t>51</a:t>
            </a:fld>
            <a:endParaRPr lang="en-GB" altLang="nl-BE"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52</a:t>
            </a:fld>
            <a:endParaRPr lang="en-US"/>
          </a:p>
        </p:txBody>
      </p:sp>
    </p:spTree>
    <p:extLst>
      <p:ext uri="{BB962C8B-B14F-4D97-AF65-F5344CB8AC3E}">
        <p14:creationId xmlns:p14="http://schemas.microsoft.com/office/powerpoint/2010/main" val="407761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53</a:t>
            </a:fld>
            <a:endParaRPr lang="en-US"/>
          </a:p>
        </p:txBody>
      </p:sp>
    </p:spTree>
    <p:extLst>
      <p:ext uri="{BB962C8B-B14F-4D97-AF65-F5344CB8AC3E}">
        <p14:creationId xmlns:p14="http://schemas.microsoft.com/office/powerpoint/2010/main" val="407761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VRF = Virtual Routing &amp; Forwarding  (</a:t>
            </a:r>
            <a:r>
              <a:rPr lang="en-US" dirty="0" err="1" smtClean="0"/>
              <a:t>geisoleerde</a:t>
            </a:r>
            <a:r>
              <a:rPr lang="en-US" dirty="0" smtClean="0"/>
              <a:t> </a:t>
            </a:r>
            <a:r>
              <a:rPr lang="en-US" dirty="0" err="1" smtClean="0"/>
              <a:t>netwerken</a:t>
            </a:r>
            <a:r>
              <a:rPr lang="en-US" dirty="0" smtClean="0"/>
              <a:t>); SDI</a:t>
            </a:r>
            <a:r>
              <a:rPr lang="en-US" baseline="0" dirty="0" smtClean="0"/>
              <a:t> = </a:t>
            </a:r>
            <a:r>
              <a:rPr lang="en-US" dirty="0" smtClean="0"/>
              <a:t>Software Defined Infrastructure; SDS = Software Defined Storage</a:t>
            </a:r>
            <a:endParaRPr lang="en-US" dirty="0"/>
          </a:p>
        </p:txBody>
      </p:sp>
      <p:sp>
        <p:nvSpPr>
          <p:cNvPr id="4" name="Slide Number Placeholder 3"/>
          <p:cNvSpPr>
            <a:spLocks noGrp="1"/>
          </p:cNvSpPr>
          <p:nvPr>
            <p:ph type="sldNum" sz="quarter" idx="10"/>
          </p:nvPr>
        </p:nvSpPr>
        <p:spPr/>
        <p:txBody>
          <a:bodyPr/>
          <a:lstStyle/>
          <a:p>
            <a:fld id="{17393B8B-302B-453F-9C4A-48626829676C}" type="slidenum">
              <a:rPr lang="en-US" smtClean="0"/>
              <a:t>54</a:t>
            </a:fld>
            <a:endParaRPr lang="en-US"/>
          </a:p>
        </p:txBody>
      </p:sp>
    </p:spTree>
    <p:extLst>
      <p:ext uri="{BB962C8B-B14F-4D97-AF65-F5344CB8AC3E}">
        <p14:creationId xmlns:p14="http://schemas.microsoft.com/office/powerpoint/2010/main" val="69316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12571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BE" b="1" dirty="0" smtClean="0"/>
              <a:t>Basisdienst</a:t>
            </a:r>
          </a:p>
          <a:p>
            <a:pPr lvl="1"/>
            <a:r>
              <a:rPr lang="nl-BE" dirty="0" smtClean="0"/>
              <a:t>een dienst ontwikkeld en ter beschikking gesteld door het </a:t>
            </a:r>
            <a:r>
              <a:rPr lang="nl-BE" dirty="0" err="1" smtClean="0">
                <a:solidFill>
                  <a:srgbClr val="3E6E5A"/>
                </a:solidFill>
              </a:rPr>
              <a:t>eHealth</a:t>
            </a:r>
            <a:r>
              <a:rPr lang="nl-BE" dirty="0" smtClean="0"/>
              <a:t>-platform, die door de aanbieder van een dienst met toegevoegde waarde kan worden gebruikt bij het ontwikkelen en aanbieden van een dienst met toegevoegde waarde</a:t>
            </a:r>
          </a:p>
          <a:p>
            <a:pPr marL="0" indent="0">
              <a:buNone/>
            </a:pPr>
            <a:r>
              <a:rPr lang="nl-BE" b="1" dirty="0" smtClean="0"/>
              <a:t>Dienst met toegevoegde waarde (DTW)</a:t>
            </a:r>
          </a:p>
          <a:p>
            <a:pPr lvl="1"/>
            <a:r>
              <a:rPr lang="nl-BE" dirty="0" smtClean="0"/>
              <a:t>een dienst die ter beschikking wordt gesteld van de actoren in de zorg (patiënten, zorgverleners, zorginstellingen, ziekenfondsen, …)</a:t>
            </a:r>
          </a:p>
          <a:p>
            <a:pPr lvl="1"/>
            <a:r>
              <a:rPr lang="nl-BE" dirty="0" smtClean="0"/>
              <a:t>de instantie die instaat voor de ontwikkeling en de </a:t>
            </a:r>
            <a:r>
              <a:rPr lang="nl-BE" dirty="0" err="1" smtClean="0"/>
              <a:t>terbeschik-kingstelling</a:t>
            </a:r>
            <a:r>
              <a:rPr lang="nl-BE" dirty="0" smtClean="0"/>
              <a:t> van een dienst met toegevoegde waarde kan hiertoe gebruik maken van de basisdiensten aangeboden door het </a:t>
            </a:r>
            <a:r>
              <a:rPr lang="nl-BE" dirty="0" err="1" smtClean="0">
                <a:solidFill>
                  <a:srgbClr val="3E6E5A"/>
                </a:solidFill>
              </a:rPr>
              <a:t>eHealth</a:t>
            </a:r>
            <a:r>
              <a:rPr lang="nl-BE" dirty="0" smtClean="0"/>
              <a:t>-platform</a:t>
            </a:r>
          </a:p>
          <a:p>
            <a:pPr marL="0" indent="0">
              <a:buNone/>
            </a:pPr>
            <a:r>
              <a:rPr lang="nl-BE" b="1" dirty="0" smtClean="0"/>
              <a:t>Gevalideerde authentieke bron (GAB)</a:t>
            </a:r>
          </a:p>
          <a:p>
            <a:pPr lvl="1"/>
            <a:r>
              <a:rPr lang="nl-BE" dirty="0" smtClean="0"/>
              <a:t>een gegevensbank met betrouwbare informatie</a:t>
            </a:r>
          </a:p>
          <a:p>
            <a:pPr lvl="1"/>
            <a:r>
              <a:rPr lang="nl-BE" dirty="0" smtClean="0"/>
              <a:t>de beheerder van de gegevensbank is verantwoordelijk voor de beschikbaarheid en de (organisatie van de) kwaliteit van de ter beschikking gestelde informatie</a:t>
            </a:r>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70</a:t>
            </a:fld>
            <a:endParaRPr lang="en-US"/>
          </a:p>
        </p:txBody>
      </p:sp>
    </p:spTree>
    <p:extLst>
      <p:ext uri="{BB962C8B-B14F-4D97-AF65-F5344CB8AC3E}">
        <p14:creationId xmlns:p14="http://schemas.microsoft.com/office/powerpoint/2010/main" val="236506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164FA4-D929-4BC1-AA33-1704434187A6}" type="slidenum">
              <a:rPr lang="en-US" smtClean="0"/>
              <a:pPr>
                <a:defRPr/>
              </a:pPr>
              <a:t>76</a:t>
            </a:fld>
            <a:endParaRPr lang="en-US"/>
          </a:p>
        </p:txBody>
      </p:sp>
    </p:spTree>
    <p:extLst>
      <p:ext uri="{BB962C8B-B14F-4D97-AF65-F5344CB8AC3E}">
        <p14:creationId xmlns:p14="http://schemas.microsoft.com/office/powerpoint/2010/main" val="335784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9695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7" name="Date Placeholder 3"/>
          <p:cNvSpPr>
            <a:spLocks noGrp="1"/>
          </p:cNvSpPr>
          <p:nvPr>
            <p:ph type="dt" sz="half" idx="10"/>
          </p:nvPr>
        </p:nvSpPr>
        <p:spPr>
          <a:xfrm>
            <a:off x="7007225" y="5732463"/>
            <a:ext cx="21336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endParaRPr lang="en-GB"/>
          </a:p>
        </p:txBody>
      </p:sp>
    </p:spTree>
    <p:extLst>
      <p:ext uri="{BB962C8B-B14F-4D97-AF65-F5344CB8AC3E}">
        <p14:creationId xmlns:p14="http://schemas.microsoft.com/office/powerpoint/2010/main" val="22734871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125760"/>
            <a:ext cx="8640960" cy="959462"/>
          </a:xfrm>
          <a:prstGeom prst="rect">
            <a:avLst/>
          </a:prstGeom>
        </p:spPr>
        <p:txBody>
          <a:bodyPr rtlCol="0">
            <a:normAutofit/>
          </a:bodyPr>
          <a:lstStyle>
            <a:lvl1pPr algn="ctr">
              <a:defRPr/>
            </a:lvl1pPr>
          </a:lstStyle>
          <a:p>
            <a:r>
              <a:rPr lang="en-US" dirty="0" smtClean="0"/>
              <a:t>Click to edit Master title style</a:t>
            </a:r>
            <a:endParaRPr lang="en-GB" dirty="0"/>
          </a:p>
        </p:txBody>
      </p:sp>
      <p:sp>
        <p:nvSpPr>
          <p:cNvPr id="8" name="Text Placeholder 2"/>
          <p:cNvSpPr>
            <a:spLocks noGrp="1"/>
          </p:cNvSpPr>
          <p:nvPr>
            <p:ph idx="1"/>
          </p:nvPr>
        </p:nvSpPr>
        <p:spPr>
          <a:xfrm>
            <a:off x="251520" y="1105320"/>
            <a:ext cx="8640960" cy="5424400"/>
          </a:xfrm>
          <a:prstGeom prst="rect">
            <a:avLst/>
          </a:prstGeom>
        </p:spPr>
        <p:txBody>
          <a:bodyPr rtlCol="0">
            <a:normAutofit/>
          </a:bodyPr>
          <a:lstStyle>
            <a:lvl1pPr>
              <a:defRPr sz="2800"/>
            </a:lvl1pPr>
            <a:lvl2pPr>
              <a:defRPr sz="24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Slide Number Placeholder 3"/>
          <p:cNvSpPr>
            <a:spLocks noGrp="1"/>
          </p:cNvSpPr>
          <p:nvPr>
            <p:ph type="sldNum" sz="quarter" idx="10"/>
          </p:nvPr>
        </p:nvSpPr>
        <p:spPr>
          <a:xfrm>
            <a:off x="8393112" y="6476776"/>
            <a:ext cx="750888" cy="260648"/>
          </a:xfrm>
          <a:prstGeom prst="rect">
            <a:avLst/>
          </a:prstGeom>
        </p:spPr>
        <p:txBody>
          <a:bodyPr/>
          <a:lstStyle>
            <a:lvl1pPr>
              <a:defRPr>
                <a:solidFill>
                  <a:schemeClr val="tx1"/>
                </a:solidFill>
              </a:defRPr>
            </a:lvl1pPr>
          </a:lstStyle>
          <a:p>
            <a:fld id="{5471B662-E07F-4B45-AF7C-5436FF003ECE}" type="slidenum">
              <a:rPr lang="en-GB" smtClean="0"/>
              <a:pPr/>
              <a:t>‹#›</a:t>
            </a:fld>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3611" y="67842"/>
            <a:ext cx="565716" cy="5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587409" y="12184"/>
            <a:ext cx="550746" cy="55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611" y="6529719"/>
            <a:ext cx="9810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297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5062844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dirty="0"/>
          </a:p>
        </p:txBody>
      </p:sp>
      <p:sp>
        <p:nvSpPr>
          <p:cNvPr id="3" name="Date Placeholder 2"/>
          <p:cNvSpPr>
            <a:spLocks noGrp="1"/>
          </p:cNvSpPr>
          <p:nvPr>
            <p:ph type="dt" sz="half" idx="10"/>
          </p:nvPr>
        </p:nvSpPr>
        <p:spPr>
          <a:xfrm>
            <a:off x="0" y="6536343"/>
            <a:ext cx="836561" cy="216000"/>
          </a:xfrm>
          <a:prstGeom prst="rect">
            <a:avLst/>
          </a:prstGeom>
        </p:spPr>
        <p:txBody>
          <a:bodyPr/>
          <a:lstStyle/>
          <a:p>
            <a:fld id="{B8FC3260-4D20-49AE-BE64-822DF93CCE9D}" type="datetime1">
              <a:rPr lang="nl-BE" smtClean="0"/>
              <a:pPr/>
              <a:t>2/07/2015</a:t>
            </a:fld>
            <a:endParaRPr lang="nl-BE" dirty="0"/>
          </a:p>
        </p:txBody>
      </p:sp>
      <p:sp>
        <p:nvSpPr>
          <p:cNvPr id="4" name="Footer Placeholder 3"/>
          <p:cNvSpPr>
            <a:spLocks noGrp="1"/>
          </p:cNvSpPr>
          <p:nvPr>
            <p:ph type="ftr" sz="quarter" idx="11"/>
          </p:nvPr>
        </p:nvSpPr>
        <p:spPr>
          <a:xfrm>
            <a:off x="909340" y="6536343"/>
            <a:ext cx="7407075" cy="216000"/>
          </a:xfrm>
          <a:prstGeom prst="rect">
            <a:avLst/>
          </a:prstGeom>
        </p:spPr>
        <p:txBody>
          <a:bodyPr/>
          <a:lstStyle/>
          <a:p>
            <a:endParaRPr lang="nl-BE" dirty="0"/>
          </a:p>
        </p:txBody>
      </p:sp>
      <p:sp>
        <p:nvSpPr>
          <p:cNvPr id="5" name="Slide Number Placeholder 4"/>
          <p:cNvSpPr>
            <a:spLocks noGrp="1"/>
          </p:cNvSpPr>
          <p:nvPr>
            <p:ph type="sldNum" sz="quarter" idx="12"/>
          </p:nvPr>
        </p:nvSpPr>
        <p:spPr>
          <a:xfrm>
            <a:off x="8364569" y="6536343"/>
            <a:ext cx="481642" cy="216000"/>
          </a:xfrm>
          <a:prstGeom prst="rect">
            <a:avLst/>
          </a:prstGeom>
        </p:spPr>
        <p:txBody>
          <a:bodyPr/>
          <a:lstStyle/>
          <a:p>
            <a:fld id="{13B540AB-6939-4937-A918-1D15FF1C7CE3}" type="slidenum">
              <a:rPr lang="nl-BE" smtClean="0"/>
              <a:pPr/>
              <a:t>‹#›</a:t>
            </a:fld>
            <a:endParaRPr lang="nl-BE" dirty="0"/>
          </a:p>
        </p:txBody>
      </p:sp>
      <p:sp>
        <p:nvSpPr>
          <p:cNvPr id="12" name="Text Placeholder 11"/>
          <p:cNvSpPr>
            <a:spLocks noGrp="1"/>
          </p:cNvSpPr>
          <p:nvPr>
            <p:ph type="body" sz="quarter" idx="13"/>
          </p:nvPr>
        </p:nvSpPr>
        <p:spPr>
          <a:xfrm>
            <a:off x="395536" y="1052736"/>
            <a:ext cx="8281169"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extLst>
      <p:ext uri="{BB962C8B-B14F-4D97-AF65-F5344CB8AC3E}">
        <p14:creationId xmlns:p14="http://schemas.microsoft.com/office/powerpoint/2010/main" val="3461691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6" r:id="rId3"/>
    <p:sldLayoutId id="2147483830"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Calibri" pitchFamily="34" charset="0"/>
        </a:defRPr>
      </a:lvl2pPr>
      <a:lvl3pPr algn="l" rtl="0" eaLnBrk="0" fontAlgn="base" hangingPunct="0">
        <a:spcBef>
          <a:spcPct val="0"/>
        </a:spcBef>
        <a:spcAft>
          <a:spcPct val="0"/>
        </a:spcAft>
        <a:defRPr sz="4000">
          <a:solidFill>
            <a:schemeClr val="tx1"/>
          </a:solidFill>
          <a:latin typeface="Calibri" pitchFamily="34" charset="0"/>
        </a:defRPr>
      </a:lvl3pPr>
      <a:lvl4pPr algn="l" rtl="0" eaLnBrk="0" fontAlgn="base" hangingPunct="0">
        <a:spcBef>
          <a:spcPct val="0"/>
        </a:spcBef>
        <a:spcAft>
          <a:spcPct val="0"/>
        </a:spcAft>
        <a:defRPr sz="4000">
          <a:solidFill>
            <a:schemeClr val="tx1"/>
          </a:solidFill>
          <a:latin typeface="Calibri" pitchFamily="34" charset="0"/>
        </a:defRPr>
      </a:lvl4pPr>
      <a:lvl5pPr algn="l" rtl="0" eaLnBrk="0" fontAlgn="base" hangingPunct="0">
        <a:spcBef>
          <a:spcPct val="0"/>
        </a:spcBef>
        <a:spcAft>
          <a:spcPct val="0"/>
        </a:spcAft>
        <a:defRPr sz="40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ksz.fgov.b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ocialsecurity.b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ksz.fgov.b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mailto:claudia.laeremans@ksz-bcss.fgov.b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715" y="2157976"/>
            <a:ext cx="8701221" cy="1470025"/>
          </a:xfrm>
        </p:spPr>
        <p:txBody>
          <a:bodyPr/>
          <a:lstStyle/>
          <a:p>
            <a:pPr algn="ctr"/>
            <a:r>
              <a:rPr lang="fr-BE" sz="4800" dirty="0" smtClean="0"/>
              <a:t>ICT in de sociale </a:t>
            </a:r>
            <a:r>
              <a:rPr lang="fr-BE" sz="4800" dirty="0" err="1" smtClean="0"/>
              <a:t>sector</a:t>
            </a:r>
            <a:r>
              <a:rPr lang="fr-BE" sz="4800" dirty="0" smtClean="0"/>
              <a:t>:</a:t>
            </a:r>
            <a:br>
              <a:rPr lang="fr-BE" sz="4800" dirty="0" smtClean="0"/>
            </a:br>
            <a:r>
              <a:rPr lang="fr-BE" sz="4800" dirty="0" smtClean="0"/>
              <a:t>stand van </a:t>
            </a:r>
            <a:r>
              <a:rPr lang="fr-BE" sz="4800" dirty="0" err="1" smtClean="0"/>
              <a:t>zaken</a:t>
            </a:r>
            <a:r>
              <a:rPr lang="fr-BE" sz="4800" dirty="0" smtClean="0"/>
              <a:t>, </a:t>
            </a:r>
            <a:r>
              <a:rPr lang="fr-BE" sz="4800" dirty="0" err="1" smtClean="0"/>
              <a:t>uitdagingen</a:t>
            </a:r>
            <a:r>
              <a:rPr lang="fr-BE" sz="4800" dirty="0"/>
              <a:t/>
            </a:r>
            <a:br>
              <a:rPr lang="fr-BE" sz="4800" dirty="0"/>
            </a:br>
            <a:r>
              <a:rPr lang="fr-BE" sz="4800" dirty="0" smtClean="0"/>
              <a:t>en </a:t>
            </a:r>
            <a:r>
              <a:rPr lang="fr-BE" sz="4800" dirty="0" err="1" smtClean="0"/>
              <a:t>opportuniteiten</a:t>
            </a:r>
            <a:endParaRPr lang="en-GB" sz="4800" dirty="0"/>
          </a:p>
        </p:txBody>
      </p:sp>
      <p:sp>
        <p:nvSpPr>
          <p:cNvPr id="5" name="TextBox 12"/>
          <p:cNvSpPr txBox="1">
            <a:spLocks noChangeArrowheads="1"/>
          </p:cNvSpPr>
          <p:nvPr/>
        </p:nvSpPr>
        <p:spPr bwMode="auto">
          <a:xfrm>
            <a:off x="5262656" y="3547514"/>
            <a:ext cx="38877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r>
              <a:rPr lang="nl-BE" sz="1600" dirty="0" smtClean="0">
                <a:sym typeface="Arial" pitchFamily="34" charset="0"/>
              </a:rPr>
              <a:t>http</a:t>
            </a:r>
            <a:r>
              <a:rPr lang="nl-BE" sz="1600" dirty="0">
                <a:sym typeface="Arial" pitchFamily="34" charset="0"/>
              </a:rPr>
              <a:t>://www.ksz.fgov.be</a:t>
            </a:r>
          </a:p>
          <a:p>
            <a:r>
              <a:rPr lang="nl-BE" sz="1600" dirty="0" smtClean="0">
                <a:sym typeface="Arial" pitchFamily="34" charset="0"/>
              </a:rPr>
              <a:t>https</a:t>
            </a:r>
            <a:r>
              <a:rPr lang="nl-BE" sz="1600" dirty="0">
                <a:sym typeface="Arial" pitchFamily="34" charset="0"/>
              </a:rPr>
              <a:t>://www.ehealth.fgov.be</a:t>
            </a:r>
          </a:p>
          <a:p>
            <a:r>
              <a:rPr lang="nl-BE" sz="1600" dirty="0" smtClean="0">
                <a:sym typeface="Arial" pitchFamily="34" charset="0"/>
              </a:rPr>
              <a:t>http://www.smals.be</a:t>
            </a:r>
          </a:p>
          <a:p>
            <a:r>
              <a:rPr lang="nl-BE" sz="1600" dirty="0" smtClean="0">
                <a:sym typeface="Arial" pitchFamily="34" charset="0"/>
              </a:rPr>
              <a:t>http</a:t>
            </a:r>
            <a:r>
              <a:rPr lang="nl-BE" sz="1600" dirty="0">
                <a:sym typeface="Arial" pitchFamily="34" charset="0"/>
              </a:rPr>
              <a:t>://www.frankrobben.be</a:t>
            </a:r>
            <a:endParaRPr lang="nl-BE" sz="1600" dirty="0"/>
          </a:p>
        </p:txBody>
      </p:sp>
      <p:grpSp>
        <p:nvGrpSpPr>
          <p:cNvPr id="6" name="Group 11"/>
          <p:cNvGrpSpPr>
            <a:grpSpLocks/>
          </p:cNvGrpSpPr>
          <p:nvPr/>
        </p:nvGrpSpPr>
        <p:grpSpPr bwMode="auto">
          <a:xfrm>
            <a:off x="4881656" y="4499656"/>
            <a:ext cx="397733" cy="912879"/>
            <a:chOff x="4406900" y="3629091"/>
            <a:chExt cx="397733" cy="913287"/>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64667" y="42012"/>
            <a:ext cx="623128" cy="6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18" y="43561"/>
            <a:ext cx="1346199" cy="53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667" y="6451600"/>
            <a:ext cx="983192" cy="2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72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Kruispuntbank Sociale Zekerheid</a:t>
            </a:r>
            <a:endParaRPr lang="fr-BE" dirty="0"/>
          </a:p>
        </p:txBody>
      </p:sp>
      <p:sp>
        <p:nvSpPr>
          <p:cNvPr id="3" name="Content Placeholder 2"/>
          <p:cNvSpPr>
            <a:spLocks noGrp="1"/>
          </p:cNvSpPr>
          <p:nvPr>
            <p:ph idx="1"/>
          </p:nvPr>
        </p:nvSpPr>
        <p:spPr/>
        <p:txBody>
          <a:bodyPr>
            <a:normAutofit fontScale="85000" lnSpcReduction="10000"/>
          </a:bodyPr>
          <a:lstStyle/>
          <a:p>
            <a:r>
              <a:rPr lang="en-US" altLang="en-US" dirty="0" err="1" smtClean="0">
                <a:sym typeface="Arial" charset="0"/>
              </a:rPr>
              <a:t>Beheerd</a:t>
            </a:r>
            <a:r>
              <a:rPr lang="en-US" altLang="en-US" dirty="0" smtClean="0">
                <a:sym typeface="Arial" charset="0"/>
              </a:rPr>
              <a:t> door de </a:t>
            </a:r>
            <a:r>
              <a:rPr lang="en-US" altLang="en-US" dirty="0" err="1" smtClean="0">
                <a:sym typeface="Arial" charset="0"/>
              </a:rPr>
              <a:t>vertegenwoordigers</a:t>
            </a:r>
            <a:r>
              <a:rPr lang="en-US" altLang="en-US" dirty="0" smtClean="0">
                <a:sym typeface="Arial" charset="0"/>
              </a:rPr>
              <a:t> van de </a:t>
            </a:r>
            <a:r>
              <a:rPr lang="en-US" altLang="en-US" dirty="0" err="1" smtClean="0">
                <a:sym typeface="Arial" charset="0"/>
              </a:rPr>
              <a:t>verschillende</a:t>
            </a:r>
            <a:r>
              <a:rPr lang="en-US" altLang="en-US" dirty="0" smtClean="0">
                <a:sym typeface="Arial" charset="0"/>
              </a:rPr>
              <a:t>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om</a:t>
            </a:r>
          </a:p>
          <a:p>
            <a:pPr lvl="1"/>
            <a:r>
              <a:rPr lang="en-US" altLang="en-US" dirty="0" err="1" smtClean="0">
                <a:sym typeface="Arial" charset="0"/>
              </a:rPr>
              <a:t>hun</a:t>
            </a:r>
            <a:r>
              <a:rPr lang="en-US" altLang="en-US" dirty="0" smtClean="0">
                <a:sym typeface="Arial" charset="0"/>
              </a:rPr>
              <a:t> </a:t>
            </a:r>
            <a:r>
              <a:rPr lang="en-US" altLang="en-US" dirty="0" err="1" smtClean="0">
                <a:sym typeface="Arial" charset="0"/>
              </a:rPr>
              <a:t>vertrouwen</a:t>
            </a:r>
            <a:r>
              <a:rPr lang="en-US" altLang="en-US" dirty="0" smtClean="0">
                <a:sym typeface="Arial" charset="0"/>
              </a:rPr>
              <a:t> </a:t>
            </a:r>
            <a:r>
              <a:rPr lang="en-US" altLang="en-US" dirty="0" err="1" smtClean="0">
                <a:sym typeface="Arial" charset="0"/>
              </a:rPr>
              <a:t>te</a:t>
            </a:r>
            <a:r>
              <a:rPr lang="en-US" altLang="en-US" dirty="0" smtClean="0">
                <a:sym typeface="Arial" charset="0"/>
              </a:rPr>
              <a:t> </a:t>
            </a:r>
            <a:r>
              <a:rPr lang="en-US" altLang="en-US" dirty="0" err="1" smtClean="0">
                <a:sym typeface="Arial" charset="0"/>
              </a:rPr>
              <a:t>genieten</a:t>
            </a:r>
            <a:endParaRPr lang="en-US" altLang="en-US" dirty="0" smtClean="0">
              <a:sym typeface="Arial" charset="0"/>
            </a:endParaRPr>
          </a:p>
          <a:p>
            <a:pPr lvl="1"/>
            <a:r>
              <a:rPr lang="en-US" altLang="en-US" dirty="0" err="1" smtClean="0">
                <a:sym typeface="Arial" charset="0"/>
              </a:rPr>
              <a:t>een</a:t>
            </a:r>
            <a:r>
              <a:rPr lang="en-US" altLang="en-US" dirty="0" smtClean="0">
                <a:sym typeface="Arial" charset="0"/>
              </a:rPr>
              <a:t> </a:t>
            </a:r>
            <a:r>
              <a:rPr lang="en-US" altLang="en-US" dirty="0" err="1" smtClean="0">
                <a:sym typeface="Arial" charset="0"/>
              </a:rPr>
              <a:t>klantgerichte</a:t>
            </a:r>
            <a:r>
              <a:rPr lang="en-US" altLang="en-US" dirty="0" smtClean="0">
                <a:sym typeface="Arial" charset="0"/>
              </a:rPr>
              <a:t> </a:t>
            </a:r>
            <a:r>
              <a:rPr lang="en-US" altLang="en-US" dirty="0" err="1" smtClean="0">
                <a:sym typeface="Arial" charset="0"/>
              </a:rPr>
              <a:t>werking</a:t>
            </a:r>
            <a:r>
              <a:rPr lang="en-US" altLang="en-US" dirty="0" smtClean="0">
                <a:sym typeface="Arial" charset="0"/>
              </a:rPr>
              <a:t> </a:t>
            </a:r>
            <a:r>
              <a:rPr lang="en-US" altLang="en-US" dirty="0" err="1" smtClean="0">
                <a:sym typeface="Arial" charset="0"/>
              </a:rPr>
              <a:t>te</a:t>
            </a:r>
            <a:r>
              <a:rPr lang="en-US" altLang="en-US" dirty="0" smtClean="0">
                <a:sym typeface="Arial" charset="0"/>
              </a:rPr>
              <a:t> </a:t>
            </a:r>
            <a:r>
              <a:rPr lang="en-US" altLang="en-US" dirty="0" err="1" smtClean="0">
                <a:sym typeface="Arial" charset="0"/>
              </a:rPr>
              <a:t>waarborgen</a:t>
            </a:r>
            <a:endParaRPr lang="en-US" altLang="en-US" dirty="0" smtClean="0">
              <a:sym typeface="Arial" charset="0"/>
            </a:endParaRPr>
          </a:p>
          <a:p>
            <a:r>
              <a:rPr lang="en-US" altLang="en-US" dirty="0" err="1" smtClean="0">
                <a:sym typeface="Arial" charset="0"/>
              </a:rPr>
              <a:t>Missie</a:t>
            </a:r>
            <a:endParaRPr lang="en-US" altLang="en-US" dirty="0" smtClean="0">
              <a:sym typeface="Arial" charset="0"/>
            </a:endParaRPr>
          </a:p>
          <a:p>
            <a:pPr lvl="1"/>
            <a:r>
              <a:rPr lang="en-US" altLang="en-US" dirty="0" err="1" smtClean="0">
                <a:sym typeface="Arial" charset="0"/>
              </a:rPr>
              <a:t>vastleggen</a:t>
            </a:r>
            <a:r>
              <a:rPr lang="en-US" altLang="en-US" dirty="0" smtClean="0">
                <a:sym typeface="Arial" charset="0"/>
              </a:rPr>
              <a:t> van de </a:t>
            </a:r>
            <a:r>
              <a:rPr lang="en-US" altLang="en-US" dirty="0" err="1" smtClean="0">
                <a:sym typeface="Arial" charset="0"/>
              </a:rPr>
              <a:t>visie</a:t>
            </a:r>
            <a:r>
              <a:rPr lang="en-US" altLang="en-US" dirty="0" smtClean="0">
                <a:sym typeface="Arial" charset="0"/>
              </a:rPr>
              <a:t> </a:t>
            </a:r>
            <a:r>
              <a:rPr lang="en-US" altLang="en-US" dirty="0" err="1" smtClean="0">
                <a:sym typeface="Arial" charset="0"/>
              </a:rPr>
              <a:t>inzake</a:t>
            </a:r>
            <a:r>
              <a:rPr lang="en-US" altLang="en-US" dirty="0" smtClean="0">
                <a:sym typeface="Arial" charset="0"/>
              </a:rPr>
              <a:t> </a:t>
            </a:r>
            <a:r>
              <a:rPr lang="en-US" altLang="en-US" dirty="0" err="1" smtClean="0">
                <a:sym typeface="Arial" charset="0"/>
              </a:rPr>
              <a:t>geïntegreerde</a:t>
            </a:r>
            <a:r>
              <a:rPr lang="en-US" altLang="en-US" dirty="0" smtClean="0">
                <a:sym typeface="Arial" charset="0"/>
              </a:rPr>
              <a:t>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dienstverlening</a:t>
            </a:r>
            <a:r>
              <a:rPr lang="en-US" altLang="en-US" dirty="0" smtClean="0">
                <a:sym typeface="Arial" charset="0"/>
              </a:rPr>
              <a:t> in de </a:t>
            </a:r>
            <a:r>
              <a:rPr lang="en-US" altLang="en-US" dirty="0" err="1" smtClean="0">
                <a:sym typeface="Arial" charset="0"/>
              </a:rPr>
              <a:t>betrokken</a:t>
            </a:r>
            <a:r>
              <a:rPr lang="en-US" altLang="en-US" dirty="0" smtClean="0">
                <a:sym typeface="Arial" charset="0"/>
              </a:rPr>
              <a:t> sector</a:t>
            </a:r>
          </a:p>
          <a:p>
            <a:pPr lvl="1"/>
            <a:r>
              <a:rPr lang="en-US" altLang="en-US" dirty="0" err="1" smtClean="0">
                <a:sym typeface="Arial" charset="0"/>
              </a:rPr>
              <a:t>vastleggen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promoten</a:t>
            </a:r>
            <a:r>
              <a:rPr lang="en-US" altLang="en-US" dirty="0" smtClean="0">
                <a:sym typeface="Arial" charset="0"/>
              </a:rPr>
              <a:t> van de </a:t>
            </a:r>
            <a:r>
              <a:rPr lang="en-US" altLang="en-US" dirty="0" err="1" smtClean="0">
                <a:sym typeface="Arial" charset="0"/>
              </a:rPr>
              <a:t>visie</a:t>
            </a:r>
            <a:r>
              <a:rPr lang="en-US" altLang="en-US" dirty="0" smtClean="0">
                <a:sym typeface="Arial" charset="0"/>
              </a:rPr>
              <a:t> </a:t>
            </a:r>
            <a:r>
              <a:rPr lang="en-US" altLang="en-US" dirty="0" err="1" smtClean="0">
                <a:sym typeface="Arial" charset="0"/>
              </a:rPr>
              <a:t>en</a:t>
            </a:r>
            <a:r>
              <a:rPr lang="en-US" altLang="en-US" dirty="0" smtClean="0">
                <a:sym typeface="Arial" charset="0"/>
              </a:rPr>
              <a:t> de </a:t>
            </a:r>
            <a:r>
              <a:rPr lang="en-US" altLang="en-US" dirty="0" err="1" smtClean="0">
                <a:sym typeface="Arial" charset="0"/>
              </a:rPr>
              <a:t>gemeenschappelijke</a:t>
            </a:r>
            <a:r>
              <a:rPr lang="en-US" altLang="en-US" dirty="0" smtClean="0">
                <a:sym typeface="Arial" charset="0"/>
              </a:rPr>
              <a:t> </a:t>
            </a:r>
            <a:r>
              <a:rPr lang="en-US" altLang="en-US" dirty="0" err="1" smtClean="0">
                <a:sym typeface="Arial" charset="0"/>
              </a:rPr>
              <a:t>basisprincipes</a:t>
            </a:r>
            <a:r>
              <a:rPr lang="en-US" altLang="en-US" dirty="0" smtClean="0">
                <a:sym typeface="Arial" charset="0"/>
              </a:rPr>
              <a:t> </a:t>
            </a:r>
            <a:r>
              <a:rPr lang="en-US" altLang="en-US" dirty="0" err="1" smtClean="0">
                <a:sym typeface="Arial" charset="0"/>
              </a:rPr>
              <a:t>inzake</a:t>
            </a:r>
            <a:r>
              <a:rPr lang="en-US" altLang="en-US" dirty="0" smtClean="0">
                <a:sym typeface="Arial" charset="0"/>
              </a:rPr>
              <a:t> </a:t>
            </a:r>
            <a:r>
              <a:rPr lang="en-US" altLang="en-US" dirty="0" err="1" smtClean="0">
                <a:sym typeface="Arial" charset="0"/>
              </a:rPr>
              <a:t>informatiebeheer</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veiligheid</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a:t>
            </a:r>
          </a:p>
          <a:p>
            <a:pPr lvl="1"/>
            <a:r>
              <a:rPr lang="en-US" altLang="en-US" dirty="0" err="1" smtClean="0">
                <a:sym typeface="Arial" charset="0"/>
              </a:rPr>
              <a:t>coördineren</a:t>
            </a:r>
            <a:r>
              <a:rPr lang="en-US" altLang="en-US" dirty="0" smtClean="0">
                <a:sym typeface="Arial" charset="0"/>
              </a:rPr>
              <a:t> van de </a:t>
            </a:r>
            <a:r>
              <a:rPr lang="en-US" altLang="en-US" dirty="0" err="1" smtClean="0">
                <a:sym typeface="Arial" charset="0"/>
              </a:rPr>
              <a:t>procesoptimalisatie</a:t>
            </a:r>
            <a:endParaRPr lang="en-US" altLang="en-US" dirty="0" smtClean="0">
              <a:sym typeface="Arial" charset="0"/>
            </a:endParaRPr>
          </a:p>
          <a:p>
            <a:pPr lvl="1"/>
            <a:r>
              <a:rPr lang="en-US" altLang="en-US" dirty="0" err="1" smtClean="0">
                <a:sym typeface="Arial" charset="0"/>
              </a:rPr>
              <a:t>programma</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projectbeheer</a:t>
            </a:r>
            <a:endParaRPr lang="en-US" altLang="en-US" dirty="0" smtClean="0">
              <a:sym typeface="Arial" charset="0"/>
            </a:endParaRPr>
          </a:p>
          <a:p>
            <a:pPr lvl="1"/>
            <a:r>
              <a:rPr lang="en-US" altLang="en-US" dirty="0" err="1" smtClean="0">
                <a:sym typeface="Arial" charset="0"/>
              </a:rPr>
              <a:t>vastleggen</a:t>
            </a:r>
            <a:r>
              <a:rPr lang="en-US" altLang="en-US" dirty="0" smtClean="0">
                <a:sym typeface="Arial" charset="0"/>
              </a:rPr>
              <a:t>, </a:t>
            </a:r>
            <a:r>
              <a:rPr lang="en-US" altLang="en-US" dirty="0" err="1" smtClean="0">
                <a:sym typeface="Arial" charset="0"/>
              </a:rPr>
              <a:t>implementeren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beheren</a:t>
            </a:r>
            <a:r>
              <a:rPr lang="en-US" altLang="en-US" dirty="0" smtClean="0">
                <a:sym typeface="Arial" charset="0"/>
              </a:rPr>
              <a:t> van het </a:t>
            </a:r>
            <a:r>
              <a:rPr lang="en-US" altLang="en-US" dirty="0" err="1" smtClean="0">
                <a:sym typeface="Arial" charset="0"/>
              </a:rPr>
              <a:t>samenwerkingsplatform</a:t>
            </a:r>
            <a:endParaRPr lang="en-US" altLang="en-US" dirty="0" smtClean="0">
              <a:sym typeface="Arial" charset="0"/>
            </a:endParaRPr>
          </a:p>
          <a:p>
            <a:pPr lvl="2"/>
            <a:r>
              <a:rPr lang="en-US" altLang="en-US" dirty="0" err="1" smtClean="0">
                <a:sym typeface="Arial" charset="0"/>
              </a:rPr>
              <a:t>technisch</a:t>
            </a:r>
            <a:r>
              <a:rPr lang="en-US" altLang="en-US" dirty="0" smtClean="0">
                <a:sym typeface="Arial" charset="0"/>
              </a:rPr>
              <a:t>: </a:t>
            </a:r>
            <a:r>
              <a:rPr lang="en-US" altLang="en-US" dirty="0" err="1" smtClean="0">
                <a:sym typeface="Arial" charset="0"/>
              </a:rPr>
              <a:t>architectuur</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standaarden</a:t>
            </a:r>
            <a:r>
              <a:rPr lang="en-US" altLang="en-US" dirty="0" smtClean="0">
                <a:sym typeface="Arial" charset="0"/>
              </a:rPr>
              <a:t> </a:t>
            </a:r>
            <a:r>
              <a:rPr lang="en-US" altLang="en-US" dirty="0" err="1" smtClean="0">
                <a:sym typeface="Arial" charset="0"/>
              </a:rPr>
              <a:t>voor</a:t>
            </a:r>
            <a:r>
              <a:rPr lang="en-US" altLang="en-US" dirty="0" smtClean="0">
                <a:sym typeface="Arial" charset="0"/>
              </a:rPr>
              <a:t> </a:t>
            </a:r>
            <a:r>
              <a:rPr lang="en-US" altLang="en-US" dirty="0" err="1" smtClean="0">
                <a:sym typeface="Arial" charset="0"/>
              </a:rPr>
              <a:t>veilige</a:t>
            </a:r>
            <a:r>
              <a:rPr lang="en-US" altLang="en-US" dirty="0" smtClean="0">
                <a:sym typeface="Arial" charset="0"/>
              </a:rPr>
              <a:t> </a:t>
            </a:r>
            <a:r>
              <a:rPr lang="en-US" altLang="en-US" dirty="0" err="1" smtClean="0">
                <a:sym typeface="Arial" charset="0"/>
              </a:rPr>
              <a:t>uitwisseling</a:t>
            </a:r>
            <a:r>
              <a:rPr lang="en-US" altLang="en-US" dirty="0" smtClean="0">
                <a:sym typeface="Arial" charset="0"/>
              </a:rPr>
              <a:t> van </a:t>
            </a:r>
            <a:r>
              <a:rPr lang="en-US" altLang="en-US" dirty="0" err="1" smtClean="0">
                <a:sym typeface="Arial" charset="0"/>
              </a:rPr>
              <a:t>informatie</a:t>
            </a:r>
            <a:endParaRPr lang="en-US" altLang="en-US" dirty="0" smtClean="0">
              <a:sym typeface="Arial" charset="0"/>
            </a:endParaRPr>
          </a:p>
          <a:p>
            <a:pPr lvl="2"/>
            <a:r>
              <a:rPr lang="en-US" altLang="en-US" dirty="0" err="1" smtClean="0">
                <a:sym typeface="Arial" charset="0"/>
              </a:rPr>
              <a:t>semantisch</a:t>
            </a:r>
            <a:r>
              <a:rPr lang="en-US" altLang="en-US" dirty="0" smtClean="0">
                <a:sym typeface="Arial" charset="0"/>
              </a:rPr>
              <a:t>: </a:t>
            </a:r>
            <a:r>
              <a:rPr lang="en-US" altLang="en-US" dirty="0" err="1" smtClean="0">
                <a:sym typeface="Arial" charset="0"/>
              </a:rPr>
              <a:t>begripsharmonisatie</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coördinatie</a:t>
            </a:r>
            <a:r>
              <a:rPr lang="en-US" altLang="en-US" dirty="0" smtClean="0">
                <a:sym typeface="Arial" charset="0"/>
              </a:rPr>
              <a:t> van de </a:t>
            </a:r>
            <a:r>
              <a:rPr lang="en-US" altLang="en-US" dirty="0" err="1" smtClean="0">
                <a:sym typeface="Arial" charset="0"/>
              </a:rPr>
              <a:t>aanpassingen</a:t>
            </a:r>
            <a:r>
              <a:rPr lang="en-US" altLang="en-US" dirty="0" smtClean="0">
                <a:sym typeface="Arial" charset="0"/>
              </a:rPr>
              <a:t> van de </a:t>
            </a:r>
            <a:r>
              <a:rPr lang="en-US" altLang="en-US" dirty="0" err="1" smtClean="0">
                <a:sym typeface="Arial" charset="0"/>
              </a:rPr>
              <a:t>regelgeving</a:t>
            </a:r>
            <a:endParaRPr lang="en-US" altLang="en-US" dirty="0" smtClean="0">
              <a:sym typeface="Arial" charset="0"/>
            </a:endParaRPr>
          </a:p>
          <a:p>
            <a:pPr lvl="2"/>
            <a:r>
              <a:rPr lang="en-US" altLang="en-US" dirty="0" smtClean="0">
                <a:sym typeface="Arial" charset="0"/>
              </a:rPr>
              <a:t>business </a:t>
            </a:r>
            <a:r>
              <a:rPr lang="en-US" altLang="en-US" dirty="0" err="1" smtClean="0">
                <a:sym typeface="Arial" charset="0"/>
              </a:rPr>
              <a:t>logica</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orchestratie</a:t>
            </a:r>
            <a:endParaRPr lang="en-US" altLang="en-US" dirty="0" smtClean="0">
              <a:sym typeface="Arial" charset="0"/>
            </a:endParaRPr>
          </a:p>
          <a:p>
            <a:pPr lvl="2"/>
            <a:r>
              <a:rPr lang="en-US" altLang="en-US" dirty="0" err="1" smtClean="0">
                <a:sym typeface="Arial" charset="0"/>
              </a:rPr>
              <a:t>bevorderen</a:t>
            </a:r>
            <a:r>
              <a:rPr lang="en-US" altLang="en-US" dirty="0" smtClean="0">
                <a:sym typeface="Arial" charset="0"/>
              </a:rPr>
              <a:t> van </a:t>
            </a:r>
            <a:r>
              <a:rPr lang="en-US" altLang="en-US" dirty="0" err="1" smtClean="0">
                <a:sym typeface="Arial" charset="0"/>
              </a:rPr>
              <a:t>dienstengeoriënteerde</a:t>
            </a:r>
            <a:r>
              <a:rPr lang="en-US" altLang="en-US" dirty="0" smtClean="0">
                <a:sym typeface="Arial" charset="0"/>
              </a:rPr>
              <a:t> </a:t>
            </a:r>
            <a:r>
              <a:rPr lang="en-US" altLang="en-US" dirty="0" err="1" smtClean="0">
                <a:sym typeface="Arial" charset="0"/>
              </a:rPr>
              <a:t>toepassingen</a:t>
            </a:r>
            <a:endParaRPr lang="en-US" altLang="en-US" dirty="0" smtClean="0">
              <a:sym typeface="Arial" charset="0"/>
            </a:endParaRP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10</a:t>
            </a:fld>
            <a:endParaRPr lang="en-GB" dirty="0"/>
          </a:p>
        </p:txBody>
      </p:sp>
    </p:spTree>
    <p:extLst>
      <p:ext uri="{BB962C8B-B14F-4D97-AF65-F5344CB8AC3E}">
        <p14:creationId xmlns:p14="http://schemas.microsoft.com/office/powerpoint/2010/main" val="227776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Kruispuntbank Sociale Zekerheid</a:t>
            </a:r>
            <a:endParaRPr lang="fr-BE" dirty="0"/>
          </a:p>
        </p:txBody>
      </p:sp>
      <p:sp>
        <p:nvSpPr>
          <p:cNvPr id="3" name="Content Placeholder 2"/>
          <p:cNvSpPr>
            <a:spLocks noGrp="1"/>
          </p:cNvSpPr>
          <p:nvPr>
            <p:ph idx="1"/>
          </p:nvPr>
        </p:nvSpPr>
        <p:spPr/>
        <p:txBody>
          <a:bodyPr>
            <a:normAutofit fontScale="92500" lnSpcReduction="20000"/>
          </a:bodyPr>
          <a:lstStyle/>
          <a:p>
            <a:r>
              <a:rPr lang="en-US" altLang="en-US" smtClean="0">
                <a:sym typeface="Arial" charset="0"/>
              </a:rPr>
              <a:t>Missie</a:t>
            </a:r>
          </a:p>
          <a:p>
            <a:pPr lvl="1"/>
            <a:r>
              <a:rPr lang="en-US" altLang="en-US" smtClean="0">
                <a:sym typeface="Arial" charset="0"/>
              </a:rPr>
              <a:t>veranderingsbeheer, vorming en coaching</a:t>
            </a:r>
          </a:p>
          <a:p>
            <a:pPr lvl="1"/>
            <a:r>
              <a:rPr lang="en-US" altLang="en-US" smtClean="0">
                <a:sym typeface="Arial" charset="0"/>
              </a:rPr>
              <a:t>optreden als trusted third party voor de codering en anonimisering van gegevens</a:t>
            </a:r>
          </a:p>
          <a:p>
            <a:pPr lvl="1"/>
            <a:r>
              <a:rPr lang="en-US" altLang="en-US" smtClean="0">
                <a:sym typeface="Arial" charset="0"/>
              </a:rPr>
              <a:t>beheer van een verwijzingsrepertorium als basis voor de organisatie van de elektronische gegevensuitwisseling tussen de actoren in de sociale sector</a:t>
            </a:r>
          </a:p>
          <a:p>
            <a:pPr lvl="2"/>
            <a:r>
              <a:rPr lang="en-US" altLang="en-US" smtClean="0">
                <a:sym typeface="Arial" charset="0"/>
              </a:rPr>
              <a:t>inhoud</a:t>
            </a:r>
          </a:p>
          <a:p>
            <a:pPr lvl="3"/>
            <a:r>
              <a:rPr lang="en-US" altLang="en-US" smtClean="0">
                <a:sym typeface="Arial" charset="0"/>
              </a:rPr>
              <a:t>over welke personen is welke soort informatie waar beschikbaar m.b.t. welke periodes</a:t>
            </a:r>
          </a:p>
          <a:p>
            <a:pPr lvl="3"/>
            <a:r>
              <a:rPr lang="en-US" altLang="en-US" smtClean="0">
                <a:sym typeface="Arial" charset="0"/>
              </a:rPr>
              <a:t>welke actoren zijn gerechtigd om welke informatie over welke personen in welke omstandigheden te verkrijgen</a:t>
            </a:r>
          </a:p>
          <a:p>
            <a:pPr lvl="3"/>
            <a:r>
              <a:rPr lang="en-US" altLang="en-US" smtClean="0">
                <a:sym typeface="Arial" charset="0"/>
              </a:rPr>
              <a:t>welke actoren wensen welke informatie over welke personen in welke omstandigheden automatisch te verkrijgen</a:t>
            </a:r>
          </a:p>
          <a:p>
            <a:pPr lvl="2"/>
            <a:r>
              <a:rPr lang="en-US" altLang="en-US" smtClean="0">
                <a:sym typeface="Arial" charset="0"/>
              </a:rPr>
              <a:t>functies</a:t>
            </a:r>
          </a:p>
          <a:p>
            <a:pPr lvl="3"/>
            <a:r>
              <a:rPr lang="en-US" altLang="en-US" smtClean="0">
                <a:sym typeface="Arial" charset="0"/>
              </a:rPr>
              <a:t>preventieve toegangscontrole</a:t>
            </a:r>
          </a:p>
          <a:p>
            <a:pPr lvl="3"/>
            <a:r>
              <a:rPr lang="en-US" altLang="en-US" smtClean="0">
                <a:sym typeface="Arial" charset="0"/>
              </a:rPr>
              <a:t>routering van informatie</a:t>
            </a:r>
          </a:p>
          <a:p>
            <a:pPr lvl="3"/>
            <a:r>
              <a:rPr lang="en-US" altLang="en-US" smtClean="0">
                <a:sym typeface="Arial" charset="0"/>
              </a:rPr>
              <a:t>automatische mededeling van gewijzigde gegevens</a:t>
            </a:r>
            <a:endParaRPr lang="en-US" altLang="en-US" dirty="0" smtClean="0">
              <a:sym typeface="Arial" charset="0"/>
            </a:endParaRPr>
          </a:p>
        </p:txBody>
      </p:sp>
      <p:sp>
        <p:nvSpPr>
          <p:cNvPr id="4" name="Slide Number Placeholder 3"/>
          <p:cNvSpPr>
            <a:spLocks noGrp="1"/>
          </p:cNvSpPr>
          <p:nvPr>
            <p:ph type="sldNum" sz="quarter" idx="10"/>
          </p:nvPr>
        </p:nvSpPr>
        <p:spPr/>
        <p:txBody>
          <a:bodyPr/>
          <a:lstStyle/>
          <a:p>
            <a:fld id="{5471B662-E07F-4B45-AF7C-5436FF003ECE}" type="slidenum">
              <a:rPr lang="en-GB" smtClean="0"/>
              <a:pPr/>
              <a:t>11</a:t>
            </a:fld>
            <a:endParaRPr lang="en-GB" dirty="0"/>
          </a:p>
        </p:txBody>
      </p:sp>
    </p:spTree>
    <p:extLst>
      <p:ext uri="{BB962C8B-B14F-4D97-AF65-F5344CB8AC3E}">
        <p14:creationId xmlns:p14="http://schemas.microsoft.com/office/powerpoint/2010/main" val="343888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err="1" smtClean="0">
                <a:sym typeface="Arial" charset="0"/>
              </a:rPr>
              <a:t>Functioneel</a:t>
            </a:r>
            <a:r>
              <a:rPr lang="en-US" altLang="en-US" dirty="0" smtClean="0">
                <a:sym typeface="Arial" charset="0"/>
              </a:rPr>
              <a:t>: </a:t>
            </a:r>
            <a:r>
              <a:rPr lang="en-US" altLang="en-US" dirty="0" err="1" smtClean="0">
                <a:sym typeface="Arial" charset="0"/>
              </a:rPr>
              <a:t>sternetwerk</a:t>
            </a:r>
            <a:endParaRPr lang="en-US" altLang="en-US" dirty="0" smtClean="0"/>
          </a:p>
        </p:txBody>
      </p:sp>
      <p:sp>
        <p:nvSpPr>
          <p:cNvPr id="4" name="Slide Number Placeholder 3"/>
          <p:cNvSpPr>
            <a:spLocks noGrp="1"/>
          </p:cNvSpPr>
          <p:nvPr>
            <p:ph type="sldNum" sz="quarter" idx="10"/>
          </p:nvPr>
        </p:nvSpPr>
        <p:spPr/>
        <p:txBody>
          <a:bodyPr/>
          <a:lstStyle/>
          <a:p>
            <a:fld id="{45BE6E86-4A7A-4670-A328-6CD935155608}" type="slidenum">
              <a:rPr lang="en-GB" smtClean="0"/>
              <a:pPr/>
              <a:t>12</a:t>
            </a:fld>
            <a:endParaRPr lang="en-GB" dirty="0"/>
          </a:p>
        </p:txBody>
      </p:sp>
      <p:grpSp>
        <p:nvGrpSpPr>
          <p:cNvPr id="43012" name="Group 30720"/>
          <p:cNvGrpSpPr>
            <a:grpSpLocks/>
          </p:cNvGrpSpPr>
          <p:nvPr/>
        </p:nvGrpSpPr>
        <p:grpSpPr bwMode="auto">
          <a:xfrm>
            <a:off x="620713" y="1412875"/>
            <a:ext cx="7264400" cy="5111750"/>
            <a:chOff x="387375" y="1114698"/>
            <a:chExt cx="7263209" cy="5111774"/>
          </a:xfrm>
        </p:grpSpPr>
        <p:sp>
          <p:nvSpPr>
            <p:cNvPr id="5" name="Freeform 4"/>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6" name="Freeform 5"/>
            <p:cNvSpPr>
              <a:spLocks noChangeAspect="1"/>
            </p:cNvSpPr>
            <p:nvPr/>
          </p:nvSpPr>
          <p:spPr bwMode="auto">
            <a:xfrm>
              <a:off x="4011043" y="1378224"/>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RSVZ &amp; SVFZ</a:t>
              </a:r>
              <a:endParaRPr lang="en-US" sz="1400" dirty="0"/>
            </a:p>
          </p:txBody>
        </p:sp>
        <p:sp>
          <p:nvSpPr>
            <p:cNvPr id="7" name="Freeform 6"/>
            <p:cNvSpPr>
              <a:spLocks noChangeAspect="1"/>
            </p:cNvSpPr>
            <p:nvPr/>
          </p:nvSpPr>
          <p:spPr bwMode="auto">
            <a:xfrm>
              <a:off x="4704667" y="1441725"/>
              <a:ext cx="833300"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HVZ</a:t>
              </a:r>
              <a:endParaRPr lang="en-US" sz="1400" dirty="0"/>
            </a:p>
          </p:txBody>
        </p:sp>
        <p:sp>
          <p:nvSpPr>
            <p:cNvPr id="8" name="Freeform 7"/>
            <p:cNvSpPr>
              <a:spLocks noChangeAspect="1"/>
            </p:cNvSpPr>
            <p:nvPr/>
          </p:nvSpPr>
          <p:spPr bwMode="auto">
            <a:xfrm>
              <a:off x="5252264" y="179256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FAMI-FED &amp; KBK</a:t>
              </a:r>
              <a:endParaRPr lang="en-US" sz="1000" dirty="0"/>
            </a:p>
          </p:txBody>
        </p:sp>
        <p:sp>
          <p:nvSpPr>
            <p:cNvPr id="9" name="Freeform 8"/>
            <p:cNvSpPr>
              <a:spLocks noChangeAspect="1"/>
            </p:cNvSpPr>
            <p:nvPr/>
          </p:nvSpPr>
          <p:spPr bwMode="auto">
            <a:xfrm>
              <a:off x="5652249" y="23148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POD </a:t>
              </a:r>
              <a:r>
                <a:rPr lang="fr-BE" sz="1300" dirty="0" smtClean="0"/>
                <a:t>MI &amp; OCMW</a:t>
              </a:r>
              <a:endParaRPr lang="en-US" sz="1300" dirty="0"/>
            </a:p>
          </p:txBody>
        </p:sp>
        <p:grpSp>
          <p:nvGrpSpPr>
            <p:cNvPr id="43018" name="Group 2"/>
            <p:cNvGrpSpPr>
              <a:grpSpLocks/>
            </p:cNvGrpSpPr>
            <p:nvPr/>
          </p:nvGrpSpPr>
          <p:grpSpPr bwMode="auto">
            <a:xfrm>
              <a:off x="2226985" y="2322792"/>
              <a:ext cx="4418875" cy="3219465"/>
              <a:chOff x="2301773" y="2382291"/>
              <a:chExt cx="3966559" cy="2924916"/>
            </a:xfrm>
          </p:grpSpPr>
          <p:sp>
            <p:nvSpPr>
              <p:cNvPr id="10" name="Freeform 9"/>
              <p:cNvSpPr>
                <a:spLocks noChangeAspect="1"/>
              </p:cNvSpPr>
              <p:nvPr/>
            </p:nvSpPr>
            <p:spPr bwMode="auto">
              <a:xfrm>
                <a:off x="5518903" y="2950544"/>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PDOS</a:t>
                </a:r>
                <a:endParaRPr lang="en-US" sz="1400" dirty="0"/>
              </a:p>
            </p:txBody>
          </p:sp>
          <p:sp>
            <p:nvSpPr>
              <p:cNvPr id="11" name="Freeform 10"/>
              <p:cNvSpPr>
                <a:spLocks noChangeAspect="1"/>
              </p:cNvSpPr>
              <p:nvPr/>
            </p:nvSpPr>
            <p:spPr bwMode="auto">
              <a:xfrm>
                <a:off x="5488983" y="351447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FAO &amp; </a:t>
                </a:r>
                <a:r>
                  <a:rPr lang="fr-BE" sz="1000" dirty="0" err="1" smtClean="0"/>
                  <a:t>verzeke-raars</a:t>
                </a:r>
                <a:endParaRPr lang="en-US" sz="1000" dirty="0"/>
              </a:p>
            </p:txBody>
          </p:sp>
          <p:sp>
            <p:nvSpPr>
              <p:cNvPr id="12" name="Freeform 11"/>
              <p:cNvSpPr>
                <a:spLocks noChangeAspect="1"/>
              </p:cNvSpPr>
              <p:nvPr/>
            </p:nvSpPr>
            <p:spPr bwMode="auto">
              <a:xfrm>
                <a:off x="5145613" y="3951477"/>
                <a:ext cx="750854"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FBZ</a:t>
                </a:r>
                <a:endParaRPr lang="en-US" sz="1400" dirty="0"/>
              </a:p>
            </p:txBody>
          </p:sp>
          <p:sp>
            <p:nvSpPr>
              <p:cNvPr id="13" name="Freeform 12"/>
              <p:cNvSpPr>
                <a:spLocks noChangeAspect="1"/>
              </p:cNvSpPr>
              <p:nvPr/>
            </p:nvSpPr>
            <p:spPr bwMode="auto">
              <a:xfrm>
                <a:off x="4740979" y="4317812"/>
                <a:ext cx="748005"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RJV &amp; BVK</a:t>
                </a:r>
                <a:endParaRPr lang="en-US" sz="1400" dirty="0"/>
              </a:p>
            </p:txBody>
          </p:sp>
          <p:sp>
            <p:nvSpPr>
              <p:cNvPr id="14" name="Freeform 13"/>
              <p:cNvSpPr>
                <a:spLocks noChangeAspect="1"/>
              </p:cNvSpPr>
              <p:nvPr/>
            </p:nvSpPr>
            <p:spPr bwMode="auto">
              <a:xfrm>
                <a:off x="4196717" y="4564439"/>
                <a:ext cx="750854"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SZ</a:t>
                </a:r>
                <a:endParaRPr lang="en-US" sz="1400" dirty="0"/>
              </a:p>
            </p:txBody>
          </p:sp>
          <p:sp>
            <p:nvSpPr>
              <p:cNvPr id="16" name="Freeform 15"/>
              <p:cNvSpPr>
                <a:spLocks noChangeAspect="1"/>
              </p:cNvSpPr>
              <p:nvPr/>
            </p:nvSpPr>
            <p:spPr bwMode="auto">
              <a:xfrm>
                <a:off x="3615411" y="4564439"/>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RVP</a:t>
                </a:r>
                <a:endParaRPr lang="en-US" sz="1400" dirty="0"/>
              </a:p>
            </p:txBody>
          </p:sp>
          <p:sp>
            <p:nvSpPr>
              <p:cNvPr id="17" name="Freeform 16"/>
              <p:cNvSpPr>
                <a:spLocks noChangeAspect="1"/>
              </p:cNvSpPr>
              <p:nvPr/>
            </p:nvSpPr>
            <p:spPr bwMode="auto">
              <a:xfrm>
                <a:off x="3075423" y="4368291"/>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RIZIV</a:t>
                </a:r>
                <a:endParaRPr lang="en-US" sz="1400" dirty="0"/>
              </a:p>
            </p:txBody>
          </p:sp>
          <p:sp>
            <p:nvSpPr>
              <p:cNvPr id="18" name="Freeform 17"/>
              <p:cNvSpPr>
                <a:spLocks noChangeAspect="1"/>
              </p:cNvSpPr>
              <p:nvPr/>
            </p:nvSpPr>
            <p:spPr bwMode="auto">
              <a:xfrm>
                <a:off x="2622347" y="4016378"/>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NIC &amp; ZF</a:t>
                </a:r>
                <a:endParaRPr lang="en-US" sz="1400" dirty="0"/>
              </a:p>
            </p:txBody>
          </p:sp>
          <p:sp>
            <p:nvSpPr>
              <p:cNvPr id="19" name="Freeform 18"/>
              <p:cNvSpPr>
                <a:spLocks noChangeAspect="1"/>
              </p:cNvSpPr>
              <p:nvPr/>
            </p:nvSpPr>
            <p:spPr bwMode="auto">
              <a:xfrm>
                <a:off x="2364463" y="3517354"/>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RVA &amp; VI</a:t>
                </a:r>
                <a:endParaRPr lang="en-US" sz="1400" dirty="0"/>
              </a:p>
            </p:txBody>
          </p:sp>
          <p:sp>
            <p:nvSpPr>
              <p:cNvPr id="20" name="Freeform 19"/>
              <p:cNvSpPr>
                <a:spLocks noChangeAspect="1"/>
              </p:cNvSpPr>
              <p:nvPr/>
            </p:nvSpPr>
            <p:spPr bwMode="auto">
              <a:xfrm>
                <a:off x="2301773" y="293035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FOD WASO</a:t>
                </a:r>
                <a:endParaRPr lang="en-US" sz="1400" dirty="0"/>
              </a:p>
            </p:txBody>
          </p:sp>
          <p:sp>
            <p:nvSpPr>
              <p:cNvPr id="21" name="Freeform 20"/>
              <p:cNvSpPr>
                <a:spLocks noChangeAspect="1"/>
              </p:cNvSpPr>
              <p:nvPr/>
            </p:nvSpPr>
            <p:spPr bwMode="auto">
              <a:xfrm>
                <a:off x="2402932" y="2382291"/>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smtClean="0"/>
                  <a:t>VSI &amp; </a:t>
                </a:r>
                <a:r>
                  <a:rPr lang="fr-BE" sz="1400" dirty="0" err="1" smtClean="0"/>
                  <a:t>FoBZ</a:t>
                </a:r>
                <a:endParaRPr lang="en-US" sz="1400" dirty="0"/>
              </a:p>
            </p:txBody>
          </p:sp>
        </p:grpSp>
        <p:sp>
          <p:nvSpPr>
            <p:cNvPr id="22" name="Freeform 21"/>
            <p:cNvSpPr>
              <a:spLocks noChangeAspect="1"/>
            </p:cNvSpPr>
            <p:nvPr/>
          </p:nvSpPr>
          <p:spPr bwMode="auto">
            <a:xfrm>
              <a:off x="2738077" y="181161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RSZ</a:t>
              </a:r>
              <a:endParaRPr lang="en-US" sz="1400" dirty="0"/>
            </a:p>
          </p:txBody>
        </p:sp>
        <p:sp>
          <p:nvSpPr>
            <p:cNvPr id="23" name="Freeform 22"/>
            <p:cNvSpPr>
              <a:spLocks noChangeAspect="1"/>
            </p:cNvSpPr>
            <p:nvPr/>
          </p:nvSpPr>
          <p:spPr bwMode="auto">
            <a:xfrm>
              <a:off x="3306308" y="1449663"/>
              <a:ext cx="833301" cy="827091"/>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DIBISS</a:t>
              </a:r>
              <a:endParaRPr lang="en-US" sz="1400" dirty="0"/>
            </a:p>
          </p:txBody>
        </p:sp>
        <p:pic>
          <p:nvPicPr>
            <p:cNvPr id="24"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4" name="Group 30719"/>
            <p:cNvGrpSpPr>
              <a:grpSpLocks/>
            </p:cNvGrpSpPr>
            <p:nvPr/>
          </p:nvGrpSpPr>
          <p:grpSpPr bwMode="auto">
            <a:xfrm>
              <a:off x="839738" y="1379812"/>
              <a:ext cx="1499942" cy="2833700"/>
              <a:chOff x="134159" y="1079090"/>
              <a:chExt cx="1499942" cy="2833700"/>
            </a:xfrm>
          </p:grpSpPr>
          <p:sp>
            <p:nvSpPr>
              <p:cNvPr id="26" name="Freeform 25"/>
              <p:cNvSpPr>
                <a:spLocks noChangeAspect="1"/>
              </p:cNvSpPr>
              <p:nvPr/>
            </p:nvSpPr>
            <p:spPr bwMode="auto">
              <a:xfrm>
                <a:off x="399229" y="3061886"/>
                <a:ext cx="871394" cy="8509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smtClean="0">
                    <a:latin typeface="Calibri Light" panose="020F0302020204030204" pitchFamily="34" charset="0"/>
                  </a:rPr>
                  <a:t>…</a:t>
                </a:r>
                <a:endParaRPr lang="en-US" sz="1300" dirty="0">
                  <a:latin typeface="Calibri Light" panose="020F0302020204030204" pitchFamily="34" charset="0"/>
                </a:endParaRPr>
              </a:p>
            </p:txBody>
          </p:sp>
          <p:sp>
            <p:nvSpPr>
              <p:cNvPr id="27" name="Freeform 26"/>
              <p:cNvSpPr>
                <a:spLocks noChangeAspect="1"/>
              </p:cNvSpPr>
              <p:nvPr/>
            </p:nvSpPr>
            <p:spPr bwMode="auto">
              <a:xfrm>
                <a:off x="423037" y="1079090"/>
                <a:ext cx="1211064" cy="117951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en-US" sz="1400" dirty="0" smtClean="0">
                    <a:solidFill>
                      <a:srgbClr val="000000"/>
                    </a:solidFill>
                    <a:latin typeface="Calibri Light" panose="020F0302020204030204" pitchFamily="34" charset="0"/>
                    <a:cs typeface="Arial" charset="0"/>
                  </a:rPr>
                  <a:t>Nuts- </a:t>
                </a:r>
                <a:r>
                  <a:rPr lang="en-US" sz="1400" dirty="0" err="1" smtClean="0">
                    <a:solidFill>
                      <a:srgbClr val="000000"/>
                    </a:solidFill>
                    <a:latin typeface="Calibri Light" panose="020F0302020204030204" pitchFamily="34" charset="0"/>
                    <a:cs typeface="Arial" charset="0"/>
                  </a:rPr>
                  <a:t>en</a:t>
                </a:r>
                <a:r>
                  <a:rPr lang="en-US" sz="1400" dirty="0" smtClean="0">
                    <a:solidFill>
                      <a:srgbClr val="000000"/>
                    </a:solidFill>
                    <a:latin typeface="Calibri Light" panose="020F0302020204030204" pitchFamily="34" charset="0"/>
                    <a:cs typeface="Arial" charset="0"/>
                  </a:rPr>
                  <a:t> </a:t>
                </a:r>
                <a:r>
                  <a:rPr lang="en-US" sz="1400" dirty="0" err="1" smtClean="0">
                    <a:solidFill>
                      <a:srgbClr val="000000"/>
                    </a:solidFill>
                    <a:latin typeface="Calibri Light" panose="020F0302020204030204" pitchFamily="34" charset="0"/>
                    <a:cs typeface="Arial" charset="0"/>
                  </a:rPr>
                  <a:t>vervoers-bedrijven</a:t>
                </a:r>
                <a:r>
                  <a:rPr lang="fr-BE" sz="1400" dirty="0" smtClean="0">
                    <a:latin typeface="Calibri Light" panose="020F0302020204030204" pitchFamily="34" charset="0"/>
                  </a:rPr>
                  <a:t> </a:t>
                </a:r>
                <a:endParaRPr lang="fr-BE" sz="1400" dirty="0">
                  <a:latin typeface="Calibri Light" panose="020F0302020204030204" pitchFamily="34" charset="0"/>
                </a:endParaRPr>
              </a:p>
            </p:txBody>
          </p:sp>
          <p:sp>
            <p:nvSpPr>
              <p:cNvPr id="29" name="Freeform 28"/>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nl-BE" sz="1200" dirty="0" err="1" smtClean="0">
                    <a:latin typeface="Calibri Light" panose="020F0302020204030204" pitchFamily="34" charset="0"/>
                  </a:rPr>
                  <a:t>SIGeDIS</a:t>
                </a:r>
                <a:endParaRPr lang="fr-BE" sz="1200" dirty="0">
                  <a:latin typeface="Calibri Light" panose="020F0302020204030204" pitchFamily="34" charset="0"/>
                </a:endParaRPr>
              </a:p>
            </p:txBody>
          </p:sp>
        </p:grpSp>
        <p:pic>
          <p:nvPicPr>
            <p:cNvPr id="43025" name="Picture 30"/>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0394" y="3132961"/>
              <a:ext cx="1213654" cy="58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Rectangle 30"/>
          <p:cNvSpPr/>
          <p:nvPr/>
        </p:nvSpPr>
        <p:spPr>
          <a:xfrm>
            <a:off x="4120594" y="3258184"/>
            <a:ext cx="902811" cy="341632"/>
          </a:xfrm>
          <a:prstGeom prst="rect">
            <a:avLst/>
          </a:prstGeom>
        </p:spPr>
        <p:txBody>
          <a:bodyPr wrap="none">
            <a:spAutoFit/>
          </a:bodyPr>
          <a:lstStyle/>
          <a:p>
            <a:pPr algn="ctr" defTabSz="622300">
              <a:lnSpc>
                <a:spcPct val="90000"/>
              </a:lnSpc>
              <a:spcAft>
                <a:spcPct val="35000"/>
              </a:spcAft>
              <a:defRPr/>
            </a:pPr>
            <a:r>
              <a:rPr lang="fr-BE" dirty="0" err="1">
                <a:latin typeface="Calibri Light" panose="020F0302020204030204" pitchFamily="34" charset="0"/>
              </a:rPr>
              <a:t>SIGeDIS</a:t>
            </a:r>
            <a:endParaRPr lang="en-US" dirty="0">
              <a:latin typeface="Calibri Light" panose="020F0302020204030204" pitchFamily="34" charset="0"/>
            </a:endParaRPr>
          </a:p>
        </p:txBody>
      </p:sp>
      <p:sp>
        <p:nvSpPr>
          <p:cNvPr id="43008" name="Rectangle 43007"/>
          <p:cNvSpPr/>
          <p:nvPr/>
        </p:nvSpPr>
        <p:spPr>
          <a:xfrm>
            <a:off x="4120594" y="3258184"/>
            <a:ext cx="902811" cy="341632"/>
          </a:xfrm>
          <a:prstGeom prst="rect">
            <a:avLst/>
          </a:prstGeom>
        </p:spPr>
        <p:txBody>
          <a:bodyPr wrap="none">
            <a:spAutoFit/>
          </a:bodyPr>
          <a:lstStyle/>
          <a:p>
            <a:pPr algn="ctr" defTabSz="622300">
              <a:lnSpc>
                <a:spcPct val="90000"/>
              </a:lnSpc>
              <a:spcAft>
                <a:spcPct val="35000"/>
              </a:spcAft>
              <a:defRPr/>
            </a:pPr>
            <a:r>
              <a:rPr lang="fr-BE" dirty="0" err="1">
                <a:latin typeface="Calibri Light" panose="020F0302020204030204" pitchFamily="34" charset="0"/>
              </a:rPr>
              <a:t>SIGeDIS</a:t>
            </a:r>
            <a:endParaRPr lang="en-US" dirty="0">
              <a:latin typeface="Calibri Light" panose="020F0302020204030204" pitchFamily="34" charset="0"/>
            </a:endParaRPr>
          </a:p>
        </p:txBody>
      </p:sp>
    </p:spTree>
    <p:extLst>
      <p:ext uri="{BB962C8B-B14F-4D97-AF65-F5344CB8AC3E}">
        <p14:creationId xmlns:p14="http://schemas.microsoft.com/office/powerpoint/2010/main" val="778244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err="1" smtClean="0">
                <a:solidFill>
                  <a:srgbClr val="000000"/>
                </a:solidFill>
                <a:cs typeface="Arial" charset="0"/>
                <a:sym typeface="Arial" charset="0"/>
              </a:rPr>
              <a:t>Technisch</a:t>
            </a:r>
            <a:r>
              <a:rPr lang="en-US" altLang="en-US" dirty="0" smtClean="0">
                <a:solidFill>
                  <a:srgbClr val="000000"/>
                </a:solidFill>
                <a:cs typeface="Arial" charset="0"/>
                <a:sym typeface="Arial" charset="0"/>
              </a:rPr>
              <a:t>: backbone</a:t>
            </a:r>
          </a:p>
        </p:txBody>
      </p:sp>
      <p:sp>
        <p:nvSpPr>
          <p:cNvPr id="4" name="Slide Number Placeholder 3"/>
          <p:cNvSpPr>
            <a:spLocks noGrp="1"/>
          </p:cNvSpPr>
          <p:nvPr>
            <p:ph type="sldNum" sz="quarter" idx="10"/>
          </p:nvPr>
        </p:nvSpPr>
        <p:spPr/>
        <p:txBody>
          <a:bodyPr/>
          <a:lstStyle/>
          <a:p>
            <a:pPr>
              <a:defRPr/>
            </a:pPr>
            <a:fld id="{0CD0158C-5954-4EAA-A815-05DB7936B993}" type="slidenum">
              <a:rPr lang="en-GB" smtClean="0"/>
              <a:pPr>
                <a:defRPr/>
              </a:pPr>
              <a:t>13</a:t>
            </a:fld>
            <a:endParaRPr lang="en-GB" dirty="0"/>
          </a:p>
        </p:txBody>
      </p:sp>
      <p:sp>
        <p:nvSpPr>
          <p:cNvPr id="41988" name="Rectangle 110"/>
          <p:cNvSpPr>
            <a:spLocks noChangeArrowheads="1"/>
          </p:cNvSpPr>
          <p:nvPr/>
        </p:nvSpPr>
        <p:spPr bwMode="auto">
          <a:xfrm>
            <a:off x="7596188"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89" name="Rectangle 5"/>
          <p:cNvSpPr>
            <a:spLocks noChangeArrowheads="1"/>
          </p:cNvSpPr>
          <p:nvPr/>
        </p:nvSpPr>
        <p:spPr bwMode="auto">
          <a:xfrm>
            <a:off x="2493963"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90" name="Rectangle 6"/>
          <p:cNvSpPr>
            <a:spLocks noChangeArrowheads="1"/>
          </p:cNvSpPr>
          <p:nvPr/>
        </p:nvSpPr>
        <p:spPr bwMode="auto">
          <a:xfrm>
            <a:off x="2493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1994" name="Rectangle 10"/>
          <p:cNvSpPr>
            <a:spLocks noChangeArrowheads="1"/>
          </p:cNvSpPr>
          <p:nvPr/>
        </p:nvSpPr>
        <p:spPr bwMode="auto">
          <a:xfrm>
            <a:off x="4614863"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6653213" y="2390775"/>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5238750" y="3119438"/>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5768975" y="30289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1998" name="Freeform 15"/>
          <p:cNvSpPr>
            <a:spLocks/>
          </p:cNvSpPr>
          <p:nvPr/>
        </p:nvSpPr>
        <p:spPr bwMode="auto">
          <a:xfrm>
            <a:off x="5768975" y="2906713"/>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1999" name="Freeform 16"/>
          <p:cNvSpPr>
            <a:spLocks/>
          </p:cNvSpPr>
          <p:nvPr/>
        </p:nvSpPr>
        <p:spPr bwMode="auto">
          <a:xfrm>
            <a:off x="6081713" y="2906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0" name="Rectangle 18"/>
          <p:cNvSpPr>
            <a:spLocks noChangeArrowheads="1"/>
          </p:cNvSpPr>
          <p:nvPr/>
        </p:nvSpPr>
        <p:spPr bwMode="auto">
          <a:xfrm>
            <a:off x="4292600"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01" name="Freeform 19"/>
          <p:cNvSpPr>
            <a:spLocks/>
          </p:cNvSpPr>
          <p:nvPr/>
        </p:nvSpPr>
        <p:spPr bwMode="auto">
          <a:xfrm>
            <a:off x="4292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2" name="Freeform 20"/>
          <p:cNvSpPr>
            <a:spLocks/>
          </p:cNvSpPr>
          <p:nvPr/>
        </p:nvSpPr>
        <p:spPr bwMode="auto">
          <a:xfrm>
            <a:off x="4916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808" name="Rectangle 22"/>
          <p:cNvSpPr>
            <a:spLocks noChangeArrowheads="1"/>
          </p:cNvSpPr>
          <p:nvPr/>
        </p:nvSpPr>
        <p:spPr bwMode="auto">
          <a:xfrm>
            <a:off x="4479925" y="4730750"/>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04" name="Freeform 23"/>
          <p:cNvSpPr>
            <a:spLocks/>
          </p:cNvSpPr>
          <p:nvPr/>
        </p:nvSpPr>
        <p:spPr bwMode="auto">
          <a:xfrm>
            <a:off x="4479925"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05" name="Freeform 24"/>
          <p:cNvSpPr>
            <a:spLocks/>
          </p:cNvSpPr>
          <p:nvPr/>
        </p:nvSpPr>
        <p:spPr bwMode="auto">
          <a:xfrm>
            <a:off x="4792663" y="4608513"/>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 name="Oval 25"/>
          <p:cNvSpPr>
            <a:spLocks noChangeArrowheads="1"/>
          </p:cNvSpPr>
          <p:nvPr/>
        </p:nvSpPr>
        <p:spPr bwMode="auto">
          <a:xfrm>
            <a:off x="2203450" y="5146675"/>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RVA</a:t>
            </a:r>
            <a:endParaRPr lang="en-US" altLang="en-US" sz="1600" b="1" dirty="0">
              <a:solidFill>
                <a:schemeClr val="tx1">
                  <a:lumMod val="75000"/>
                  <a:lumOff val="25000"/>
                </a:schemeClr>
              </a:solidFill>
              <a:sym typeface="Arial" charset="0"/>
            </a:endParaRPr>
          </a:p>
        </p:txBody>
      </p:sp>
      <p:sp>
        <p:nvSpPr>
          <p:cNvPr id="42007" name="Line 26"/>
          <p:cNvSpPr>
            <a:spLocks noChangeShapeType="1"/>
          </p:cNvSpPr>
          <p:nvPr/>
        </p:nvSpPr>
        <p:spPr bwMode="auto">
          <a:xfrm flipV="1">
            <a:off x="2300288"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08" name="Line 27"/>
          <p:cNvSpPr>
            <a:spLocks noChangeShapeType="1"/>
          </p:cNvSpPr>
          <p:nvPr/>
        </p:nvSpPr>
        <p:spPr bwMode="auto">
          <a:xfrm flipV="1">
            <a:off x="2300288" y="2055813"/>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09" name="Line 28"/>
          <p:cNvSpPr>
            <a:spLocks noChangeShapeType="1"/>
          </p:cNvSpPr>
          <p:nvPr/>
        </p:nvSpPr>
        <p:spPr bwMode="auto">
          <a:xfrm>
            <a:off x="2366963" y="2541588"/>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10" name="Line 29"/>
          <p:cNvSpPr>
            <a:spLocks noChangeShapeType="1"/>
          </p:cNvSpPr>
          <p:nvPr/>
        </p:nvSpPr>
        <p:spPr bwMode="auto">
          <a:xfrm>
            <a:off x="2300288" y="2646363"/>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2011" name="Oval 30"/>
          <p:cNvSpPr>
            <a:spLocks noChangeArrowheads="1"/>
          </p:cNvSpPr>
          <p:nvPr/>
        </p:nvSpPr>
        <p:spPr bwMode="auto">
          <a:xfrm>
            <a:off x="798513" y="2065338"/>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smtClean="0">
                <a:solidFill>
                  <a:srgbClr val="000000"/>
                </a:solidFill>
                <a:latin typeface="+mn-lt"/>
                <a:sym typeface="Arial" charset="0"/>
              </a:rPr>
              <a:t>Gebruikers</a:t>
            </a:r>
            <a:endParaRPr lang="en-US" altLang="en-US" sz="1800" dirty="0" smtClean="0">
              <a:solidFill>
                <a:srgbClr val="000000"/>
              </a:solidFill>
              <a:latin typeface="+mn-lt"/>
              <a:sym typeface="Arial" charset="0"/>
            </a:endParaRPr>
          </a:p>
        </p:txBody>
      </p:sp>
      <p:sp>
        <p:nvSpPr>
          <p:cNvPr id="42012" name="Rectangle 32"/>
          <p:cNvSpPr>
            <a:spLocks noChangeArrowheads="1"/>
          </p:cNvSpPr>
          <p:nvPr/>
        </p:nvSpPr>
        <p:spPr bwMode="auto">
          <a:xfrm>
            <a:off x="2130425" y="4194175"/>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13" name="Freeform 33"/>
          <p:cNvSpPr>
            <a:spLocks/>
          </p:cNvSpPr>
          <p:nvPr/>
        </p:nvSpPr>
        <p:spPr bwMode="auto">
          <a:xfrm>
            <a:off x="2130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4" name="Freeform 34"/>
          <p:cNvSpPr>
            <a:spLocks/>
          </p:cNvSpPr>
          <p:nvPr/>
        </p:nvSpPr>
        <p:spPr bwMode="auto">
          <a:xfrm>
            <a:off x="2754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18" name="Rectangle 35"/>
          <p:cNvSpPr>
            <a:spLocks noChangeArrowheads="1"/>
          </p:cNvSpPr>
          <p:nvPr/>
        </p:nvSpPr>
        <p:spPr bwMode="auto">
          <a:xfrm>
            <a:off x="7632700" y="2633663"/>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42016" name="Rectangle 36"/>
          <p:cNvSpPr>
            <a:spLocks noChangeArrowheads="1"/>
          </p:cNvSpPr>
          <p:nvPr/>
        </p:nvSpPr>
        <p:spPr bwMode="auto">
          <a:xfrm>
            <a:off x="7288213"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17" name="Freeform 37"/>
          <p:cNvSpPr>
            <a:spLocks/>
          </p:cNvSpPr>
          <p:nvPr/>
        </p:nvSpPr>
        <p:spPr bwMode="auto">
          <a:xfrm>
            <a:off x="7288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8" name="Freeform 38"/>
          <p:cNvSpPr>
            <a:spLocks/>
          </p:cNvSpPr>
          <p:nvPr/>
        </p:nvSpPr>
        <p:spPr bwMode="auto">
          <a:xfrm>
            <a:off x="7912100"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19" name="Rectangle 43"/>
          <p:cNvSpPr>
            <a:spLocks noChangeArrowheads="1"/>
          </p:cNvSpPr>
          <p:nvPr/>
        </p:nvSpPr>
        <p:spPr bwMode="auto">
          <a:xfrm>
            <a:off x="7288213"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20" name="Freeform 44"/>
          <p:cNvSpPr>
            <a:spLocks/>
          </p:cNvSpPr>
          <p:nvPr/>
        </p:nvSpPr>
        <p:spPr bwMode="auto">
          <a:xfrm>
            <a:off x="7288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1" name="Freeform 45"/>
          <p:cNvSpPr>
            <a:spLocks/>
          </p:cNvSpPr>
          <p:nvPr/>
        </p:nvSpPr>
        <p:spPr bwMode="auto">
          <a:xfrm>
            <a:off x="7912100"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97" name="Rectangle 47"/>
          <p:cNvSpPr>
            <a:spLocks noChangeArrowheads="1"/>
          </p:cNvSpPr>
          <p:nvPr/>
        </p:nvSpPr>
        <p:spPr bwMode="auto">
          <a:xfrm>
            <a:off x="7446963" y="4730750"/>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23" name="Freeform 48"/>
          <p:cNvSpPr>
            <a:spLocks/>
          </p:cNvSpPr>
          <p:nvPr/>
        </p:nvSpPr>
        <p:spPr bwMode="auto">
          <a:xfrm>
            <a:off x="744696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4" name="Freeform 49"/>
          <p:cNvSpPr>
            <a:spLocks/>
          </p:cNvSpPr>
          <p:nvPr/>
        </p:nvSpPr>
        <p:spPr bwMode="auto">
          <a:xfrm>
            <a:off x="7759700" y="4608513"/>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94" name="Rectangle 51"/>
          <p:cNvSpPr>
            <a:spLocks noChangeArrowheads="1"/>
          </p:cNvSpPr>
          <p:nvPr/>
        </p:nvSpPr>
        <p:spPr bwMode="auto">
          <a:xfrm>
            <a:off x="2317750"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42026" name="Freeform 52"/>
          <p:cNvSpPr>
            <a:spLocks/>
          </p:cNvSpPr>
          <p:nvPr/>
        </p:nvSpPr>
        <p:spPr bwMode="auto">
          <a:xfrm>
            <a:off x="2317750"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27" name="Freeform 53"/>
          <p:cNvSpPr>
            <a:spLocks/>
          </p:cNvSpPr>
          <p:nvPr/>
        </p:nvSpPr>
        <p:spPr bwMode="auto">
          <a:xfrm>
            <a:off x="2628900"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88" name="Rectangle 55"/>
          <p:cNvSpPr>
            <a:spLocks noChangeArrowheads="1"/>
          </p:cNvSpPr>
          <p:nvPr/>
        </p:nvSpPr>
        <p:spPr bwMode="auto">
          <a:xfrm>
            <a:off x="5238750" y="1660525"/>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5768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42030" name="Freeform 58"/>
          <p:cNvSpPr>
            <a:spLocks/>
          </p:cNvSpPr>
          <p:nvPr/>
        </p:nvSpPr>
        <p:spPr bwMode="auto">
          <a:xfrm>
            <a:off x="5768975" y="1447800"/>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1" name="Freeform 59"/>
          <p:cNvSpPr>
            <a:spLocks/>
          </p:cNvSpPr>
          <p:nvPr/>
        </p:nvSpPr>
        <p:spPr bwMode="auto">
          <a:xfrm>
            <a:off x="6081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2" name="Oval 60"/>
          <p:cNvSpPr>
            <a:spLocks noChangeArrowheads="1"/>
          </p:cNvSpPr>
          <p:nvPr/>
        </p:nvSpPr>
        <p:spPr bwMode="auto">
          <a:xfrm>
            <a:off x="3852863"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5238750" y="2146300"/>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5768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smtClean="0">
                <a:solidFill>
                  <a:schemeClr val="tx1">
                    <a:lumMod val="75000"/>
                    <a:lumOff val="25000"/>
                  </a:schemeClr>
                </a:solidFill>
                <a:sym typeface="Arial" charset="0"/>
              </a:rPr>
              <a:t>R</a:t>
            </a:r>
          </a:p>
        </p:txBody>
      </p:sp>
      <p:sp>
        <p:nvSpPr>
          <p:cNvPr id="42035" name="Freeform 65"/>
          <p:cNvSpPr>
            <a:spLocks/>
          </p:cNvSpPr>
          <p:nvPr/>
        </p:nvSpPr>
        <p:spPr bwMode="auto">
          <a:xfrm>
            <a:off x="5768975" y="1933575"/>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6" name="Freeform 66"/>
          <p:cNvSpPr>
            <a:spLocks/>
          </p:cNvSpPr>
          <p:nvPr/>
        </p:nvSpPr>
        <p:spPr bwMode="auto">
          <a:xfrm>
            <a:off x="6081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37" name="Oval 67"/>
          <p:cNvSpPr>
            <a:spLocks noChangeArrowheads="1"/>
          </p:cNvSpPr>
          <p:nvPr/>
        </p:nvSpPr>
        <p:spPr bwMode="auto">
          <a:xfrm>
            <a:off x="3852863" y="1822450"/>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5238750" y="2633663"/>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5768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42040" name="Freeform 72"/>
          <p:cNvSpPr>
            <a:spLocks/>
          </p:cNvSpPr>
          <p:nvPr/>
        </p:nvSpPr>
        <p:spPr bwMode="auto">
          <a:xfrm>
            <a:off x="5768975" y="2420938"/>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41" name="Freeform 73"/>
          <p:cNvSpPr>
            <a:spLocks/>
          </p:cNvSpPr>
          <p:nvPr/>
        </p:nvSpPr>
        <p:spPr bwMode="auto">
          <a:xfrm>
            <a:off x="6081713" y="2420938"/>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42" name="Oval 74"/>
          <p:cNvSpPr>
            <a:spLocks noChangeArrowheads="1"/>
          </p:cNvSpPr>
          <p:nvPr/>
        </p:nvSpPr>
        <p:spPr bwMode="auto">
          <a:xfrm>
            <a:off x="3852863" y="2328863"/>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42043" name="Oval 75"/>
          <p:cNvSpPr>
            <a:spLocks noChangeArrowheads="1"/>
          </p:cNvSpPr>
          <p:nvPr/>
        </p:nvSpPr>
        <p:spPr bwMode="auto">
          <a:xfrm>
            <a:off x="3852863"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42044" name="Rectangle 76"/>
          <p:cNvSpPr>
            <a:spLocks noChangeArrowheads="1"/>
          </p:cNvSpPr>
          <p:nvPr/>
        </p:nvSpPr>
        <p:spPr bwMode="auto">
          <a:xfrm>
            <a:off x="6611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5" name="Rectangle 77"/>
          <p:cNvSpPr>
            <a:spLocks noChangeArrowheads="1"/>
          </p:cNvSpPr>
          <p:nvPr/>
        </p:nvSpPr>
        <p:spPr bwMode="auto">
          <a:xfrm>
            <a:off x="1454150" y="4092575"/>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6" name="Rectangle 78"/>
          <p:cNvSpPr>
            <a:spLocks noChangeArrowheads="1"/>
          </p:cNvSpPr>
          <p:nvPr/>
        </p:nvSpPr>
        <p:spPr bwMode="auto">
          <a:xfrm>
            <a:off x="1620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7" name="Rectangle 79"/>
          <p:cNvSpPr>
            <a:spLocks noChangeArrowheads="1"/>
          </p:cNvSpPr>
          <p:nvPr/>
        </p:nvSpPr>
        <p:spPr bwMode="auto">
          <a:xfrm>
            <a:off x="1454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48" name="Rectangle 81"/>
          <p:cNvSpPr>
            <a:spLocks noChangeArrowheads="1"/>
          </p:cNvSpPr>
          <p:nvPr/>
        </p:nvSpPr>
        <p:spPr bwMode="auto">
          <a:xfrm>
            <a:off x="1131888" y="4194175"/>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49" name="Freeform 82"/>
          <p:cNvSpPr>
            <a:spLocks/>
          </p:cNvSpPr>
          <p:nvPr/>
        </p:nvSpPr>
        <p:spPr bwMode="auto">
          <a:xfrm>
            <a:off x="1131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0" name="Freeform 83"/>
          <p:cNvSpPr>
            <a:spLocks/>
          </p:cNvSpPr>
          <p:nvPr/>
        </p:nvSpPr>
        <p:spPr bwMode="auto">
          <a:xfrm>
            <a:off x="1755775"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70" name="Rectangle 85"/>
          <p:cNvSpPr>
            <a:spLocks noChangeArrowheads="1"/>
          </p:cNvSpPr>
          <p:nvPr/>
        </p:nvSpPr>
        <p:spPr bwMode="auto">
          <a:xfrm>
            <a:off x="1319213" y="47307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52" name="Freeform 86"/>
          <p:cNvSpPr>
            <a:spLocks/>
          </p:cNvSpPr>
          <p:nvPr/>
        </p:nvSpPr>
        <p:spPr bwMode="auto">
          <a:xfrm>
            <a:off x="1319213" y="46085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3" name="Freeform 87"/>
          <p:cNvSpPr>
            <a:spLocks/>
          </p:cNvSpPr>
          <p:nvPr/>
        </p:nvSpPr>
        <p:spPr bwMode="auto">
          <a:xfrm>
            <a:off x="1630363" y="46085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4" name="Rectangle 88"/>
          <p:cNvSpPr>
            <a:spLocks noChangeArrowheads="1"/>
          </p:cNvSpPr>
          <p:nvPr/>
        </p:nvSpPr>
        <p:spPr bwMode="auto">
          <a:xfrm>
            <a:off x="1620838" y="5065713"/>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55" name="AutoShape 89"/>
          <p:cNvSpPr>
            <a:spLocks noChangeArrowheads="1"/>
          </p:cNvSpPr>
          <p:nvPr/>
        </p:nvSpPr>
        <p:spPr bwMode="auto">
          <a:xfrm>
            <a:off x="1454150" y="5065713"/>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1319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57" name="Freeform 92"/>
          <p:cNvSpPr>
            <a:spLocks/>
          </p:cNvSpPr>
          <p:nvPr/>
        </p:nvSpPr>
        <p:spPr bwMode="auto">
          <a:xfrm>
            <a:off x="1319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58" name="Freeform 93"/>
          <p:cNvSpPr>
            <a:spLocks/>
          </p:cNvSpPr>
          <p:nvPr/>
        </p:nvSpPr>
        <p:spPr bwMode="auto">
          <a:xfrm>
            <a:off x="1630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7" name="Oval 94"/>
          <p:cNvSpPr>
            <a:spLocks noChangeArrowheads="1"/>
          </p:cNvSpPr>
          <p:nvPr/>
        </p:nvSpPr>
        <p:spPr bwMode="auto">
          <a:xfrm>
            <a:off x="1204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NIC</a:t>
            </a:r>
          </a:p>
        </p:txBody>
      </p:sp>
      <p:sp>
        <p:nvSpPr>
          <p:cNvPr id="42060" name="Rectangle 97"/>
          <p:cNvSpPr>
            <a:spLocks noChangeArrowheads="1"/>
          </p:cNvSpPr>
          <p:nvPr/>
        </p:nvSpPr>
        <p:spPr bwMode="auto">
          <a:xfrm>
            <a:off x="787400" y="3787775"/>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931863" y="3355975"/>
            <a:ext cx="1824037" cy="363538"/>
          </a:xfrm>
          <a:prstGeom prst="rect">
            <a:avLst/>
          </a:prstGeom>
          <a:noFill/>
          <a:ln>
            <a:noFill/>
          </a:ln>
          <a:effectLst/>
          <a:extLst/>
        </p:spPr>
        <p:txBody>
          <a:bodyPr lIns="90488" tIns="44450" rIns="90488" bIns="44450">
            <a:spAutoFit/>
          </a:bodyPr>
          <a:lstStyle/>
          <a:p>
            <a:pPr fontAlgn="auto">
              <a:spcBef>
                <a:spcPts val="0"/>
              </a:spcBef>
              <a:spcAft>
                <a:spcPts val="0"/>
              </a:spcAft>
              <a:buSzPct val="100000"/>
              <a:defRPr/>
            </a:pPr>
            <a:r>
              <a:rPr lang="en-US" dirty="0">
                <a:solidFill>
                  <a:srgbClr val="000000"/>
                </a:solidFill>
                <a:effectLst>
                  <a:outerShdw blurRad="38100" dist="38100" dir="2700000" algn="tl">
                    <a:srgbClr val="C0C0C0"/>
                  </a:outerShdw>
                </a:effectLst>
                <a:latin typeface="+mn-lt"/>
                <a:sym typeface="Arial" charset="0"/>
              </a:rPr>
              <a:t>Backbone</a:t>
            </a:r>
          </a:p>
        </p:txBody>
      </p:sp>
      <p:sp>
        <p:nvSpPr>
          <p:cNvPr id="42062" name="Rectangle 101"/>
          <p:cNvSpPr>
            <a:spLocks noChangeArrowheads="1"/>
          </p:cNvSpPr>
          <p:nvPr/>
        </p:nvSpPr>
        <p:spPr bwMode="auto">
          <a:xfrm>
            <a:off x="7734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7419975" y="5441950"/>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64" name="Freeform 105"/>
          <p:cNvSpPr>
            <a:spLocks/>
          </p:cNvSpPr>
          <p:nvPr/>
        </p:nvSpPr>
        <p:spPr bwMode="auto">
          <a:xfrm>
            <a:off x="7419975" y="5319713"/>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65" name="Freeform 106"/>
          <p:cNvSpPr>
            <a:spLocks/>
          </p:cNvSpPr>
          <p:nvPr/>
        </p:nvSpPr>
        <p:spPr bwMode="auto">
          <a:xfrm>
            <a:off x="7731125" y="5319713"/>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45" name="Oval 107"/>
          <p:cNvSpPr>
            <a:spLocks noChangeArrowheads="1"/>
          </p:cNvSpPr>
          <p:nvPr/>
        </p:nvSpPr>
        <p:spPr bwMode="auto">
          <a:xfrm>
            <a:off x="7305675" y="5888038"/>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42067" name="Rectangle 109"/>
          <p:cNvSpPr>
            <a:spLocks noChangeArrowheads="1"/>
          </p:cNvSpPr>
          <p:nvPr/>
        </p:nvSpPr>
        <p:spPr bwMode="auto">
          <a:xfrm>
            <a:off x="6583363" y="4105275"/>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42068" name="Rectangle 110"/>
          <p:cNvSpPr>
            <a:spLocks noChangeArrowheads="1"/>
          </p:cNvSpPr>
          <p:nvPr/>
        </p:nvSpPr>
        <p:spPr bwMode="auto">
          <a:xfrm>
            <a:off x="6583363"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11" name="Oval 112"/>
          <p:cNvSpPr>
            <a:spLocks noChangeArrowheads="1"/>
          </p:cNvSpPr>
          <p:nvPr/>
        </p:nvSpPr>
        <p:spPr bwMode="auto">
          <a:xfrm>
            <a:off x="6292850" y="5159375"/>
            <a:ext cx="665163" cy="487363"/>
          </a:xfrm>
          <a:prstGeom prst="ellipse">
            <a:avLst/>
          </a:prstGeom>
          <a:solidFill>
            <a:srgbClr val="00ABDA"/>
          </a:solidFill>
          <a:ln>
            <a:noFill/>
          </a:ln>
        </p:spPr>
        <p:txBody>
          <a:bodyPr wrap="none" anchor="ctr"/>
          <a:lstStyle/>
          <a:p>
            <a:pPr algn="ctr">
              <a:defRPr/>
            </a:pPr>
            <a:r>
              <a:rPr lang="fr-BE" altLang="en-US" sz="1600" b="1" dirty="0" smtClean="0">
                <a:solidFill>
                  <a:schemeClr val="tx1">
                    <a:lumMod val="75000"/>
                    <a:lumOff val="25000"/>
                  </a:schemeClr>
                </a:solidFill>
                <a:sym typeface="Arial" charset="0"/>
              </a:rPr>
              <a:t>RSVZ</a:t>
            </a:r>
            <a:endParaRPr lang="en-US" altLang="en-US" sz="1600" b="1" dirty="0">
              <a:solidFill>
                <a:schemeClr val="tx1">
                  <a:lumMod val="75000"/>
                  <a:lumOff val="25000"/>
                </a:schemeClr>
              </a:solidFill>
              <a:sym typeface="Arial" charset="0"/>
            </a:endParaRPr>
          </a:p>
        </p:txBody>
      </p:sp>
      <p:sp>
        <p:nvSpPr>
          <p:cNvPr id="42071" name="Rectangle 114"/>
          <p:cNvSpPr>
            <a:spLocks noChangeArrowheads="1"/>
          </p:cNvSpPr>
          <p:nvPr/>
        </p:nvSpPr>
        <p:spPr bwMode="auto">
          <a:xfrm>
            <a:off x="6219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42072" name="Freeform 115"/>
          <p:cNvSpPr>
            <a:spLocks/>
          </p:cNvSpPr>
          <p:nvPr/>
        </p:nvSpPr>
        <p:spPr bwMode="auto">
          <a:xfrm>
            <a:off x="6219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73" name="Freeform 116"/>
          <p:cNvSpPr>
            <a:spLocks/>
          </p:cNvSpPr>
          <p:nvPr/>
        </p:nvSpPr>
        <p:spPr bwMode="auto">
          <a:xfrm>
            <a:off x="6843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3" name="Rectangle 118"/>
          <p:cNvSpPr>
            <a:spLocks noChangeArrowheads="1"/>
          </p:cNvSpPr>
          <p:nvPr/>
        </p:nvSpPr>
        <p:spPr bwMode="auto">
          <a:xfrm>
            <a:off x="6407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42075" name="Freeform 119"/>
          <p:cNvSpPr>
            <a:spLocks/>
          </p:cNvSpPr>
          <p:nvPr/>
        </p:nvSpPr>
        <p:spPr bwMode="auto">
          <a:xfrm>
            <a:off x="6407150" y="4622800"/>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076" name="Freeform 120"/>
          <p:cNvSpPr>
            <a:spLocks/>
          </p:cNvSpPr>
          <p:nvPr/>
        </p:nvSpPr>
        <p:spPr bwMode="auto">
          <a:xfrm>
            <a:off x="6719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751" name="Oval 121"/>
          <p:cNvSpPr>
            <a:spLocks noChangeArrowheads="1"/>
          </p:cNvSpPr>
          <p:nvPr/>
        </p:nvSpPr>
        <p:spPr bwMode="auto">
          <a:xfrm>
            <a:off x="3476625" y="5186363"/>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KSZ</a:t>
            </a:r>
            <a:endParaRPr lang="en-US" altLang="en-US" sz="1600" b="1" dirty="0">
              <a:solidFill>
                <a:schemeClr val="tx1">
                  <a:lumMod val="75000"/>
                  <a:lumOff val="25000"/>
                </a:schemeClr>
              </a:solidFill>
              <a:sym typeface="Arial" charset="0"/>
            </a:endParaRPr>
          </a:p>
        </p:txBody>
      </p:sp>
      <p:sp>
        <p:nvSpPr>
          <p:cNvPr id="42078" name="AutoShape 89"/>
          <p:cNvSpPr>
            <a:spLocks noChangeArrowheads="1"/>
          </p:cNvSpPr>
          <p:nvPr/>
        </p:nvSpPr>
        <p:spPr bwMode="auto">
          <a:xfrm>
            <a:off x="7596188" y="5084763"/>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Tree>
    <p:extLst>
      <p:ext uri="{BB962C8B-B14F-4D97-AF65-F5344CB8AC3E}">
        <p14:creationId xmlns:p14="http://schemas.microsoft.com/office/powerpoint/2010/main" val="418017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46083" name="Rectangle 3"/>
          <p:cNvSpPr>
            <a:spLocks noGrp="1" noChangeArrowheads="1"/>
          </p:cNvSpPr>
          <p:nvPr>
            <p:ph idx="1"/>
          </p:nvPr>
        </p:nvSpPr>
        <p:spPr/>
        <p:txBody>
          <a:bodyPr>
            <a:normAutofit fontScale="92500" lnSpcReduction="10000"/>
          </a:bodyPr>
          <a:lstStyle/>
          <a:p>
            <a:r>
              <a:rPr lang="en-US" altLang="en-US" dirty="0" err="1">
                <a:sym typeface="Arial" charset="0"/>
              </a:rPr>
              <a:t>E</a:t>
            </a:r>
            <a:r>
              <a:rPr lang="en-US" altLang="en-US" dirty="0" err="1" smtClean="0">
                <a:sym typeface="Arial" charset="0"/>
              </a:rPr>
              <a:t>en</a:t>
            </a:r>
            <a:r>
              <a:rPr lang="en-US" altLang="en-US" dirty="0" smtClean="0">
                <a:sym typeface="Arial" charset="0"/>
              </a:rPr>
              <a:t> </a:t>
            </a:r>
            <a:r>
              <a:rPr lang="en-US" altLang="en-US" b="1" dirty="0" err="1" smtClean="0">
                <a:sym typeface="Arial" charset="0"/>
              </a:rPr>
              <a:t>netwerk</a:t>
            </a:r>
            <a:r>
              <a:rPr lang="en-US" altLang="en-US" b="1" dirty="0" smtClean="0">
                <a:sym typeface="Arial" charset="0"/>
              </a:rPr>
              <a:t> met </a:t>
            </a:r>
            <a:r>
              <a:rPr lang="en-US" altLang="en-US" b="1" dirty="0" err="1" smtClean="0">
                <a:sym typeface="Arial" charset="0"/>
              </a:rPr>
              <a:t>basisdiensten</a:t>
            </a:r>
            <a:r>
              <a:rPr lang="en-US" altLang="en-US" b="1" dirty="0" smtClean="0">
                <a:sym typeface="Arial" charset="0"/>
              </a:rPr>
              <a:t> </a:t>
            </a:r>
            <a:r>
              <a:rPr lang="en-US" altLang="en-US" dirty="0" err="1" smtClean="0">
                <a:sym typeface="Arial" charset="0"/>
              </a:rPr>
              <a:t>tussen</a:t>
            </a:r>
            <a:r>
              <a:rPr lang="en-US" altLang="en-US" dirty="0" smtClean="0">
                <a:sym typeface="Arial" charset="0"/>
              </a:rPr>
              <a:t> </a:t>
            </a:r>
            <a:r>
              <a:rPr lang="en-US" altLang="en-US" dirty="0" err="1" smtClean="0">
                <a:sym typeface="Arial" charset="0"/>
              </a:rPr>
              <a:t>alle</a:t>
            </a:r>
            <a:r>
              <a:rPr lang="en-US" altLang="en-US" dirty="0" smtClean="0">
                <a:sym typeface="Arial" charset="0"/>
              </a:rPr>
              <a:t> </a:t>
            </a:r>
            <a:r>
              <a:rPr lang="en-US" altLang="en-US" dirty="0" err="1" smtClean="0">
                <a:sym typeface="Arial" charset="0"/>
              </a:rPr>
              <a:t>openbare</a:t>
            </a:r>
            <a:r>
              <a:rPr lang="en-US" altLang="en-US" dirty="0" smtClean="0">
                <a:sym typeface="Arial" charset="0"/>
              </a:rPr>
              <a:t> </a:t>
            </a:r>
            <a:r>
              <a:rPr lang="en-US" altLang="en-US" dirty="0" err="1" smtClean="0">
                <a:sym typeface="Arial" charset="0"/>
              </a:rPr>
              <a:t>en</a:t>
            </a:r>
            <a:r>
              <a:rPr lang="en-US" altLang="en-US" dirty="0" smtClean="0">
                <a:sym typeface="Arial" charset="0"/>
              </a:rPr>
              <a:t> private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met </a:t>
            </a:r>
            <a:r>
              <a:rPr lang="en-US" altLang="en-US" dirty="0" err="1" smtClean="0">
                <a:sym typeface="Arial" charset="0"/>
              </a:rPr>
              <a:t>een</a:t>
            </a:r>
            <a:r>
              <a:rPr lang="en-US" altLang="en-US" dirty="0" smtClean="0">
                <a:sym typeface="Arial" charset="0"/>
              </a:rPr>
              <a:t> </a:t>
            </a:r>
            <a:r>
              <a:rPr lang="en-US" altLang="en-US" dirty="0" err="1" smtClean="0">
                <a:sym typeface="Arial" charset="0"/>
              </a:rPr>
              <a:t>veilige</a:t>
            </a:r>
            <a:r>
              <a:rPr lang="en-US" altLang="en-US" dirty="0" smtClean="0">
                <a:sym typeface="Arial" charset="0"/>
              </a:rPr>
              <a:t> </a:t>
            </a:r>
            <a:r>
              <a:rPr lang="en-US" altLang="en-US" dirty="0" err="1" smtClean="0">
                <a:sym typeface="Arial" charset="0"/>
              </a:rPr>
              <a:t>verbinding</a:t>
            </a:r>
            <a:r>
              <a:rPr lang="en-US" altLang="en-US" dirty="0" smtClean="0">
                <a:sym typeface="Arial" charset="0"/>
              </a:rPr>
              <a:t> met </a:t>
            </a:r>
            <a:r>
              <a:rPr lang="en-US" altLang="en-US" dirty="0" err="1" smtClean="0">
                <a:sym typeface="Arial" charset="0"/>
              </a:rPr>
              <a:t>alle</a:t>
            </a:r>
            <a:r>
              <a:rPr lang="en-US" altLang="en-US" dirty="0" smtClean="0">
                <a:sym typeface="Arial" charset="0"/>
              </a:rPr>
              <a:t> </a:t>
            </a:r>
            <a:r>
              <a:rPr lang="en-US" altLang="en-US" dirty="0" err="1" smtClean="0">
                <a:sym typeface="Arial" charset="0"/>
              </a:rPr>
              <a:t>andere</a:t>
            </a:r>
            <a:r>
              <a:rPr lang="en-US" altLang="en-US" dirty="0" smtClean="0">
                <a:sym typeface="Arial" charset="0"/>
              </a:rPr>
              <a:t> </a:t>
            </a:r>
            <a:r>
              <a:rPr lang="en-US" altLang="en-US" dirty="0" err="1" smtClean="0">
                <a:sym typeface="Arial" charset="0"/>
              </a:rPr>
              <a:t>relevante</a:t>
            </a:r>
            <a:r>
              <a:rPr lang="en-US" altLang="en-US" dirty="0" smtClean="0">
                <a:sym typeface="Arial" charset="0"/>
              </a:rPr>
              <a:t> </a:t>
            </a:r>
            <a:r>
              <a:rPr lang="en-US" altLang="en-US" dirty="0" err="1" smtClean="0">
                <a:sym typeface="Arial" charset="0"/>
              </a:rPr>
              <a:t>overheidsnetwerken</a:t>
            </a:r>
            <a:r>
              <a:rPr lang="en-US" altLang="en-US" dirty="0" smtClean="0">
                <a:sym typeface="Arial" charset="0"/>
              </a:rPr>
              <a:t>, het internet </a:t>
            </a:r>
            <a:r>
              <a:rPr lang="en-US" altLang="en-US" dirty="0" err="1" smtClean="0">
                <a:sym typeface="Arial" charset="0"/>
              </a:rPr>
              <a:t>en</a:t>
            </a:r>
            <a:r>
              <a:rPr lang="en-US" altLang="en-US" dirty="0" smtClean="0">
                <a:sym typeface="Arial" charset="0"/>
              </a:rPr>
              <a:t> het </a:t>
            </a:r>
            <a:r>
              <a:rPr lang="en-US" altLang="en-US" dirty="0" err="1" smtClean="0">
                <a:sym typeface="Arial" charset="0"/>
              </a:rPr>
              <a:t>interbancair</a:t>
            </a:r>
            <a:r>
              <a:rPr lang="en-US" altLang="en-US" dirty="0" smtClean="0">
                <a:sym typeface="Arial" charset="0"/>
              </a:rPr>
              <a:t> </a:t>
            </a:r>
            <a:r>
              <a:rPr lang="en-US" altLang="en-US" dirty="0" err="1" smtClean="0">
                <a:sym typeface="Arial" charset="0"/>
              </a:rPr>
              <a:t>netwerk</a:t>
            </a:r>
            <a:r>
              <a:rPr lang="en-US" altLang="en-US" dirty="0" smtClean="0">
                <a:sym typeface="Arial" charset="0"/>
              </a:rPr>
              <a:t> Isabel</a:t>
            </a:r>
          </a:p>
          <a:p>
            <a:r>
              <a:rPr lang="en-US" altLang="en-US" dirty="0" err="1">
                <a:sym typeface="Arial" charset="0"/>
              </a:rPr>
              <a:t>E</a:t>
            </a:r>
            <a:r>
              <a:rPr lang="en-US" altLang="en-US" dirty="0" err="1" smtClean="0">
                <a:sym typeface="Arial" charset="0"/>
              </a:rPr>
              <a:t>en</a:t>
            </a:r>
            <a:r>
              <a:rPr lang="en-US" altLang="en-US" dirty="0" smtClean="0">
                <a:sym typeface="Arial" charset="0"/>
              </a:rPr>
              <a:t> </a:t>
            </a:r>
            <a:r>
              <a:rPr lang="en-US" altLang="en-US" b="1" dirty="0" err="1" smtClean="0">
                <a:sym typeface="Arial" charset="0"/>
              </a:rPr>
              <a:t>unieke</a:t>
            </a:r>
            <a:r>
              <a:rPr lang="en-US" altLang="en-US" b="1" dirty="0" smtClean="0">
                <a:sym typeface="Arial" charset="0"/>
              </a:rPr>
              <a:t> </a:t>
            </a:r>
            <a:r>
              <a:rPr lang="en-US" altLang="en-US" b="1" dirty="0" err="1" smtClean="0">
                <a:sym typeface="Arial" charset="0"/>
              </a:rPr>
              <a:t>identificatiesleutel</a:t>
            </a:r>
            <a:endParaRPr lang="en-US" altLang="en-US" b="1" dirty="0" smtClean="0">
              <a:sym typeface="Arial" charset="0"/>
            </a:endParaRPr>
          </a:p>
          <a:p>
            <a:pPr lvl="1"/>
            <a:r>
              <a:rPr lang="en-US" altLang="en-US" dirty="0" err="1" smtClean="0">
                <a:sym typeface="Arial" charset="0"/>
              </a:rPr>
              <a:t>voor</a:t>
            </a:r>
            <a:r>
              <a:rPr lang="en-US" altLang="en-US" dirty="0" smtClean="0">
                <a:sym typeface="Arial" charset="0"/>
              </a:rPr>
              <a:t> </a:t>
            </a:r>
            <a:r>
              <a:rPr lang="en-US" altLang="en-US" dirty="0" err="1" smtClean="0">
                <a:sym typeface="Arial" charset="0"/>
              </a:rPr>
              <a:t>elke</a:t>
            </a:r>
            <a:r>
              <a:rPr lang="en-US" altLang="en-US" dirty="0" smtClean="0">
                <a:sym typeface="Arial" charset="0"/>
              </a:rPr>
              <a:t> </a:t>
            </a:r>
            <a:r>
              <a:rPr lang="en-US" altLang="en-US" b="1" dirty="0" smtClean="0">
                <a:sym typeface="Arial" charset="0"/>
              </a:rPr>
              <a:t>burger</a:t>
            </a:r>
            <a:r>
              <a:rPr lang="en-US" altLang="en-US" dirty="0" smtClean="0">
                <a:sym typeface="Arial" charset="0"/>
              </a:rPr>
              <a:t>, </a:t>
            </a:r>
            <a:r>
              <a:rPr lang="en-US" altLang="en-US" dirty="0" err="1" smtClean="0">
                <a:sym typeface="Arial" charset="0"/>
              </a:rPr>
              <a:t>elektronisch</a:t>
            </a:r>
            <a:r>
              <a:rPr lang="en-US" altLang="en-US" dirty="0" smtClean="0">
                <a:sym typeface="Arial" charset="0"/>
              </a:rPr>
              <a:t> </a:t>
            </a:r>
            <a:r>
              <a:rPr lang="en-US" altLang="en-US" dirty="0" err="1" smtClean="0">
                <a:sym typeface="Arial" charset="0"/>
              </a:rPr>
              <a:t>leesbaar</a:t>
            </a:r>
            <a:r>
              <a:rPr lang="en-US" altLang="en-US" dirty="0" smtClean="0">
                <a:sym typeface="Arial" charset="0"/>
              </a:rPr>
              <a:t> </a:t>
            </a:r>
            <a:r>
              <a:rPr lang="en-US" altLang="en-US" dirty="0" err="1" smtClean="0">
                <a:sym typeface="Arial" charset="0"/>
              </a:rPr>
              <a:t>vanop</a:t>
            </a:r>
            <a:r>
              <a:rPr lang="en-US" altLang="en-US" dirty="0" smtClean="0">
                <a:sym typeface="Arial" charset="0"/>
              </a:rPr>
              <a:t> de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identiteitskaart</a:t>
            </a:r>
            <a:endParaRPr lang="en-US" altLang="en-US" dirty="0" smtClean="0">
              <a:sym typeface="Arial" charset="0"/>
            </a:endParaRPr>
          </a:p>
          <a:p>
            <a:pPr lvl="1"/>
            <a:r>
              <a:rPr lang="en-US" altLang="en-US" dirty="0" err="1" smtClean="0">
                <a:sym typeface="Arial" charset="0"/>
              </a:rPr>
              <a:t>voor</a:t>
            </a:r>
            <a:r>
              <a:rPr lang="en-US" altLang="en-US" dirty="0" smtClean="0">
                <a:sym typeface="Arial" charset="0"/>
              </a:rPr>
              <a:t> </a:t>
            </a:r>
            <a:r>
              <a:rPr lang="en-US" altLang="en-US" dirty="0" err="1" smtClean="0">
                <a:sym typeface="Arial" charset="0"/>
              </a:rPr>
              <a:t>elke</a:t>
            </a:r>
            <a:r>
              <a:rPr lang="en-US" altLang="en-US" dirty="0" smtClean="0">
                <a:sym typeface="Arial" charset="0"/>
              </a:rPr>
              <a:t> </a:t>
            </a:r>
            <a:r>
              <a:rPr lang="en-US" altLang="en-US" b="1" dirty="0" err="1" smtClean="0">
                <a:sym typeface="Arial" charset="0"/>
              </a:rPr>
              <a:t>onderneming</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elke</a:t>
            </a:r>
            <a:r>
              <a:rPr lang="en-US" altLang="en-US" dirty="0" smtClean="0">
                <a:sym typeface="Arial" charset="0"/>
              </a:rPr>
              <a:t> </a:t>
            </a:r>
            <a:r>
              <a:rPr lang="en-US" altLang="en-US" dirty="0" err="1" smtClean="0">
                <a:sym typeface="Arial" charset="0"/>
              </a:rPr>
              <a:t>vestiging</a:t>
            </a:r>
            <a:r>
              <a:rPr lang="en-US" altLang="en-US" dirty="0" smtClean="0">
                <a:sym typeface="Arial" charset="0"/>
              </a:rPr>
              <a:t>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onderneming</a:t>
            </a:r>
            <a:endParaRPr lang="en-US" altLang="en-US" dirty="0" smtClean="0">
              <a:sym typeface="Arial" charset="0"/>
            </a:endParaRPr>
          </a:p>
          <a:p>
            <a:r>
              <a:rPr lang="en-US" altLang="en-US" dirty="0" err="1">
                <a:sym typeface="Arial" charset="0"/>
              </a:rPr>
              <a:t>E</a:t>
            </a:r>
            <a:r>
              <a:rPr lang="en-US" altLang="en-US" dirty="0" err="1" smtClean="0">
                <a:sym typeface="Arial" charset="0"/>
              </a:rPr>
              <a:t>en</a:t>
            </a:r>
            <a:r>
              <a:rPr lang="en-US" altLang="en-US" dirty="0" smtClean="0">
                <a:sym typeface="Arial" charset="0"/>
              </a:rPr>
              <a:t> </a:t>
            </a:r>
            <a:r>
              <a:rPr lang="en-US" altLang="en-US" b="1" dirty="0" smtClean="0">
                <a:sym typeface="Arial" charset="0"/>
              </a:rPr>
              <a:t>coherent </a:t>
            </a:r>
            <a:r>
              <a:rPr lang="en-US" altLang="en-US" b="1" dirty="0" err="1" smtClean="0">
                <a:sym typeface="Arial" charset="0"/>
              </a:rPr>
              <a:t>gegevensmodel</a:t>
            </a:r>
            <a:r>
              <a:rPr lang="en-US" altLang="en-US" dirty="0" smtClean="0">
                <a:sym typeface="Arial" charset="0"/>
              </a:rPr>
              <a:t> </a:t>
            </a:r>
            <a:r>
              <a:rPr lang="en-US" altLang="en-US" dirty="0" err="1" smtClean="0">
                <a:sym typeface="Arial" charset="0"/>
              </a:rPr>
              <a:t>voor</a:t>
            </a:r>
            <a:r>
              <a:rPr lang="en-US" altLang="en-US" dirty="0" smtClean="0">
                <a:sym typeface="Arial" charset="0"/>
              </a:rPr>
              <a:t> de </a:t>
            </a:r>
            <a:r>
              <a:rPr lang="en-US" altLang="en-US" dirty="0" err="1" smtClean="0">
                <a:sym typeface="Arial" charset="0"/>
              </a:rPr>
              <a:t>volledige</a:t>
            </a:r>
            <a:r>
              <a:rPr lang="en-US" altLang="en-US" dirty="0" smtClean="0">
                <a:sym typeface="Arial" charset="0"/>
              </a:rPr>
              <a:t> </a:t>
            </a:r>
            <a:r>
              <a:rPr lang="en-US" altLang="en-US" dirty="0" err="1" smtClean="0">
                <a:sym typeface="Arial" charset="0"/>
              </a:rPr>
              <a:t>sociale</a:t>
            </a:r>
            <a:r>
              <a:rPr lang="en-US" altLang="en-US" dirty="0" smtClean="0">
                <a:sym typeface="Arial" charset="0"/>
              </a:rPr>
              <a:t> sector</a:t>
            </a:r>
          </a:p>
          <a:p>
            <a:r>
              <a:rPr lang="en-US" altLang="en-US" dirty="0" err="1">
                <a:sym typeface="Arial" charset="0"/>
              </a:rPr>
              <a:t>E</a:t>
            </a:r>
            <a:r>
              <a:rPr lang="en-US" altLang="en-US" dirty="0" err="1" smtClean="0">
                <a:sym typeface="Arial" charset="0"/>
              </a:rPr>
              <a:t>en</a:t>
            </a:r>
            <a:r>
              <a:rPr lang="en-US" altLang="en-US" dirty="0" smtClean="0">
                <a:sym typeface="Arial" charset="0"/>
              </a:rPr>
              <a:t> </a:t>
            </a:r>
            <a:r>
              <a:rPr lang="en-US" altLang="en-US" dirty="0" err="1" smtClean="0">
                <a:sym typeface="Arial" charset="0"/>
              </a:rPr>
              <a:t>onderlinge</a:t>
            </a:r>
            <a:r>
              <a:rPr lang="en-US" altLang="en-US" dirty="0" smtClean="0">
                <a:sym typeface="Arial" charset="0"/>
              </a:rPr>
              <a:t> </a:t>
            </a:r>
            <a:r>
              <a:rPr lang="en-US" altLang="en-US" b="1" dirty="0" err="1" smtClean="0">
                <a:sym typeface="Arial" charset="0"/>
              </a:rPr>
              <a:t>taakverdeling</a:t>
            </a:r>
            <a:r>
              <a:rPr lang="en-US" altLang="en-US" dirty="0" smtClean="0">
                <a:sym typeface="Arial" charset="0"/>
              </a:rPr>
              <a:t> </a:t>
            </a:r>
            <a:r>
              <a:rPr lang="en-US" altLang="en-US" dirty="0" err="1" smtClean="0">
                <a:sym typeface="Arial" charset="0"/>
              </a:rPr>
              <a:t>tussen</a:t>
            </a:r>
            <a:r>
              <a:rPr lang="en-US" altLang="en-US" dirty="0" smtClean="0">
                <a:sym typeface="Arial" charset="0"/>
              </a:rPr>
              <a:t> de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a:t>
            </a:r>
            <a:r>
              <a:rPr lang="en-US" altLang="en-US" dirty="0" err="1" smtClean="0">
                <a:sym typeface="Arial" charset="0"/>
              </a:rPr>
              <a:t>en</a:t>
            </a:r>
            <a:r>
              <a:rPr lang="en-US" altLang="en-US" dirty="0" smtClean="0">
                <a:sym typeface="Arial" charset="0"/>
              </a:rPr>
              <a:t> </a:t>
            </a:r>
            <a:r>
              <a:rPr lang="en-US" altLang="en-US" dirty="0" err="1" smtClean="0">
                <a:sym typeface="Arial" charset="0"/>
              </a:rPr>
              <a:t>daarbuiten</a:t>
            </a:r>
            <a:r>
              <a:rPr lang="en-US" altLang="en-US" dirty="0" smtClean="0">
                <a:sym typeface="Arial" charset="0"/>
              </a:rPr>
              <a:t> </a:t>
            </a:r>
            <a:r>
              <a:rPr lang="en-US" altLang="en-US" dirty="0" err="1" smtClean="0">
                <a:sym typeface="Arial" charset="0"/>
              </a:rPr>
              <a:t>inzake</a:t>
            </a:r>
            <a:r>
              <a:rPr lang="en-US" altLang="en-US" dirty="0" smtClean="0">
                <a:sym typeface="Arial" charset="0"/>
              </a:rPr>
              <a:t> de </a:t>
            </a:r>
            <a:r>
              <a:rPr lang="en-US" altLang="en-US" dirty="0" err="1" smtClean="0">
                <a:sym typeface="Arial" charset="0"/>
              </a:rPr>
              <a:t>inzameling</a:t>
            </a:r>
            <a:r>
              <a:rPr lang="en-US" altLang="en-US" dirty="0" smtClean="0">
                <a:sym typeface="Arial" charset="0"/>
              </a:rPr>
              <a:t>, de </a:t>
            </a:r>
            <a:r>
              <a:rPr lang="en-US" altLang="en-US" dirty="0" err="1" smtClean="0">
                <a:sym typeface="Arial" charset="0"/>
              </a:rPr>
              <a:t>validatie</a:t>
            </a:r>
            <a:r>
              <a:rPr lang="en-US" altLang="en-US" dirty="0" smtClean="0">
                <a:sym typeface="Arial" charset="0"/>
              </a:rPr>
              <a:t>, de </a:t>
            </a:r>
            <a:r>
              <a:rPr lang="en-US" altLang="en-US" dirty="0" err="1" smtClean="0">
                <a:sym typeface="Arial" charset="0"/>
              </a:rPr>
              <a:t>opslag</a:t>
            </a:r>
            <a:r>
              <a:rPr lang="en-US" altLang="en-US" dirty="0" smtClean="0">
                <a:sym typeface="Arial" charset="0"/>
              </a:rPr>
              <a:t>, het </a:t>
            </a:r>
            <a:r>
              <a:rPr lang="en-US" altLang="en-US" dirty="0" err="1" smtClean="0">
                <a:sym typeface="Arial" charset="0"/>
              </a:rPr>
              <a:t>beheer</a:t>
            </a:r>
            <a:r>
              <a:rPr lang="en-US" altLang="en-US" dirty="0" smtClean="0">
                <a:sym typeface="Arial" charset="0"/>
              </a:rPr>
              <a:t> </a:t>
            </a:r>
            <a:r>
              <a:rPr lang="en-US" altLang="en-US" dirty="0" err="1" smtClean="0">
                <a:sym typeface="Arial" charset="0"/>
              </a:rPr>
              <a:t>en</a:t>
            </a:r>
            <a:r>
              <a:rPr lang="en-US" altLang="en-US" dirty="0" smtClean="0">
                <a:sym typeface="Arial" charset="0"/>
              </a:rPr>
              <a:t> de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terbeschikkingstelling</a:t>
            </a:r>
            <a:r>
              <a:rPr lang="en-US" altLang="en-US" dirty="0" smtClean="0">
                <a:sym typeface="Arial" charset="0"/>
              </a:rPr>
              <a:t> van </a:t>
            </a:r>
            <a:r>
              <a:rPr lang="en-US" altLang="en-US" dirty="0" err="1" smtClean="0">
                <a:sym typeface="Arial" charset="0"/>
              </a:rPr>
              <a:t>informatie</a:t>
            </a:r>
            <a:r>
              <a:rPr lang="en-US" altLang="en-US" dirty="0" smtClean="0">
                <a:sym typeface="Arial" charset="0"/>
              </a:rPr>
              <a:t> in </a:t>
            </a:r>
            <a:r>
              <a:rPr lang="en-US" altLang="en-US" dirty="0" err="1" smtClean="0">
                <a:sym typeface="Arial" charset="0"/>
              </a:rPr>
              <a:t>authentieke</a:t>
            </a:r>
            <a:r>
              <a:rPr lang="en-US" altLang="en-US" dirty="0" smtClean="0">
                <a:sym typeface="Arial" charset="0"/>
              </a:rPr>
              <a:t> </a:t>
            </a:r>
            <a:r>
              <a:rPr lang="en-US" altLang="en-US" dirty="0" err="1" smtClean="0">
                <a:sym typeface="Arial" charset="0"/>
              </a:rPr>
              <a:t>vorm</a:t>
            </a:r>
            <a:endParaRPr lang="en-US" altLang="en-US" dirty="0" smtClean="0">
              <a:sym typeface="Arial" charset="0"/>
            </a:endParaRPr>
          </a:p>
          <a:p>
            <a:endParaRPr lang="en-US" altLang="en-US" dirty="0" smtClean="0">
              <a:sym typeface="Arial" charset="0"/>
            </a:endParaRPr>
          </a:p>
        </p:txBody>
      </p:sp>
      <p:sp>
        <p:nvSpPr>
          <p:cNvPr id="5" name="Slide Number Placeholder 4"/>
          <p:cNvSpPr>
            <a:spLocks noGrp="1"/>
          </p:cNvSpPr>
          <p:nvPr>
            <p:ph type="sldNum" sz="quarter" idx="10"/>
          </p:nvPr>
        </p:nvSpPr>
        <p:spPr/>
        <p:txBody>
          <a:bodyPr/>
          <a:lstStyle/>
          <a:p>
            <a:fld id="{5471B662-E07F-4B45-AF7C-5436FF003ECE}" type="slidenum">
              <a:rPr lang="en-GB" smtClean="0"/>
              <a:pPr/>
              <a:t>14</a:t>
            </a:fld>
            <a:endParaRPr lang="en-GB" dirty="0"/>
          </a:p>
        </p:txBody>
      </p:sp>
    </p:spTree>
    <p:extLst>
      <p:ext uri="{BB962C8B-B14F-4D97-AF65-F5344CB8AC3E}">
        <p14:creationId xmlns:p14="http://schemas.microsoft.com/office/powerpoint/2010/main" val="1810245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47107" name="Rectangle 3"/>
          <p:cNvSpPr>
            <a:spLocks noGrp="1" noChangeArrowheads="1"/>
          </p:cNvSpPr>
          <p:nvPr>
            <p:ph idx="1"/>
          </p:nvPr>
        </p:nvSpPr>
        <p:spPr/>
        <p:txBody>
          <a:bodyPr>
            <a:normAutofit fontScale="92500" lnSpcReduction="10000"/>
          </a:bodyPr>
          <a:lstStyle/>
          <a:p>
            <a:r>
              <a:rPr lang="en-US" altLang="en-US" dirty="0">
                <a:sym typeface="Arial" charset="0"/>
              </a:rPr>
              <a:t>Met </a:t>
            </a:r>
            <a:r>
              <a:rPr lang="en-US" altLang="en-US" dirty="0" err="1">
                <a:sym typeface="Arial" charset="0"/>
              </a:rPr>
              <a:t>als</a:t>
            </a:r>
            <a:r>
              <a:rPr lang="en-US" altLang="en-US" dirty="0">
                <a:sym typeface="Arial" charset="0"/>
              </a:rPr>
              <a:t> </a:t>
            </a:r>
            <a:r>
              <a:rPr lang="en-US" altLang="en-US" dirty="0" err="1">
                <a:sym typeface="Arial" charset="0"/>
              </a:rPr>
              <a:t>gevolg</a:t>
            </a:r>
            <a:r>
              <a:rPr lang="en-US" altLang="en-US" dirty="0">
                <a:sym typeface="Arial" charset="0"/>
              </a:rPr>
              <a:t> </a:t>
            </a:r>
            <a:r>
              <a:rPr lang="en-US" altLang="en-US" dirty="0" err="1">
                <a:sym typeface="Arial" charset="0"/>
              </a:rPr>
              <a:t>een</a:t>
            </a:r>
            <a:r>
              <a:rPr lang="en-US" altLang="en-US" dirty="0">
                <a:sym typeface="Arial" charset="0"/>
              </a:rPr>
              <a:t> </a:t>
            </a:r>
            <a:r>
              <a:rPr lang="en-US" altLang="en-US" b="1" dirty="0" err="1">
                <a:sym typeface="Arial" charset="0"/>
              </a:rPr>
              <a:t>eenmalige</a:t>
            </a:r>
            <a:r>
              <a:rPr lang="en-US" altLang="en-US" b="1" dirty="0">
                <a:sym typeface="Arial" charset="0"/>
              </a:rPr>
              <a:t> </a:t>
            </a:r>
            <a:r>
              <a:rPr lang="en-US" altLang="en-US" b="1" dirty="0" err="1">
                <a:sym typeface="Arial" charset="0"/>
              </a:rPr>
              <a:t>inzameling</a:t>
            </a:r>
            <a:r>
              <a:rPr lang="en-US" altLang="en-US" dirty="0">
                <a:sym typeface="Arial" charset="0"/>
              </a:rPr>
              <a:t> </a:t>
            </a:r>
            <a:r>
              <a:rPr lang="en-US" altLang="en-US" dirty="0" err="1">
                <a:sym typeface="Arial" charset="0"/>
              </a:rPr>
              <a:t>en</a:t>
            </a:r>
            <a:r>
              <a:rPr lang="en-US" altLang="en-US" dirty="0">
                <a:sym typeface="Arial" charset="0"/>
              </a:rPr>
              <a:t> </a:t>
            </a:r>
            <a:r>
              <a:rPr lang="en-US" altLang="en-US" dirty="0" err="1">
                <a:sym typeface="Arial" charset="0"/>
              </a:rPr>
              <a:t>een</a:t>
            </a:r>
            <a:r>
              <a:rPr lang="en-US" altLang="en-US" dirty="0">
                <a:sym typeface="Arial" charset="0"/>
              </a:rPr>
              <a:t> </a:t>
            </a:r>
            <a:r>
              <a:rPr lang="en-US" altLang="en-US" dirty="0" err="1">
                <a:sym typeface="Arial" charset="0"/>
              </a:rPr>
              <a:t>multifunctioneel</a:t>
            </a:r>
            <a:r>
              <a:rPr lang="en-US" altLang="en-US" dirty="0">
                <a:sym typeface="Arial" charset="0"/>
              </a:rPr>
              <a:t> </a:t>
            </a:r>
            <a:r>
              <a:rPr lang="en-US" altLang="en-US" dirty="0" err="1">
                <a:sym typeface="Arial" charset="0"/>
              </a:rPr>
              <a:t>hergebruik</a:t>
            </a:r>
            <a:r>
              <a:rPr lang="en-US" altLang="en-US" dirty="0">
                <a:sym typeface="Arial" charset="0"/>
              </a:rPr>
              <a:t> van de </a:t>
            </a:r>
            <a:r>
              <a:rPr lang="en-US" altLang="en-US" dirty="0" err="1">
                <a:sym typeface="Arial" charset="0"/>
              </a:rPr>
              <a:t>informatie</a:t>
            </a:r>
            <a:r>
              <a:rPr lang="en-US" altLang="en-US" dirty="0">
                <a:sym typeface="Arial" charset="0"/>
              </a:rPr>
              <a:t> </a:t>
            </a:r>
            <a:r>
              <a:rPr lang="en-US" altLang="en-US" dirty="0" err="1">
                <a:sym typeface="Arial" charset="0"/>
              </a:rPr>
              <a:t>doorheen</a:t>
            </a:r>
            <a:r>
              <a:rPr lang="en-US" altLang="en-US" dirty="0">
                <a:sym typeface="Arial" charset="0"/>
              </a:rPr>
              <a:t> de hele </a:t>
            </a:r>
            <a:r>
              <a:rPr lang="en-US" altLang="en-US" dirty="0" err="1">
                <a:sym typeface="Arial" charset="0"/>
              </a:rPr>
              <a:t>sociale</a:t>
            </a:r>
            <a:r>
              <a:rPr lang="en-US" altLang="en-US" dirty="0">
                <a:sym typeface="Arial" charset="0"/>
              </a:rPr>
              <a:t> </a:t>
            </a:r>
            <a:r>
              <a:rPr lang="en-US" altLang="en-US" dirty="0" smtClean="0">
                <a:sym typeface="Arial" charset="0"/>
              </a:rPr>
              <a:t>sector</a:t>
            </a:r>
            <a:endParaRPr lang="en-US" altLang="en-US" b="1" dirty="0" smtClean="0">
              <a:sym typeface="Arial" charset="0"/>
            </a:endParaRPr>
          </a:p>
          <a:p>
            <a:r>
              <a:rPr lang="en-US" altLang="en-US" b="1" dirty="0" smtClean="0">
                <a:sym typeface="Arial" charset="0"/>
              </a:rPr>
              <a:t>220 </a:t>
            </a:r>
            <a:r>
              <a:rPr lang="en-US" altLang="en-US" b="1" dirty="0" err="1" smtClean="0">
                <a:sym typeface="Arial" charset="0"/>
              </a:rPr>
              <a:t>gestructureerde</a:t>
            </a:r>
            <a:r>
              <a:rPr lang="en-US" altLang="en-US" b="1" dirty="0" smtClean="0">
                <a:sym typeface="Arial" charset="0"/>
              </a:rPr>
              <a:t> </a:t>
            </a:r>
            <a:r>
              <a:rPr lang="en-US" altLang="en-US" b="1" dirty="0" err="1" smtClean="0">
                <a:sym typeface="Arial" charset="0"/>
              </a:rPr>
              <a:t>berichten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een</a:t>
            </a:r>
            <a:r>
              <a:rPr lang="en-US" altLang="en-US" dirty="0" smtClean="0">
                <a:sym typeface="Arial" charset="0"/>
              </a:rPr>
              <a:t> </a:t>
            </a:r>
            <a:r>
              <a:rPr lang="en-US" altLang="en-US" b="1" dirty="0" smtClean="0">
                <a:sym typeface="Arial" charset="0"/>
              </a:rPr>
              <a:t>120 </a:t>
            </a:r>
            <a:r>
              <a:rPr lang="en-US" altLang="en-US" b="1" dirty="0" err="1" smtClean="0">
                <a:sym typeface="Arial" charset="0"/>
              </a:rPr>
              <a:t>webservices</a:t>
            </a:r>
            <a:r>
              <a:rPr lang="en-US" altLang="en-US" dirty="0" smtClean="0">
                <a:sym typeface="Arial" charset="0"/>
              </a:rPr>
              <a:t> in </a:t>
            </a:r>
            <a:r>
              <a:rPr lang="en-US" altLang="en-US" dirty="0" err="1" smtClean="0">
                <a:sym typeface="Arial" charset="0"/>
              </a:rPr>
              <a:t>productie</a:t>
            </a:r>
            <a:r>
              <a:rPr lang="en-US" altLang="en-US" dirty="0" smtClean="0">
                <a:sym typeface="Arial" charset="0"/>
              </a:rPr>
              <a:t> </a:t>
            </a:r>
            <a:r>
              <a:rPr lang="en-US" altLang="en-US" dirty="0" err="1" smtClean="0">
                <a:sym typeface="Arial" charset="0"/>
              </a:rPr>
              <a:t>tussen</a:t>
            </a:r>
            <a:r>
              <a:rPr lang="en-US" altLang="en-US" dirty="0" smtClean="0">
                <a:sym typeface="Arial" charset="0"/>
              </a:rPr>
              <a:t> </a:t>
            </a:r>
            <a:r>
              <a:rPr lang="en-US" altLang="en-US" dirty="0" err="1" smtClean="0">
                <a:sym typeface="Arial" charset="0"/>
              </a:rPr>
              <a:t>alle</a:t>
            </a:r>
            <a:r>
              <a:rPr lang="en-US" altLang="en-US" dirty="0" smtClean="0">
                <a:sym typeface="Arial" charset="0"/>
              </a:rPr>
              <a:t> op het </a:t>
            </a:r>
            <a:r>
              <a:rPr lang="en-US" altLang="en-US" dirty="0" err="1" smtClean="0">
                <a:sym typeface="Arial" charset="0"/>
              </a:rPr>
              <a:t>netwerk</a:t>
            </a:r>
            <a:r>
              <a:rPr lang="en-US" altLang="en-US" dirty="0" smtClean="0">
                <a:sym typeface="Arial" charset="0"/>
              </a:rPr>
              <a:t> </a:t>
            </a:r>
            <a:r>
              <a:rPr lang="en-US" altLang="en-US" dirty="0" err="1" smtClean="0">
                <a:sym typeface="Arial" charset="0"/>
              </a:rPr>
              <a:t>aangesloten</a:t>
            </a:r>
            <a:r>
              <a:rPr lang="en-US" altLang="en-US" dirty="0" smtClean="0">
                <a:sym typeface="Arial" charset="0"/>
              </a:rPr>
              <a:t>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a:t>
            </a:r>
          </a:p>
          <a:p>
            <a:r>
              <a:rPr lang="en-US" altLang="en-US" dirty="0" err="1">
                <a:sym typeface="Arial" charset="0"/>
              </a:rPr>
              <a:t>T</a:t>
            </a:r>
            <a:r>
              <a:rPr lang="en-US" altLang="en-US" dirty="0" err="1" smtClean="0">
                <a:sym typeface="Arial" charset="0"/>
              </a:rPr>
              <a:t>elkens</a:t>
            </a:r>
            <a:r>
              <a:rPr lang="en-US" altLang="en-US" dirty="0" smtClean="0">
                <a:sym typeface="Arial" charset="0"/>
              </a:rPr>
              <a:t> </a:t>
            </a:r>
            <a:r>
              <a:rPr lang="en-US" altLang="en-US" dirty="0" err="1" smtClean="0">
                <a:sym typeface="Arial" charset="0"/>
              </a:rPr>
              <a:t>uitgebouwd</a:t>
            </a:r>
            <a:r>
              <a:rPr lang="en-US" altLang="en-US" dirty="0" smtClean="0">
                <a:sym typeface="Arial" charset="0"/>
              </a:rPr>
              <a:t> </a:t>
            </a:r>
            <a:r>
              <a:rPr lang="en-US" altLang="en-US" dirty="0" err="1" smtClean="0">
                <a:sym typeface="Arial" charset="0"/>
              </a:rPr>
              <a:t>na</a:t>
            </a:r>
            <a:r>
              <a:rPr lang="en-US" altLang="en-US" dirty="0" smtClean="0">
                <a:sym typeface="Arial" charset="0"/>
              </a:rPr>
              <a:t> </a:t>
            </a:r>
            <a:r>
              <a:rPr lang="en-US" altLang="en-US" b="1" dirty="0" err="1" smtClean="0">
                <a:sym typeface="Arial" charset="0"/>
              </a:rPr>
              <a:t>procesoptimalisatie</a:t>
            </a:r>
            <a:r>
              <a:rPr lang="en-US" altLang="en-US" dirty="0" smtClean="0">
                <a:sym typeface="Arial" charset="0"/>
              </a:rPr>
              <a:t>, </a:t>
            </a:r>
            <a:r>
              <a:rPr lang="en-US" altLang="en-US" dirty="0" err="1" smtClean="0">
                <a:sym typeface="Arial" charset="0"/>
              </a:rPr>
              <a:t>en</a:t>
            </a:r>
            <a:r>
              <a:rPr lang="en-US" altLang="en-US" dirty="0" smtClean="0">
                <a:sym typeface="Arial" charset="0"/>
              </a:rPr>
              <a:t> in </a:t>
            </a:r>
            <a:r>
              <a:rPr lang="en-US" altLang="en-US" dirty="0" err="1" smtClean="0">
                <a:sym typeface="Arial" charset="0"/>
              </a:rPr>
              <a:t>productie</a:t>
            </a:r>
            <a:r>
              <a:rPr lang="en-US" altLang="en-US" dirty="0" smtClean="0">
                <a:sym typeface="Arial" charset="0"/>
              </a:rPr>
              <a:t> </a:t>
            </a:r>
            <a:r>
              <a:rPr lang="en-US" altLang="en-US" dirty="0" err="1" smtClean="0">
                <a:sym typeface="Arial" charset="0"/>
              </a:rPr>
              <a:t>gesteld</a:t>
            </a:r>
            <a:r>
              <a:rPr lang="en-US" altLang="en-US" dirty="0" smtClean="0">
                <a:sym typeface="Arial" charset="0"/>
              </a:rPr>
              <a:t> </a:t>
            </a:r>
            <a:r>
              <a:rPr lang="en-US" altLang="en-US" dirty="0" err="1" smtClean="0">
                <a:sym typeface="Arial" charset="0"/>
              </a:rPr>
              <a:t>na</a:t>
            </a:r>
            <a:r>
              <a:rPr lang="en-US" altLang="en-US" dirty="0" smtClean="0">
                <a:sym typeface="Arial" charset="0"/>
              </a:rPr>
              <a:t> </a:t>
            </a:r>
            <a:r>
              <a:rPr lang="en-US" altLang="en-US" b="1" dirty="0" err="1" smtClean="0">
                <a:sym typeface="Arial" charset="0"/>
              </a:rPr>
              <a:t>machtiging</a:t>
            </a:r>
            <a:r>
              <a:rPr lang="en-US" altLang="en-US" dirty="0" smtClean="0">
                <a:sym typeface="Arial" charset="0"/>
              </a:rPr>
              <a:t> van het </a:t>
            </a:r>
            <a:r>
              <a:rPr lang="en-US" altLang="en-US" dirty="0" err="1" smtClean="0">
                <a:sym typeface="Arial" charset="0"/>
              </a:rPr>
              <a:t>sectoraal</a:t>
            </a:r>
            <a:r>
              <a:rPr lang="en-US" altLang="en-US" dirty="0" smtClean="0">
                <a:sym typeface="Arial" charset="0"/>
              </a:rPr>
              <a:t> </a:t>
            </a:r>
            <a:r>
              <a:rPr lang="en-US" altLang="en-US" dirty="0" err="1" smtClean="0">
                <a:sym typeface="Arial" charset="0"/>
              </a:rPr>
              <a:t>comité</a:t>
            </a:r>
            <a:r>
              <a:rPr lang="en-US" altLang="en-US" dirty="0" smtClean="0">
                <a:sym typeface="Arial" charset="0"/>
              </a:rPr>
              <a:t> van de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r>
              <a:rPr lang="en-US" altLang="en-US" dirty="0" smtClean="0">
                <a:sym typeface="Arial" charset="0"/>
              </a:rPr>
              <a:t> </a:t>
            </a:r>
            <a:r>
              <a:rPr lang="en-US" altLang="en-US" dirty="0" err="1" smtClean="0">
                <a:sym typeface="Arial" charset="0"/>
              </a:rPr>
              <a:t>en</a:t>
            </a:r>
            <a:r>
              <a:rPr lang="en-US" altLang="en-US" dirty="0" smtClean="0">
                <a:sym typeface="Arial" charset="0"/>
              </a:rPr>
              <a:t> van de </a:t>
            </a:r>
            <a:r>
              <a:rPr lang="en-US" altLang="en-US" dirty="0" err="1" smtClean="0">
                <a:sym typeface="Arial" charset="0"/>
              </a:rPr>
              <a:t>gezondheid</a:t>
            </a:r>
            <a:r>
              <a:rPr lang="en-US" altLang="en-US" dirty="0" smtClean="0">
                <a:sym typeface="Arial" charset="0"/>
              </a:rPr>
              <a:t> van de </a:t>
            </a:r>
            <a:r>
              <a:rPr lang="en-US" altLang="en-US" dirty="0" err="1" smtClean="0">
                <a:sym typeface="Arial" charset="0"/>
              </a:rPr>
              <a:t>Commissie</a:t>
            </a:r>
            <a:r>
              <a:rPr lang="en-US" altLang="en-US" dirty="0" smtClean="0">
                <a:sym typeface="Arial" charset="0"/>
              </a:rPr>
              <a:t> </a:t>
            </a:r>
            <a:r>
              <a:rPr lang="en-US" altLang="en-US" dirty="0" err="1" smtClean="0">
                <a:sym typeface="Arial" charset="0"/>
              </a:rPr>
              <a:t>voor</a:t>
            </a:r>
            <a:r>
              <a:rPr lang="en-US" altLang="en-US" dirty="0" smtClean="0">
                <a:sym typeface="Arial" charset="0"/>
              </a:rPr>
              <a:t> de </a:t>
            </a:r>
            <a:r>
              <a:rPr lang="en-US" altLang="en-US" dirty="0" err="1" smtClean="0">
                <a:sym typeface="Arial" charset="0"/>
              </a:rPr>
              <a:t>Bescherming</a:t>
            </a:r>
            <a:r>
              <a:rPr lang="en-US" altLang="en-US" dirty="0" smtClean="0">
                <a:sym typeface="Arial" charset="0"/>
              </a:rPr>
              <a:t> van de </a:t>
            </a:r>
            <a:r>
              <a:rPr lang="en-US" altLang="en-US" dirty="0" err="1" smtClean="0">
                <a:sym typeface="Arial" charset="0"/>
              </a:rPr>
              <a:t>Persoonlijke</a:t>
            </a:r>
            <a:r>
              <a:rPr lang="en-US" altLang="en-US" dirty="0" smtClean="0">
                <a:sym typeface="Arial" charset="0"/>
              </a:rPr>
              <a:t> </a:t>
            </a:r>
            <a:r>
              <a:rPr lang="en-US" altLang="en-US" dirty="0" err="1" smtClean="0">
                <a:sym typeface="Arial" charset="0"/>
              </a:rPr>
              <a:t>Levenssfeer</a:t>
            </a:r>
            <a:r>
              <a:rPr lang="en-US" altLang="en-US" dirty="0" smtClean="0">
                <a:sym typeface="Arial" charset="0"/>
              </a:rPr>
              <a:t> (CBPL)</a:t>
            </a:r>
          </a:p>
          <a:p>
            <a:r>
              <a:rPr lang="en-US" altLang="en-US" dirty="0" err="1" smtClean="0">
                <a:sym typeface="Arial" charset="0"/>
              </a:rPr>
              <a:t>Bijna</a:t>
            </a:r>
            <a:r>
              <a:rPr lang="en-US" altLang="en-US" dirty="0" smtClean="0">
                <a:sym typeface="Arial" charset="0"/>
              </a:rPr>
              <a:t> </a:t>
            </a:r>
            <a:r>
              <a:rPr lang="en-US" altLang="en-US" dirty="0" err="1" smtClean="0">
                <a:sym typeface="Arial" charset="0"/>
              </a:rPr>
              <a:t>alle</a:t>
            </a:r>
            <a:r>
              <a:rPr lang="en-US" altLang="en-US" dirty="0" smtClean="0">
                <a:sym typeface="Arial" charset="0"/>
              </a:rPr>
              <a:t> </a:t>
            </a:r>
            <a:r>
              <a:rPr lang="en-US" altLang="en-US" dirty="0" err="1" smtClean="0">
                <a:sym typeface="Arial" charset="0"/>
              </a:rPr>
              <a:t>rechtstreekse</a:t>
            </a:r>
            <a:r>
              <a:rPr lang="en-US" altLang="en-US" dirty="0" smtClean="0">
                <a:sym typeface="Arial" charset="0"/>
              </a:rPr>
              <a:t> of </a:t>
            </a:r>
            <a:r>
              <a:rPr lang="en-US" altLang="en-US" dirty="0" err="1" smtClean="0">
                <a:sym typeface="Arial" charset="0"/>
              </a:rPr>
              <a:t>onrechtstreekse</a:t>
            </a:r>
            <a:r>
              <a:rPr lang="en-US" altLang="en-US" dirty="0" smtClean="0">
                <a:sym typeface="Arial" charset="0"/>
              </a:rPr>
              <a:t> (via burgers of </a:t>
            </a:r>
            <a:r>
              <a:rPr lang="en-US" altLang="en-US" dirty="0" err="1" smtClean="0">
                <a:sym typeface="Arial" charset="0"/>
              </a:rPr>
              <a:t>ondernemingen</a:t>
            </a:r>
            <a:r>
              <a:rPr lang="en-US" altLang="en-US" dirty="0" smtClean="0">
                <a:sym typeface="Arial" charset="0"/>
              </a:rPr>
              <a:t>) </a:t>
            </a:r>
            <a:r>
              <a:rPr lang="en-US" altLang="en-US" b="1" dirty="0" err="1" smtClean="0">
                <a:sym typeface="Arial" charset="0"/>
              </a:rPr>
              <a:t>papieren</a:t>
            </a:r>
            <a:r>
              <a:rPr lang="en-US" altLang="en-US" b="1" dirty="0" smtClean="0">
                <a:sym typeface="Arial" charset="0"/>
              </a:rPr>
              <a:t> </a:t>
            </a:r>
            <a:r>
              <a:rPr lang="en-US" altLang="en-US" b="1" dirty="0" err="1" smtClean="0">
                <a:sym typeface="Arial" charset="0"/>
              </a:rPr>
              <a:t>informatie-uitwisseling</a:t>
            </a:r>
            <a:r>
              <a:rPr lang="en-US" altLang="en-US" dirty="0" smtClean="0">
                <a:sym typeface="Arial" charset="0"/>
              </a:rPr>
              <a:t> </a:t>
            </a:r>
            <a:r>
              <a:rPr lang="en-US" altLang="en-US" dirty="0" err="1" smtClean="0">
                <a:sym typeface="Arial" charset="0"/>
              </a:rPr>
              <a:t>tussen</a:t>
            </a:r>
            <a:r>
              <a:rPr lang="en-US" altLang="en-US" dirty="0" smtClean="0">
                <a:sym typeface="Arial" charset="0"/>
              </a:rPr>
              <a:t>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is </a:t>
            </a:r>
            <a:r>
              <a:rPr lang="en-US" altLang="en-US" b="1" dirty="0" err="1" smtClean="0">
                <a:sym typeface="Arial" charset="0"/>
              </a:rPr>
              <a:t>afgeschaft</a:t>
            </a:r>
            <a:endParaRPr lang="en-US" altLang="en-US" b="1" dirty="0" smtClean="0">
              <a:sym typeface="Arial" charset="0"/>
            </a:endParaRPr>
          </a:p>
        </p:txBody>
      </p:sp>
      <p:sp>
        <p:nvSpPr>
          <p:cNvPr id="5" name="Slide Number Placeholder 4"/>
          <p:cNvSpPr>
            <a:spLocks noGrp="1"/>
          </p:cNvSpPr>
          <p:nvPr>
            <p:ph type="sldNum" sz="quarter" idx="10"/>
          </p:nvPr>
        </p:nvSpPr>
        <p:spPr/>
        <p:txBody>
          <a:bodyPr/>
          <a:lstStyle/>
          <a:p>
            <a:fld id="{5471B662-E07F-4B45-AF7C-5436FF003ECE}" type="slidenum">
              <a:rPr lang="en-GB" smtClean="0"/>
              <a:pPr/>
              <a:t>15</a:t>
            </a:fld>
            <a:endParaRPr lang="en-GB" dirty="0"/>
          </a:p>
        </p:txBody>
      </p:sp>
    </p:spTree>
    <p:extLst>
      <p:ext uri="{BB962C8B-B14F-4D97-AF65-F5344CB8AC3E}">
        <p14:creationId xmlns:p14="http://schemas.microsoft.com/office/powerpoint/2010/main" val="1062665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64" y="3575845"/>
            <a:ext cx="5083731" cy="2855101"/>
          </a:xfrm>
          <a:prstGeom prst="rect">
            <a:avLst/>
          </a:prstGeom>
        </p:spPr>
      </p:pic>
      <p:sp>
        <p:nvSpPr>
          <p:cNvPr id="45059" name="Content Placeholder 2"/>
          <p:cNvSpPr>
            <a:spLocks noGrp="1"/>
          </p:cNvSpPr>
          <p:nvPr>
            <p:ph idx="1"/>
          </p:nvPr>
        </p:nvSpPr>
        <p:spPr/>
        <p:txBody>
          <a:bodyPr>
            <a:normAutofit fontScale="92500" lnSpcReduction="10000"/>
          </a:bodyPr>
          <a:lstStyle/>
          <a:p>
            <a:r>
              <a:rPr lang="en-US" altLang="en-US" dirty="0" smtClean="0"/>
              <a:t>20.112.415 </a:t>
            </a:r>
            <a:r>
              <a:rPr lang="en-US" altLang="en-US" dirty="0" err="1" smtClean="0"/>
              <a:t>verschillende</a:t>
            </a:r>
            <a:r>
              <a:rPr lang="en-US" altLang="en-US" dirty="0" smtClean="0"/>
              <a:t> </a:t>
            </a:r>
            <a:r>
              <a:rPr lang="en-US" altLang="en-US" dirty="0" err="1" smtClean="0"/>
              <a:t>personen</a:t>
            </a:r>
            <a:r>
              <a:rPr lang="en-US" altLang="en-US" dirty="0" smtClean="0"/>
              <a:t> </a:t>
            </a:r>
            <a:r>
              <a:rPr lang="en-US" altLang="en-US" dirty="0" err="1" smtClean="0"/>
              <a:t>zijn</a:t>
            </a:r>
            <a:r>
              <a:rPr lang="en-US" altLang="en-US" dirty="0" smtClean="0"/>
              <a:t> </a:t>
            </a:r>
            <a:r>
              <a:rPr lang="en-US" altLang="en-US" dirty="0" err="1" smtClean="0"/>
              <a:t>ingeschreven</a:t>
            </a:r>
            <a:r>
              <a:rPr lang="en-US" altLang="en-US" dirty="0" smtClean="0"/>
              <a:t> in het </a:t>
            </a:r>
            <a:r>
              <a:rPr lang="en-US" altLang="en-US" dirty="0" err="1" smtClean="0">
                <a:sym typeface="Arial" charset="0"/>
              </a:rPr>
              <a:t>verwijzingsrepertorium</a:t>
            </a:r>
            <a:r>
              <a:rPr lang="en-US" altLang="en-US" dirty="0" smtClean="0"/>
              <a:t> </a:t>
            </a:r>
          </a:p>
          <a:p>
            <a:r>
              <a:rPr lang="en-US" altLang="en-US" dirty="0" err="1"/>
              <a:t>E</a:t>
            </a:r>
            <a:r>
              <a:rPr lang="en-US" altLang="en-US" dirty="0" err="1" smtClean="0"/>
              <a:t>lke</a:t>
            </a:r>
            <a:r>
              <a:rPr lang="en-US" altLang="en-US" dirty="0" smtClean="0"/>
              <a:t> </a:t>
            </a:r>
            <a:r>
              <a:rPr lang="en-US" altLang="en-US" dirty="0" err="1" smtClean="0"/>
              <a:t>persoon</a:t>
            </a:r>
            <a:r>
              <a:rPr lang="en-US" altLang="en-US" dirty="0" smtClean="0"/>
              <a:t> is </a:t>
            </a:r>
            <a:r>
              <a:rPr lang="en-US" altLang="en-US" dirty="0" err="1" smtClean="0"/>
              <a:t>gemiddeld</a:t>
            </a:r>
            <a:r>
              <a:rPr lang="en-US" altLang="en-US" dirty="0" smtClean="0"/>
              <a:t> </a:t>
            </a:r>
            <a:r>
              <a:rPr lang="en-US" altLang="en-US" dirty="0" err="1" smtClean="0"/>
              <a:t>gekend</a:t>
            </a:r>
            <a:r>
              <a:rPr lang="en-US" altLang="en-US" dirty="0" smtClean="0"/>
              <a:t> </a:t>
            </a:r>
            <a:r>
              <a:rPr lang="en-US" altLang="en-US" dirty="0" err="1" smtClean="0"/>
              <a:t>bij</a:t>
            </a:r>
            <a:r>
              <a:rPr lang="en-US" altLang="en-US" dirty="0" smtClean="0"/>
              <a:t> </a:t>
            </a:r>
            <a:r>
              <a:rPr lang="fr-FR" altLang="en-US" dirty="0" smtClean="0"/>
              <a:t>11,23</a:t>
            </a:r>
            <a:r>
              <a:rPr lang="en-US" altLang="en-US" dirty="0" smtClean="0"/>
              <a:t> </a:t>
            </a:r>
            <a:r>
              <a:rPr lang="en-US" altLang="en-US" dirty="0" err="1" smtClean="0"/>
              <a:t>actoren</a:t>
            </a:r>
            <a:r>
              <a:rPr lang="en-US" altLang="en-US" dirty="0" smtClean="0"/>
              <a:t> in de </a:t>
            </a:r>
            <a:r>
              <a:rPr lang="en-US" altLang="en-US" dirty="0" err="1" smtClean="0"/>
              <a:t>sociale</a:t>
            </a:r>
            <a:r>
              <a:rPr lang="en-US" altLang="en-US" dirty="0" smtClean="0"/>
              <a:t> </a:t>
            </a:r>
            <a:r>
              <a:rPr lang="en-US" altLang="en-US" dirty="0" err="1" smtClean="0"/>
              <a:t>zekerheid</a:t>
            </a:r>
            <a:endParaRPr lang="en-US" altLang="en-US" dirty="0" smtClean="0"/>
          </a:p>
          <a:p>
            <a:r>
              <a:rPr lang="en-US" altLang="en-US" dirty="0" smtClean="0"/>
              <a:t>187.597.097</a:t>
            </a:r>
            <a:r>
              <a:rPr lang="fr-FR" altLang="en-US" dirty="0" smtClean="0"/>
              <a:t> </a:t>
            </a:r>
            <a:r>
              <a:rPr lang="nl-NL" altLang="en-US" dirty="0" smtClean="0"/>
              <a:t> 'geactiveerde dossiers' in het personenrepertorium </a:t>
            </a:r>
            <a:r>
              <a:rPr lang="fr-FR" altLang="en-US" dirty="0" smtClean="0"/>
              <a:t>op 01/01/2015</a:t>
            </a:r>
          </a:p>
          <a:p>
            <a:pPr marL="457200" lvl="1" indent="0">
              <a:buNone/>
            </a:pPr>
            <a:endParaRPr lang="nl-BE" altLang="en-US" dirty="0"/>
          </a:p>
          <a:p>
            <a:pPr marL="457200" lvl="1" indent="0">
              <a:buNone/>
            </a:pPr>
            <a:endParaRPr lang="fr-BE" altLang="en-US" dirty="0"/>
          </a:p>
          <a:p>
            <a:endParaRPr lang="fr-BE" altLang="en-US" dirty="0" smtClean="0"/>
          </a:p>
          <a:p>
            <a:endParaRPr lang="fr-BE" altLang="en-US" dirty="0"/>
          </a:p>
          <a:p>
            <a:endParaRPr lang="fr-BE" altLang="en-US" dirty="0" smtClean="0"/>
          </a:p>
          <a:p>
            <a:endParaRPr lang="fr-BE" altLang="en-US" dirty="0"/>
          </a:p>
          <a:p>
            <a:r>
              <a:rPr lang="fr-BE" altLang="en-US" dirty="0" smtClean="0"/>
              <a:t>1.005.868.869 </a:t>
            </a:r>
            <a:r>
              <a:rPr lang="fr-BE" altLang="en-US" dirty="0" err="1" smtClean="0"/>
              <a:t>uitgewisselde</a:t>
            </a:r>
            <a:r>
              <a:rPr lang="fr-BE" altLang="en-US" dirty="0" smtClean="0"/>
              <a:t> </a:t>
            </a:r>
            <a:r>
              <a:rPr lang="fr-BE" altLang="en-US" dirty="0" err="1" smtClean="0"/>
              <a:t>berichten</a:t>
            </a:r>
            <a:r>
              <a:rPr lang="fr-BE" altLang="en-US" dirty="0" smtClean="0"/>
              <a:t> in 2014</a:t>
            </a:r>
            <a:endParaRPr lang="en-US" altLang="en-US" dirty="0" smtClean="0"/>
          </a:p>
          <a:p>
            <a:endParaRPr lang="fr-FR" altLang="en-US" dirty="0" smtClean="0"/>
          </a:p>
          <a:p>
            <a:endParaRPr lang="fr-FR" altLang="en-US" dirty="0" smtClean="0"/>
          </a:p>
        </p:txBody>
      </p:sp>
      <p:sp>
        <p:nvSpPr>
          <p:cNvPr id="45058" name="Title 1"/>
          <p:cNvSpPr>
            <a:spLocks noGrp="1"/>
          </p:cNvSpPr>
          <p:nvPr>
            <p:ph type="title"/>
          </p:nvPr>
        </p:nvSpPr>
        <p:spPr/>
        <p:txBody>
          <a:bodyPr/>
          <a:lstStyle/>
          <a:p>
            <a:r>
              <a:rPr lang="en-US" altLang="en-US" dirty="0" smtClean="0">
                <a:sym typeface="Arial" charset="0"/>
              </a:rPr>
              <a:t>Stand van </a:t>
            </a:r>
            <a:r>
              <a:rPr lang="en-US" altLang="en-US" dirty="0" err="1" smtClean="0">
                <a:sym typeface="Arial" charset="0"/>
              </a:rPr>
              <a:t>zaken</a:t>
            </a:r>
            <a:endParaRPr lang="en-US" altLang="en-US" dirty="0" smtClean="0">
              <a:sym typeface="Arial" charset="0"/>
            </a:endParaRPr>
          </a:p>
        </p:txBody>
      </p:sp>
      <p:sp>
        <p:nvSpPr>
          <p:cNvPr id="10" name="Slide Number Placeholder 9"/>
          <p:cNvSpPr>
            <a:spLocks noGrp="1"/>
          </p:cNvSpPr>
          <p:nvPr>
            <p:ph type="sldNum" sz="quarter" idx="10"/>
          </p:nvPr>
        </p:nvSpPr>
        <p:spPr/>
        <p:txBody>
          <a:bodyPr/>
          <a:lstStyle/>
          <a:p>
            <a:fld id="{5471B662-E07F-4B45-AF7C-5436FF003ECE}" type="slidenum">
              <a:rPr lang="en-GB" smtClean="0"/>
              <a:pPr/>
              <a:t>16</a:t>
            </a:fld>
            <a:endParaRPr lang="en-GB" dirty="0"/>
          </a:p>
        </p:txBody>
      </p:sp>
    </p:spTree>
    <p:extLst>
      <p:ext uri="{BB962C8B-B14F-4D97-AF65-F5344CB8AC3E}">
        <p14:creationId xmlns:p14="http://schemas.microsoft.com/office/powerpoint/2010/main" val="3197182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sym typeface="Arial" charset="0"/>
              </a:rPr>
              <a:t>Stand van zaken</a:t>
            </a:r>
            <a:endParaRPr lang="en-US" altLang="en-US" dirty="0" smtClean="0">
              <a:sym typeface="Arial" charset="0"/>
            </a:endParaRPr>
          </a:p>
        </p:txBody>
      </p:sp>
      <p:sp>
        <p:nvSpPr>
          <p:cNvPr id="50179" name="Content Placeholder 2"/>
          <p:cNvSpPr>
            <a:spLocks noGrp="1"/>
          </p:cNvSpPr>
          <p:nvPr>
            <p:ph idx="1"/>
          </p:nvPr>
        </p:nvSpPr>
        <p:spPr/>
        <p:txBody>
          <a:bodyPr/>
          <a:lstStyle/>
          <a:p>
            <a:r>
              <a:rPr lang="en-US" altLang="en-US" b="1" dirty="0" err="1">
                <a:sym typeface="Arial" charset="0"/>
              </a:rPr>
              <a:t>P</a:t>
            </a:r>
            <a:r>
              <a:rPr lang="en-US" altLang="en-US" b="1" dirty="0" err="1" smtClean="0">
                <a:sym typeface="Arial" charset="0"/>
              </a:rPr>
              <a:t>ortaalomgeving</a:t>
            </a:r>
            <a:r>
              <a:rPr lang="en-US" altLang="en-US" dirty="0" smtClean="0">
                <a:sym typeface="Arial" charset="0"/>
              </a:rPr>
              <a:t> (</a:t>
            </a:r>
            <a:r>
              <a:rPr lang="en-US" altLang="en-US" dirty="0" smtClean="0">
                <a:sym typeface="Arial" charset="0"/>
                <a:hlinkClick r:id="rId2"/>
              </a:rPr>
              <a:t>www.socialsecurity.be</a:t>
            </a:r>
            <a:r>
              <a:rPr lang="en-US" altLang="en-US" dirty="0" smtClean="0">
                <a:sym typeface="Arial" charset="0"/>
              </a:rPr>
              <a:t>) met</a:t>
            </a:r>
          </a:p>
          <a:p>
            <a:pPr lvl="1"/>
            <a:r>
              <a:rPr lang="en-US" altLang="en-US" dirty="0" err="1" smtClean="0">
                <a:sym typeface="Arial" charset="0"/>
              </a:rPr>
              <a:t>informatie</a:t>
            </a:r>
            <a:r>
              <a:rPr lang="en-US" altLang="en-US" dirty="0" smtClean="0">
                <a:sym typeface="Arial" charset="0"/>
              </a:rPr>
              <a:t> over </a:t>
            </a:r>
            <a:r>
              <a:rPr lang="en-US" altLang="en-US" dirty="0" err="1" smtClean="0">
                <a:sym typeface="Arial" charset="0"/>
              </a:rPr>
              <a:t>alle</a:t>
            </a:r>
            <a:r>
              <a:rPr lang="en-US" altLang="en-US" dirty="0" smtClean="0">
                <a:sym typeface="Arial" charset="0"/>
              </a:rPr>
              <a:t> </a:t>
            </a:r>
            <a:r>
              <a:rPr lang="en-US" altLang="en-US" dirty="0" err="1" smtClean="0">
                <a:sym typeface="Arial" charset="0"/>
              </a:rPr>
              <a:t>aspecten</a:t>
            </a:r>
            <a:r>
              <a:rPr lang="en-US" altLang="en-US" dirty="0" smtClean="0">
                <a:sym typeface="Arial" charset="0"/>
              </a:rPr>
              <a:t> van de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endParaRPr lang="en-US" altLang="en-US" dirty="0" smtClean="0">
              <a:sym typeface="Arial" charset="0"/>
            </a:endParaRPr>
          </a:p>
          <a:p>
            <a:pPr lvl="1"/>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transacties</a:t>
            </a:r>
            <a:r>
              <a:rPr lang="en-US" altLang="en-US" dirty="0" smtClean="0">
                <a:sym typeface="Arial" charset="0"/>
              </a:rPr>
              <a:t> </a:t>
            </a:r>
            <a:r>
              <a:rPr lang="en-US" altLang="en-US" dirty="0" err="1" smtClean="0">
                <a:sym typeface="Arial" charset="0"/>
              </a:rPr>
              <a:t>voor</a:t>
            </a:r>
            <a:r>
              <a:rPr lang="en-US" altLang="en-US" dirty="0" smtClean="0">
                <a:sym typeface="Arial" charset="0"/>
              </a:rPr>
              <a:t> burgers, </a:t>
            </a:r>
            <a:r>
              <a:rPr lang="en-US" altLang="en-US" dirty="0" err="1" smtClean="0">
                <a:sym typeface="Arial" charset="0"/>
              </a:rPr>
              <a:t>ondernemingen</a:t>
            </a:r>
            <a:r>
              <a:rPr lang="en-US" altLang="en-US" dirty="0" smtClean="0">
                <a:sym typeface="Arial" charset="0"/>
              </a:rPr>
              <a:t>, </a:t>
            </a:r>
            <a:r>
              <a:rPr lang="en-US" altLang="en-US" dirty="0" err="1" smtClean="0">
                <a:sym typeface="Arial" charset="0"/>
              </a:rPr>
              <a:t>hun</a:t>
            </a:r>
            <a:r>
              <a:rPr lang="en-US" altLang="en-US" dirty="0" smtClean="0">
                <a:sym typeface="Arial" charset="0"/>
              </a:rPr>
              <a:t> </a:t>
            </a:r>
            <a:r>
              <a:rPr lang="en-US" altLang="en-US" dirty="0" err="1" smtClean="0">
                <a:sym typeface="Arial" charset="0"/>
              </a:rPr>
              <a:t>dienstverleners</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beroepsbeoefenaars</a:t>
            </a:r>
            <a:endParaRPr lang="en-US" altLang="en-US" dirty="0" smtClean="0">
              <a:sym typeface="Arial" charset="0"/>
            </a:endParaRPr>
          </a:p>
          <a:p>
            <a:pPr lvl="1"/>
            <a:r>
              <a:rPr lang="en-US" altLang="en-US" dirty="0" err="1" smtClean="0">
                <a:sym typeface="Arial" charset="0"/>
              </a:rPr>
              <a:t>geharmoniseerde</a:t>
            </a:r>
            <a:r>
              <a:rPr lang="en-US" altLang="en-US" dirty="0" smtClean="0">
                <a:sym typeface="Arial" charset="0"/>
              </a:rPr>
              <a:t> </a:t>
            </a:r>
            <a:r>
              <a:rPr lang="en-US" altLang="en-US" dirty="0" err="1" smtClean="0">
                <a:sym typeface="Arial" charset="0"/>
              </a:rPr>
              <a:t>instructies</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een</a:t>
            </a:r>
            <a:r>
              <a:rPr lang="en-US" altLang="en-US" dirty="0" smtClean="0">
                <a:sym typeface="Arial" charset="0"/>
              </a:rPr>
              <a:t> </a:t>
            </a:r>
            <a:r>
              <a:rPr lang="en-US" altLang="en-US" dirty="0" err="1" smtClean="0">
                <a:sym typeface="Arial" charset="0"/>
              </a:rPr>
              <a:t>beschrijving</a:t>
            </a:r>
            <a:r>
              <a:rPr lang="en-US" altLang="en-US" dirty="0" smtClean="0">
                <a:sym typeface="Arial" charset="0"/>
              </a:rPr>
              <a:t> van het </a:t>
            </a:r>
            <a:r>
              <a:rPr lang="en-US" altLang="en-US" dirty="0" err="1" smtClean="0">
                <a:sym typeface="Arial" charset="0"/>
              </a:rPr>
              <a:t>gehanteerde</a:t>
            </a:r>
            <a:r>
              <a:rPr lang="en-US" altLang="en-US" dirty="0" smtClean="0">
                <a:sym typeface="Arial" charset="0"/>
              </a:rPr>
              <a:t> </a:t>
            </a:r>
            <a:r>
              <a:rPr lang="en-US" altLang="en-US" dirty="0" err="1" smtClean="0">
                <a:sym typeface="Arial" charset="0"/>
              </a:rPr>
              <a:t>multifunctionele</a:t>
            </a:r>
            <a:r>
              <a:rPr lang="en-US" altLang="en-US" dirty="0" smtClean="0">
                <a:sym typeface="Arial" charset="0"/>
              </a:rPr>
              <a:t> </a:t>
            </a:r>
            <a:r>
              <a:rPr lang="en-US" altLang="en-US" dirty="0" err="1" smtClean="0">
                <a:sym typeface="Arial" charset="0"/>
              </a:rPr>
              <a:t>informatiemodel</a:t>
            </a:r>
            <a:endParaRPr lang="en-US" altLang="en-US" dirty="0" smtClean="0">
              <a:sym typeface="Arial" charset="0"/>
            </a:endParaRPr>
          </a:p>
          <a:p>
            <a:pPr lvl="1"/>
            <a:r>
              <a:rPr lang="en-US" altLang="en-US" dirty="0" err="1" smtClean="0">
                <a:sym typeface="Arial" charset="0"/>
              </a:rPr>
              <a:t>een</a:t>
            </a:r>
            <a:r>
              <a:rPr lang="en-US" altLang="en-US" dirty="0" smtClean="0">
                <a:sym typeface="Arial" charset="0"/>
              </a:rPr>
              <a:t> </a:t>
            </a:r>
            <a:r>
              <a:rPr lang="en-US" altLang="en-US" dirty="0" err="1" smtClean="0">
                <a:sym typeface="Arial" charset="0"/>
              </a:rPr>
              <a:t>persoonlijke</a:t>
            </a:r>
            <a:r>
              <a:rPr lang="en-US" altLang="en-US" dirty="0" smtClean="0">
                <a:sym typeface="Arial" charset="0"/>
              </a:rPr>
              <a:t> </a:t>
            </a:r>
            <a:r>
              <a:rPr lang="en-US" altLang="en-US" dirty="0" err="1" smtClean="0">
                <a:sym typeface="Arial" charset="0"/>
              </a:rPr>
              <a:t>pagina</a:t>
            </a:r>
            <a:r>
              <a:rPr lang="en-US" altLang="en-US" dirty="0" smtClean="0">
                <a:sym typeface="Arial" charset="0"/>
              </a:rPr>
              <a:t> </a:t>
            </a:r>
            <a:r>
              <a:rPr lang="en-US" altLang="en-US" dirty="0" err="1" smtClean="0">
                <a:sym typeface="Arial" charset="0"/>
              </a:rPr>
              <a:t>voor</a:t>
            </a:r>
            <a:r>
              <a:rPr lang="en-US" altLang="en-US" dirty="0" smtClean="0">
                <a:sym typeface="Arial" charset="0"/>
              </a:rPr>
              <a:t> </a:t>
            </a:r>
            <a:r>
              <a:rPr lang="en-US" altLang="en-US" dirty="0" err="1" smtClean="0">
                <a:sym typeface="Arial" charset="0"/>
              </a:rPr>
              <a:t>elke</a:t>
            </a:r>
            <a:r>
              <a:rPr lang="en-US" altLang="en-US" dirty="0" smtClean="0">
                <a:sym typeface="Arial" charset="0"/>
              </a:rPr>
              <a:t> burger, </a:t>
            </a:r>
            <a:r>
              <a:rPr lang="en-US" altLang="en-US" dirty="0" err="1" smtClean="0">
                <a:sym typeface="Arial" charset="0"/>
              </a:rPr>
              <a:t>onderneming</a:t>
            </a:r>
            <a:r>
              <a:rPr lang="en-US" altLang="en-US" dirty="0" smtClean="0">
                <a:sym typeface="Arial" charset="0"/>
              </a:rPr>
              <a:t>, </a:t>
            </a:r>
            <a:r>
              <a:rPr lang="en-US" altLang="en-US" dirty="0" err="1" smtClean="0">
                <a:sym typeface="Arial" charset="0"/>
              </a:rPr>
              <a:t>dienstverlener</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beroepsbeoefenaar</a:t>
            </a:r>
            <a:endParaRPr lang="en-US" altLang="en-US" dirty="0" smtClean="0">
              <a:sym typeface="Arial" charset="0"/>
            </a:endParaRPr>
          </a:p>
          <a:p>
            <a:r>
              <a:rPr lang="en-US" altLang="en-US" dirty="0" err="1" smtClean="0">
                <a:sym typeface="Arial" charset="0"/>
              </a:rPr>
              <a:t>Aantal</a:t>
            </a:r>
            <a:r>
              <a:rPr lang="en-US" altLang="en-US" b="1" dirty="0" smtClean="0">
                <a:sym typeface="Arial" charset="0"/>
              </a:rPr>
              <a:t> </a:t>
            </a:r>
            <a:r>
              <a:rPr lang="en-US" altLang="en-US" b="1" dirty="0" err="1" smtClean="0">
                <a:sym typeface="Arial" charset="0"/>
              </a:rPr>
              <a:t>mobiele</a:t>
            </a:r>
            <a:r>
              <a:rPr lang="en-US" altLang="en-US" b="1" dirty="0" smtClean="0">
                <a:sym typeface="Arial" charset="0"/>
              </a:rPr>
              <a:t> </a:t>
            </a:r>
            <a:r>
              <a:rPr lang="en-US" altLang="en-US" b="1" dirty="0" err="1" smtClean="0">
                <a:sym typeface="Arial" charset="0"/>
              </a:rPr>
              <a:t>toepassingen</a:t>
            </a:r>
            <a:r>
              <a:rPr lang="en-US" altLang="en-US" b="1" dirty="0" smtClean="0">
                <a:sym typeface="Arial" charset="0"/>
              </a:rPr>
              <a:t> </a:t>
            </a:r>
            <a:r>
              <a:rPr lang="en-US" altLang="en-US" dirty="0" smtClean="0">
                <a:sym typeface="Arial" charset="0"/>
              </a:rPr>
              <a:t>(apps) </a:t>
            </a:r>
            <a:r>
              <a:rPr lang="en-US" altLang="en-US" dirty="0" err="1" smtClean="0">
                <a:sym typeface="Arial" charset="0"/>
              </a:rPr>
              <a:t>voor</a:t>
            </a:r>
            <a:r>
              <a:rPr lang="en-US" altLang="en-US" dirty="0" smtClean="0">
                <a:sym typeface="Arial" charset="0"/>
              </a:rPr>
              <a:t> burgers </a:t>
            </a:r>
            <a:r>
              <a:rPr lang="en-US" altLang="en-US" dirty="0" err="1" smtClean="0">
                <a:sym typeface="Arial" charset="0"/>
              </a:rPr>
              <a:t>en</a:t>
            </a:r>
            <a:r>
              <a:rPr lang="en-US" altLang="en-US" dirty="0" smtClean="0">
                <a:sym typeface="Arial" charset="0"/>
              </a:rPr>
              <a:t> </a:t>
            </a:r>
            <a:r>
              <a:rPr lang="en-US" altLang="en-US" dirty="0" err="1" smtClean="0">
                <a:sym typeface="Arial" charset="0"/>
              </a:rPr>
              <a:t>ondernemingen</a:t>
            </a:r>
            <a:r>
              <a:rPr lang="en-US" altLang="en-US" dirty="0" smtClean="0">
                <a:sym typeface="Arial" charset="0"/>
              </a:rPr>
              <a:t>, </a:t>
            </a:r>
            <a:r>
              <a:rPr lang="en-US" altLang="en-US" dirty="0" err="1" smtClean="0">
                <a:sym typeface="Arial" charset="0"/>
              </a:rPr>
              <a:t>zoals</a:t>
            </a:r>
            <a:r>
              <a:rPr lang="en-US" altLang="en-US" dirty="0" smtClean="0">
                <a:sym typeface="Arial" charset="0"/>
              </a:rPr>
              <a:t> </a:t>
            </a:r>
            <a:r>
              <a:rPr lang="en-US" altLang="en-US" dirty="0" err="1" smtClean="0">
                <a:sym typeface="Arial" charset="0"/>
              </a:rPr>
              <a:t>Checkin@work</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Student@work</a:t>
            </a:r>
            <a:endParaRPr lang="en-US" altLang="en-US" b="1" dirty="0" smtClean="0">
              <a:sym typeface="Arial" charset="0"/>
            </a:endParaRPr>
          </a:p>
        </p:txBody>
      </p:sp>
      <p:sp>
        <p:nvSpPr>
          <p:cNvPr id="5" name="Slide Number Placeholder 4"/>
          <p:cNvSpPr>
            <a:spLocks noGrp="1"/>
          </p:cNvSpPr>
          <p:nvPr>
            <p:ph type="sldNum" sz="quarter" idx="10"/>
          </p:nvPr>
        </p:nvSpPr>
        <p:spPr/>
        <p:txBody>
          <a:bodyPr/>
          <a:lstStyle/>
          <a:p>
            <a:fld id="{5471B662-E07F-4B45-AF7C-5436FF003ECE}" type="slidenum">
              <a:rPr lang="en-GB" smtClean="0"/>
              <a:pPr/>
              <a:t>17</a:t>
            </a:fld>
            <a:endParaRPr lang="en-GB" dirty="0"/>
          </a:p>
        </p:txBody>
      </p:sp>
    </p:spTree>
    <p:extLst>
      <p:ext uri="{BB962C8B-B14F-4D97-AF65-F5344CB8AC3E}">
        <p14:creationId xmlns:p14="http://schemas.microsoft.com/office/powerpoint/2010/main" val="1763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Stand van zaken</a:t>
            </a:r>
            <a:endParaRPr lang="fr-BE" dirty="0"/>
          </a:p>
        </p:txBody>
      </p:sp>
      <p:sp>
        <p:nvSpPr>
          <p:cNvPr id="3" name="Content Placeholder 2"/>
          <p:cNvSpPr>
            <a:spLocks noGrp="1"/>
          </p:cNvSpPr>
          <p:nvPr>
            <p:ph idx="1"/>
          </p:nvPr>
        </p:nvSpPr>
        <p:spPr/>
        <p:txBody>
          <a:bodyPr/>
          <a:lstStyle/>
          <a:p>
            <a:r>
              <a:rPr lang="nl-BE" dirty="0" smtClean="0"/>
              <a:t>Een </a:t>
            </a:r>
            <a:r>
              <a:rPr lang="nl-BE" b="1" dirty="0" smtClean="0"/>
              <a:t>datawarehouse arbeidsmarkt en sociale bescherming</a:t>
            </a:r>
          </a:p>
          <a:p>
            <a:pPr lvl="1"/>
            <a:r>
              <a:rPr lang="nl-BE" dirty="0" smtClean="0"/>
              <a:t>met gegevens afkomstig van </a:t>
            </a:r>
            <a:r>
              <a:rPr lang="nl-BE" dirty="0" smtClean="0">
                <a:sym typeface="Arial" charset="0"/>
              </a:rPr>
              <a:t>alle actoren in de sociale sector, FOD Financiën, </a:t>
            </a:r>
            <a:r>
              <a:rPr lang="nl-BE" dirty="0" err="1" smtClean="0">
                <a:sym typeface="Arial" charset="0"/>
              </a:rPr>
              <a:t>Belstat</a:t>
            </a:r>
            <a:r>
              <a:rPr lang="nl-BE" dirty="0" smtClean="0">
                <a:sym typeface="Arial" charset="0"/>
              </a:rPr>
              <a:t>, … (lijst van alle beschikbare variabelen op </a:t>
            </a:r>
            <a:r>
              <a:rPr lang="nl-BE" dirty="0" smtClean="0">
                <a:sym typeface="Arial" charset="0"/>
                <a:hlinkClick r:id="rId2"/>
              </a:rPr>
              <a:t>www.ksz.fgov.be</a:t>
            </a:r>
            <a:r>
              <a:rPr lang="nl-BE" dirty="0" smtClean="0">
                <a:sym typeface="Arial" charset="0"/>
              </a:rPr>
              <a:t>)</a:t>
            </a:r>
          </a:p>
          <a:p>
            <a:pPr lvl="1"/>
            <a:r>
              <a:rPr lang="nl-BE" dirty="0" smtClean="0">
                <a:sym typeface="Arial" charset="0"/>
              </a:rPr>
              <a:t>bruikbaar voor onderzoek, beleidsvoorbereiding en beleidsevaluatie</a:t>
            </a:r>
          </a:p>
          <a:p>
            <a:pPr lvl="1"/>
            <a:r>
              <a:rPr lang="nl-BE" dirty="0" smtClean="0">
                <a:sym typeface="Arial" charset="0"/>
              </a:rPr>
              <a:t>na machtiging van het sectoraal comité sociale zekerheid en gezondheid</a:t>
            </a:r>
          </a:p>
          <a:p>
            <a:pPr lvl="1"/>
            <a:r>
              <a:rPr lang="nl-BE" dirty="0" smtClean="0">
                <a:sym typeface="Arial" charset="0"/>
              </a:rPr>
              <a:t>na </a:t>
            </a:r>
            <a:r>
              <a:rPr lang="nl-BE" dirty="0" err="1" smtClean="0">
                <a:sym typeface="Arial" charset="0"/>
              </a:rPr>
              <a:t>anonimisering</a:t>
            </a:r>
            <a:r>
              <a:rPr lang="nl-BE" dirty="0" smtClean="0">
                <a:sym typeface="Arial" charset="0"/>
              </a:rPr>
              <a:t> of codering van de gegevens</a:t>
            </a:r>
          </a:p>
          <a:p>
            <a:pPr lvl="1"/>
            <a:r>
              <a:rPr lang="nl-BE" dirty="0" smtClean="0">
                <a:sym typeface="Arial" charset="0"/>
              </a:rPr>
              <a:t>2 vormen van ontsluiting: veel gevraagde basisstatistieken via </a:t>
            </a:r>
            <a:r>
              <a:rPr lang="nl-BE" dirty="0" err="1" smtClean="0">
                <a:sym typeface="Arial" charset="0"/>
              </a:rPr>
              <a:t>webtoepassing</a:t>
            </a:r>
            <a:r>
              <a:rPr lang="nl-BE" dirty="0" smtClean="0">
                <a:sym typeface="Arial" charset="0"/>
              </a:rPr>
              <a:t> of specifieke aanvraag</a:t>
            </a:r>
            <a:endParaRPr lang="nl-BE" dirty="0">
              <a:sym typeface="Arial" charset="0"/>
            </a:endParaRPr>
          </a:p>
        </p:txBody>
      </p:sp>
      <p:sp>
        <p:nvSpPr>
          <p:cNvPr id="4" name="Slide Number Placeholder 3"/>
          <p:cNvSpPr>
            <a:spLocks noGrp="1"/>
          </p:cNvSpPr>
          <p:nvPr>
            <p:ph type="sldNum" sz="quarter" idx="10"/>
          </p:nvPr>
        </p:nvSpPr>
        <p:spPr/>
        <p:txBody>
          <a:bodyPr/>
          <a:lstStyle/>
          <a:p>
            <a:fld id="{5471B662-E07F-4B45-AF7C-5436FF003ECE}" type="slidenum">
              <a:rPr lang="en-GB" smtClean="0"/>
              <a:pPr/>
              <a:t>18</a:t>
            </a:fld>
            <a:endParaRPr lang="en-GB" dirty="0"/>
          </a:p>
        </p:txBody>
      </p:sp>
    </p:spTree>
    <p:extLst>
      <p:ext uri="{BB962C8B-B14F-4D97-AF65-F5344CB8AC3E}">
        <p14:creationId xmlns:p14="http://schemas.microsoft.com/office/powerpoint/2010/main" val="2372318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Stand van zaken</a:t>
            </a:r>
            <a:endParaRPr lang="fr-BE" dirty="0"/>
          </a:p>
        </p:txBody>
      </p:sp>
      <p:sp>
        <p:nvSpPr>
          <p:cNvPr id="3" name="Content Placeholder 2"/>
          <p:cNvSpPr>
            <a:spLocks noGrp="1"/>
          </p:cNvSpPr>
          <p:nvPr>
            <p:ph idx="1"/>
          </p:nvPr>
        </p:nvSpPr>
        <p:spPr/>
        <p:txBody>
          <a:bodyPr/>
          <a:lstStyle/>
          <a:p>
            <a:r>
              <a:rPr lang="en-US" altLang="en-US" dirty="0" err="1">
                <a:sym typeface="Arial" charset="0"/>
              </a:rPr>
              <a:t>Een</a:t>
            </a:r>
            <a:r>
              <a:rPr lang="en-US" altLang="en-US" dirty="0">
                <a:sym typeface="Arial" charset="0"/>
              </a:rPr>
              <a:t> </a:t>
            </a:r>
            <a:r>
              <a:rPr lang="en-US" altLang="en-US" dirty="0" err="1">
                <a:sym typeface="Arial" charset="0"/>
              </a:rPr>
              <a:t>geïntegreerd</a:t>
            </a:r>
            <a:r>
              <a:rPr lang="en-US" altLang="en-US" dirty="0">
                <a:sym typeface="Arial" charset="0"/>
              </a:rPr>
              <a:t>, via </a:t>
            </a:r>
            <a:r>
              <a:rPr lang="en-US" altLang="en-US" dirty="0" err="1">
                <a:sym typeface="Arial" charset="0"/>
              </a:rPr>
              <a:t>verschillende</a:t>
            </a:r>
            <a:r>
              <a:rPr lang="en-US" altLang="en-US" dirty="0">
                <a:sym typeface="Arial" charset="0"/>
              </a:rPr>
              <a:t> </a:t>
            </a:r>
            <a:r>
              <a:rPr lang="en-US" altLang="en-US" dirty="0" err="1">
                <a:sym typeface="Arial" charset="0"/>
              </a:rPr>
              <a:t>kanalen</a:t>
            </a:r>
            <a:r>
              <a:rPr lang="en-US" altLang="en-US" dirty="0">
                <a:sym typeface="Arial" charset="0"/>
              </a:rPr>
              <a:t> </a:t>
            </a:r>
            <a:r>
              <a:rPr lang="en-US" altLang="en-US" dirty="0" err="1">
                <a:sym typeface="Arial" charset="0"/>
              </a:rPr>
              <a:t>bereikbaar</a:t>
            </a:r>
            <a:r>
              <a:rPr lang="en-US" altLang="en-US" dirty="0">
                <a:sym typeface="Arial" charset="0"/>
              </a:rPr>
              <a:t> </a:t>
            </a:r>
            <a:r>
              <a:rPr lang="en-US" altLang="en-US" b="1" dirty="0">
                <a:sym typeface="Arial" charset="0"/>
              </a:rPr>
              <a:t>contact center</a:t>
            </a:r>
            <a:r>
              <a:rPr lang="en-US" altLang="en-US" dirty="0">
                <a:sym typeface="Arial" charset="0"/>
              </a:rPr>
              <a:t> </a:t>
            </a:r>
            <a:r>
              <a:rPr lang="en-US" altLang="en-US" dirty="0" err="1">
                <a:sym typeface="Arial" charset="0"/>
              </a:rPr>
              <a:t>Eranova</a:t>
            </a:r>
            <a:r>
              <a:rPr lang="en-US" altLang="en-US" dirty="0">
                <a:sym typeface="Arial" charset="0"/>
              </a:rPr>
              <a:t> </a:t>
            </a:r>
            <a:r>
              <a:rPr lang="en-US" altLang="en-US" dirty="0" err="1">
                <a:sym typeface="Arial" charset="0"/>
              </a:rPr>
              <a:t>ondersteund</a:t>
            </a:r>
            <a:r>
              <a:rPr lang="en-US" altLang="en-US" dirty="0">
                <a:sym typeface="Arial" charset="0"/>
              </a:rPr>
              <a:t> door </a:t>
            </a:r>
            <a:r>
              <a:rPr lang="en-US" altLang="en-US" dirty="0" err="1">
                <a:sym typeface="Arial" charset="0"/>
              </a:rPr>
              <a:t>een</a:t>
            </a:r>
            <a:r>
              <a:rPr lang="en-US" altLang="en-US" dirty="0">
                <a:sym typeface="Arial" charset="0"/>
              </a:rPr>
              <a:t> customer relationship management tool, </a:t>
            </a:r>
            <a:r>
              <a:rPr lang="en-US" altLang="en-US" dirty="0" err="1">
                <a:sym typeface="Arial" charset="0"/>
              </a:rPr>
              <a:t>en</a:t>
            </a:r>
            <a:r>
              <a:rPr lang="en-US" altLang="en-US" dirty="0">
                <a:sym typeface="Arial" charset="0"/>
              </a:rPr>
              <a:t> </a:t>
            </a:r>
            <a:r>
              <a:rPr lang="en-US" altLang="en-US" dirty="0" err="1">
                <a:sym typeface="Arial" charset="0"/>
              </a:rPr>
              <a:t>werkend</a:t>
            </a:r>
            <a:r>
              <a:rPr lang="en-US" altLang="en-US" dirty="0">
                <a:sym typeface="Arial" charset="0"/>
              </a:rPr>
              <a:t> met </a:t>
            </a:r>
            <a:r>
              <a:rPr lang="en-US" altLang="en-US" dirty="0" err="1">
                <a:sym typeface="Arial" charset="0"/>
              </a:rPr>
              <a:t>strikte</a:t>
            </a:r>
            <a:r>
              <a:rPr lang="en-US" altLang="en-US" dirty="0">
                <a:sym typeface="Arial" charset="0"/>
              </a:rPr>
              <a:t> service level agreements (SLA’s)</a:t>
            </a:r>
          </a:p>
          <a:p>
            <a:pPr marL="0" indent="0">
              <a:buNone/>
            </a:pP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19</a:t>
            </a:fld>
            <a:endParaRPr lang="en-GB" dirty="0"/>
          </a:p>
        </p:txBody>
      </p:sp>
    </p:spTree>
    <p:extLst>
      <p:ext uri="{BB962C8B-B14F-4D97-AF65-F5344CB8AC3E}">
        <p14:creationId xmlns:p14="http://schemas.microsoft.com/office/powerpoint/2010/main" val="4159759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Structuur van de uiteenzetting</a:t>
            </a:r>
            <a:endParaRPr lang="fr-BE" dirty="0"/>
          </a:p>
        </p:txBody>
      </p:sp>
      <p:sp>
        <p:nvSpPr>
          <p:cNvPr id="3" name="Content Placeholder 2"/>
          <p:cNvSpPr>
            <a:spLocks noGrp="1"/>
          </p:cNvSpPr>
          <p:nvPr>
            <p:ph idx="1"/>
          </p:nvPr>
        </p:nvSpPr>
        <p:spPr/>
        <p:txBody>
          <a:bodyPr/>
          <a:lstStyle/>
          <a:p>
            <a:r>
              <a:rPr lang="nl-BE" dirty="0" smtClean="0"/>
              <a:t>Enkele </a:t>
            </a:r>
            <a:r>
              <a:rPr lang="nl-BE" dirty="0" err="1" smtClean="0"/>
              <a:t>highlights</a:t>
            </a:r>
            <a:r>
              <a:rPr lang="nl-BE" dirty="0" smtClean="0"/>
              <a:t> uit uiteenzetting van Rik Vera</a:t>
            </a:r>
          </a:p>
          <a:p>
            <a:r>
              <a:rPr lang="nl-BE" dirty="0" smtClean="0"/>
              <a:t>Verwachtingen van burgers, zelfstandigen en ondernemingen, en wensen van de overheid</a:t>
            </a:r>
          </a:p>
          <a:p>
            <a:r>
              <a:rPr lang="nl-BE" dirty="0" smtClean="0"/>
              <a:t>Netwerk van de sociale zekerheid</a:t>
            </a:r>
          </a:p>
          <a:p>
            <a:r>
              <a:rPr lang="nl-BE" dirty="0" smtClean="0"/>
              <a:t>Enkele uitdagingen en opportuniteiten</a:t>
            </a:r>
          </a:p>
          <a:p>
            <a:r>
              <a:rPr lang="nl-BE" dirty="0" smtClean="0"/>
              <a:t>Ter info: visie ICT-managers federale overheid</a:t>
            </a:r>
          </a:p>
          <a:p>
            <a:r>
              <a:rPr lang="nl-BE" dirty="0" smtClean="0"/>
              <a:t>Tot slot</a:t>
            </a:r>
            <a:endParaRPr lang="nl-BE" dirty="0" smtClean="0"/>
          </a:p>
          <a:p>
            <a:r>
              <a:rPr lang="nl-BE" dirty="0" smtClean="0"/>
              <a:t>Discussie</a:t>
            </a:r>
          </a:p>
        </p:txBody>
      </p:sp>
      <p:sp>
        <p:nvSpPr>
          <p:cNvPr id="4" name="Slide Number Placeholder 3"/>
          <p:cNvSpPr>
            <a:spLocks noGrp="1"/>
          </p:cNvSpPr>
          <p:nvPr>
            <p:ph type="sldNum" sz="quarter" idx="10"/>
          </p:nvPr>
        </p:nvSpPr>
        <p:spPr/>
        <p:txBody>
          <a:bodyPr/>
          <a:lstStyle/>
          <a:p>
            <a:fld id="{5471B662-E07F-4B45-AF7C-5436FF003ECE}" type="slidenum">
              <a:rPr lang="en-GB" smtClean="0"/>
              <a:pPr/>
              <a:t>2</a:t>
            </a:fld>
            <a:endParaRPr lang="en-GB" dirty="0"/>
          </a:p>
        </p:txBody>
      </p:sp>
    </p:spTree>
    <p:extLst>
      <p:ext uri="{BB962C8B-B14F-4D97-AF65-F5344CB8AC3E}">
        <p14:creationId xmlns:p14="http://schemas.microsoft.com/office/powerpoint/2010/main" val="1972829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sym typeface="Arial" charset="0"/>
              </a:rPr>
              <a:t>Stand van </a:t>
            </a:r>
            <a:r>
              <a:rPr lang="en-US" altLang="en-US" dirty="0" err="1" smtClean="0">
                <a:sym typeface="Arial" charset="0"/>
              </a:rPr>
              <a:t>zaken</a:t>
            </a:r>
            <a:r>
              <a:rPr lang="en-US" altLang="en-US" dirty="0" smtClean="0">
                <a:sym typeface="Arial" charset="0"/>
              </a:rPr>
              <a:t>: </a:t>
            </a:r>
            <a:r>
              <a:rPr lang="en-US" altLang="en-US" dirty="0" err="1" smtClean="0">
                <a:sym typeface="Arial" charset="0"/>
              </a:rPr>
              <a:t>ondernemingen</a:t>
            </a:r>
            <a:endParaRPr lang="en-US" altLang="en-US" dirty="0" smtClean="0">
              <a:sym typeface="Arial" charset="0"/>
            </a:endParaRPr>
          </a:p>
        </p:txBody>
      </p:sp>
      <p:sp>
        <p:nvSpPr>
          <p:cNvPr id="51203" name="Rectangle 3"/>
          <p:cNvSpPr>
            <a:spLocks noGrp="1" noChangeArrowheads="1"/>
          </p:cNvSpPr>
          <p:nvPr>
            <p:ph idx="1"/>
          </p:nvPr>
        </p:nvSpPr>
        <p:spPr/>
        <p:txBody>
          <a:bodyPr>
            <a:normAutofit fontScale="92500" lnSpcReduction="20000"/>
          </a:bodyPr>
          <a:lstStyle/>
          <a:p>
            <a:r>
              <a:rPr lang="en-US" altLang="en-US" b="1" dirty="0" smtClean="0">
                <a:sym typeface="Arial" charset="0"/>
              </a:rPr>
              <a:t>&gt; 50 </a:t>
            </a:r>
            <a:r>
              <a:rPr lang="en-US" altLang="en-US" b="1" dirty="0" err="1" smtClean="0">
                <a:sym typeface="Arial" charset="0"/>
              </a:rPr>
              <a:t>elektronische</a:t>
            </a:r>
            <a:r>
              <a:rPr lang="en-US" altLang="en-US" b="1" dirty="0" smtClean="0">
                <a:sym typeface="Arial" charset="0"/>
              </a:rPr>
              <a:t> </a:t>
            </a:r>
            <a:r>
              <a:rPr lang="en-US" altLang="en-US" b="1" dirty="0" err="1" smtClean="0">
                <a:sym typeface="Arial" charset="0"/>
              </a:rPr>
              <a:t>diensten</a:t>
            </a:r>
            <a:r>
              <a:rPr lang="en-US" altLang="en-US" b="1" dirty="0" smtClean="0">
                <a:sym typeface="Arial" charset="0"/>
              </a:rPr>
              <a:t> </a:t>
            </a:r>
            <a:r>
              <a:rPr lang="en-US" altLang="en-US" b="1" dirty="0" err="1" smtClean="0">
                <a:sym typeface="Arial" charset="0"/>
              </a:rPr>
              <a:t>voor</a:t>
            </a:r>
            <a:r>
              <a:rPr lang="en-US" altLang="en-US" b="1" dirty="0" smtClean="0">
                <a:sym typeface="Arial" charset="0"/>
              </a:rPr>
              <a:t> </a:t>
            </a:r>
            <a:r>
              <a:rPr lang="en-US" altLang="en-US" b="1" dirty="0" err="1" smtClean="0">
                <a:sym typeface="Arial" charset="0"/>
              </a:rPr>
              <a:t>ondernemingen</a:t>
            </a:r>
            <a:r>
              <a:rPr lang="en-US" altLang="en-US" dirty="0" smtClean="0">
                <a:sym typeface="Arial" charset="0"/>
              </a:rPr>
              <a:t>, </a:t>
            </a:r>
            <a:r>
              <a:rPr lang="en-US" altLang="en-US" dirty="0" err="1" smtClean="0">
                <a:sym typeface="Arial" charset="0"/>
              </a:rPr>
              <a:t>zowel</a:t>
            </a:r>
            <a:r>
              <a:rPr lang="en-US" altLang="en-US" dirty="0" smtClean="0">
                <a:sym typeface="Arial" charset="0"/>
              </a:rPr>
              <a:t> in de </a:t>
            </a:r>
            <a:r>
              <a:rPr lang="en-US" altLang="en-US" dirty="0" err="1" smtClean="0">
                <a:sym typeface="Arial" charset="0"/>
              </a:rPr>
              <a:t>vorm</a:t>
            </a:r>
            <a:r>
              <a:rPr lang="en-US" altLang="en-US" dirty="0" smtClean="0">
                <a:sym typeface="Arial" charset="0"/>
              </a:rPr>
              <a:t> van de </a:t>
            </a:r>
            <a:r>
              <a:rPr lang="en-US" altLang="en-US" dirty="0" err="1" smtClean="0">
                <a:sym typeface="Arial" charset="0"/>
              </a:rPr>
              <a:t>uitwisseling</a:t>
            </a:r>
            <a:r>
              <a:rPr lang="en-US" altLang="en-US" dirty="0" smtClean="0">
                <a:sym typeface="Arial" charset="0"/>
              </a:rPr>
              <a:t> van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berichten</a:t>
            </a:r>
            <a:r>
              <a:rPr lang="en-US" altLang="en-US" dirty="0" smtClean="0">
                <a:sym typeface="Arial" charset="0"/>
              </a:rPr>
              <a:t> van </a:t>
            </a:r>
            <a:r>
              <a:rPr lang="en-US" altLang="en-US" dirty="0" err="1" smtClean="0">
                <a:sym typeface="Arial" charset="0"/>
              </a:rPr>
              <a:t>toepassing</a:t>
            </a:r>
            <a:r>
              <a:rPr lang="en-US" altLang="en-US" dirty="0" smtClean="0">
                <a:sym typeface="Arial" charset="0"/>
              </a:rPr>
              <a:t> tot </a:t>
            </a:r>
            <a:r>
              <a:rPr lang="en-US" altLang="en-US" dirty="0" err="1" smtClean="0">
                <a:sym typeface="Arial" charset="0"/>
              </a:rPr>
              <a:t>toepassing</a:t>
            </a:r>
            <a:r>
              <a:rPr lang="en-US" altLang="en-US" dirty="0" smtClean="0">
                <a:sym typeface="Arial" charset="0"/>
              </a:rPr>
              <a:t>, </a:t>
            </a:r>
            <a:r>
              <a:rPr lang="en-US" altLang="en-US" dirty="0" err="1" smtClean="0">
                <a:sym typeface="Arial" charset="0"/>
              </a:rPr>
              <a:t>als</a:t>
            </a:r>
            <a:r>
              <a:rPr lang="en-US" altLang="en-US" dirty="0" smtClean="0">
                <a:sym typeface="Arial" charset="0"/>
              </a:rPr>
              <a:t> in de </a:t>
            </a:r>
            <a:r>
              <a:rPr lang="en-US" altLang="en-US" dirty="0" err="1" smtClean="0">
                <a:sym typeface="Arial" charset="0"/>
              </a:rPr>
              <a:t>vorm</a:t>
            </a:r>
            <a:r>
              <a:rPr lang="en-US" altLang="en-US" dirty="0" smtClean="0">
                <a:sym typeface="Arial" charset="0"/>
              </a:rPr>
              <a:t> van </a:t>
            </a:r>
            <a:r>
              <a:rPr lang="en-US" altLang="en-US" dirty="0" err="1" smtClean="0">
                <a:sym typeface="Arial" charset="0"/>
              </a:rPr>
              <a:t>onderling</a:t>
            </a:r>
            <a:r>
              <a:rPr lang="en-US" altLang="en-US" dirty="0" smtClean="0">
                <a:sym typeface="Arial" charset="0"/>
              </a:rPr>
              <a:t> </a:t>
            </a:r>
            <a:r>
              <a:rPr lang="en-US" altLang="en-US" dirty="0" err="1" smtClean="0">
                <a:sym typeface="Arial" charset="0"/>
              </a:rPr>
              <a:t>geïntegreerde</a:t>
            </a:r>
            <a:r>
              <a:rPr lang="en-US" altLang="en-US" dirty="0" smtClean="0">
                <a:sym typeface="Arial" charset="0"/>
              </a:rPr>
              <a:t> </a:t>
            </a:r>
            <a:r>
              <a:rPr lang="en-US" altLang="en-US" dirty="0" err="1" smtClean="0">
                <a:sym typeface="Arial" charset="0"/>
              </a:rPr>
              <a:t>portaaltransacties</a:t>
            </a:r>
            <a:endParaRPr lang="en-US" altLang="en-US" dirty="0" smtClean="0">
              <a:sym typeface="Arial" charset="0"/>
            </a:endParaRPr>
          </a:p>
          <a:p>
            <a:pPr lvl="1"/>
            <a:r>
              <a:rPr lang="en-US" altLang="en-US" dirty="0" smtClean="0">
                <a:sym typeface="Arial" charset="0"/>
              </a:rPr>
              <a:t>50 </a:t>
            </a:r>
            <a:r>
              <a:rPr lang="en-US" altLang="en-US" dirty="0" err="1" smtClean="0">
                <a:sym typeface="Arial" charset="0"/>
              </a:rPr>
              <a:t>aangifteformulieren</a:t>
            </a:r>
            <a:r>
              <a:rPr lang="en-US" altLang="en-US" dirty="0" smtClean="0">
                <a:sym typeface="Arial" charset="0"/>
              </a:rPr>
              <a:t> </a:t>
            </a:r>
            <a:r>
              <a:rPr lang="en-US" altLang="en-US" dirty="0" err="1" smtClean="0">
                <a:sym typeface="Arial" charset="0"/>
              </a:rPr>
              <a:t>zijn</a:t>
            </a:r>
            <a:r>
              <a:rPr lang="en-US" altLang="en-US" dirty="0" smtClean="0">
                <a:sym typeface="Arial" charset="0"/>
              </a:rPr>
              <a:t> </a:t>
            </a:r>
            <a:r>
              <a:rPr lang="en-US" altLang="en-US" dirty="0" err="1" smtClean="0">
                <a:sym typeface="Arial" charset="0"/>
              </a:rPr>
              <a:t>afgeschaft</a:t>
            </a:r>
            <a:endParaRPr lang="en-US" altLang="en-US" dirty="0" smtClean="0">
              <a:sym typeface="Arial" charset="0"/>
            </a:endParaRPr>
          </a:p>
          <a:p>
            <a:pPr lvl="1"/>
            <a:r>
              <a:rPr lang="en-US" altLang="en-US" dirty="0" smtClean="0">
                <a:sym typeface="Arial" charset="0"/>
              </a:rPr>
              <a:t>de </a:t>
            </a:r>
            <a:r>
              <a:rPr lang="en-US" altLang="en-US" dirty="0" err="1" smtClean="0">
                <a:sym typeface="Arial" charset="0"/>
              </a:rPr>
              <a:t>resterende</a:t>
            </a:r>
            <a:r>
              <a:rPr lang="en-US" altLang="en-US" dirty="0" smtClean="0">
                <a:sym typeface="Arial" charset="0"/>
              </a:rPr>
              <a:t>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aangifteformulieren</a:t>
            </a:r>
            <a:r>
              <a:rPr lang="en-US" altLang="en-US" dirty="0" smtClean="0">
                <a:sym typeface="Arial" charset="0"/>
              </a:rPr>
              <a:t> </a:t>
            </a:r>
            <a:r>
              <a:rPr lang="en-US" altLang="en-US" dirty="0" err="1" smtClean="0">
                <a:sym typeface="Arial" charset="0"/>
              </a:rPr>
              <a:t>zijn</a:t>
            </a:r>
            <a:r>
              <a:rPr lang="en-US" altLang="en-US" dirty="0" smtClean="0">
                <a:sym typeface="Arial" charset="0"/>
              </a:rPr>
              <a:t> </a:t>
            </a:r>
            <a:r>
              <a:rPr lang="en-US" altLang="en-US" dirty="0" err="1" smtClean="0">
                <a:sym typeface="Arial" charset="0"/>
              </a:rPr>
              <a:t>gemiddeld</a:t>
            </a:r>
            <a:r>
              <a:rPr lang="en-US" altLang="en-US" dirty="0" smtClean="0">
                <a:sym typeface="Arial" charset="0"/>
              </a:rPr>
              <a:t> </a:t>
            </a:r>
            <a:r>
              <a:rPr lang="en-US" altLang="en-US" dirty="0" err="1" smtClean="0">
                <a:sym typeface="Arial" charset="0"/>
              </a:rPr>
              <a:t>teruggebracht</a:t>
            </a:r>
            <a:r>
              <a:rPr lang="en-US" altLang="en-US" dirty="0" smtClean="0">
                <a:sym typeface="Arial" charset="0"/>
              </a:rPr>
              <a:t> tot 1/3 van het </a:t>
            </a:r>
            <a:r>
              <a:rPr lang="en-US" altLang="en-US" dirty="0" err="1" smtClean="0">
                <a:sym typeface="Arial" charset="0"/>
              </a:rPr>
              <a:t>aantal</a:t>
            </a:r>
            <a:r>
              <a:rPr lang="en-US" altLang="en-US" dirty="0" smtClean="0">
                <a:sym typeface="Arial" charset="0"/>
              </a:rPr>
              <a:t> </a:t>
            </a:r>
            <a:r>
              <a:rPr lang="en-US" altLang="en-US" dirty="0" err="1" smtClean="0">
                <a:sym typeface="Arial" charset="0"/>
              </a:rPr>
              <a:t>rubrieken</a:t>
            </a:r>
            <a:endParaRPr lang="en-US" altLang="en-US" dirty="0" smtClean="0">
              <a:sym typeface="Arial" charset="0"/>
            </a:endParaRPr>
          </a:p>
          <a:p>
            <a:pPr lvl="1"/>
            <a:r>
              <a:rPr lang="en-US" altLang="en-US" dirty="0" smtClean="0">
                <a:sym typeface="Arial" charset="0"/>
              </a:rPr>
              <a:t>de </a:t>
            </a:r>
            <a:r>
              <a:rPr lang="en-US" altLang="en-US" dirty="0" err="1" smtClean="0">
                <a:sym typeface="Arial" charset="0"/>
              </a:rPr>
              <a:t>aangiften</a:t>
            </a:r>
            <a:r>
              <a:rPr lang="en-US" altLang="en-US" dirty="0" smtClean="0">
                <a:sym typeface="Arial" charset="0"/>
              </a:rPr>
              <a:t> </a:t>
            </a:r>
            <a:r>
              <a:rPr lang="en-US" altLang="en-US" dirty="0" err="1" smtClean="0">
                <a:sym typeface="Arial" charset="0"/>
              </a:rPr>
              <a:t>worden</a:t>
            </a:r>
            <a:r>
              <a:rPr lang="en-US" altLang="en-US" dirty="0" smtClean="0">
                <a:sym typeface="Arial" charset="0"/>
              </a:rPr>
              <a:t> </a:t>
            </a:r>
            <a:r>
              <a:rPr lang="en-US" altLang="en-US" dirty="0" err="1" smtClean="0">
                <a:sym typeface="Arial" charset="0"/>
              </a:rPr>
              <a:t>beperkt</a:t>
            </a:r>
            <a:r>
              <a:rPr lang="en-US" altLang="en-US" dirty="0" smtClean="0">
                <a:sym typeface="Arial" charset="0"/>
              </a:rPr>
              <a:t> tot 3 </a:t>
            </a:r>
            <a:r>
              <a:rPr lang="en-US" altLang="en-US" dirty="0" err="1" smtClean="0">
                <a:sym typeface="Arial" charset="0"/>
              </a:rPr>
              <a:t>momenten</a:t>
            </a:r>
            <a:endParaRPr lang="en-US" altLang="en-US" dirty="0" smtClean="0">
              <a:sym typeface="Arial" charset="0"/>
            </a:endParaRPr>
          </a:p>
          <a:p>
            <a:pPr lvl="2"/>
            <a:r>
              <a:rPr lang="en-US" altLang="en-US" dirty="0" smtClean="0">
                <a:sym typeface="Arial" charset="0"/>
              </a:rPr>
              <a:t>de </a:t>
            </a:r>
            <a:r>
              <a:rPr lang="en-US" altLang="en-US" dirty="0" err="1" smtClean="0">
                <a:sym typeface="Arial" charset="0"/>
              </a:rPr>
              <a:t>onmiddellijke</a:t>
            </a:r>
            <a:r>
              <a:rPr lang="en-US" altLang="en-US" dirty="0" smtClean="0">
                <a:sym typeface="Arial" charset="0"/>
              </a:rPr>
              <a:t> </a:t>
            </a:r>
            <a:r>
              <a:rPr lang="en-US" altLang="en-US" dirty="0" err="1" smtClean="0">
                <a:sym typeface="Arial" charset="0"/>
              </a:rPr>
              <a:t>aangifte</a:t>
            </a:r>
            <a:r>
              <a:rPr lang="en-US" altLang="en-US" dirty="0" smtClean="0">
                <a:sym typeface="Arial" charset="0"/>
              </a:rPr>
              <a:t> van </a:t>
            </a:r>
            <a:r>
              <a:rPr lang="en-US" altLang="en-US" dirty="0" err="1" smtClean="0">
                <a:sym typeface="Arial" charset="0"/>
              </a:rPr>
              <a:t>aanwerving</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ontslag</a:t>
            </a:r>
            <a:r>
              <a:rPr lang="en-US" altLang="en-US" dirty="0" smtClean="0">
                <a:sym typeface="Arial" charset="0"/>
              </a:rPr>
              <a:t> (</a:t>
            </a:r>
            <a:r>
              <a:rPr lang="en-US" altLang="en-US" dirty="0" err="1" smtClean="0">
                <a:sym typeface="Arial" charset="0"/>
              </a:rPr>
              <a:t>kan</a:t>
            </a:r>
            <a:r>
              <a:rPr lang="en-US" altLang="en-US" dirty="0" smtClean="0">
                <a:sym typeface="Arial" charset="0"/>
              </a:rPr>
              <a:t> </a:t>
            </a:r>
            <a:r>
              <a:rPr lang="en-US" altLang="en-US" dirty="0" err="1" smtClean="0">
                <a:sym typeface="Arial" charset="0"/>
              </a:rPr>
              <a:t>enkel</a:t>
            </a:r>
            <a:r>
              <a:rPr lang="en-US" altLang="en-US" dirty="0" smtClean="0">
                <a:sym typeface="Arial" charset="0"/>
              </a:rPr>
              <a:t> </a:t>
            </a:r>
            <a:r>
              <a:rPr lang="en-US" altLang="en-US" dirty="0" err="1" smtClean="0">
                <a:sym typeface="Arial" charset="0"/>
              </a:rPr>
              <a:t>elektronisch</a:t>
            </a:r>
            <a:r>
              <a:rPr lang="en-US" altLang="en-US" dirty="0" smtClean="0">
                <a:sym typeface="Arial" charset="0"/>
              </a:rPr>
              <a:t>)</a:t>
            </a:r>
          </a:p>
          <a:p>
            <a:pPr lvl="2"/>
            <a:r>
              <a:rPr lang="en-US" altLang="en-US" dirty="0" smtClean="0">
                <a:sym typeface="Arial" charset="0"/>
              </a:rPr>
              <a:t>de </a:t>
            </a:r>
            <a:r>
              <a:rPr lang="en-US" altLang="en-US" dirty="0" err="1" smtClean="0">
                <a:sym typeface="Arial" charset="0"/>
              </a:rPr>
              <a:t>driemaandelijkse</a:t>
            </a:r>
            <a:r>
              <a:rPr lang="en-US" altLang="en-US" dirty="0" smtClean="0">
                <a:sym typeface="Arial" charset="0"/>
              </a:rPr>
              <a:t> </a:t>
            </a:r>
            <a:r>
              <a:rPr lang="en-US" altLang="en-US" dirty="0" err="1" smtClean="0">
                <a:sym typeface="Arial" charset="0"/>
              </a:rPr>
              <a:t>aangifte</a:t>
            </a:r>
            <a:r>
              <a:rPr lang="en-US" altLang="en-US" dirty="0" smtClean="0">
                <a:sym typeface="Arial" charset="0"/>
              </a:rPr>
              <a:t> van </a:t>
            </a:r>
            <a:r>
              <a:rPr lang="en-US" altLang="en-US" dirty="0" err="1" smtClean="0">
                <a:sym typeface="Arial" charset="0"/>
              </a:rPr>
              <a:t>lonen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arbeidstijden</a:t>
            </a:r>
            <a:r>
              <a:rPr lang="en-US" altLang="en-US" dirty="0" smtClean="0">
                <a:sym typeface="Arial" charset="0"/>
              </a:rPr>
              <a:t> (</a:t>
            </a:r>
            <a:r>
              <a:rPr lang="en-US" altLang="en-US" dirty="0" err="1" smtClean="0">
                <a:sym typeface="Arial" charset="0"/>
              </a:rPr>
              <a:t>kan</a:t>
            </a:r>
            <a:r>
              <a:rPr lang="en-US" altLang="en-US" dirty="0" smtClean="0">
                <a:sym typeface="Arial" charset="0"/>
              </a:rPr>
              <a:t> </a:t>
            </a:r>
            <a:r>
              <a:rPr lang="en-US" altLang="en-US" dirty="0" err="1" smtClean="0">
                <a:sym typeface="Arial" charset="0"/>
              </a:rPr>
              <a:t>enkel</a:t>
            </a:r>
            <a:r>
              <a:rPr lang="en-US" altLang="en-US" dirty="0" smtClean="0">
                <a:sym typeface="Arial" charset="0"/>
              </a:rPr>
              <a:t> </a:t>
            </a:r>
            <a:r>
              <a:rPr lang="en-US" altLang="en-US" dirty="0" err="1" smtClean="0">
                <a:sym typeface="Arial" charset="0"/>
              </a:rPr>
              <a:t>elektronisch</a:t>
            </a:r>
            <a:r>
              <a:rPr lang="en-US" altLang="en-US" dirty="0" smtClean="0">
                <a:sym typeface="Arial" charset="0"/>
              </a:rPr>
              <a:t>)</a:t>
            </a:r>
          </a:p>
          <a:p>
            <a:pPr lvl="2"/>
            <a:r>
              <a:rPr lang="en-US" altLang="en-US" dirty="0" smtClean="0">
                <a:sym typeface="Arial" charset="0"/>
              </a:rPr>
              <a:t>het </a:t>
            </a:r>
            <a:r>
              <a:rPr lang="en-US" altLang="en-US" dirty="0" err="1" smtClean="0">
                <a:sym typeface="Arial" charset="0"/>
              </a:rPr>
              <a:t>zich</a:t>
            </a:r>
            <a:r>
              <a:rPr lang="en-US" altLang="en-US" dirty="0" smtClean="0">
                <a:sym typeface="Arial" charset="0"/>
              </a:rPr>
              <a:t> </a:t>
            </a:r>
            <a:r>
              <a:rPr lang="en-US" altLang="en-US" dirty="0" err="1" smtClean="0">
                <a:sym typeface="Arial" charset="0"/>
              </a:rPr>
              <a:t>voordoen</a:t>
            </a:r>
            <a:r>
              <a:rPr lang="en-US" altLang="en-US" dirty="0" smtClean="0">
                <a:sym typeface="Arial" charset="0"/>
              </a:rPr>
              <a:t>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sociaal</a:t>
            </a:r>
            <a:r>
              <a:rPr lang="en-US" altLang="en-US" dirty="0" smtClean="0">
                <a:sym typeface="Arial" charset="0"/>
              </a:rPr>
              <a:t> </a:t>
            </a:r>
            <a:r>
              <a:rPr lang="en-US" altLang="en-US" dirty="0" err="1" smtClean="0">
                <a:sym typeface="Arial" charset="0"/>
              </a:rPr>
              <a:t>risico</a:t>
            </a:r>
            <a:r>
              <a:rPr lang="en-US" altLang="en-US" dirty="0" smtClean="0">
                <a:sym typeface="Arial" charset="0"/>
              </a:rPr>
              <a:t> (</a:t>
            </a:r>
            <a:r>
              <a:rPr lang="en-US" altLang="en-US" dirty="0" err="1" smtClean="0">
                <a:sym typeface="Arial" charset="0"/>
              </a:rPr>
              <a:t>kan</a:t>
            </a:r>
            <a:r>
              <a:rPr lang="en-US" altLang="en-US" dirty="0" smtClean="0">
                <a:sym typeface="Arial" charset="0"/>
              </a:rPr>
              <a:t> </a:t>
            </a:r>
            <a:r>
              <a:rPr lang="en-US" altLang="en-US" dirty="0" err="1" smtClean="0">
                <a:sym typeface="Arial" charset="0"/>
              </a:rPr>
              <a:t>elektronisch</a:t>
            </a:r>
            <a:r>
              <a:rPr lang="en-US" altLang="en-US" dirty="0" smtClean="0">
                <a:sym typeface="Arial" charset="0"/>
              </a:rPr>
              <a:t> of op </a:t>
            </a:r>
            <a:r>
              <a:rPr lang="en-US" altLang="en-US" dirty="0" err="1" smtClean="0">
                <a:sym typeface="Arial" charset="0"/>
              </a:rPr>
              <a:t>papier</a:t>
            </a:r>
            <a:r>
              <a:rPr lang="en-US" altLang="en-US" dirty="0" smtClean="0">
                <a:sym typeface="Arial" charset="0"/>
              </a:rPr>
              <a:t>)</a:t>
            </a:r>
          </a:p>
          <a:p>
            <a:pPr lvl="1"/>
            <a:r>
              <a:rPr lang="en-US" altLang="en-US" dirty="0" smtClean="0">
                <a:sym typeface="Arial" charset="0"/>
              </a:rPr>
              <a:t>in 2014 </a:t>
            </a:r>
            <a:r>
              <a:rPr lang="en-US" altLang="en-US" dirty="0" err="1" smtClean="0">
                <a:sym typeface="Arial" charset="0"/>
              </a:rPr>
              <a:t>werden</a:t>
            </a:r>
            <a:r>
              <a:rPr lang="en-US" altLang="en-US" dirty="0" smtClean="0">
                <a:sym typeface="Arial" charset="0"/>
              </a:rPr>
              <a:t> </a:t>
            </a:r>
            <a:r>
              <a:rPr lang="en-US" altLang="en-US" dirty="0" err="1" smtClean="0">
                <a:sym typeface="Arial" charset="0"/>
              </a:rPr>
              <a:t>meer</a:t>
            </a:r>
            <a:r>
              <a:rPr lang="en-US" altLang="en-US" dirty="0" smtClean="0">
                <a:sym typeface="Arial" charset="0"/>
              </a:rPr>
              <a:t> </a:t>
            </a:r>
            <a:r>
              <a:rPr lang="en-US" altLang="en-US" dirty="0" err="1" smtClean="0">
                <a:sym typeface="Arial" charset="0"/>
              </a:rPr>
              <a:t>dan</a:t>
            </a:r>
            <a:r>
              <a:rPr lang="en-US" altLang="en-US" dirty="0" smtClean="0">
                <a:sym typeface="Arial" charset="0"/>
              </a:rPr>
              <a:t> 26 </a:t>
            </a:r>
            <a:r>
              <a:rPr lang="en-US" altLang="en-US" dirty="0" err="1" smtClean="0">
                <a:sym typeface="Arial" charset="0"/>
              </a:rPr>
              <a:t>miljoen</a:t>
            </a:r>
            <a:r>
              <a:rPr lang="en-US" altLang="en-US" dirty="0" smtClean="0">
                <a:sym typeface="Arial" charset="0"/>
              </a:rPr>
              <a:t>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aangiften</a:t>
            </a:r>
            <a:r>
              <a:rPr lang="en-US" altLang="en-US" dirty="0" smtClean="0">
                <a:sym typeface="Arial" charset="0"/>
              </a:rPr>
              <a:t> </a:t>
            </a:r>
            <a:r>
              <a:rPr lang="en-US" altLang="en-US" dirty="0" err="1" smtClean="0">
                <a:sym typeface="Arial" charset="0"/>
              </a:rPr>
              <a:t>verricht</a:t>
            </a:r>
            <a:r>
              <a:rPr lang="en-US" altLang="en-US" dirty="0" smtClean="0">
                <a:sym typeface="Arial" charset="0"/>
              </a:rPr>
              <a:t> door de 240.000 </a:t>
            </a:r>
            <a:r>
              <a:rPr lang="en-US" altLang="en-US" dirty="0" err="1" smtClean="0">
                <a:sym typeface="Arial" charset="0"/>
              </a:rPr>
              <a:t>werkgevers</a:t>
            </a:r>
            <a:r>
              <a:rPr lang="en-US" altLang="en-US" dirty="0" smtClean="0">
                <a:sym typeface="Arial" charset="0"/>
              </a:rPr>
              <a:t>, </a:t>
            </a:r>
            <a:r>
              <a:rPr lang="en-US" altLang="en-US" dirty="0" err="1" smtClean="0">
                <a:sym typeface="Arial" charset="0"/>
              </a:rPr>
              <a:t>waarvan</a:t>
            </a:r>
            <a:r>
              <a:rPr lang="en-US" altLang="en-US" dirty="0" smtClean="0">
                <a:sym typeface="Arial" charset="0"/>
              </a:rPr>
              <a:t> 98 % van </a:t>
            </a:r>
            <a:r>
              <a:rPr lang="en-US" altLang="en-US" dirty="0" err="1" smtClean="0">
                <a:sym typeface="Arial" charset="0"/>
              </a:rPr>
              <a:t>toepassing</a:t>
            </a:r>
            <a:r>
              <a:rPr lang="en-US" altLang="en-US" dirty="0" smtClean="0">
                <a:sym typeface="Arial" charset="0"/>
              </a:rPr>
              <a:t> tot </a:t>
            </a:r>
            <a:r>
              <a:rPr lang="en-US" altLang="en-US" dirty="0" err="1" smtClean="0">
                <a:sym typeface="Arial" charset="0"/>
              </a:rPr>
              <a:t>toepassing</a:t>
            </a:r>
            <a:endParaRPr lang="en-US" altLang="en-US" dirty="0" smtClean="0">
              <a:sym typeface="Arial" charset="0"/>
            </a:endParaRPr>
          </a:p>
          <a:p>
            <a:pPr lvl="1"/>
            <a:r>
              <a:rPr lang="en-US" altLang="en-US" dirty="0" smtClean="0">
                <a:sym typeface="Arial" charset="0"/>
              </a:rPr>
              <a:t>op basis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bevraging</a:t>
            </a:r>
            <a:r>
              <a:rPr lang="en-US" altLang="en-US" dirty="0" smtClean="0">
                <a:sym typeface="Arial" charset="0"/>
              </a:rPr>
              <a:t> van het </a:t>
            </a:r>
            <a:r>
              <a:rPr lang="en-US" altLang="en-US" dirty="0" err="1" smtClean="0">
                <a:sym typeface="Arial" charset="0"/>
              </a:rPr>
              <a:t>Federaal</a:t>
            </a:r>
            <a:r>
              <a:rPr lang="en-US" altLang="en-US" dirty="0" smtClean="0">
                <a:sym typeface="Arial" charset="0"/>
              </a:rPr>
              <a:t> </a:t>
            </a:r>
            <a:r>
              <a:rPr lang="en-US" altLang="en-US" dirty="0" err="1" smtClean="0">
                <a:sym typeface="Arial" charset="0"/>
              </a:rPr>
              <a:t>Planbureau</a:t>
            </a:r>
            <a:r>
              <a:rPr lang="en-US" altLang="en-US" dirty="0" smtClean="0">
                <a:sym typeface="Arial" charset="0"/>
              </a:rPr>
              <a:t> </a:t>
            </a:r>
            <a:r>
              <a:rPr lang="en-US" altLang="en-US" dirty="0" err="1" smtClean="0">
                <a:sym typeface="Arial" charset="0"/>
              </a:rPr>
              <a:t>blijkt</a:t>
            </a:r>
            <a:r>
              <a:rPr lang="en-US" altLang="en-US" dirty="0" smtClean="0">
                <a:sym typeface="Arial" charset="0"/>
              </a:rPr>
              <a:t> de last </a:t>
            </a:r>
            <a:r>
              <a:rPr lang="en-US" altLang="en-US" dirty="0" err="1" smtClean="0">
                <a:sym typeface="Arial" charset="0"/>
              </a:rPr>
              <a:t>voor</a:t>
            </a:r>
            <a:r>
              <a:rPr lang="en-US" altLang="en-US" dirty="0" smtClean="0">
                <a:sym typeface="Arial" charset="0"/>
              </a:rPr>
              <a:t> de </a:t>
            </a:r>
            <a:r>
              <a:rPr lang="en-US" altLang="en-US" dirty="0" err="1" smtClean="0">
                <a:sym typeface="Arial" charset="0"/>
              </a:rPr>
              <a:t>ondernemingen</a:t>
            </a:r>
            <a:r>
              <a:rPr lang="en-US" altLang="en-US" dirty="0" smtClean="0">
                <a:sym typeface="Arial" charset="0"/>
              </a:rPr>
              <a:t> </a:t>
            </a:r>
            <a:r>
              <a:rPr lang="en-US" altLang="en-US" dirty="0" err="1" smtClean="0">
                <a:sym typeface="Arial" charset="0"/>
              </a:rPr>
              <a:t>tgv</a:t>
            </a:r>
            <a:r>
              <a:rPr lang="en-US" altLang="en-US" dirty="0" smtClean="0">
                <a:sym typeface="Arial" charset="0"/>
              </a:rPr>
              <a:t> van </a:t>
            </a:r>
            <a:r>
              <a:rPr lang="en-US" altLang="en-US" dirty="0" err="1" smtClean="0">
                <a:sym typeface="Arial" charset="0"/>
              </a:rPr>
              <a:t>administratieve</a:t>
            </a:r>
            <a:r>
              <a:rPr lang="en-US" altLang="en-US" dirty="0" smtClean="0">
                <a:sym typeface="Arial" charset="0"/>
              </a:rPr>
              <a:t> </a:t>
            </a:r>
            <a:r>
              <a:rPr lang="en-US" altLang="en-US" dirty="0" err="1" smtClean="0">
                <a:sym typeface="Arial" charset="0"/>
              </a:rPr>
              <a:t>formaliteiten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met &gt; 1 </a:t>
            </a:r>
            <a:r>
              <a:rPr lang="en-US" altLang="en-US" dirty="0" err="1" smtClean="0">
                <a:sym typeface="Arial" charset="0"/>
              </a:rPr>
              <a:t>miljard</a:t>
            </a:r>
            <a:r>
              <a:rPr lang="en-US" altLang="en-US" dirty="0" smtClean="0">
                <a:sym typeface="Arial" charset="0"/>
              </a:rPr>
              <a:t> € per </a:t>
            </a:r>
            <a:r>
              <a:rPr lang="en-US" altLang="en-US" dirty="0" err="1" smtClean="0">
                <a:sym typeface="Arial" charset="0"/>
              </a:rPr>
              <a:t>jaar</a:t>
            </a:r>
            <a:r>
              <a:rPr lang="en-US" altLang="en-US" dirty="0" smtClean="0">
                <a:sym typeface="Arial" charset="0"/>
              </a:rPr>
              <a:t> </a:t>
            </a:r>
            <a:r>
              <a:rPr lang="en-US" altLang="en-US" dirty="0" err="1" smtClean="0">
                <a:sym typeface="Arial" charset="0"/>
              </a:rPr>
              <a:t>te</a:t>
            </a:r>
            <a:r>
              <a:rPr lang="en-US" altLang="en-US" dirty="0" smtClean="0">
                <a:sym typeface="Arial" charset="0"/>
              </a:rPr>
              <a:t> </a:t>
            </a:r>
            <a:r>
              <a:rPr lang="en-US" altLang="en-US" dirty="0" err="1" smtClean="0">
                <a:sym typeface="Arial" charset="0"/>
              </a:rPr>
              <a:t>zijn</a:t>
            </a:r>
            <a:r>
              <a:rPr lang="en-US" altLang="en-US" dirty="0" smtClean="0">
                <a:sym typeface="Arial" charset="0"/>
              </a:rPr>
              <a:t> </a:t>
            </a:r>
            <a:r>
              <a:rPr lang="en-US" altLang="en-US" dirty="0" err="1" smtClean="0">
                <a:sym typeface="Arial" charset="0"/>
              </a:rPr>
              <a:t>verminderd</a:t>
            </a:r>
            <a:endParaRPr lang="en-US" altLang="en-US" dirty="0" smtClean="0">
              <a:sym typeface="Arial" charset="0"/>
            </a:endParaRPr>
          </a:p>
        </p:txBody>
      </p:sp>
      <p:sp>
        <p:nvSpPr>
          <p:cNvPr id="5" name="Slide Number Placeholder 4"/>
          <p:cNvSpPr>
            <a:spLocks noGrp="1"/>
          </p:cNvSpPr>
          <p:nvPr>
            <p:ph type="sldNum" sz="quarter" idx="10"/>
          </p:nvPr>
        </p:nvSpPr>
        <p:spPr/>
        <p:txBody>
          <a:bodyPr/>
          <a:lstStyle/>
          <a:p>
            <a:fld id="{5471B662-E07F-4B45-AF7C-5436FF003ECE}" type="slidenum">
              <a:rPr lang="en-GB" smtClean="0"/>
              <a:pPr/>
              <a:t>20</a:t>
            </a:fld>
            <a:endParaRPr lang="en-GB" dirty="0"/>
          </a:p>
        </p:txBody>
      </p:sp>
    </p:spTree>
    <p:extLst>
      <p:ext uri="{BB962C8B-B14F-4D97-AF65-F5344CB8AC3E}">
        <p14:creationId xmlns:p14="http://schemas.microsoft.com/office/powerpoint/2010/main" val="142750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altLang="en-US" sz="3800" dirty="0" smtClean="0"/>
              <a:t>Stand van </a:t>
            </a:r>
            <a:r>
              <a:rPr lang="en-US" altLang="en-US" sz="3800" dirty="0" err="1" smtClean="0"/>
              <a:t>zaken</a:t>
            </a:r>
            <a:r>
              <a:rPr lang="en-US" altLang="en-US" sz="3800" dirty="0" smtClean="0"/>
              <a:t>: </a:t>
            </a:r>
            <a:r>
              <a:rPr lang="en-US" altLang="en-US" sz="3800" dirty="0" err="1" smtClean="0"/>
              <a:t>diensten</a:t>
            </a:r>
            <a:r>
              <a:rPr lang="en-US" altLang="en-US" sz="3800" dirty="0" smtClean="0"/>
              <a:t> </a:t>
            </a:r>
            <a:r>
              <a:rPr lang="en-US" altLang="en-US" sz="3800" dirty="0" err="1" smtClean="0"/>
              <a:t>voor</a:t>
            </a:r>
            <a:r>
              <a:rPr lang="en-US" altLang="en-US" sz="3800" dirty="0" smtClean="0"/>
              <a:t> burgers</a:t>
            </a:r>
            <a:endParaRPr lang="en-US" altLang="en-US" sz="3800" dirty="0" smtClean="0">
              <a:sym typeface="Arial" charset="0"/>
            </a:endParaRPr>
          </a:p>
        </p:txBody>
      </p:sp>
      <p:sp>
        <p:nvSpPr>
          <p:cNvPr id="57347" name="Rectangle 3"/>
          <p:cNvSpPr>
            <a:spLocks noGrp="1" noChangeArrowheads="1"/>
          </p:cNvSpPr>
          <p:nvPr>
            <p:ph idx="1"/>
          </p:nvPr>
        </p:nvSpPr>
        <p:spPr/>
        <p:txBody>
          <a:bodyPr/>
          <a:lstStyle/>
          <a:p>
            <a:r>
              <a:rPr lang="en-US" altLang="en-US" dirty="0" smtClean="0">
                <a:sym typeface="Arial" charset="0"/>
              </a:rPr>
              <a:t>De </a:t>
            </a:r>
            <a:r>
              <a:rPr lang="en-US" altLang="en-US" b="1" dirty="0" smtClean="0">
                <a:sym typeface="Arial" charset="0"/>
              </a:rPr>
              <a:t>burgers</a:t>
            </a:r>
            <a:r>
              <a:rPr lang="en-US" altLang="en-US" dirty="0" smtClean="0">
                <a:sym typeface="Arial" charset="0"/>
              </a:rPr>
              <a:t> </a:t>
            </a:r>
            <a:r>
              <a:rPr lang="en-US" altLang="en-US" dirty="0" err="1" smtClean="0">
                <a:sym typeface="Arial" charset="0"/>
              </a:rPr>
              <a:t>verkrijgen</a:t>
            </a:r>
            <a:r>
              <a:rPr lang="en-US" altLang="en-US" dirty="0" smtClean="0">
                <a:sym typeface="Arial" charset="0"/>
              </a:rPr>
              <a:t> </a:t>
            </a:r>
            <a:r>
              <a:rPr lang="en-US" altLang="en-US" dirty="0" err="1" smtClean="0">
                <a:sym typeface="Arial" charset="0"/>
              </a:rPr>
              <a:t>hun</a:t>
            </a:r>
            <a:r>
              <a:rPr lang="en-US" altLang="en-US" dirty="0" smtClean="0">
                <a:sym typeface="Arial" charset="0"/>
              </a:rPr>
              <a:t> </a:t>
            </a:r>
            <a:r>
              <a:rPr lang="en-US" altLang="en-US" b="1" dirty="0" err="1" smtClean="0">
                <a:sym typeface="Arial" charset="0"/>
              </a:rPr>
              <a:t>rechten</a:t>
            </a:r>
            <a:r>
              <a:rPr lang="en-US" altLang="en-US" dirty="0" smtClean="0">
                <a:sym typeface="Arial" charset="0"/>
              </a:rPr>
              <a:t> zo </a:t>
            </a:r>
            <a:r>
              <a:rPr lang="en-US" altLang="en-US" dirty="0" err="1" smtClean="0">
                <a:sym typeface="Arial" charset="0"/>
              </a:rPr>
              <a:t>veel</a:t>
            </a:r>
            <a:r>
              <a:rPr lang="en-US" altLang="en-US" dirty="0" smtClean="0">
                <a:sym typeface="Arial" charset="0"/>
              </a:rPr>
              <a:t> </a:t>
            </a:r>
            <a:r>
              <a:rPr lang="en-US" altLang="en-US" dirty="0" err="1" smtClean="0">
                <a:sym typeface="Arial" charset="0"/>
              </a:rPr>
              <a:t>mogelijk</a:t>
            </a:r>
            <a:r>
              <a:rPr lang="en-US" altLang="en-US" dirty="0" smtClean="0">
                <a:sym typeface="Arial" charset="0"/>
              </a:rPr>
              <a:t> </a:t>
            </a:r>
            <a:r>
              <a:rPr lang="en-US" altLang="en-US" b="1" dirty="0" err="1" smtClean="0">
                <a:sym typeface="Arial" charset="0"/>
              </a:rPr>
              <a:t>automatisch</a:t>
            </a:r>
            <a:r>
              <a:rPr lang="en-US" altLang="en-US" dirty="0" smtClean="0">
                <a:sym typeface="Arial" charset="0"/>
              </a:rPr>
              <a:t> op basis van de </a:t>
            </a:r>
            <a:r>
              <a:rPr lang="en-US" altLang="en-US" dirty="0" err="1" smtClean="0">
                <a:sym typeface="Arial" charset="0"/>
              </a:rPr>
              <a:t>onderlinge</a:t>
            </a:r>
            <a:r>
              <a:rPr lang="en-US" altLang="en-US" dirty="0" smtClean="0">
                <a:sym typeface="Arial" charset="0"/>
              </a:rPr>
              <a:t>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dienstverlening</a:t>
            </a:r>
            <a:r>
              <a:rPr lang="en-US" altLang="en-US" dirty="0" smtClean="0">
                <a:sym typeface="Arial" charset="0"/>
              </a:rPr>
              <a:t> </a:t>
            </a:r>
            <a:r>
              <a:rPr lang="en-US" altLang="en-US" dirty="0" err="1" smtClean="0">
                <a:sym typeface="Arial" charset="0"/>
              </a:rPr>
              <a:t>tussen</a:t>
            </a:r>
            <a:r>
              <a:rPr lang="en-US" altLang="en-US" dirty="0" smtClean="0">
                <a:sym typeface="Arial" charset="0"/>
              </a:rPr>
              <a:t> de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a:t>
            </a:r>
          </a:p>
          <a:p>
            <a:endParaRPr lang="en-US" altLang="en-US" dirty="0" smtClean="0">
              <a:sym typeface="Arial" charset="0"/>
            </a:endParaRPr>
          </a:p>
          <a:p>
            <a:r>
              <a:rPr lang="en-US" altLang="en-US" dirty="0" err="1" smtClean="0">
                <a:sym typeface="Arial" charset="0"/>
              </a:rPr>
              <a:t>Voor</a:t>
            </a:r>
            <a:r>
              <a:rPr lang="en-US" altLang="en-US" dirty="0" smtClean="0">
                <a:sym typeface="Arial" charset="0"/>
              </a:rPr>
              <a:t> de </a:t>
            </a:r>
            <a:r>
              <a:rPr lang="en-US" altLang="en-US" dirty="0" err="1" smtClean="0">
                <a:sym typeface="Arial" charset="0"/>
              </a:rPr>
              <a:t>rechten</a:t>
            </a:r>
            <a:r>
              <a:rPr lang="en-US" altLang="en-US" dirty="0" smtClean="0">
                <a:sym typeface="Arial" charset="0"/>
              </a:rPr>
              <a:t> die </a:t>
            </a:r>
            <a:r>
              <a:rPr lang="en-US" altLang="en-US" dirty="0" err="1" smtClean="0">
                <a:sym typeface="Arial" charset="0"/>
              </a:rPr>
              <a:t>niet</a:t>
            </a:r>
            <a:r>
              <a:rPr lang="en-US" altLang="en-US" dirty="0" smtClean="0">
                <a:sym typeface="Arial" charset="0"/>
              </a:rPr>
              <a:t> </a:t>
            </a:r>
            <a:r>
              <a:rPr lang="en-US" altLang="en-US" dirty="0" err="1" smtClean="0">
                <a:sym typeface="Arial" charset="0"/>
              </a:rPr>
              <a:t>automatisch</a:t>
            </a:r>
            <a:r>
              <a:rPr lang="en-US" altLang="en-US" dirty="0" smtClean="0">
                <a:sym typeface="Arial" charset="0"/>
              </a:rPr>
              <a:t> </a:t>
            </a:r>
            <a:r>
              <a:rPr lang="en-US" altLang="en-US" dirty="0" err="1" smtClean="0">
                <a:sym typeface="Arial" charset="0"/>
              </a:rPr>
              <a:t>kunnen</a:t>
            </a:r>
            <a:r>
              <a:rPr lang="en-US" altLang="en-US" dirty="0" smtClean="0">
                <a:sym typeface="Arial" charset="0"/>
              </a:rPr>
              <a:t> </a:t>
            </a:r>
            <a:r>
              <a:rPr lang="en-US" altLang="en-US" dirty="0" err="1" smtClean="0">
                <a:sym typeface="Arial" charset="0"/>
              </a:rPr>
              <a:t>worden</a:t>
            </a:r>
            <a:r>
              <a:rPr lang="en-US" altLang="en-US" dirty="0" smtClean="0">
                <a:sym typeface="Arial" charset="0"/>
              </a:rPr>
              <a:t> </a:t>
            </a:r>
            <a:r>
              <a:rPr lang="en-US" altLang="en-US" dirty="0" err="1" smtClean="0">
                <a:sym typeface="Arial" charset="0"/>
              </a:rPr>
              <a:t>verstrekt</a:t>
            </a:r>
            <a:r>
              <a:rPr lang="en-US" altLang="en-US" dirty="0" smtClean="0">
                <a:sym typeface="Arial" charset="0"/>
              </a:rPr>
              <a:t>, </a:t>
            </a:r>
            <a:r>
              <a:rPr lang="en-US" altLang="en-US" dirty="0" err="1" smtClean="0">
                <a:sym typeface="Arial" charset="0"/>
              </a:rPr>
              <a:t>worden</a:t>
            </a:r>
            <a:r>
              <a:rPr lang="en-US" altLang="en-US" dirty="0" smtClean="0">
                <a:sym typeface="Arial" charset="0"/>
              </a:rPr>
              <a:t> </a:t>
            </a:r>
            <a:r>
              <a:rPr lang="en-US" altLang="en-US" b="1" dirty="0" err="1" smtClean="0">
                <a:sym typeface="Arial" charset="0"/>
              </a:rPr>
              <a:t>geïntegreerde</a:t>
            </a:r>
            <a:r>
              <a:rPr lang="en-US" altLang="en-US" b="1" dirty="0" smtClean="0">
                <a:sym typeface="Arial" charset="0"/>
              </a:rPr>
              <a:t> </a:t>
            </a:r>
            <a:r>
              <a:rPr lang="en-US" altLang="en-US" b="1" dirty="0" err="1" smtClean="0">
                <a:sym typeface="Arial" charset="0"/>
              </a:rPr>
              <a:t>elektronische</a:t>
            </a:r>
            <a:r>
              <a:rPr lang="en-US" altLang="en-US" b="1" dirty="0" smtClean="0">
                <a:sym typeface="Arial" charset="0"/>
              </a:rPr>
              <a:t> </a:t>
            </a:r>
            <a:r>
              <a:rPr lang="en-US" altLang="en-US" b="1" dirty="0" err="1" smtClean="0">
                <a:sym typeface="Arial" charset="0"/>
              </a:rPr>
              <a:t>diensten</a:t>
            </a:r>
            <a:r>
              <a:rPr lang="en-US" altLang="en-US" b="1" dirty="0" smtClean="0">
                <a:sym typeface="Arial" charset="0"/>
              </a:rPr>
              <a:t> </a:t>
            </a:r>
            <a:r>
              <a:rPr lang="en-US" altLang="en-US" dirty="0" err="1" smtClean="0">
                <a:sym typeface="Arial" charset="0"/>
              </a:rPr>
              <a:t>aangeboden</a:t>
            </a:r>
            <a:r>
              <a:rPr lang="en-US" altLang="en-US" dirty="0" smtClean="0">
                <a:sym typeface="Arial" charset="0"/>
              </a:rPr>
              <a:t> via </a:t>
            </a:r>
            <a:r>
              <a:rPr lang="en-US" altLang="en-US" dirty="0" err="1" smtClean="0">
                <a:sym typeface="Arial" charset="0"/>
              </a:rPr>
              <a:t>portalen</a:t>
            </a:r>
            <a:r>
              <a:rPr lang="en-US" altLang="en-US" dirty="0" smtClean="0">
                <a:sym typeface="Arial" charset="0"/>
              </a:rPr>
              <a:t> van de </a:t>
            </a:r>
            <a:r>
              <a:rPr lang="en-US" altLang="en-US" dirty="0" err="1" smtClean="0">
                <a:sym typeface="Arial" charset="0"/>
              </a:rPr>
              <a:t>actoren</a:t>
            </a:r>
            <a:r>
              <a:rPr lang="en-US" altLang="en-US" dirty="0" smtClean="0">
                <a:sym typeface="Arial" charset="0"/>
              </a:rPr>
              <a:t> in de </a:t>
            </a:r>
            <a:r>
              <a:rPr lang="en-US" altLang="en-US" dirty="0" err="1" smtClean="0">
                <a:sym typeface="Arial" charset="0"/>
              </a:rPr>
              <a:t>sociale</a:t>
            </a:r>
            <a:r>
              <a:rPr lang="en-US" altLang="en-US" dirty="0" smtClean="0">
                <a:sym typeface="Arial" charset="0"/>
              </a:rPr>
              <a:t> sector (</a:t>
            </a:r>
            <a:r>
              <a:rPr lang="en-US" altLang="en-US" dirty="0" err="1" smtClean="0">
                <a:sym typeface="Arial" charset="0"/>
              </a:rPr>
              <a:t>oa</a:t>
            </a:r>
            <a:r>
              <a:rPr lang="en-US" altLang="en-US" dirty="0" smtClean="0">
                <a:sym typeface="Arial" charset="0"/>
              </a:rPr>
              <a:t> </a:t>
            </a:r>
            <a:r>
              <a:rPr lang="en-US" altLang="en-US" dirty="0" smtClean="0">
                <a:sym typeface="Arial" charset="0"/>
                <a:hlinkClick r:id="rId2"/>
              </a:rPr>
              <a:t>www.socialsecurity.be</a:t>
            </a:r>
            <a:r>
              <a:rPr lang="en-US" altLang="en-US" dirty="0" smtClean="0">
                <a:sym typeface="Arial" charset="0"/>
              </a:rPr>
              <a:t>)</a:t>
            </a:r>
          </a:p>
          <a:p>
            <a:endParaRPr lang="en-US" altLang="en-US" dirty="0" smtClean="0">
              <a:sym typeface="Arial" charset="0"/>
            </a:endParaRPr>
          </a:p>
          <a:p>
            <a:r>
              <a:rPr lang="en-US" altLang="en-US" dirty="0" smtClean="0">
                <a:sym typeface="Arial" charset="0"/>
              </a:rPr>
              <a:t>18 </a:t>
            </a:r>
            <a:r>
              <a:rPr lang="en-US" altLang="en-US" dirty="0" err="1" smtClean="0">
                <a:sym typeface="Arial" charset="0"/>
              </a:rPr>
              <a:t>diensten</a:t>
            </a:r>
            <a:r>
              <a:rPr lang="en-US" altLang="en-US" dirty="0" smtClean="0">
                <a:sym typeface="Arial" charset="0"/>
              </a:rPr>
              <a:t> </a:t>
            </a:r>
            <a:r>
              <a:rPr lang="en-US" altLang="en-US" dirty="0" err="1" smtClean="0">
                <a:sym typeface="Arial" charset="0"/>
              </a:rPr>
              <a:t>zijn</a:t>
            </a:r>
            <a:r>
              <a:rPr lang="en-US" altLang="en-US" dirty="0" smtClean="0">
                <a:sym typeface="Arial" charset="0"/>
              </a:rPr>
              <a:t> </a:t>
            </a:r>
            <a:r>
              <a:rPr lang="en-US" altLang="en-US" dirty="0" err="1" smtClean="0">
                <a:sym typeface="Arial" charset="0"/>
              </a:rPr>
              <a:t>operationeel</a:t>
            </a:r>
            <a:endParaRPr lang="en-US" altLang="en-US" dirty="0" smtClean="0">
              <a:sym typeface="Arial" charset="0"/>
            </a:endParaRPr>
          </a:p>
        </p:txBody>
      </p:sp>
      <p:sp>
        <p:nvSpPr>
          <p:cNvPr id="5" name="Slide Number Placeholder 4"/>
          <p:cNvSpPr>
            <a:spLocks noGrp="1"/>
          </p:cNvSpPr>
          <p:nvPr>
            <p:ph type="sldNum" sz="quarter" idx="10"/>
          </p:nvPr>
        </p:nvSpPr>
        <p:spPr/>
        <p:txBody>
          <a:bodyPr/>
          <a:lstStyle/>
          <a:p>
            <a:fld id="{5471B662-E07F-4B45-AF7C-5436FF003ECE}" type="slidenum">
              <a:rPr lang="en-GB" smtClean="0"/>
              <a:pPr/>
              <a:t>21</a:t>
            </a:fld>
            <a:endParaRPr lang="en-GB" dirty="0"/>
          </a:p>
        </p:txBody>
      </p:sp>
    </p:spTree>
    <p:extLst>
      <p:ext uri="{BB962C8B-B14F-4D97-AF65-F5344CB8AC3E}">
        <p14:creationId xmlns:p14="http://schemas.microsoft.com/office/powerpoint/2010/main" val="2740225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altLang="en-US" sz="3800" dirty="0">
                <a:solidFill>
                  <a:srgbClr val="000000"/>
                </a:solidFill>
              </a:rPr>
              <a:t>Stand van </a:t>
            </a:r>
            <a:r>
              <a:rPr lang="en-US" altLang="en-US" sz="3800" dirty="0" err="1">
                <a:solidFill>
                  <a:srgbClr val="000000"/>
                </a:solidFill>
              </a:rPr>
              <a:t>zaken</a:t>
            </a:r>
            <a:r>
              <a:rPr lang="en-US" altLang="en-US" sz="3800" dirty="0">
                <a:solidFill>
                  <a:srgbClr val="000000"/>
                </a:solidFill>
              </a:rPr>
              <a:t>: </a:t>
            </a:r>
            <a:r>
              <a:rPr lang="en-US" altLang="en-US" sz="3800" dirty="0" err="1">
                <a:solidFill>
                  <a:srgbClr val="000000"/>
                </a:solidFill>
              </a:rPr>
              <a:t>diensten</a:t>
            </a:r>
            <a:r>
              <a:rPr lang="en-US" altLang="en-US" sz="3800" dirty="0">
                <a:solidFill>
                  <a:srgbClr val="000000"/>
                </a:solidFill>
              </a:rPr>
              <a:t> </a:t>
            </a:r>
            <a:r>
              <a:rPr lang="en-US" altLang="en-US" sz="3800" dirty="0" err="1">
                <a:solidFill>
                  <a:srgbClr val="000000"/>
                </a:solidFill>
              </a:rPr>
              <a:t>voor</a:t>
            </a:r>
            <a:r>
              <a:rPr lang="en-US" altLang="en-US" sz="3800" dirty="0">
                <a:solidFill>
                  <a:srgbClr val="000000"/>
                </a:solidFill>
              </a:rPr>
              <a:t> </a:t>
            </a:r>
            <a:r>
              <a:rPr lang="en-US" altLang="en-US" sz="3800" dirty="0" err="1">
                <a:solidFill>
                  <a:srgbClr val="000000"/>
                </a:solidFill>
              </a:rPr>
              <a:t>derden</a:t>
            </a:r>
            <a:endParaRPr lang="en-US" altLang="en-US" sz="3800" dirty="0" smtClean="0">
              <a:sym typeface="Arial" charset="0"/>
            </a:endParaRPr>
          </a:p>
        </p:txBody>
      </p:sp>
      <p:sp>
        <p:nvSpPr>
          <p:cNvPr id="58371" name="Rectangle 3"/>
          <p:cNvSpPr>
            <a:spLocks noGrp="1" noChangeArrowheads="1"/>
          </p:cNvSpPr>
          <p:nvPr>
            <p:ph idx="1"/>
          </p:nvPr>
        </p:nvSpPr>
        <p:spPr/>
        <p:txBody>
          <a:bodyPr/>
          <a:lstStyle/>
          <a:p>
            <a:r>
              <a:rPr lang="en-US" altLang="en-US" dirty="0" err="1" smtClean="0">
                <a:sym typeface="Arial" charset="0"/>
              </a:rPr>
              <a:t>Transactie</a:t>
            </a:r>
            <a:r>
              <a:rPr lang="en-US" altLang="en-US" dirty="0" smtClean="0">
                <a:sym typeface="Arial" charset="0"/>
              </a:rPr>
              <a:t> </a:t>
            </a:r>
            <a:r>
              <a:rPr lang="en-US" altLang="en-US" dirty="0" err="1" smtClean="0">
                <a:sym typeface="Arial" charset="0"/>
              </a:rPr>
              <a:t>voor</a:t>
            </a:r>
            <a:r>
              <a:rPr lang="en-US" altLang="en-US" dirty="0" smtClean="0">
                <a:sym typeface="Arial" charset="0"/>
              </a:rPr>
              <a:t> </a:t>
            </a:r>
            <a:r>
              <a:rPr lang="en-US" altLang="en-US" b="1" dirty="0" err="1" smtClean="0">
                <a:sym typeface="Arial" charset="0"/>
              </a:rPr>
              <a:t>bouwheren</a:t>
            </a:r>
            <a:r>
              <a:rPr lang="en-US" altLang="en-US" dirty="0" smtClean="0">
                <a:sym typeface="Arial" charset="0"/>
              </a:rPr>
              <a:t> op het </a:t>
            </a:r>
            <a:r>
              <a:rPr lang="en-US" altLang="en-US" dirty="0" err="1" smtClean="0">
                <a:sym typeface="Arial" charset="0"/>
              </a:rPr>
              <a:t>portaal</a:t>
            </a:r>
            <a:r>
              <a:rPr lang="en-US" altLang="en-US" dirty="0" smtClean="0">
                <a:sym typeface="Arial" charset="0"/>
              </a:rPr>
              <a:t> van de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endParaRPr lang="en-US" altLang="en-US" dirty="0" smtClean="0">
              <a:sym typeface="Arial" charset="0"/>
            </a:endParaRPr>
          </a:p>
          <a:p>
            <a:pPr lvl="1"/>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raadpleging</a:t>
            </a:r>
            <a:r>
              <a:rPr lang="en-US" altLang="en-US" dirty="0" smtClean="0">
                <a:sym typeface="Arial" charset="0"/>
              </a:rPr>
              <a:t> van het </a:t>
            </a:r>
            <a:r>
              <a:rPr lang="en-US" altLang="en-US" dirty="0" err="1" smtClean="0">
                <a:sym typeface="Arial" charset="0"/>
              </a:rPr>
              <a:t>feit</a:t>
            </a:r>
            <a:r>
              <a:rPr lang="en-US" altLang="en-US" dirty="0" smtClean="0">
                <a:sym typeface="Arial" charset="0"/>
              </a:rPr>
              <a:t> of </a:t>
            </a:r>
            <a:r>
              <a:rPr lang="en-US" altLang="en-US" dirty="0" err="1" smtClean="0">
                <a:sym typeface="Arial" charset="0"/>
              </a:rPr>
              <a:t>een</a:t>
            </a:r>
            <a:r>
              <a:rPr lang="en-US" altLang="en-US" dirty="0" smtClean="0">
                <a:sym typeface="Arial" charset="0"/>
              </a:rPr>
              <a:t> </a:t>
            </a:r>
            <a:r>
              <a:rPr lang="en-US" altLang="en-US" dirty="0" err="1" smtClean="0">
                <a:sym typeface="Arial" charset="0"/>
              </a:rPr>
              <a:t>werkgever</a:t>
            </a:r>
            <a:r>
              <a:rPr lang="en-US" altLang="en-US" dirty="0" smtClean="0">
                <a:sym typeface="Arial" charset="0"/>
              </a:rPr>
              <a:t> in </a:t>
            </a:r>
            <a:r>
              <a:rPr lang="en-US" altLang="en-US" dirty="0" err="1" smtClean="0">
                <a:sym typeface="Arial" charset="0"/>
              </a:rPr>
              <a:t>orde</a:t>
            </a:r>
            <a:r>
              <a:rPr lang="en-US" altLang="en-US" dirty="0" smtClean="0">
                <a:sym typeface="Arial" charset="0"/>
              </a:rPr>
              <a:t> is met </a:t>
            </a:r>
            <a:r>
              <a:rPr lang="en-US" altLang="en-US" dirty="0" err="1" smtClean="0">
                <a:sym typeface="Arial" charset="0"/>
              </a:rPr>
              <a:t>zijn</a:t>
            </a:r>
            <a:r>
              <a:rPr lang="en-US" altLang="en-US" dirty="0" smtClean="0">
                <a:sym typeface="Arial" charset="0"/>
              </a:rPr>
              <a:t> </a:t>
            </a:r>
            <a:r>
              <a:rPr lang="en-US" altLang="en-US" dirty="0" err="1" smtClean="0">
                <a:sym typeface="Arial" charset="0"/>
              </a:rPr>
              <a:t>socialezekerheidsverplichtingen</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controle</a:t>
            </a:r>
            <a:r>
              <a:rPr lang="en-US" altLang="en-US" dirty="0" smtClean="0">
                <a:sym typeface="Arial" charset="0"/>
              </a:rPr>
              <a:t> van het al </a:t>
            </a:r>
            <a:r>
              <a:rPr lang="en-US" altLang="en-US" dirty="0" err="1" smtClean="0">
                <a:sym typeface="Arial" charset="0"/>
              </a:rPr>
              <a:t>dan</a:t>
            </a:r>
            <a:r>
              <a:rPr lang="en-US" altLang="en-US" dirty="0" smtClean="0">
                <a:sym typeface="Arial" charset="0"/>
              </a:rPr>
              <a:t> </a:t>
            </a:r>
            <a:r>
              <a:rPr lang="en-US" altLang="en-US" dirty="0" err="1" smtClean="0">
                <a:sym typeface="Arial" charset="0"/>
              </a:rPr>
              <a:t>niet</a:t>
            </a:r>
            <a:r>
              <a:rPr lang="en-US" altLang="en-US" dirty="0" smtClean="0">
                <a:sym typeface="Arial" charset="0"/>
              </a:rPr>
              <a:t> </a:t>
            </a:r>
            <a:r>
              <a:rPr lang="en-US" altLang="en-US" dirty="0" err="1" smtClean="0">
                <a:sym typeface="Arial" charset="0"/>
              </a:rPr>
              <a:t>bestaan</a:t>
            </a:r>
            <a:r>
              <a:rPr lang="en-US" altLang="en-US" dirty="0" smtClean="0">
                <a:sym typeface="Arial" charset="0"/>
              </a:rPr>
              <a:t>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hoofdelijke</a:t>
            </a:r>
            <a:r>
              <a:rPr lang="en-US" altLang="en-US" dirty="0" smtClean="0">
                <a:sym typeface="Arial" charset="0"/>
              </a:rPr>
              <a:t> </a:t>
            </a:r>
            <a:r>
              <a:rPr lang="en-US" altLang="en-US" dirty="0" err="1" smtClean="0">
                <a:sym typeface="Arial" charset="0"/>
              </a:rPr>
              <a:t>aansprakelijkheid</a:t>
            </a:r>
            <a:r>
              <a:rPr lang="en-US" altLang="en-US" dirty="0" smtClean="0">
                <a:sym typeface="Arial" charset="0"/>
              </a:rPr>
              <a:t> of </a:t>
            </a:r>
            <a:r>
              <a:rPr lang="en-US" altLang="en-US" dirty="0" err="1" smtClean="0">
                <a:sym typeface="Arial" charset="0"/>
              </a:rPr>
              <a:t>een</a:t>
            </a:r>
            <a:r>
              <a:rPr lang="en-US" altLang="en-US" dirty="0" smtClean="0">
                <a:sym typeface="Arial" charset="0"/>
              </a:rPr>
              <a:t> </a:t>
            </a:r>
            <a:r>
              <a:rPr lang="en-US" altLang="en-US" dirty="0" err="1" smtClean="0">
                <a:sym typeface="Arial" charset="0"/>
              </a:rPr>
              <a:t>inhoudingsplicht</a:t>
            </a:r>
            <a:endParaRPr lang="en-US" altLang="en-US" dirty="0" smtClean="0">
              <a:sym typeface="Arial" charset="0"/>
            </a:endParaRPr>
          </a:p>
          <a:p>
            <a:r>
              <a:rPr lang="en-US" altLang="en-US" dirty="0" err="1" smtClean="0">
                <a:sym typeface="Arial" charset="0"/>
              </a:rPr>
              <a:t>Transacties</a:t>
            </a:r>
            <a:r>
              <a:rPr lang="en-US" altLang="en-US" dirty="0" smtClean="0">
                <a:sym typeface="Arial" charset="0"/>
              </a:rPr>
              <a:t> </a:t>
            </a:r>
            <a:r>
              <a:rPr lang="en-US" altLang="en-US" dirty="0" err="1" smtClean="0">
                <a:sym typeface="Arial" charset="0"/>
              </a:rPr>
              <a:t>voor</a:t>
            </a:r>
            <a:r>
              <a:rPr lang="en-US" altLang="en-US" dirty="0" smtClean="0">
                <a:sym typeface="Arial" charset="0"/>
              </a:rPr>
              <a:t> </a:t>
            </a:r>
            <a:r>
              <a:rPr lang="en-US" altLang="en-US" b="1" dirty="0" err="1" smtClean="0">
                <a:sym typeface="Arial" charset="0"/>
              </a:rPr>
              <a:t>gemeenten</a:t>
            </a:r>
            <a:r>
              <a:rPr lang="en-US" altLang="en-US" dirty="0" smtClean="0">
                <a:sym typeface="Arial" charset="0"/>
              </a:rPr>
              <a:t> op het </a:t>
            </a:r>
            <a:r>
              <a:rPr lang="en-US" altLang="en-US" dirty="0" err="1" smtClean="0">
                <a:sym typeface="Arial" charset="0"/>
              </a:rPr>
              <a:t>portaal</a:t>
            </a:r>
            <a:r>
              <a:rPr lang="en-US" altLang="en-US" dirty="0" smtClean="0">
                <a:sym typeface="Arial" charset="0"/>
              </a:rPr>
              <a:t> van de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endParaRPr lang="en-US" altLang="en-US" dirty="0" smtClean="0">
              <a:sym typeface="Arial" charset="0"/>
            </a:endParaRPr>
          </a:p>
          <a:p>
            <a:pPr lvl="2"/>
            <a:r>
              <a:rPr lang="en-US" altLang="en-US" dirty="0" err="1" smtClean="0">
                <a:sym typeface="Arial" charset="0"/>
              </a:rPr>
              <a:t>Communit</a:t>
            </a:r>
            <a:r>
              <a:rPr lang="en-US" altLang="en-US" dirty="0" smtClean="0">
                <a:sym typeface="Arial" charset="0"/>
              </a:rPr>
              <a:t>-e (plus) light : </a:t>
            </a:r>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indiening</a:t>
            </a:r>
            <a:r>
              <a:rPr lang="en-US" altLang="en-US" dirty="0" smtClean="0">
                <a:sym typeface="Arial" charset="0"/>
              </a:rPr>
              <a:t>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aanvraag</a:t>
            </a:r>
            <a:r>
              <a:rPr lang="en-US" altLang="en-US" dirty="0" smtClean="0">
                <a:sym typeface="Arial" charset="0"/>
              </a:rPr>
              <a:t> tot </a:t>
            </a:r>
            <a:r>
              <a:rPr lang="en-US" altLang="en-US" dirty="0" err="1" smtClean="0">
                <a:sym typeface="Arial" charset="0"/>
              </a:rPr>
              <a:t>uitkering</a:t>
            </a:r>
            <a:r>
              <a:rPr lang="en-US" altLang="en-US" dirty="0" smtClean="0">
                <a:sym typeface="Arial" charset="0"/>
              </a:rPr>
              <a:t> </a:t>
            </a:r>
            <a:r>
              <a:rPr lang="en-US" altLang="en-US" dirty="0" err="1" smtClean="0">
                <a:sym typeface="Arial" charset="0"/>
              </a:rPr>
              <a:t>voor</a:t>
            </a:r>
            <a:r>
              <a:rPr lang="en-US" altLang="en-US" dirty="0" smtClean="0">
                <a:sym typeface="Arial" charset="0"/>
              </a:rPr>
              <a:t> </a:t>
            </a:r>
            <a:r>
              <a:rPr lang="en-US" altLang="en-US" dirty="0" err="1" smtClean="0">
                <a:sym typeface="Arial" charset="0"/>
              </a:rPr>
              <a:t>personen</a:t>
            </a:r>
            <a:r>
              <a:rPr lang="en-US" altLang="en-US" dirty="0" smtClean="0">
                <a:sym typeface="Arial" charset="0"/>
              </a:rPr>
              <a:t> met </a:t>
            </a:r>
            <a:r>
              <a:rPr lang="en-US" altLang="en-US" dirty="0" err="1" smtClean="0">
                <a:sym typeface="Arial" charset="0"/>
              </a:rPr>
              <a:t>een</a:t>
            </a:r>
            <a:r>
              <a:rPr lang="en-US" altLang="en-US" dirty="0" smtClean="0">
                <a:sym typeface="Arial" charset="0"/>
              </a:rPr>
              <a:t> handicap </a:t>
            </a:r>
            <a:r>
              <a:rPr lang="en-US" altLang="en-US" dirty="0" err="1" smtClean="0">
                <a:sym typeface="Arial" charset="0"/>
              </a:rPr>
              <a:t>bij</a:t>
            </a:r>
            <a:r>
              <a:rPr lang="en-US" altLang="en-US" dirty="0" smtClean="0">
                <a:sym typeface="Arial" charset="0"/>
              </a:rPr>
              <a:t> de FOD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r>
              <a:rPr lang="en-US" altLang="en-US" dirty="0" smtClean="0">
                <a:sym typeface="Arial" charset="0"/>
              </a:rPr>
              <a:t> </a:t>
            </a:r>
          </a:p>
          <a:p>
            <a:pPr lvl="2"/>
            <a:r>
              <a:rPr lang="en-US" altLang="en-US" dirty="0" smtClean="0">
                <a:sym typeface="Arial" charset="0"/>
              </a:rPr>
              <a:t>E-</a:t>
            </a:r>
            <a:r>
              <a:rPr lang="en-US" altLang="en-US" dirty="0" err="1" smtClean="0">
                <a:sym typeface="Arial" charset="0"/>
              </a:rPr>
              <a:t>Creabis</a:t>
            </a:r>
            <a:r>
              <a:rPr lang="en-US" altLang="en-US" dirty="0" smtClean="0">
                <a:sym typeface="Arial" charset="0"/>
              </a:rPr>
              <a:t>: online </a:t>
            </a:r>
            <a:r>
              <a:rPr lang="en-US" altLang="en-US" dirty="0" err="1" smtClean="0">
                <a:sym typeface="Arial" charset="0"/>
              </a:rPr>
              <a:t>opvraging</a:t>
            </a:r>
            <a:r>
              <a:rPr lang="en-US" altLang="en-US" dirty="0" smtClean="0">
                <a:sym typeface="Arial" charset="0"/>
              </a:rPr>
              <a:t> </a:t>
            </a:r>
            <a:r>
              <a:rPr lang="en-US" altLang="en-US" dirty="0" err="1" smtClean="0">
                <a:sym typeface="Arial" charset="0"/>
              </a:rPr>
              <a:t>en</a:t>
            </a:r>
            <a:r>
              <a:rPr lang="en-US" altLang="en-US" dirty="0" smtClean="0">
                <a:sym typeface="Arial" charset="0"/>
              </a:rPr>
              <a:t>, zo </a:t>
            </a:r>
            <a:r>
              <a:rPr lang="en-US" altLang="en-US" dirty="0" err="1" smtClean="0">
                <a:sym typeface="Arial" charset="0"/>
              </a:rPr>
              <a:t>nodig</a:t>
            </a:r>
            <a:r>
              <a:rPr lang="en-US" altLang="en-US" dirty="0" smtClean="0">
                <a:sym typeface="Arial" charset="0"/>
              </a:rPr>
              <a:t>, </a:t>
            </a:r>
            <a:r>
              <a:rPr lang="en-US" altLang="en-US" dirty="0" err="1" smtClean="0">
                <a:sym typeface="Arial" charset="0"/>
              </a:rPr>
              <a:t>aanmaak</a:t>
            </a:r>
            <a:r>
              <a:rPr lang="en-US" altLang="en-US" dirty="0" smtClean="0">
                <a:sym typeface="Arial" charset="0"/>
              </a:rPr>
              <a:t> van het </a:t>
            </a:r>
            <a:r>
              <a:rPr lang="en-US" altLang="en-US" dirty="0" err="1" smtClean="0">
                <a:sym typeface="Arial" charset="0"/>
              </a:rPr>
              <a:t>unieke</a:t>
            </a:r>
            <a:r>
              <a:rPr lang="en-US" altLang="en-US" dirty="0" smtClean="0">
                <a:sym typeface="Arial" charset="0"/>
              </a:rPr>
              <a:t> </a:t>
            </a:r>
            <a:r>
              <a:rPr lang="en-US" altLang="en-US" dirty="0" err="1" smtClean="0">
                <a:sym typeface="Arial" charset="0"/>
              </a:rPr>
              <a:t>identificatienummer</a:t>
            </a:r>
            <a:r>
              <a:rPr lang="en-US" altLang="en-US" dirty="0" smtClean="0">
                <a:sym typeface="Arial" charset="0"/>
              </a:rPr>
              <a:t> van de </a:t>
            </a:r>
            <a:r>
              <a:rPr lang="en-US" altLang="en-US" dirty="0" err="1" smtClean="0">
                <a:sym typeface="Arial" charset="0"/>
              </a:rPr>
              <a:t>sociale</a:t>
            </a:r>
            <a:r>
              <a:rPr lang="en-US" altLang="en-US" dirty="0" smtClean="0">
                <a:sym typeface="Arial" charset="0"/>
              </a:rPr>
              <a:t> </a:t>
            </a:r>
            <a:r>
              <a:rPr lang="en-US" altLang="en-US" dirty="0" err="1" smtClean="0">
                <a:sym typeface="Arial" charset="0"/>
              </a:rPr>
              <a:t>zekerheid</a:t>
            </a:r>
            <a:r>
              <a:rPr lang="en-US" altLang="en-US" dirty="0" smtClean="0">
                <a:sym typeface="Arial" charset="0"/>
              </a:rPr>
              <a:t> in het </a:t>
            </a:r>
            <a:r>
              <a:rPr lang="en-US" altLang="en-US" dirty="0" err="1" smtClean="0">
                <a:sym typeface="Arial" charset="0"/>
              </a:rPr>
              <a:t>Rijksregister</a:t>
            </a:r>
            <a:r>
              <a:rPr lang="en-US" altLang="en-US" dirty="0" smtClean="0">
                <a:sym typeface="Arial" charset="0"/>
              </a:rPr>
              <a:t> of de KSZ-registers</a:t>
            </a:r>
          </a:p>
          <a:p>
            <a:pPr lvl="2"/>
            <a:r>
              <a:rPr lang="en-US" altLang="en-US" dirty="0" err="1" smtClean="0">
                <a:sym typeface="Arial" charset="0"/>
              </a:rPr>
              <a:t>elektronische</a:t>
            </a:r>
            <a:r>
              <a:rPr lang="en-US" altLang="en-US" dirty="0" smtClean="0">
                <a:sym typeface="Arial" charset="0"/>
              </a:rPr>
              <a:t> </a:t>
            </a:r>
            <a:r>
              <a:rPr lang="en-US" altLang="en-US" dirty="0" err="1" smtClean="0">
                <a:sym typeface="Arial" charset="0"/>
              </a:rPr>
              <a:t>indiening</a:t>
            </a:r>
            <a:r>
              <a:rPr lang="en-US" altLang="en-US" dirty="0" smtClean="0">
                <a:sym typeface="Arial" charset="0"/>
              </a:rPr>
              <a:t> van </a:t>
            </a:r>
            <a:r>
              <a:rPr lang="en-US" altLang="en-US" dirty="0" err="1" smtClean="0">
                <a:sym typeface="Arial" charset="0"/>
              </a:rPr>
              <a:t>een</a:t>
            </a:r>
            <a:r>
              <a:rPr lang="en-US" altLang="en-US" dirty="0" smtClean="0">
                <a:sym typeface="Arial" charset="0"/>
              </a:rPr>
              <a:t> </a:t>
            </a:r>
            <a:r>
              <a:rPr lang="en-US" altLang="en-US" dirty="0" err="1" smtClean="0">
                <a:sym typeface="Arial" charset="0"/>
              </a:rPr>
              <a:t>pensioenaanvraag</a:t>
            </a:r>
            <a:r>
              <a:rPr lang="en-US" altLang="en-US" dirty="0" smtClean="0">
                <a:sym typeface="Arial" charset="0"/>
              </a:rPr>
              <a:t> (RVP)</a:t>
            </a:r>
          </a:p>
        </p:txBody>
      </p:sp>
      <p:sp>
        <p:nvSpPr>
          <p:cNvPr id="5" name="Slide Number Placeholder 4"/>
          <p:cNvSpPr>
            <a:spLocks noGrp="1"/>
          </p:cNvSpPr>
          <p:nvPr>
            <p:ph type="sldNum" sz="quarter" idx="10"/>
          </p:nvPr>
        </p:nvSpPr>
        <p:spPr/>
        <p:txBody>
          <a:bodyPr/>
          <a:lstStyle/>
          <a:p>
            <a:fld id="{5471B662-E07F-4B45-AF7C-5436FF003ECE}" type="slidenum">
              <a:rPr lang="en-GB" smtClean="0"/>
              <a:pPr/>
              <a:t>22</a:t>
            </a:fld>
            <a:endParaRPr lang="en-GB" dirty="0"/>
          </a:p>
        </p:txBody>
      </p:sp>
    </p:spTree>
    <p:extLst>
      <p:ext uri="{BB962C8B-B14F-4D97-AF65-F5344CB8AC3E}">
        <p14:creationId xmlns:p14="http://schemas.microsoft.com/office/powerpoint/2010/main" val="826433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r>
              <a:rPr lang="en-US" altLang="en-US" sz="3800" dirty="0" smtClean="0">
                <a:solidFill>
                  <a:srgbClr val="000000"/>
                </a:solidFill>
              </a:rPr>
              <a:t>Stand van </a:t>
            </a:r>
            <a:r>
              <a:rPr lang="en-US" altLang="en-US" sz="3800" dirty="0" err="1" smtClean="0">
                <a:solidFill>
                  <a:srgbClr val="000000"/>
                </a:solidFill>
              </a:rPr>
              <a:t>zaken</a:t>
            </a:r>
            <a:r>
              <a:rPr lang="en-US" altLang="en-US" sz="3800" dirty="0" smtClean="0">
                <a:solidFill>
                  <a:srgbClr val="000000"/>
                </a:solidFill>
              </a:rPr>
              <a:t>: </a:t>
            </a:r>
            <a:r>
              <a:rPr lang="en-US" altLang="en-US" sz="3800" dirty="0" err="1" smtClean="0">
                <a:solidFill>
                  <a:srgbClr val="000000"/>
                </a:solidFill>
              </a:rPr>
              <a:t>diensten</a:t>
            </a:r>
            <a:r>
              <a:rPr lang="en-US" altLang="en-US" sz="3800" dirty="0" smtClean="0">
                <a:solidFill>
                  <a:srgbClr val="000000"/>
                </a:solidFill>
              </a:rPr>
              <a:t> </a:t>
            </a:r>
            <a:r>
              <a:rPr lang="en-US" altLang="en-US" sz="3800" dirty="0" err="1" smtClean="0">
                <a:solidFill>
                  <a:srgbClr val="000000"/>
                </a:solidFill>
              </a:rPr>
              <a:t>voor</a:t>
            </a:r>
            <a:r>
              <a:rPr lang="en-US" altLang="en-US" sz="3800" dirty="0" smtClean="0">
                <a:solidFill>
                  <a:srgbClr val="000000"/>
                </a:solidFill>
              </a:rPr>
              <a:t> </a:t>
            </a:r>
            <a:r>
              <a:rPr lang="en-US" altLang="en-US" sz="3800" dirty="0" err="1" smtClean="0">
                <a:solidFill>
                  <a:srgbClr val="000000"/>
                </a:solidFill>
              </a:rPr>
              <a:t>derden</a:t>
            </a:r>
            <a:endParaRPr lang="en-US" altLang="en-US" sz="3800" dirty="0" smtClean="0">
              <a:solidFill>
                <a:srgbClr val="000000"/>
              </a:solidFill>
              <a:cs typeface="Arial" charset="0"/>
              <a:sym typeface="Arial" charset="0"/>
            </a:endParaRPr>
          </a:p>
        </p:txBody>
      </p:sp>
      <p:sp>
        <p:nvSpPr>
          <p:cNvPr id="59395" name="Rectangle 3"/>
          <p:cNvSpPr>
            <a:spLocks noGrp="1" noChangeArrowheads="1"/>
          </p:cNvSpPr>
          <p:nvPr>
            <p:ph idx="1"/>
          </p:nvPr>
        </p:nvSpPr>
        <p:spPr/>
        <p:txBody>
          <a:bodyPr/>
          <a:lstStyle/>
          <a:p>
            <a:r>
              <a:rPr lang="en-US" altLang="en-US" dirty="0" err="1" smtClean="0">
                <a:solidFill>
                  <a:srgbClr val="000000"/>
                </a:solidFill>
                <a:cs typeface="Arial" charset="0"/>
                <a:sym typeface="Arial" charset="0"/>
              </a:rPr>
              <a:t>Transactie</a:t>
            </a:r>
            <a:r>
              <a:rPr lang="en-US" altLang="en-US" dirty="0" smtClean="0">
                <a:solidFill>
                  <a:srgbClr val="000000"/>
                </a:solidFill>
                <a:cs typeface="Arial" charset="0"/>
                <a:sym typeface="Arial" charset="0"/>
              </a:rPr>
              <a:t> </a:t>
            </a:r>
            <a:r>
              <a:rPr lang="en-US" altLang="en-US" dirty="0" err="1" smtClean="0">
                <a:solidFill>
                  <a:srgbClr val="000000"/>
                </a:solidFill>
                <a:cs typeface="Arial" charset="0"/>
                <a:sym typeface="Arial" charset="0"/>
              </a:rPr>
              <a:t>voor</a:t>
            </a:r>
            <a:r>
              <a:rPr lang="en-US" altLang="en-US" dirty="0" smtClean="0">
                <a:solidFill>
                  <a:srgbClr val="000000"/>
                </a:solidFill>
                <a:cs typeface="Arial" charset="0"/>
                <a:sym typeface="Arial" charset="0"/>
              </a:rPr>
              <a:t> </a:t>
            </a:r>
            <a:r>
              <a:rPr lang="en-US" altLang="en-US" b="1" dirty="0" err="1" smtClean="0">
                <a:solidFill>
                  <a:srgbClr val="000000"/>
                </a:solidFill>
                <a:cs typeface="Arial" charset="0"/>
                <a:sym typeface="Arial" charset="0"/>
              </a:rPr>
              <a:t>deurwaarders</a:t>
            </a:r>
            <a:endParaRPr lang="en-US" altLang="en-US" b="1" dirty="0" smtClean="0">
              <a:solidFill>
                <a:srgbClr val="000000"/>
              </a:solidFill>
              <a:cs typeface="Arial" charset="0"/>
              <a:sym typeface="Arial" charset="0"/>
            </a:endParaRPr>
          </a:p>
          <a:p>
            <a:pPr lvl="1"/>
            <a:r>
              <a:rPr lang="en-US" altLang="en-US" sz="2600" dirty="0" err="1" smtClean="0">
                <a:solidFill>
                  <a:srgbClr val="000000"/>
                </a:solidFill>
                <a:cs typeface="Arial" charset="0"/>
                <a:sym typeface="Arial" charset="0"/>
              </a:rPr>
              <a:t>vierde</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weg</a:t>
            </a:r>
            <a:r>
              <a:rPr lang="en-US" altLang="en-US" sz="2600" dirty="0" smtClean="0">
                <a:solidFill>
                  <a:srgbClr val="000000"/>
                </a:solidFill>
                <a:cs typeface="Arial" charset="0"/>
                <a:sym typeface="Arial" charset="0"/>
              </a:rPr>
              <a:t> – </a:t>
            </a:r>
            <a:r>
              <a:rPr lang="en-US" altLang="en-US" sz="2600" dirty="0" err="1" smtClean="0">
                <a:solidFill>
                  <a:srgbClr val="000000"/>
                </a:solidFill>
                <a:cs typeface="Arial" charset="0"/>
                <a:sym typeface="Arial" charset="0"/>
              </a:rPr>
              <a:t>sociale</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notificatie</a:t>
            </a:r>
            <a:r>
              <a:rPr lang="en-US" altLang="en-US" sz="2600" dirty="0" smtClean="0">
                <a:solidFill>
                  <a:srgbClr val="000000"/>
                </a:solidFill>
                <a:cs typeface="Arial" charset="0"/>
                <a:sym typeface="Arial" charset="0"/>
              </a:rPr>
              <a:t>: de </a:t>
            </a:r>
            <a:r>
              <a:rPr lang="en-US" altLang="en-US" sz="2600" dirty="0" err="1" smtClean="0">
                <a:solidFill>
                  <a:srgbClr val="000000"/>
                </a:solidFill>
                <a:cs typeface="Arial" charset="0"/>
                <a:sym typeface="Arial" charset="0"/>
              </a:rPr>
              <a:t>openbare</a:t>
            </a:r>
            <a:r>
              <a:rPr lang="en-US" altLang="en-US" sz="2600" dirty="0" smtClean="0">
                <a:solidFill>
                  <a:srgbClr val="000000"/>
                </a:solidFill>
                <a:cs typeface="Arial" charset="0"/>
                <a:sym typeface="Arial" charset="0"/>
              </a:rPr>
              <a:t> of </a:t>
            </a:r>
            <a:r>
              <a:rPr lang="en-US" altLang="en-US" sz="2600" dirty="0" err="1" smtClean="0">
                <a:solidFill>
                  <a:srgbClr val="000000"/>
                </a:solidFill>
                <a:cs typeface="Arial" charset="0"/>
                <a:sym typeface="Arial" charset="0"/>
              </a:rPr>
              <a:t>ministeriële</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ambtenaren</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worden</a:t>
            </a:r>
            <a:r>
              <a:rPr lang="en-US" altLang="en-US" sz="2600" dirty="0" smtClean="0">
                <a:solidFill>
                  <a:srgbClr val="000000"/>
                </a:solidFill>
                <a:cs typeface="Arial" charset="0"/>
                <a:sym typeface="Arial" charset="0"/>
              </a:rPr>
              <a:t> in de </a:t>
            </a:r>
            <a:r>
              <a:rPr lang="en-US" altLang="en-US" sz="2600" dirty="0" err="1" smtClean="0">
                <a:solidFill>
                  <a:srgbClr val="000000"/>
                </a:solidFill>
                <a:cs typeface="Arial" charset="0"/>
                <a:sym typeface="Arial" charset="0"/>
              </a:rPr>
              <a:t>mogelijkheid</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gesteld</a:t>
            </a:r>
            <a:r>
              <a:rPr lang="en-US" altLang="en-US" sz="2600" dirty="0" smtClean="0">
                <a:solidFill>
                  <a:srgbClr val="000000"/>
                </a:solidFill>
                <a:cs typeface="Arial" charset="0"/>
                <a:sym typeface="Arial" charset="0"/>
              </a:rPr>
              <a:t> om </a:t>
            </a:r>
            <a:r>
              <a:rPr lang="en-US" altLang="en-US" sz="2600" dirty="0" err="1" smtClean="0">
                <a:solidFill>
                  <a:srgbClr val="000000"/>
                </a:solidFill>
                <a:cs typeface="Arial" charset="0"/>
                <a:sym typeface="Arial" charset="0"/>
              </a:rPr>
              <a:t>hun</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berichten</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en</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inlichtingen</a:t>
            </a:r>
            <a:r>
              <a:rPr lang="en-US" altLang="en-US" sz="2600" dirty="0" smtClean="0">
                <a:solidFill>
                  <a:srgbClr val="000000"/>
                </a:solidFill>
                <a:cs typeface="Arial" charset="0"/>
                <a:sym typeface="Arial" charset="0"/>
              </a:rPr>
              <a:t> via </a:t>
            </a:r>
            <a:r>
              <a:rPr lang="en-US" altLang="en-US" sz="2600" dirty="0" err="1" smtClean="0">
                <a:solidFill>
                  <a:srgbClr val="000000"/>
                </a:solidFill>
                <a:cs typeface="Arial" charset="0"/>
                <a:sym typeface="Arial" charset="0"/>
              </a:rPr>
              <a:t>elektronische</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weg</a:t>
            </a:r>
            <a:r>
              <a:rPr lang="en-US" altLang="en-US" sz="2600" dirty="0" smtClean="0">
                <a:solidFill>
                  <a:srgbClr val="000000"/>
                </a:solidFill>
                <a:cs typeface="Arial" charset="0"/>
                <a:sym typeface="Arial" charset="0"/>
              </a:rPr>
              <a:t> over </a:t>
            </a:r>
            <a:r>
              <a:rPr lang="en-US" altLang="en-US" sz="2600" dirty="0" err="1" smtClean="0">
                <a:solidFill>
                  <a:srgbClr val="000000"/>
                </a:solidFill>
                <a:cs typeface="Arial" charset="0"/>
                <a:sym typeface="Arial" charset="0"/>
              </a:rPr>
              <a:t>te</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maken</a:t>
            </a:r>
            <a:endParaRPr lang="en-US" altLang="en-US" sz="2600" dirty="0" smtClean="0">
              <a:solidFill>
                <a:srgbClr val="000000"/>
              </a:solidFill>
              <a:cs typeface="Arial" charset="0"/>
              <a:sym typeface="Arial" charset="0"/>
            </a:endParaRPr>
          </a:p>
          <a:p>
            <a:r>
              <a:rPr lang="en-US" altLang="en-US" dirty="0" err="1" smtClean="0">
                <a:solidFill>
                  <a:srgbClr val="000000"/>
                </a:solidFill>
                <a:cs typeface="Arial" charset="0"/>
                <a:sym typeface="Arial" charset="0"/>
              </a:rPr>
              <a:t>Transactie</a:t>
            </a:r>
            <a:r>
              <a:rPr lang="en-US" altLang="en-US" dirty="0" smtClean="0">
                <a:solidFill>
                  <a:srgbClr val="000000"/>
                </a:solidFill>
                <a:cs typeface="Arial" charset="0"/>
                <a:sym typeface="Arial" charset="0"/>
              </a:rPr>
              <a:t> </a:t>
            </a:r>
            <a:r>
              <a:rPr lang="en-US" altLang="en-US" dirty="0" err="1" smtClean="0">
                <a:solidFill>
                  <a:srgbClr val="000000"/>
                </a:solidFill>
                <a:cs typeface="Arial" charset="0"/>
                <a:sym typeface="Arial" charset="0"/>
              </a:rPr>
              <a:t>voor</a:t>
            </a:r>
            <a:r>
              <a:rPr lang="en-US" altLang="en-US" dirty="0" smtClean="0">
                <a:solidFill>
                  <a:srgbClr val="000000"/>
                </a:solidFill>
                <a:cs typeface="Arial" charset="0"/>
                <a:sym typeface="Arial" charset="0"/>
              </a:rPr>
              <a:t> de </a:t>
            </a:r>
            <a:r>
              <a:rPr lang="en-US" altLang="en-US" b="1" dirty="0" err="1" smtClean="0">
                <a:solidFill>
                  <a:srgbClr val="000000"/>
                </a:solidFill>
                <a:cs typeface="Arial" charset="0"/>
                <a:sym typeface="Arial" charset="0"/>
              </a:rPr>
              <a:t>telecomoperatoren</a:t>
            </a:r>
            <a:endParaRPr lang="en-US" altLang="en-US" dirty="0" smtClean="0">
              <a:solidFill>
                <a:srgbClr val="000000"/>
              </a:solidFill>
              <a:cs typeface="Arial" charset="0"/>
              <a:sym typeface="Arial" charset="0"/>
            </a:endParaRPr>
          </a:p>
          <a:p>
            <a:pPr lvl="1"/>
            <a:r>
              <a:rPr lang="en-US" altLang="en-US" sz="2600" dirty="0" err="1" smtClean="0">
                <a:solidFill>
                  <a:srgbClr val="000000"/>
                </a:solidFill>
                <a:cs typeface="Arial" charset="0"/>
                <a:sym typeface="Arial" charset="0"/>
              </a:rPr>
              <a:t>verificatie</a:t>
            </a:r>
            <a:r>
              <a:rPr lang="en-US" altLang="en-US" sz="2600" dirty="0" smtClean="0">
                <a:solidFill>
                  <a:srgbClr val="000000"/>
                </a:solidFill>
                <a:cs typeface="Arial" charset="0"/>
                <a:sym typeface="Arial" charset="0"/>
              </a:rPr>
              <a:t> van het </a:t>
            </a:r>
            <a:r>
              <a:rPr lang="en-US" altLang="en-US" sz="2600" dirty="0" err="1" smtClean="0">
                <a:solidFill>
                  <a:srgbClr val="000000"/>
                </a:solidFill>
                <a:cs typeface="Arial" charset="0"/>
                <a:sym typeface="Arial" charset="0"/>
              </a:rPr>
              <a:t>recht</a:t>
            </a:r>
            <a:r>
              <a:rPr lang="en-US" altLang="en-US" sz="2600" dirty="0" smtClean="0">
                <a:solidFill>
                  <a:srgbClr val="000000"/>
                </a:solidFill>
                <a:cs typeface="Arial" charset="0"/>
                <a:sym typeface="Arial" charset="0"/>
              </a:rPr>
              <a:t> op </a:t>
            </a:r>
            <a:r>
              <a:rPr lang="en-US" altLang="en-US" sz="2600" dirty="0" err="1" smtClean="0">
                <a:solidFill>
                  <a:srgbClr val="000000"/>
                </a:solidFill>
                <a:cs typeface="Arial" charset="0"/>
                <a:sym typeface="Arial" charset="0"/>
              </a:rPr>
              <a:t>sociaal</a:t>
            </a:r>
            <a:r>
              <a:rPr lang="en-US" altLang="en-US" sz="2600" dirty="0" smtClean="0">
                <a:solidFill>
                  <a:srgbClr val="000000"/>
                </a:solidFill>
                <a:cs typeface="Arial" charset="0"/>
                <a:sym typeface="Arial" charset="0"/>
              </a:rPr>
              <a:t> </a:t>
            </a:r>
            <a:r>
              <a:rPr lang="en-US" altLang="en-US" sz="2600" dirty="0" err="1" smtClean="0">
                <a:solidFill>
                  <a:srgbClr val="000000"/>
                </a:solidFill>
                <a:cs typeface="Arial" charset="0"/>
                <a:sym typeface="Arial" charset="0"/>
              </a:rPr>
              <a:t>telefoontarief</a:t>
            </a:r>
            <a:endParaRPr lang="en-US" altLang="en-US" sz="2600" dirty="0" smtClean="0">
              <a:solidFill>
                <a:srgbClr val="000000"/>
              </a:solidFill>
              <a:cs typeface="Arial" charset="0"/>
              <a:sym typeface="Arial" charset="0"/>
            </a:endParaRPr>
          </a:p>
          <a:p>
            <a:r>
              <a:rPr lang="en-US" altLang="en-US" b="1" dirty="0" err="1" smtClean="0">
                <a:solidFill>
                  <a:srgbClr val="000000"/>
                </a:solidFill>
                <a:cs typeface="Arial" charset="0"/>
                <a:sym typeface="Arial" charset="0"/>
              </a:rPr>
              <a:t>Limosa</a:t>
            </a:r>
            <a:endParaRPr lang="en-US" altLang="en-US" b="1" dirty="0" smtClean="0">
              <a:solidFill>
                <a:srgbClr val="000000"/>
              </a:solidFill>
              <a:cs typeface="Arial" charset="0"/>
              <a:sym typeface="Arial" charset="0"/>
            </a:endParaRPr>
          </a:p>
          <a:p>
            <a:pPr lvl="1"/>
            <a:r>
              <a:rPr lang="en-US" altLang="en-US" sz="2600" dirty="0" err="1" smtClean="0">
                <a:solidFill>
                  <a:srgbClr val="000000"/>
                </a:solidFill>
                <a:cs typeface="Arial" charset="0"/>
                <a:sym typeface="Times New Roman" pitchFamily="18" charset="0"/>
              </a:rPr>
              <a:t>eenmalige</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multifunctionele</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elektronische</a:t>
            </a:r>
            <a:r>
              <a:rPr lang="en-US" altLang="en-US" sz="2600" dirty="0" smtClean="0">
                <a:solidFill>
                  <a:srgbClr val="000000"/>
                </a:solidFill>
                <a:cs typeface="Arial" charset="0"/>
                <a:sym typeface="Times New Roman" pitchFamily="18" charset="0"/>
              </a:rPr>
              <a:t> melding van </a:t>
            </a:r>
            <a:r>
              <a:rPr lang="en-US" altLang="en-US" sz="2600" dirty="0" err="1" smtClean="0">
                <a:solidFill>
                  <a:srgbClr val="000000"/>
                </a:solidFill>
                <a:cs typeface="Arial" charset="0"/>
                <a:sym typeface="Times New Roman" pitchFamily="18" charset="0"/>
              </a:rPr>
              <a:t>alle</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activiteiten</a:t>
            </a:r>
            <a:r>
              <a:rPr lang="en-US" altLang="en-US" sz="2600" dirty="0" smtClean="0">
                <a:solidFill>
                  <a:srgbClr val="000000"/>
                </a:solidFill>
                <a:cs typeface="Arial" charset="0"/>
                <a:sym typeface="Times New Roman" pitchFamily="18" charset="0"/>
              </a:rPr>
              <a:t> van </a:t>
            </a:r>
            <a:r>
              <a:rPr lang="en-US" altLang="en-US" sz="2600" dirty="0" err="1" smtClean="0">
                <a:solidFill>
                  <a:srgbClr val="000000"/>
                </a:solidFill>
                <a:cs typeface="Arial" charset="0"/>
                <a:sym typeface="Times New Roman" pitchFamily="18" charset="0"/>
              </a:rPr>
              <a:t>buitenlandse</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werknemers</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zelfstandigen</a:t>
            </a:r>
            <a:r>
              <a:rPr lang="en-US" altLang="en-US" sz="2600" dirty="0" smtClean="0">
                <a:solidFill>
                  <a:srgbClr val="000000"/>
                </a:solidFill>
                <a:cs typeface="Arial" charset="0"/>
                <a:sym typeface="Times New Roman" pitchFamily="18" charset="0"/>
              </a:rPr>
              <a:t> of </a:t>
            </a:r>
            <a:r>
              <a:rPr lang="en-US" altLang="en-US" sz="2600" dirty="0" err="1" smtClean="0">
                <a:solidFill>
                  <a:srgbClr val="000000"/>
                </a:solidFill>
                <a:cs typeface="Arial" charset="0"/>
                <a:sym typeface="Times New Roman" pitchFamily="18" charset="0"/>
              </a:rPr>
              <a:t>stagiairs</a:t>
            </a:r>
            <a:r>
              <a:rPr lang="en-US" altLang="en-US" sz="2600" dirty="0" smtClean="0">
                <a:solidFill>
                  <a:srgbClr val="000000"/>
                </a:solidFill>
                <a:cs typeface="Arial" charset="0"/>
                <a:sym typeface="Times New Roman" pitchFamily="18" charset="0"/>
              </a:rPr>
              <a:t> op </a:t>
            </a:r>
            <a:r>
              <a:rPr lang="en-US" altLang="en-US" sz="2600" dirty="0" err="1" smtClean="0">
                <a:solidFill>
                  <a:srgbClr val="000000"/>
                </a:solidFill>
                <a:cs typeface="Arial" charset="0"/>
                <a:sym typeface="Times New Roman" pitchFamily="18" charset="0"/>
              </a:rPr>
              <a:t>Belgisch</a:t>
            </a:r>
            <a:r>
              <a:rPr lang="en-US" altLang="en-US" sz="2600" dirty="0" smtClean="0">
                <a:solidFill>
                  <a:srgbClr val="000000"/>
                </a:solidFill>
                <a:cs typeface="Arial" charset="0"/>
                <a:sym typeface="Times New Roman" pitchFamily="18" charset="0"/>
              </a:rPr>
              <a:t> </a:t>
            </a:r>
            <a:r>
              <a:rPr lang="en-US" altLang="en-US" sz="2600" dirty="0" err="1" smtClean="0">
                <a:solidFill>
                  <a:srgbClr val="000000"/>
                </a:solidFill>
                <a:cs typeface="Arial" charset="0"/>
                <a:sym typeface="Times New Roman" pitchFamily="18" charset="0"/>
              </a:rPr>
              <a:t>grondgebied</a:t>
            </a:r>
            <a:endParaRPr lang="en-US" altLang="en-US" sz="2600" dirty="0" smtClean="0">
              <a:solidFill>
                <a:srgbClr val="000000"/>
              </a:solidFill>
              <a:cs typeface="Arial" charset="0"/>
              <a:sym typeface="Times New Roman" pitchFamily="18" charset="0"/>
            </a:endParaRPr>
          </a:p>
        </p:txBody>
      </p:sp>
      <p:sp>
        <p:nvSpPr>
          <p:cNvPr id="2" name="Slide Number Placeholder 1"/>
          <p:cNvSpPr>
            <a:spLocks noGrp="1"/>
          </p:cNvSpPr>
          <p:nvPr>
            <p:ph type="sldNum" sz="quarter" idx="10"/>
          </p:nvPr>
        </p:nvSpPr>
        <p:spPr/>
        <p:txBody>
          <a:bodyPr/>
          <a:lstStyle/>
          <a:p>
            <a:fld id="{5471B662-E07F-4B45-AF7C-5436FF003ECE}" type="slidenum">
              <a:rPr lang="en-GB" smtClean="0"/>
              <a:pPr/>
              <a:t>23</a:t>
            </a:fld>
            <a:endParaRPr lang="en-GB" dirty="0"/>
          </a:p>
        </p:txBody>
      </p:sp>
    </p:spTree>
    <p:extLst>
      <p:ext uri="{BB962C8B-B14F-4D97-AF65-F5344CB8AC3E}">
        <p14:creationId xmlns:p14="http://schemas.microsoft.com/office/powerpoint/2010/main" val="1356259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err="1" smtClean="0">
                <a:sym typeface="Arial" charset="0"/>
              </a:rPr>
              <a:t>Beschikbaarheid</a:t>
            </a:r>
            <a:r>
              <a:rPr lang="en-US" altLang="en-US" dirty="0" smtClean="0">
                <a:sym typeface="Arial" charset="0"/>
              </a:rPr>
              <a:t> </a:t>
            </a:r>
            <a:r>
              <a:rPr lang="en-US" altLang="en-US" dirty="0" err="1" smtClean="0">
                <a:sym typeface="Arial" charset="0"/>
              </a:rPr>
              <a:t>en</a:t>
            </a:r>
            <a:r>
              <a:rPr lang="en-US" altLang="en-US" dirty="0" smtClean="0">
                <a:sym typeface="Arial" charset="0"/>
              </a:rPr>
              <a:t> </a:t>
            </a:r>
            <a:r>
              <a:rPr lang="en-US" altLang="en-US" dirty="0" err="1" smtClean="0">
                <a:sym typeface="Arial" charset="0"/>
              </a:rPr>
              <a:t>performantie</a:t>
            </a:r>
            <a:endParaRPr lang="en-US" altLang="en-US" dirty="0" smtClean="0">
              <a:sym typeface="Arial" charset="0"/>
            </a:endParaRPr>
          </a:p>
        </p:txBody>
      </p:sp>
      <p:sp>
        <p:nvSpPr>
          <p:cNvPr id="35843" name="Content Placeholder 2"/>
          <p:cNvSpPr>
            <a:spLocks noGrp="1"/>
          </p:cNvSpPr>
          <p:nvPr>
            <p:ph idx="1"/>
          </p:nvPr>
        </p:nvSpPr>
        <p:spPr/>
        <p:txBody>
          <a:bodyPr>
            <a:normAutofit lnSpcReduction="10000"/>
          </a:bodyPr>
          <a:lstStyle/>
          <a:p>
            <a:r>
              <a:rPr lang="nl-BE" dirty="0"/>
              <a:t>B</a:t>
            </a:r>
            <a:r>
              <a:rPr lang="nl-BE" dirty="0" smtClean="0"/>
              <a:t>eschikbaarheid van netwerkdiensten </a:t>
            </a:r>
          </a:p>
          <a:p>
            <a:pPr lvl="1"/>
            <a:r>
              <a:rPr lang="nl-BE" dirty="0" smtClean="0"/>
              <a:t>beschikbaarheid van het informatiesysteem van de KSZ voor gebruikers tijdens 99,56 %  van de beschikbaarheidsperiodes van de netwerkdiensten</a:t>
            </a:r>
          </a:p>
          <a:p>
            <a:r>
              <a:rPr lang="nl-BE" dirty="0"/>
              <a:t>V</a:t>
            </a:r>
            <a:r>
              <a:rPr lang="nl-BE" dirty="0" smtClean="0"/>
              <a:t>erwerkingstijden</a:t>
            </a:r>
          </a:p>
          <a:p>
            <a:pPr lvl="1"/>
            <a:r>
              <a:rPr lang="nl-BE" dirty="0" smtClean="0"/>
              <a:t>het centrale informaticasysteem van de KSZ heeft de online diensten behandeld in een maximumtijd van één seconde in 99,7 % van de gevallen en in een maximumtijd van twee seconden in 99,78 % van de gevallen</a:t>
            </a:r>
          </a:p>
          <a:p>
            <a:pPr lvl="1"/>
            <a:r>
              <a:rPr lang="nl-BE" dirty="0" smtClean="0"/>
              <a:t>98,38 % van de diensten die in batch dienen te worden behandeld, werden binnen de 4 kalenderdagen behandeld</a:t>
            </a:r>
          </a:p>
          <a:p>
            <a:pPr lvl="1"/>
            <a:r>
              <a:rPr lang="nl-BE" dirty="0" smtClean="0"/>
              <a:t>100 % van de diensten die in het kader van uitzonderlijke batch-werkzaamheden behandeld werden, werden binnen de met de instellingen afgesproken termijn verwerkt </a:t>
            </a:r>
          </a:p>
        </p:txBody>
      </p:sp>
      <p:sp>
        <p:nvSpPr>
          <p:cNvPr id="2" name="Slide Number Placeholder 1"/>
          <p:cNvSpPr>
            <a:spLocks noGrp="1"/>
          </p:cNvSpPr>
          <p:nvPr>
            <p:ph type="sldNum" sz="quarter" idx="10"/>
          </p:nvPr>
        </p:nvSpPr>
        <p:spPr/>
        <p:txBody>
          <a:bodyPr/>
          <a:lstStyle/>
          <a:p>
            <a:fld id="{5471B662-E07F-4B45-AF7C-5436FF003ECE}" type="slidenum">
              <a:rPr lang="en-GB" smtClean="0"/>
              <a:pPr/>
              <a:t>24</a:t>
            </a:fld>
            <a:endParaRPr lang="en-GB" dirty="0"/>
          </a:p>
        </p:txBody>
      </p:sp>
    </p:spTree>
    <p:extLst>
      <p:ext uri="{BB962C8B-B14F-4D97-AF65-F5344CB8AC3E}">
        <p14:creationId xmlns:p14="http://schemas.microsoft.com/office/powerpoint/2010/main" val="2964742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Systematische oplevering</a:t>
            </a:r>
            <a:endParaRPr lang="fr-BE" dirty="0"/>
          </a:p>
        </p:txBody>
      </p:sp>
      <p:sp>
        <p:nvSpPr>
          <p:cNvPr id="3" name="Content Placeholder 2"/>
          <p:cNvSpPr>
            <a:spLocks noGrp="1"/>
          </p:cNvSpPr>
          <p:nvPr>
            <p:ph idx="1"/>
          </p:nvPr>
        </p:nvSpPr>
        <p:spPr/>
        <p:txBody>
          <a:bodyPr/>
          <a:lstStyle/>
          <a:p>
            <a:r>
              <a:rPr lang="nl-BE" dirty="0" smtClean="0"/>
              <a:t>2014: 48 projecten gerealiseerd</a:t>
            </a:r>
          </a:p>
          <a:p>
            <a:pPr lvl="1"/>
            <a:r>
              <a:rPr lang="nl-BE" dirty="0" smtClean="0"/>
              <a:t>19 nieuwe diensten, </a:t>
            </a:r>
            <a:r>
              <a:rPr lang="nl-BE" dirty="0" err="1" smtClean="0"/>
              <a:t>bvb</a:t>
            </a:r>
            <a:endParaRPr lang="nl-BE" dirty="0" smtClean="0"/>
          </a:p>
          <a:p>
            <a:pPr lvl="2"/>
            <a:r>
              <a:rPr lang="nl-NL" altLang="en-US" dirty="0" smtClean="0"/>
              <a:t>ontwikkeling van </a:t>
            </a:r>
            <a:r>
              <a:rPr lang="nl-NL" altLang="en-US" dirty="0" err="1" smtClean="0"/>
              <a:t>webservices</a:t>
            </a:r>
            <a:r>
              <a:rPr lang="nl-NL" altLang="en-US" dirty="0" smtClean="0"/>
              <a:t> als gevolg van de verdwijning van de SIS-kaart (validatiecontrole elektronisch identiteitsbewijs, elektronische raadpleging verzekerbaarheid, aanvraag </a:t>
            </a:r>
            <a:r>
              <a:rPr lang="en-US" altLang="en-US" dirty="0" err="1">
                <a:solidFill>
                  <a:srgbClr val="000000"/>
                </a:solidFill>
              </a:rPr>
              <a:t>isi</a:t>
            </a:r>
            <a:r>
              <a:rPr lang="en-US" altLang="en-US" b="1" baseline="30000" dirty="0">
                <a:solidFill>
                  <a:srgbClr val="000000"/>
                </a:solidFill>
              </a:rPr>
              <a:t>+</a:t>
            </a:r>
            <a:r>
              <a:rPr lang="en-US" altLang="en-US" dirty="0">
                <a:solidFill>
                  <a:srgbClr val="000000"/>
                </a:solidFill>
              </a:rPr>
              <a:t>-</a:t>
            </a:r>
            <a:r>
              <a:rPr lang="en-US" altLang="en-US" dirty="0" err="1" smtClean="0">
                <a:solidFill>
                  <a:srgbClr val="000000"/>
                </a:solidFill>
              </a:rPr>
              <a:t>kaart</a:t>
            </a:r>
            <a:r>
              <a:rPr lang="nl-NL" altLang="en-US" dirty="0" smtClean="0"/>
              <a:t>)</a:t>
            </a:r>
          </a:p>
          <a:p>
            <a:pPr lvl="2"/>
            <a:r>
              <a:rPr lang="nl-NL" altLang="en-US" dirty="0" err="1" smtClean="0"/>
              <a:t>HandiFlux</a:t>
            </a:r>
            <a:r>
              <a:rPr lang="nl-NL" altLang="en-US" dirty="0" smtClean="0"/>
              <a:t>: generieke </a:t>
            </a:r>
            <a:r>
              <a:rPr lang="nl-NL" altLang="en-US" dirty="0" err="1" smtClean="0"/>
              <a:t>webservice</a:t>
            </a:r>
            <a:r>
              <a:rPr lang="nl-NL" altLang="en-US" dirty="0" smtClean="0"/>
              <a:t> voor het bekomen van gegevens aangaande personen met een handicap</a:t>
            </a:r>
          </a:p>
          <a:p>
            <a:pPr lvl="2"/>
            <a:r>
              <a:rPr lang="nl-NL" altLang="en-US" dirty="0" smtClean="0"/>
              <a:t>in het kader van de regionalisering van de kinderbijslag, totstandkoming van een gegevensuitwisseling via het RSVZ met betrekking tot de voeding van het CADAF voor wat betreft de kinderbijslaggegevens van de SVFZ</a:t>
            </a:r>
          </a:p>
          <a:p>
            <a:pPr lvl="2"/>
            <a:r>
              <a:rPr lang="nl-NL" altLang="en-US" dirty="0" smtClean="0"/>
              <a:t>toegang van de sociale inspecteurs tot bijkomende gegevens van de KBO</a:t>
            </a:r>
            <a:endParaRPr lang="en-US" altLang="en-US" dirty="0" smtClean="0"/>
          </a:p>
          <a:p>
            <a:pPr lvl="1"/>
            <a:r>
              <a:rPr lang="nl-BE" dirty="0" smtClean="0"/>
              <a:t>29 aanpassingen aan diensten</a:t>
            </a:r>
          </a:p>
          <a:p>
            <a:pPr lvl="2"/>
            <a:r>
              <a:rPr lang="nl-NL" altLang="en-US" dirty="0" smtClean="0"/>
              <a:t>toegang van het en de SVF RSVZ tot de aard van de door de </a:t>
            </a:r>
            <a:r>
              <a:rPr lang="nl-NL" altLang="en-US" dirty="0" err="1" smtClean="0"/>
              <a:t>OCMW's</a:t>
            </a:r>
            <a:r>
              <a:rPr lang="nl-NL" altLang="en-US" dirty="0" smtClean="0"/>
              <a:t> verleende hulp en tot de periode waarin een hulp wordt toegekend</a:t>
            </a:r>
            <a:endParaRPr lang="nl-NL" alt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25</a:t>
            </a:fld>
            <a:endParaRPr lang="en-GB" dirty="0"/>
          </a:p>
        </p:txBody>
      </p:sp>
    </p:spTree>
    <p:extLst>
      <p:ext uri="{BB962C8B-B14F-4D97-AF65-F5344CB8AC3E}">
        <p14:creationId xmlns:p14="http://schemas.microsoft.com/office/powerpoint/2010/main" val="2975175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Systematische oplevering</a:t>
            </a:r>
            <a:endParaRPr lang="fr-BE" dirty="0"/>
          </a:p>
        </p:txBody>
      </p:sp>
      <p:sp>
        <p:nvSpPr>
          <p:cNvPr id="3" name="Content Placeholder 2"/>
          <p:cNvSpPr>
            <a:spLocks noGrp="1"/>
          </p:cNvSpPr>
          <p:nvPr>
            <p:ph idx="1"/>
          </p:nvPr>
        </p:nvSpPr>
        <p:spPr/>
        <p:txBody>
          <a:bodyPr>
            <a:normAutofit/>
          </a:bodyPr>
          <a:lstStyle/>
          <a:p>
            <a:r>
              <a:rPr lang="nl-BE" altLang="en-US" dirty="0" smtClean="0"/>
              <a:t>2015: geconsolideerd </a:t>
            </a:r>
            <a:r>
              <a:rPr lang="nl-BE" altLang="en-US" dirty="0"/>
              <a:t>portfolio van 108 aanvragen </a:t>
            </a:r>
            <a:r>
              <a:rPr lang="nl-BE" altLang="en-US" dirty="0" smtClean="0"/>
              <a:t>op </a:t>
            </a:r>
            <a:r>
              <a:rPr lang="nl-BE" altLang="en-US" dirty="0"/>
              <a:t>de pagina Algemeen Coördinatiecomité van de </a:t>
            </a:r>
            <a:r>
              <a:rPr lang="nl-BE" altLang="en-US" dirty="0" smtClean="0"/>
              <a:t>website (</a:t>
            </a:r>
            <a:r>
              <a:rPr lang="nl-BE" altLang="en-US" dirty="0" smtClean="0">
                <a:hlinkClick r:id="rId2"/>
              </a:rPr>
              <a:t>www.ksz.fgov.be</a:t>
            </a:r>
            <a:r>
              <a:rPr lang="nl-BE" altLang="en-US" dirty="0"/>
              <a:t>)</a:t>
            </a:r>
            <a:endParaRPr lang="fr-BE" altLang="en-US" dirty="0">
              <a:solidFill>
                <a:srgbClr val="FF0000"/>
              </a:solidFill>
            </a:endParaRPr>
          </a:p>
          <a:p>
            <a:pPr lvl="1"/>
            <a:r>
              <a:rPr lang="nl-BE" altLang="en-US" dirty="0"/>
              <a:t>8 nieuwe projecten in verband met de harmonisatie van de afgeleide rechten</a:t>
            </a:r>
            <a:endParaRPr lang="fr-FR" altLang="en-US" dirty="0">
              <a:solidFill>
                <a:srgbClr val="FF0000"/>
              </a:solidFill>
            </a:endParaRPr>
          </a:p>
          <a:p>
            <a:pPr lvl="1"/>
            <a:r>
              <a:rPr lang="nl-BE" altLang="en-US" dirty="0"/>
              <a:t>18 (17 nieuwe + 1 </a:t>
            </a:r>
            <a:r>
              <a:rPr lang="nl-BE" altLang="en-US" dirty="0" smtClean="0"/>
              <a:t>aanpassing) </a:t>
            </a:r>
            <a:r>
              <a:rPr lang="nl-BE" altLang="en-US" dirty="0"/>
              <a:t>projecten betreffende fraudebestrijding</a:t>
            </a:r>
            <a:endParaRPr lang="fr-FR" altLang="en-US" dirty="0">
              <a:solidFill>
                <a:srgbClr val="FF0000"/>
              </a:solidFill>
            </a:endParaRPr>
          </a:p>
          <a:p>
            <a:pPr lvl="1"/>
            <a:r>
              <a:rPr lang="nl-BE" altLang="en-US" dirty="0"/>
              <a:t>82 (76 nieuwe + 6 </a:t>
            </a:r>
            <a:r>
              <a:rPr lang="nl-BE" altLang="en-US" dirty="0" smtClean="0"/>
              <a:t>aanpassing) </a:t>
            </a:r>
            <a:r>
              <a:rPr lang="nl-BE" altLang="en-US" dirty="0"/>
              <a:t>andere </a:t>
            </a:r>
            <a:r>
              <a:rPr lang="nl-BE" altLang="en-US" dirty="0" smtClean="0"/>
              <a:t>projecten</a:t>
            </a:r>
          </a:p>
          <a:p>
            <a:r>
              <a:rPr lang="nl-BE" altLang="en-US" dirty="0" smtClean="0"/>
              <a:t>Nadruk </a:t>
            </a:r>
            <a:r>
              <a:rPr lang="nl-BE" altLang="en-US" dirty="0"/>
              <a:t>op projecten </a:t>
            </a:r>
            <a:r>
              <a:rPr lang="nl-BE" altLang="en-US" dirty="0" smtClean="0"/>
              <a:t>met duidelijke ROI, gebaseerd op grondige procesoptimalisatie en met respect van principe van eenmalige gegevensinzameling </a:t>
            </a:r>
            <a:r>
              <a:rPr lang="nl-BE" altLang="en-US" dirty="0"/>
              <a:t>(</a:t>
            </a:r>
            <a:r>
              <a:rPr lang="nl-BE" altLang="en-US" dirty="0" err="1"/>
              <a:t>only</a:t>
            </a:r>
            <a:r>
              <a:rPr lang="nl-BE" altLang="en-US" dirty="0"/>
              <a:t> </a:t>
            </a:r>
            <a:r>
              <a:rPr lang="nl-BE" altLang="en-US" dirty="0" err="1" smtClean="0"/>
              <a:t>once</a:t>
            </a:r>
            <a:r>
              <a:rPr lang="nl-BE" altLang="en-US" dirty="0" smtClean="0"/>
              <a:t>)</a:t>
            </a:r>
            <a:endParaRPr lang="fr-FR" altLang="en-US" dirty="0">
              <a:solidFill>
                <a:srgbClr val="FF0000"/>
              </a:solidFill>
            </a:endParaRP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26</a:t>
            </a:fld>
            <a:endParaRPr lang="en-GB" dirty="0"/>
          </a:p>
        </p:txBody>
      </p:sp>
    </p:spTree>
    <p:extLst>
      <p:ext uri="{BB962C8B-B14F-4D97-AF65-F5344CB8AC3E}">
        <p14:creationId xmlns:p14="http://schemas.microsoft.com/office/powerpoint/2010/main" val="4013710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Systematische oplevering</a:t>
            </a:r>
            <a:endParaRPr lang="fr-BE" dirty="0"/>
          </a:p>
        </p:txBody>
      </p:sp>
      <p:sp>
        <p:nvSpPr>
          <p:cNvPr id="3" name="Content Placeholder 2"/>
          <p:cNvSpPr>
            <a:spLocks noGrp="1"/>
          </p:cNvSpPr>
          <p:nvPr>
            <p:ph idx="1"/>
          </p:nvPr>
        </p:nvSpPr>
        <p:spPr/>
        <p:txBody>
          <a:bodyPr/>
          <a:lstStyle/>
          <a:p>
            <a:r>
              <a:rPr lang="nl-BE" dirty="0" smtClean="0"/>
              <a:t>2015: voorbeelden van nieuwe diensten</a:t>
            </a:r>
          </a:p>
          <a:p>
            <a:pPr lvl="1"/>
            <a:r>
              <a:rPr lang="fr-FR" altLang="en-US" dirty="0"/>
              <a:t>Pharos: </a:t>
            </a:r>
            <a:r>
              <a:rPr lang="fr-FR" altLang="en-US" dirty="0" err="1"/>
              <a:t>integratie</a:t>
            </a:r>
            <a:r>
              <a:rPr lang="fr-FR" altLang="en-US" dirty="0"/>
              <a:t> van het </a:t>
            </a:r>
            <a:r>
              <a:rPr lang="fr-FR" altLang="en-US" dirty="0" err="1"/>
              <a:t>Pensioenkadaster</a:t>
            </a:r>
            <a:r>
              <a:rPr lang="fr-FR" altLang="en-US" dirty="0"/>
              <a:t> met de backoffice </a:t>
            </a:r>
            <a:r>
              <a:rPr lang="fr-FR" altLang="en-US" dirty="0" err="1" smtClean="0"/>
              <a:t>toepassingen</a:t>
            </a:r>
            <a:r>
              <a:rPr lang="fr-FR" altLang="en-US" dirty="0" smtClean="0"/>
              <a:t> </a:t>
            </a:r>
            <a:r>
              <a:rPr lang="fr-FR" altLang="en-US" dirty="0"/>
              <a:t>van de RVP</a:t>
            </a:r>
          </a:p>
          <a:p>
            <a:pPr lvl="1"/>
            <a:r>
              <a:rPr lang="fr-FR" altLang="en-US" dirty="0" err="1"/>
              <a:t>HarmAttest</a:t>
            </a:r>
            <a:r>
              <a:rPr lang="fr-FR" altLang="en-US" dirty="0"/>
              <a:t>: </a:t>
            </a:r>
            <a:r>
              <a:rPr lang="nl-NL" altLang="fr-FR" dirty="0"/>
              <a:t>toegang tot de gegevens in verband met sociale schulden (om bijvoorbeeld te vermijden dat een onderneming een premie zou krijgen terwijl ze een schuld heeft)</a:t>
            </a:r>
            <a:endParaRPr lang="fr-FR" altLang="en-US" dirty="0"/>
          </a:p>
          <a:p>
            <a:pPr lvl="1"/>
            <a:r>
              <a:rPr lang="nl-NL" altLang="fr-FR" dirty="0"/>
              <a:t>ontslagcompensatievergoeding: in het kader van de harmonisering van de opzegtermijnen voor arbeiders en bedienden zal de RVA in bepaalde gevallen een ontslagcompensatievergoeding betalen</a:t>
            </a:r>
            <a:endParaRPr lang="fr-FR" altLang="en-US" dirty="0"/>
          </a:p>
          <a:p>
            <a:pPr lvl="1"/>
            <a:r>
              <a:rPr lang="fr-FR" altLang="en-US" dirty="0" err="1"/>
              <a:t>regionalisering</a:t>
            </a:r>
            <a:r>
              <a:rPr lang="fr-FR" altLang="en-US" dirty="0"/>
              <a:t> van het </a:t>
            </a:r>
            <a:r>
              <a:rPr lang="fr-FR" altLang="en-US" dirty="0" err="1"/>
              <a:t>arbeidsmarktbeleid</a:t>
            </a:r>
            <a:r>
              <a:rPr lang="fr-FR" altLang="en-US" dirty="0"/>
              <a:t>: </a:t>
            </a:r>
            <a:r>
              <a:rPr lang="fr-FR" altLang="en-US" dirty="0" err="1"/>
              <a:t>door</a:t>
            </a:r>
            <a:r>
              <a:rPr lang="fr-FR" altLang="en-US" dirty="0"/>
              <a:t> de </a:t>
            </a:r>
            <a:r>
              <a:rPr lang="fr-FR" altLang="en-US" dirty="0" err="1"/>
              <a:t>regionalisering</a:t>
            </a:r>
            <a:r>
              <a:rPr lang="fr-FR" altLang="en-US" dirty="0"/>
              <a:t> </a:t>
            </a:r>
            <a:r>
              <a:rPr lang="fr-FR" altLang="en-US" dirty="0" err="1"/>
              <a:t>dienen</a:t>
            </a:r>
            <a:r>
              <a:rPr lang="fr-FR" altLang="en-US" dirty="0"/>
              <a:t> </a:t>
            </a:r>
            <a:r>
              <a:rPr lang="fr-FR" altLang="en-US" dirty="0" err="1"/>
              <a:t>bestaande</a:t>
            </a:r>
            <a:r>
              <a:rPr lang="fr-FR" altLang="en-US" dirty="0"/>
              <a:t> </a:t>
            </a:r>
            <a:r>
              <a:rPr lang="fr-FR" altLang="en-US" dirty="0" err="1"/>
              <a:t>stromen</a:t>
            </a:r>
            <a:r>
              <a:rPr lang="fr-FR" altLang="en-US" dirty="0"/>
              <a:t> </a:t>
            </a:r>
            <a:r>
              <a:rPr lang="fr-FR" altLang="en-US" dirty="0" err="1"/>
              <a:t>aangepast</a:t>
            </a:r>
            <a:r>
              <a:rPr lang="fr-FR" altLang="en-US" dirty="0"/>
              <a:t> </a:t>
            </a:r>
            <a:r>
              <a:rPr lang="fr-FR" altLang="en-US" dirty="0" err="1"/>
              <a:t>worden</a:t>
            </a:r>
            <a:r>
              <a:rPr lang="fr-FR" altLang="en-US" dirty="0"/>
              <a:t> en </a:t>
            </a:r>
            <a:r>
              <a:rPr lang="fr-FR" altLang="en-US" dirty="0" err="1"/>
              <a:t>nieuwe</a:t>
            </a:r>
            <a:r>
              <a:rPr lang="fr-FR" altLang="en-US" dirty="0"/>
              <a:t> </a:t>
            </a:r>
            <a:r>
              <a:rPr lang="fr-FR" altLang="en-US" dirty="0" err="1"/>
              <a:t>gegevensuitwisselingen</a:t>
            </a:r>
            <a:r>
              <a:rPr lang="fr-FR" altLang="en-US" dirty="0"/>
              <a:t> </a:t>
            </a:r>
            <a:r>
              <a:rPr lang="fr-FR" altLang="en-US" dirty="0" err="1"/>
              <a:t>worden</a:t>
            </a:r>
            <a:r>
              <a:rPr lang="fr-FR" altLang="en-US" dirty="0"/>
              <a:t> </a:t>
            </a:r>
            <a:r>
              <a:rPr lang="fr-FR" altLang="en-US" dirty="0" err="1"/>
              <a:t>voorzien</a:t>
            </a:r>
            <a:endParaRPr lang="en-US" altLang="en-US" dirty="0"/>
          </a:p>
          <a:p>
            <a:pPr lvl="1"/>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27</a:t>
            </a:fld>
            <a:endParaRPr lang="en-GB" dirty="0"/>
          </a:p>
        </p:txBody>
      </p:sp>
    </p:spTree>
    <p:extLst>
      <p:ext uri="{BB962C8B-B14F-4D97-AF65-F5344CB8AC3E}">
        <p14:creationId xmlns:p14="http://schemas.microsoft.com/office/powerpoint/2010/main" val="4038547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Complexe omgeving</a:t>
            </a:r>
            <a:endParaRPr lang="en-US" dirty="0"/>
          </a:p>
        </p:txBody>
      </p:sp>
      <p:sp>
        <p:nvSpPr>
          <p:cNvPr id="3" name="Content Placeholder 2"/>
          <p:cNvSpPr>
            <a:spLocks noGrp="1"/>
          </p:cNvSpPr>
          <p:nvPr>
            <p:ph idx="1"/>
          </p:nvPr>
        </p:nvSpPr>
        <p:spPr/>
        <p:txBody>
          <a:bodyPr>
            <a:normAutofit lnSpcReduction="10000"/>
          </a:bodyPr>
          <a:lstStyle/>
          <a:p>
            <a:r>
              <a:rPr lang="nl-BE" dirty="0" smtClean="0"/>
              <a:t>Verschillende besluitvormingsniveaus</a:t>
            </a:r>
          </a:p>
          <a:p>
            <a:pPr lvl="1"/>
            <a:r>
              <a:rPr lang="nl-BE" dirty="0"/>
              <a:t>g</a:t>
            </a:r>
            <a:r>
              <a:rPr lang="nl-BE" dirty="0" smtClean="0"/>
              <a:t>emeenten/</a:t>
            </a:r>
            <a:r>
              <a:rPr lang="nl-BE" dirty="0" err="1" smtClean="0"/>
              <a:t>OCMW’s</a:t>
            </a:r>
            <a:endParaRPr lang="nl-BE" dirty="0" smtClean="0"/>
          </a:p>
          <a:p>
            <a:pPr lvl="1"/>
            <a:r>
              <a:rPr lang="nl-BE" dirty="0"/>
              <a:t>p</a:t>
            </a:r>
            <a:r>
              <a:rPr lang="nl-BE" dirty="0" smtClean="0"/>
              <a:t>rovincies</a:t>
            </a:r>
          </a:p>
          <a:p>
            <a:pPr lvl="1"/>
            <a:r>
              <a:rPr lang="nl-BE" dirty="0"/>
              <a:t>g</a:t>
            </a:r>
            <a:r>
              <a:rPr lang="nl-BE" dirty="0" smtClean="0"/>
              <a:t>ewesten</a:t>
            </a:r>
          </a:p>
          <a:p>
            <a:pPr lvl="1"/>
            <a:r>
              <a:rPr lang="nl-BE" dirty="0"/>
              <a:t>g</a:t>
            </a:r>
            <a:r>
              <a:rPr lang="nl-BE" dirty="0" smtClean="0"/>
              <a:t>emeenschappen</a:t>
            </a:r>
          </a:p>
          <a:p>
            <a:pPr lvl="1"/>
            <a:r>
              <a:rPr lang="nl-BE" dirty="0"/>
              <a:t>f</a:t>
            </a:r>
            <a:r>
              <a:rPr lang="nl-BE" dirty="0" smtClean="0"/>
              <a:t>ederale overheid</a:t>
            </a:r>
          </a:p>
          <a:p>
            <a:pPr lvl="1"/>
            <a:r>
              <a:rPr lang="nl-BE" dirty="0"/>
              <a:t>E</a:t>
            </a:r>
            <a:r>
              <a:rPr lang="nl-BE" dirty="0" smtClean="0"/>
              <a:t>uropees - internationaal</a:t>
            </a:r>
          </a:p>
          <a:p>
            <a:r>
              <a:rPr lang="nl-BE" dirty="0" smtClean="0"/>
              <a:t>Geen homogene bevoegdheidspakketten bij verschillende besluitvormingsniveaus</a:t>
            </a:r>
          </a:p>
          <a:p>
            <a:r>
              <a:rPr lang="nl-BE" dirty="0" smtClean="0"/>
              <a:t>Massa aan uitvoeringsorganen</a:t>
            </a:r>
          </a:p>
          <a:p>
            <a:pPr lvl="1"/>
            <a:r>
              <a:rPr lang="nl-BE" dirty="0"/>
              <a:t>o</a:t>
            </a:r>
            <a:r>
              <a:rPr lang="nl-BE" dirty="0" smtClean="0"/>
              <a:t>verheidsdiensten op alle niveaus</a:t>
            </a:r>
          </a:p>
          <a:p>
            <a:pPr lvl="1"/>
            <a:r>
              <a:rPr lang="nl-BE" dirty="0"/>
              <a:t>p</a:t>
            </a:r>
            <a:r>
              <a:rPr lang="nl-BE" dirty="0" smtClean="0"/>
              <a:t>rivaatrechtelijke diensten met opdrachten van algemeen belang</a:t>
            </a:r>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28</a:t>
            </a:fld>
            <a:endParaRPr lang="en-GB" dirty="0"/>
          </a:p>
        </p:txBody>
      </p:sp>
    </p:spTree>
    <p:extLst>
      <p:ext uri="{BB962C8B-B14F-4D97-AF65-F5344CB8AC3E}">
        <p14:creationId xmlns:p14="http://schemas.microsoft.com/office/powerpoint/2010/main" val="4108427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Uitdaging</a:t>
            </a:r>
            <a:endParaRPr lang="en-US" dirty="0"/>
          </a:p>
        </p:txBody>
      </p:sp>
      <p:sp>
        <p:nvSpPr>
          <p:cNvPr id="3" name="Content Placeholder 2"/>
          <p:cNvSpPr>
            <a:spLocks noGrp="1"/>
          </p:cNvSpPr>
          <p:nvPr>
            <p:ph idx="1"/>
          </p:nvPr>
        </p:nvSpPr>
        <p:spPr/>
        <p:txBody>
          <a:bodyPr/>
          <a:lstStyle/>
          <a:p>
            <a:r>
              <a:rPr lang="nl-BE" dirty="0" smtClean="0"/>
              <a:t>Voldoen aan de hogervermelde verwachtingen van burgers en ondernemingen vereist</a:t>
            </a:r>
          </a:p>
          <a:p>
            <a:pPr lvl="1"/>
            <a:r>
              <a:rPr lang="nl-BE" dirty="0" smtClean="0"/>
              <a:t>gecoördineerd beleid</a:t>
            </a:r>
          </a:p>
          <a:p>
            <a:pPr lvl="1"/>
            <a:r>
              <a:rPr lang="nl-BE" dirty="0" smtClean="0"/>
              <a:t>geïntegreerde processen</a:t>
            </a:r>
          </a:p>
          <a:p>
            <a:r>
              <a:rPr lang="nl-BE" dirty="0" smtClean="0"/>
              <a:t>Maar elk overheidsniveau heeft eigen autonomie inzake</a:t>
            </a:r>
          </a:p>
          <a:p>
            <a:pPr lvl="1"/>
            <a:r>
              <a:rPr lang="nl-BE" dirty="0" smtClean="0"/>
              <a:t>beleid</a:t>
            </a:r>
          </a:p>
          <a:p>
            <a:pPr lvl="1"/>
            <a:r>
              <a:rPr lang="nl-BE" dirty="0" smtClean="0"/>
              <a:t>interne organisatie en processen</a:t>
            </a:r>
          </a:p>
          <a:p>
            <a:r>
              <a:rPr lang="nl-BE" dirty="0" smtClean="0"/>
              <a:t>Zoeken naar manieren om beide te verzoenen</a:t>
            </a:r>
          </a:p>
          <a:p>
            <a:pPr lvl="1"/>
            <a:r>
              <a:rPr lang="nl-BE" dirty="0" smtClean="0"/>
              <a:t>respect voor aantal kritische succesfactoren</a:t>
            </a:r>
          </a:p>
          <a:p>
            <a:pPr lvl="1"/>
            <a:r>
              <a:rPr lang="nl-BE" dirty="0" smtClean="0"/>
              <a:t>met als motor dienstenintegratoren aangestuurd door stakeholders</a:t>
            </a:r>
          </a:p>
          <a:p>
            <a:pPr lvl="1"/>
            <a:endParaRPr lang="nl-BE" dirty="0" smtClean="0"/>
          </a:p>
          <a:p>
            <a:endParaRPr lang="nl-BE" dirty="0" smtClean="0"/>
          </a:p>
          <a:p>
            <a:endParaRPr lang="nl-BE" dirty="0" smtClean="0"/>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29</a:t>
            </a:fld>
            <a:endParaRPr lang="en-GB" dirty="0"/>
          </a:p>
        </p:txBody>
      </p:sp>
    </p:spTree>
    <p:extLst>
      <p:ext uri="{BB962C8B-B14F-4D97-AF65-F5344CB8AC3E}">
        <p14:creationId xmlns:p14="http://schemas.microsoft.com/office/powerpoint/2010/main" val="336252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highlights Rik Vera</a:t>
            </a:r>
            <a:endParaRPr lang="fr-BE" dirty="0"/>
          </a:p>
        </p:txBody>
      </p:sp>
      <p:sp>
        <p:nvSpPr>
          <p:cNvPr id="3" name="Content Placeholder 2"/>
          <p:cNvSpPr>
            <a:spLocks noGrp="1"/>
          </p:cNvSpPr>
          <p:nvPr>
            <p:ph idx="1"/>
          </p:nvPr>
        </p:nvSpPr>
        <p:spPr/>
        <p:txBody>
          <a:bodyPr/>
          <a:lstStyle/>
          <a:p>
            <a:r>
              <a:rPr lang="nl-BE" dirty="0" smtClean="0"/>
              <a:t>VUCA: </a:t>
            </a:r>
            <a:r>
              <a:rPr lang="nl-BE" dirty="0" err="1" smtClean="0"/>
              <a:t>volatility</a:t>
            </a:r>
            <a:r>
              <a:rPr lang="nl-BE" dirty="0" smtClean="0"/>
              <a:t> – </a:t>
            </a:r>
            <a:r>
              <a:rPr lang="nl-BE" dirty="0" err="1" smtClean="0"/>
              <a:t>uncertainty</a:t>
            </a:r>
            <a:r>
              <a:rPr lang="nl-BE" dirty="0" smtClean="0"/>
              <a:t> – </a:t>
            </a:r>
            <a:r>
              <a:rPr lang="nl-BE" dirty="0" err="1" smtClean="0"/>
              <a:t>complexity</a:t>
            </a:r>
            <a:r>
              <a:rPr lang="nl-BE" dirty="0" smtClean="0"/>
              <a:t> – </a:t>
            </a:r>
            <a:r>
              <a:rPr lang="nl-BE" dirty="0" err="1" smtClean="0"/>
              <a:t>ambiguity</a:t>
            </a:r>
            <a:endParaRPr lang="nl-BE" dirty="0" smtClean="0"/>
          </a:p>
          <a:p>
            <a:r>
              <a:rPr lang="nl-BE" dirty="0" smtClean="0"/>
              <a:t>Speed of change</a:t>
            </a:r>
          </a:p>
          <a:p>
            <a:r>
              <a:rPr lang="nl-BE" dirty="0" smtClean="0"/>
              <a:t>Extreme customer </a:t>
            </a:r>
            <a:r>
              <a:rPr lang="nl-BE" dirty="0" err="1" smtClean="0"/>
              <a:t>centricity</a:t>
            </a:r>
            <a:endParaRPr lang="nl-BE" dirty="0" smtClean="0"/>
          </a:p>
          <a:p>
            <a:r>
              <a:rPr lang="nl-BE" dirty="0" smtClean="0"/>
              <a:t>Customer 2.0 is a customer in a </a:t>
            </a:r>
            <a:r>
              <a:rPr lang="nl-BE" dirty="0" err="1" smtClean="0"/>
              <a:t>connected</a:t>
            </a:r>
            <a:r>
              <a:rPr lang="nl-BE" dirty="0" smtClean="0"/>
              <a:t> </a:t>
            </a:r>
            <a:r>
              <a:rPr lang="nl-BE" dirty="0" err="1" smtClean="0"/>
              <a:t>world</a:t>
            </a:r>
            <a:endParaRPr lang="nl-BE" dirty="0" smtClean="0"/>
          </a:p>
          <a:p>
            <a:r>
              <a:rPr lang="nl-BE" dirty="0" err="1" smtClean="0"/>
              <a:t>Radical</a:t>
            </a:r>
            <a:r>
              <a:rPr lang="nl-BE" dirty="0" smtClean="0"/>
              <a:t> </a:t>
            </a:r>
            <a:r>
              <a:rPr lang="nl-BE" dirty="0" err="1" smtClean="0"/>
              <a:t>inspiration</a:t>
            </a:r>
            <a:endParaRPr lang="nl-BE" dirty="0" smtClean="0"/>
          </a:p>
          <a:p>
            <a:r>
              <a:rPr lang="nl-BE" dirty="0" err="1" smtClean="0"/>
              <a:t>Dare</a:t>
            </a:r>
            <a:r>
              <a:rPr lang="nl-BE" dirty="0" smtClean="0"/>
              <a:t> – </a:t>
            </a:r>
            <a:r>
              <a:rPr lang="nl-BE" dirty="0" err="1" smtClean="0"/>
              <a:t>connect</a:t>
            </a:r>
            <a:r>
              <a:rPr lang="nl-BE" dirty="0" smtClean="0"/>
              <a:t> – move </a:t>
            </a:r>
            <a:r>
              <a:rPr lang="nl-BE" dirty="0" err="1" smtClean="0"/>
              <a:t>fast</a:t>
            </a:r>
            <a:r>
              <a:rPr lang="nl-BE" dirty="0" smtClean="0"/>
              <a:t> – keep </a:t>
            </a:r>
            <a:r>
              <a:rPr lang="nl-BE" dirty="0" err="1" smtClean="0"/>
              <a:t>it</a:t>
            </a:r>
            <a:r>
              <a:rPr lang="nl-BE" dirty="0" smtClean="0"/>
              <a:t> </a:t>
            </a:r>
            <a:r>
              <a:rPr lang="nl-BE" dirty="0" err="1" smtClean="0"/>
              <a:t>simple</a:t>
            </a:r>
            <a:endParaRPr lang="nl-BE" dirty="0" smtClean="0"/>
          </a:p>
          <a:p>
            <a:r>
              <a:rPr lang="nl-BE" dirty="0" err="1" smtClean="0"/>
              <a:t>Dissatisfaction</a:t>
            </a:r>
            <a:r>
              <a:rPr lang="nl-BE" dirty="0" smtClean="0"/>
              <a:t> * </a:t>
            </a:r>
            <a:r>
              <a:rPr lang="nl-BE" dirty="0" err="1" smtClean="0"/>
              <a:t>Vision</a:t>
            </a:r>
            <a:r>
              <a:rPr lang="nl-BE" dirty="0" smtClean="0"/>
              <a:t> * First steps (plan) &gt;</a:t>
            </a:r>
          </a:p>
          <a:p>
            <a:pPr marL="361950" indent="-361950">
              <a:buNone/>
            </a:pPr>
            <a:r>
              <a:rPr lang="nl-BE" dirty="0" smtClean="0"/>
              <a:t>	</a:t>
            </a:r>
            <a:r>
              <a:rPr lang="nl-BE" dirty="0" err="1" smtClean="0"/>
              <a:t>Resistance</a:t>
            </a:r>
            <a:r>
              <a:rPr lang="nl-BE" dirty="0" smtClean="0"/>
              <a:t> </a:t>
            </a:r>
            <a:r>
              <a:rPr lang="nl-BE" dirty="0" err="1" smtClean="0"/>
              <a:t>to</a:t>
            </a:r>
            <a:r>
              <a:rPr lang="nl-BE" dirty="0" smtClean="0"/>
              <a:t> change</a:t>
            </a:r>
          </a:p>
          <a:p>
            <a:r>
              <a:rPr lang="nl-BE" dirty="0" err="1" smtClean="0"/>
              <a:t>Work</a:t>
            </a:r>
            <a:r>
              <a:rPr lang="nl-BE" dirty="0" smtClean="0"/>
              <a:t> </a:t>
            </a:r>
            <a:r>
              <a:rPr lang="nl-BE" dirty="0" err="1" smtClean="0"/>
              <a:t>like</a:t>
            </a:r>
            <a:r>
              <a:rPr lang="nl-BE" dirty="0" smtClean="0"/>
              <a:t> a </a:t>
            </a:r>
            <a:r>
              <a:rPr lang="nl-BE" dirty="0" err="1" smtClean="0"/>
              <a:t>network</a:t>
            </a:r>
            <a:r>
              <a:rPr lang="nl-BE" dirty="0" smtClean="0"/>
              <a:t> – </a:t>
            </a:r>
            <a:r>
              <a:rPr lang="nl-BE" dirty="0" err="1" smtClean="0"/>
              <a:t>empower</a:t>
            </a:r>
            <a:r>
              <a:rPr lang="nl-BE" dirty="0" smtClean="0"/>
              <a:t> </a:t>
            </a:r>
            <a:r>
              <a:rPr lang="nl-BE" dirty="0" err="1" smtClean="0"/>
              <a:t>people</a:t>
            </a:r>
            <a:endParaRPr lang="nl-BE" dirty="0" smtClean="0"/>
          </a:p>
          <a:p>
            <a:r>
              <a:rPr lang="nl-BE" dirty="0" smtClean="0"/>
              <a:t>…</a:t>
            </a: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a:t>
            </a:fld>
            <a:endParaRPr lang="en-GB" dirty="0"/>
          </a:p>
        </p:txBody>
      </p:sp>
    </p:spTree>
    <p:extLst>
      <p:ext uri="{BB962C8B-B14F-4D97-AF65-F5344CB8AC3E}">
        <p14:creationId xmlns:p14="http://schemas.microsoft.com/office/powerpoint/2010/main" val="3087807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kritische succesfactoren</a:t>
            </a:r>
            <a:endParaRPr lang="en-US" dirty="0"/>
          </a:p>
        </p:txBody>
      </p:sp>
      <p:sp>
        <p:nvSpPr>
          <p:cNvPr id="3" name="Content Placeholder 2"/>
          <p:cNvSpPr>
            <a:spLocks noGrp="1"/>
          </p:cNvSpPr>
          <p:nvPr>
            <p:ph idx="1"/>
          </p:nvPr>
        </p:nvSpPr>
        <p:spPr/>
        <p:txBody>
          <a:bodyPr>
            <a:normAutofit/>
          </a:bodyPr>
          <a:lstStyle/>
          <a:p>
            <a:r>
              <a:rPr lang="nl-BE" dirty="0" smtClean="0"/>
              <a:t>Goede samenwerking op basis van vertrouwen en respect tussen beleidsvoerders en </a:t>
            </a:r>
            <a:r>
              <a:rPr lang="nl-BE" dirty="0" err="1" smtClean="0"/>
              <a:t>uitvoerings-organisaties</a:t>
            </a:r>
            <a:endParaRPr lang="nl-BE" dirty="0" smtClean="0"/>
          </a:p>
          <a:p>
            <a:pPr lvl="1"/>
            <a:r>
              <a:rPr lang="nl-BE" dirty="0" smtClean="0"/>
              <a:t>beleidsbepaling is primaire taak van politici</a:t>
            </a:r>
          </a:p>
          <a:p>
            <a:pPr lvl="1"/>
            <a:r>
              <a:rPr lang="nl-BE" dirty="0" smtClean="0"/>
              <a:t>beleidsvoorbereiding en –uitvoering zijn primaire taken van uitvoeringsorganisaties</a:t>
            </a:r>
          </a:p>
          <a:p>
            <a:pPr lvl="1"/>
            <a:r>
              <a:rPr lang="nl-BE" dirty="0" smtClean="0"/>
              <a:t>goede wisselwerking is cruciaal</a:t>
            </a:r>
          </a:p>
          <a:p>
            <a:r>
              <a:rPr lang="nl-BE" dirty="0"/>
              <a:t>Denken in termen van toegevoegde waarde voor </a:t>
            </a:r>
            <a:r>
              <a:rPr lang="nl-BE" dirty="0" smtClean="0"/>
              <a:t>burgers, zelfstandigen </a:t>
            </a:r>
            <a:r>
              <a:rPr lang="nl-BE" dirty="0"/>
              <a:t>en ondernemingen </a:t>
            </a:r>
            <a:r>
              <a:rPr lang="nl-BE" dirty="0" err="1" smtClean="0"/>
              <a:t>ipv</a:t>
            </a:r>
            <a:r>
              <a:rPr lang="nl-BE" dirty="0" smtClean="0"/>
              <a:t> </a:t>
            </a:r>
            <a:r>
              <a:rPr lang="nl-BE" dirty="0"/>
              <a:t>louter in termen van bevoegdheden en bestaande regelgeving</a:t>
            </a:r>
          </a:p>
          <a:p>
            <a:r>
              <a:rPr lang="nl-BE" dirty="0"/>
              <a:t>Goed evenwicht </a:t>
            </a:r>
            <a:r>
              <a:rPr lang="nl-BE" dirty="0" smtClean="0"/>
              <a:t>tussen </a:t>
            </a:r>
            <a:r>
              <a:rPr lang="nl-BE" dirty="0"/>
              <a:t>stabiliteit en </a:t>
            </a:r>
            <a:r>
              <a:rPr lang="nl-BE" dirty="0" smtClean="0"/>
              <a:t>verandering</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30</a:t>
            </a:fld>
            <a:endParaRPr lang="en-GB" dirty="0"/>
          </a:p>
        </p:txBody>
      </p:sp>
    </p:spTree>
    <p:extLst>
      <p:ext uri="{BB962C8B-B14F-4D97-AF65-F5344CB8AC3E}">
        <p14:creationId xmlns:p14="http://schemas.microsoft.com/office/powerpoint/2010/main" val="4177631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kritische succesfactoren</a:t>
            </a:r>
            <a:endParaRPr lang="en-US" dirty="0"/>
          </a:p>
        </p:txBody>
      </p:sp>
      <p:sp>
        <p:nvSpPr>
          <p:cNvPr id="3" name="Content Placeholder 2"/>
          <p:cNvSpPr>
            <a:spLocks noGrp="1"/>
          </p:cNvSpPr>
          <p:nvPr>
            <p:ph idx="1"/>
          </p:nvPr>
        </p:nvSpPr>
        <p:spPr/>
        <p:txBody>
          <a:bodyPr/>
          <a:lstStyle/>
          <a:p>
            <a:r>
              <a:rPr lang="nl-BE" dirty="0" smtClean="0"/>
              <a:t>Overheidsdiensten </a:t>
            </a:r>
            <a:r>
              <a:rPr lang="nl-BE" dirty="0"/>
              <a:t>richten zich bij uitvoering op </a:t>
            </a:r>
            <a:r>
              <a:rPr lang="nl-BE" dirty="0" smtClean="0"/>
              <a:t>hun kerntaken; op vlak van informatiebeheer is dit</a:t>
            </a:r>
            <a:endParaRPr lang="nl-BE" dirty="0"/>
          </a:p>
          <a:p>
            <a:pPr lvl="1"/>
            <a:r>
              <a:rPr lang="nl-BE" dirty="0"/>
              <a:t>regiefunctie (procesintegratie, naleving basisprincipes goed informatiebeheer,  bevordering </a:t>
            </a:r>
            <a:r>
              <a:rPr lang="nl-BE" dirty="0" smtClean="0"/>
              <a:t>informatieveiligheid </a:t>
            </a:r>
            <a:r>
              <a:rPr lang="nl-BE" dirty="0" err="1" smtClean="0"/>
              <a:t>by</a:t>
            </a:r>
            <a:r>
              <a:rPr lang="nl-BE" dirty="0" smtClean="0"/>
              <a:t> design, </a:t>
            </a:r>
            <a:r>
              <a:rPr lang="nl-BE" dirty="0"/>
              <a:t>…)</a:t>
            </a:r>
          </a:p>
          <a:p>
            <a:pPr lvl="1"/>
            <a:r>
              <a:rPr lang="nl-BE" dirty="0"/>
              <a:t>ondersteunende basisdiensten en degelijke </a:t>
            </a:r>
            <a:r>
              <a:rPr lang="nl-BE" dirty="0" err="1"/>
              <a:t>back-office</a:t>
            </a:r>
            <a:endParaRPr lang="nl-BE" dirty="0"/>
          </a:p>
          <a:p>
            <a:pPr lvl="1"/>
            <a:r>
              <a:rPr lang="nl-BE" dirty="0" smtClean="0"/>
              <a:t>ruime samenwerking onder mekaar, met </a:t>
            </a:r>
            <a:r>
              <a:rPr lang="nl-BE" dirty="0" err="1" smtClean="0"/>
              <a:t>middenveld-organisaties</a:t>
            </a:r>
            <a:r>
              <a:rPr lang="nl-BE" dirty="0" smtClean="0"/>
              <a:t> en ondernemingen voor </a:t>
            </a:r>
            <a:r>
              <a:rPr lang="nl-BE" dirty="0"/>
              <a:t>diensten met toegevoegde </a:t>
            </a:r>
            <a:r>
              <a:rPr lang="nl-BE" dirty="0" smtClean="0"/>
              <a:t>waarde</a:t>
            </a:r>
          </a:p>
          <a:p>
            <a:pPr lvl="1"/>
            <a:r>
              <a:rPr lang="nl-BE" dirty="0" smtClean="0"/>
              <a:t>geïntegreerde front-office voor doelgroepen ((</a:t>
            </a:r>
            <a:r>
              <a:rPr lang="nl-BE" dirty="0" err="1" smtClean="0"/>
              <a:t>subsets</a:t>
            </a:r>
            <a:r>
              <a:rPr lang="nl-BE" dirty="0" smtClean="0"/>
              <a:t> van) burgers, ondernemingen, …) over overheidsniveaus, -diensten en private dienstverleners heen</a:t>
            </a:r>
          </a:p>
          <a:p>
            <a:endParaRPr lang="nl-BE" dirty="0" smtClean="0"/>
          </a:p>
          <a:p>
            <a:endParaRPr lang="nl-BE" dirty="0"/>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31</a:t>
            </a:fld>
            <a:endParaRPr lang="en-GB" dirty="0"/>
          </a:p>
        </p:txBody>
      </p:sp>
    </p:spTree>
    <p:extLst>
      <p:ext uri="{BB962C8B-B14F-4D97-AF65-F5344CB8AC3E}">
        <p14:creationId xmlns:p14="http://schemas.microsoft.com/office/powerpoint/2010/main" val="2940618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Enkele kritische succesfactoren</a:t>
            </a:r>
            <a:endParaRPr lang="en-US" dirty="0"/>
          </a:p>
        </p:txBody>
      </p:sp>
      <p:sp>
        <p:nvSpPr>
          <p:cNvPr id="3" name="Content Placeholder 2"/>
          <p:cNvSpPr>
            <a:spLocks noGrp="1"/>
          </p:cNvSpPr>
          <p:nvPr>
            <p:ph idx="1"/>
          </p:nvPr>
        </p:nvSpPr>
        <p:spPr/>
        <p:txBody>
          <a:bodyPr/>
          <a:lstStyle/>
          <a:p>
            <a:r>
              <a:rPr lang="nl-BE" dirty="0" smtClean="0"/>
              <a:t>Uitvoeringsorganisaties </a:t>
            </a:r>
            <a:r>
              <a:rPr lang="nl-BE" dirty="0"/>
              <a:t>zoeken actief naar </a:t>
            </a:r>
            <a:r>
              <a:rPr lang="nl-BE" dirty="0" err="1"/>
              <a:t>synergieën</a:t>
            </a:r>
            <a:endParaRPr lang="nl-BE" dirty="0"/>
          </a:p>
          <a:p>
            <a:pPr lvl="1"/>
            <a:r>
              <a:rPr lang="nl-BE" dirty="0"/>
              <a:t>onder mekaar</a:t>
            </a:r>
          </a:p>
          <a:p>
            <a:pPr lvl="1"/>
            <a:r>
              <a:rPr lang="nl-BE" dirty="0"/>
              <a:t>met partners uit de private </a:t>
            </a:r>
            <a:r>
              <a:rPr lang="nl-BE" dirty="0" smtClean="0"/>
              <a:t>sector</a:t>
            </a:r>
          </a:p>
          <a:p>
            <a:r>
              <a:rPr lang="nl-BE" dirty="0" smtClean="0"/>
              <a:t>Inzicht dat niet elk beleidsniveau noodzakelijk zijn eigen uitvoeringsorganisaties moet hebben, maar er ruimte kan zijn voor beleidsniveau-overschrijdende uitvoeringsorganisaties</a:t>
            </a:r>
          </a:p>
          <a:p>
            <a:pPr lvl="1"/>
            <a:r>
              <a:rPr lang="nl-BE" dirty="0" smtClean="0"/>
              <a:t>onder gemeenschappelijk beheer van verschillende stakeholders/beleidsniveaus</a:t>
            </a:r>
          </a:p>
          <a:p>
            <a:pPr lvl="1"/>
            <a:r>
              <a:rPr lang="nl-BE" dirty="0" smtClean="0"/>
              <a:t>met aanvaarding van verschillen in beleid door verschillende beleidsniveaus, en waarborg op loyale uitvoering daarvan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32</a:t>
            </a:fld>
            <a:endParaRPr lang="en-GB" dirty="0"/>
          </a:p>
        </p:txBody>
      </p:sp>
    </p:spTree>
    <p:extLst>
      <p:ext uri="{BB962C8B-B14F-4D97-AF65-F5344CB8AC3E}">
        <p14:creationId xmlns:p14="http://schemas.microsoft.com/office/powerpoint/2010/main" val="390211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Enkele kritische </a:t>
            </a:r>
            <a:r>
              <a:rPr lang="nl-BE" dirty="0" smtClean="0"/>
              <a:t>succesfactoren</a:t>
            </a:r>
            <a:endParaRPr lang="fr-BE" dirty="0"/>
          </a:p>
        </p:txBody>
      </p:sp>
      <p:sp>
        <p:nvSpPr>
          <p:cNvPr id="3" name="Content Placeholder 2"/>
          <p:cNvSpPr>
            <a:spLocks noGrp="1"/>
          </p:cNvSpPr>
          <p:nvPr>
            <p:ph idx="1"/>
          </p:nvPr>
        </p:nvSpPr>
        <p:spPr/>
        <p:txBody>
          <a:bodyPr/>
          <a:lstStyle/>
          <a:p>
            <a:pPr marL="0" indent="0">
              <a:buNone/>
            </a:pPr>
            <a:r>
              <a:rPr lang="nl-BE" dirty="0" smtClean="0"/>
              <a:t>Op het vlak van ICT</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33</a:t>
            </a:fld>
            <a:endParaRPr lang="en-GB" dirty="0"/>
          </a:p>
        </p:txBody>
      </p:sp>
      <p:graphicFrame>
        <p:nvGraphicFramePr>
          <p:cNvPr id="5" name="Diagram 4"/>
          <p:cNvGraphicFramePr/>
          <p:nvPr>
            <p:extLst>
              <p:ext uri="{D42A27DB-BD31-4B8C-83A1-F6EECF244321}">
                <p14:modId xmlns:p14="http://schemas.microsoft.com/office/powerpoint/2010/main" val="319912928"/>
              </p:ext>
            </p:extLst>
          </p:nvPr>
        </p:nvGraphicFramePr>
        <p:xfrm>
          <a:off x="888975" y="1517306"/>
          <a:ext cx="7410972" cy="5044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65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basisprincipes informatiebeheer</a:t>
            </a:r>
            <a:endParaRPr lang="en-US" dirty="0"/>
          </a:p>
        </p:txBody>
      </p:sp>
      <p:sp>
        <p:nvSpPr>
          <p:cNvPr id="3" name="Content Placeholder 2"/>
          <p:cNvSpPr>
            <a:spLocks noGrp="1"/>
          </p:cNvSpPr>
          <p:nvPr>
            <p:ph idx="1"/>
          </p:nvPr>
        </p:nvSpPr>
        <p:spPr/>
        <p:txBody>
          <a:bodyPr>
            <a:normAutofit/>
          </a:bodyPr>
          <a:lstStyle/>
          <a:p>
            <a:r>
              <a:rPr lang="nl-BE" dirty="0" smtClean="0"/>
              <a:t>Modellering </a:t>
            </a:r>
            <a:r>
              <a:rPr lang="nl-BE" dirty="0"/>
              <a:t>van de </a:t>
            </a:r>
            <a:r>
              <a:rPr lang="nl-BE" dirty="0" smtClean="0"/>
              <a:t>informatie</a:t>
            </a:r>
          </a:p>
          <a:p>
            <a:pPr lvl="1"/>
            <a:r>
              <a:rPr lang="nl-BE" dirty="0" smtClean="0"/>
              <a:t>op </a:t>
            </a:r>
            <a:r>
              <a:rPr lang="nl-BE" dirty="0"/>
              <a:t>een wijze die zo nauw mogelijk aansluit bij de </a:t>
            </a:r>
            <a:r>
              <a:rPr lang="nl-BE" dirty="0" smtClean="0"/>
              <a:t>realiteit</a:t>
            </a:r>
          </a:p>
          <a:p>
            <a:pPr lvl="1"/>
            <a:r>
              <a:rPr lang="nl-BE" dirty="0" smtClean="0"/>
              <a:t>zodat </a:t>
            </a:r>
            <a:r>
              <a:rPr lang="nl-BE" dirty="0"/>
              <a:t>die multifunctioneel kan worden gebruikt </a:t>
            </a:r>
          </a:p>
          <a:p>
            <a:r>
              <a:rPr lang="nl-BE" dirty="0" smtClean="0"/>
              <a:t>Eenmalige </a:t>
            </a:r>
            <a:r>
              <a:rPr lang="nl-BE" dirty="0"/>
              <a:t>inzameling van feitelijke informatie bij burgers en ondernemingen </a:t>
            </a:r>
            <a:r>
              <a:rPr lang="nl-BE" dirty="0" smtClean="0"/>
              <a:t>in coördinatie tussen alle uitvoeringsorganisaties</a:t>
            </a:r>
          </a:p>
          <a:p>
            <a:pPr lvl="1"/>
            <a:r>
              <a:rPr lang="nl-BE" dirty="0" smtClean="0"/>
              <a:t>via </a:t>
            </a:r>
            <a:r>
              <a:rPr lang="nl-BE" dirty="0"/>
              <a:t>een kanaal gekozen door de burgers en </a:t>
            </a:r>
            <a:r>
              <a:rPr lang="nl-BE" dirty="0" smtClean="0"/>
              <a:t>ondernemingen</a:t>
            </a:r>
          </a:p>
          <a:p>
            <a:pPr lvl="1"/>
            <a:r>
              <a:rPr lang="nl-BE" dirty="0" smtClean="0"/>
              <a:t>bij </a:t>
            </a:r>
            <a:r>
              <a:rPr lang="nl-BE" dirty="0"/>
              <a:t>voorkeur van toepassing tot </a:t>
            </a:r>
            <a:r>
              <a:rPr lang="nl-BE" dirty="0" smtClean="0"/>
              <a:t>toepassing</a:t>
            </a:r>
          </a:p>
          <a:p>
            <a:pPr lvl="1"/>
            <a:r>
              <a:rPr lang="nl-BE" dirty="0" smtClean="0"/>
              <a:t>met </a:t>
            </a:r>
            <a:r>
              <a:rPr lang="nl-BE" dirty="0"/>
              <a:t>de mogelijkheid tot kwaliteitscontrole door degene waarbij de informatie wordt ingezameld vóór de </a:t>
            </a:r>
            <a:r>
              <a:rPr lang="nl-BE" dirty="0" err="1" smtClean="0"/>
              <a:t>informatie-overdracht</a:t>
            </a:r>
            <a:endParaRPr lang="nl-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34</a:t>
            </a:fld>
            <a:endParaRPr lang="en-GB" dirty="0"/>
          </a:p>
        </p:txBody>
      </p:sp>
    </p:spTree>
    <p:extLst>
      <p:ext uri="{BB962C8B-B14F-4D97-AF65-F5344CB8AC3E}">
        <p14:creationId xmlns:p14="http://schemas.microsoft.com/office/powerpoint/2010/main" val="1042912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basisprincipes </a:t>
            </a:r>
            <a:r>
              <a:rPr lang="nl-BE" dirty="0"/>
              <a:t>informatiebeheer</a:t>
            </a:r>
            <a:endParaRPr lang="en-US" dirty="0"/>
          </a:p>
        </p:txBody>
      </p:sp>
      <p:sp>
        <p:nvSpPr>
          <p:cNvPr id="3" name="Content Placeholder 2"/>
          <p:cNvSpPr>
            <a:spLocks noGrp="1"/>
          </p:cNvSpPr>
          <p:nvPr>
            <p:ph idx="1"/>
          </p:nvPr>
        </p:nvSpPr>
        <p:spPr/>
        <p:txBody>
          <a:bodyPr/>
          <a:lstStyle/>
          <a:p>
            <a:r>
              <a:rPr lang="nl-BE" dirty="0"/>
              <a:t>Taakverdeling tussen de </a:t>
            </a:r>
            <a:r>
              <a:rPr lang="nl-BE" dirty="0" smtClean="0"/>
              <a:t>uitvoeringsorganisaties </a:t>
            </a:r>
            <a:r>
              <a:rPr lang="nl-BE" dirty="0"/>
              <a:t>inzake de validatie, het beheer en de opslag van informatie in authentieke </a:t>
            </a:r>
            <a:r>
              <a:rPr lang="nl-BE" dirty="0" smtClean="0"/>
              <a:t>bronnen</a:t>
            </a:r>
          </a:p>
          <a:p>
            <a:r>
              <a:rPr lang="nl-BE" dirty="0"/>
              <a:t>Verplichting tot melding van vermoede onjuistheden van de informatie aan de </a:t>
            </a:r>
            <a:r>
              <a:rPr lang="nl-BE" dirty="0" smtClean="0"/>
              <a:t>uitvoeringsorganisatie </a:t>
            </a:r>
            <a:r>
              <a:rPr lang="nl-BE" dirty="0"/>
              <a:t>belast met de validatie ervan</a:t>
            </a:r>
          </a:p>
          <a:p>
            <a:r>
              <a:rPr lang="nl-BE" dirty="0"/>
              <a:t>Elektronische uitwisseling van de informatie tussen </a:t>
            </a:r>
            <a:r>
              <a:rPr lang="nl-BE" dirty="0" smtClean="0"/>
              <a:t>uitvoeringsorganisaties </a:t>
            </a:r>
            <a:r>
              <a:rPr lang="nl-BE" dirty="0"/>
              <a:t>met het oog op een hergebruik ervan, </a:t>
            </a:r>
            <a:r>
              <a:rPr lang="nl-BE" dirty="0" smtClean="0"/>
              <a:t>ondersteund door basisdiensten die interoperabiliteit en veiligheid ondersteunen </a:t>
            </a:r>
            <a:endParaRPr lang="nl-BE" dirty="0"/>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35</a:t>
            </a:fld>
            <a:endParaRPr lang="en-GB" dirty="0"/>
          </a:p>
        </p:txBody>
      </p:sp>
    </p:spTree>
    <p:extLst>
      <p:ext uri="{BB962C8B-B14F-4D97-AF65-F5344CB8AC3E}">
        <p14:creationId xmlns:p14="http://schemas.microsoft.com/office/powerpoint/2010/main" val="450208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basisprincipes informatiebeheer</a:t>
            </a:r>
            <a:endParaRPr lang="en-US" dirty="0"/>
          </a:p>
        </p:txBody>
      </p:sp>
      <p:sp>
        <p:nvSpPr>
          <p:cNvPr id="3" name="Content Placeholder 2"/>
          <p:cNvSpPr>
            <a:spLocks noGrp="1"/>
          </p:cNvSpPr>
          <p:nvPr>
            <p:ph idx="1"/>
          </p:nvPr>
        </p:nvSpPr>
        <p:spPr/>
        <p:txBody>
          <a:bodyPr/>
          <a:lstStyle/>
          <a:p>
            <a:r>
              <a:rPr lang="nl-BE" dirty="0" smtClean="0"/>
              <a:t>Proactief </a:t>
            </a:r>
            <a:r>
              <a:rPr lang="nl-BE" dirty="0"/>
              <a:t>gebruik van informatie voor</a:t>
            </a:r>
          </a:p>
          <a:p>
            <a:pPr lvl="1"/>
            <a:r>
              <a:rPr lang="nl-BE" dirty="0"/>
              <a:t>de automatische toekenning van rechten</a:t>
            </a:r>
          </a:p>
          <a:p>
            <a:pPr lvl="1"/>
            <a:r>
              <a:rPr lang="nl-BE" dirty="0"/>
              <a:t>de voorinvulling bij de informatie-inzameling</a:t>
            </a:r>
          </a:p>
          <a:p>
            <a:pPr lvl="1"/>
            <a:r>
              <a:rPr lang="nl-BE" dirty="0"/>
              <a:t>een gerichte informatieverstrekking aan de betrokkenen</a:t>
            </a:r>
          </a:p>
          <a:p>
            <a:endParaRPr lang="nl-BE" dirty="0"/>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36</a:t>
            </a:fld>
            <a:endParaRPr lang="en-GB" dirty="0"/>
          </a:p>
        </p:txBody>
      </p:sp>
    </p:spTree>
    <p:extLst>
      <p:ext uri="{BB962C8B-B14F-4D97-AF65-F5344CB8AC3E}">
        <p14:creationId xmlns:p14="http://schemas.microsoft.com/office/powerpoint/2010/main" val="4189428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informatieveiligheid </a:t>
            </a:r>
            <a:r>
              <a:rPr lang="nl-BE" dirty="0" err="1" smtClean="0"/>
              <a:t>by</a:t>
            </a:r>
            <a:r>
              <a:rPr lang="nl-BE" dirty="0" smtClean="0"/>
              <a:t> design</a:t>
            </a:r>
            <a:endParaRPr lang="en-US" dirty="0"/>
          </a:p>
        </p:txBody>
      </p:sp>
      <p:sp>
        <p:nvSpPr>
          <p:cNvPr id="3" name="Content Placeholder 2"/>
          <p:cNvSpPr>
            <a:spLocks noGrp="1"/>
          </p:cNvSpPr>
          <p:nvPr>
            <p:ph idx="1"/>
          </p:nvPr>
        </p:nvSpPr>
        <p:spPr/>
        <p:txBody>
          <a:bodyPr>
            <a:normAutofit/>
          </a:bodyPr>
          <a:lstStyle/>
          <a:p>
            <a:r>
              <a:rPr lang="nl-BE" dirty="0" smtClean="0"/>
              <a:t>Interparlementaire Commissie voor de Bescherming van de Persoonlijke Levenssfeer (CBPL) met thematische sectorale comités, belast met</a:t>
            </a:r>
          </a:p>
          <a:p>
            <a:pPr lvl="1"/>
            <a:r>
              <a:rPr lang="nl-BE" dirty="0"/>
              <a:t>het formuleren van adviezen en aanbevelingen inzake informatieveiligheid en de bescherming van de persoonlijke levenssfeer</a:t>
            </a:r>
          </a:p>
          <a:p>
            <a:pPr lvl="1"/>
            <a:r>
              <a:rPr lang="nl-BE" dirty="0"/>
              <a:t>het verstrekken van machtigingen tot mededeling van persoonsgegevens</a:t>
            </a:r>
          </a:p>
          <a:p>
            <a:pPr lvl="1"/>
            <a:r>
              <a:rPr lang="nl-BE" dirty="0"/>
              <a:t>het uitvoeren van externe controle inzake informatieveiligheid en de bescherming van de persoonlijke levenssfeer</a:t>
            </a:r>
          </a:p>
          <a:p>
            <a:pPr lvl="1"/>
            <a:r>
              <a:rPr lang="nl-BE" dirty="0"/>
              <a:t>het behandelen van </a:t>
            </a:r>
            <a:r>
              <a:rPr lang="nl-BE" dirty="0" smtClean="0"/>
              <a:t>klachten</a:t>
            </a:r>
            <a:endParaRPr lang="nl-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37</a:t>
            </a:fld>
            <a:endParaRPr lang="en-GB" dirty="0"/>
          </a:p>
        </p:txBody>
      </p:sp>
    </p:spTree>
    <p:extLst>
      <p:ext uri="{BB962C8B-B14F-4D97-AF65-F5344CB8AC3E}">
        <p14:creationId xmlns:p14="http://schemas.microsoft.com/office/powerpoint/2010/main" val="2829624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informatieveiligheid </a:t>
            </a:r>
            <a:r>
              <a:rPr lang="nl-BE" dirty="0" err="1" smtClean="0"/>
              <a:t>by</a:t>
            </a:r>
            <a:r>
              <a:rPr lang="nl-BE" dirty="0" smtClean="0"/>
              <a:t> design</a:t>
            </a:r>
            <a:endParaRPr lang="en-US" dirty="0"/>
          </a:p>
        </p:txBody>
      </p:sp>
      <p:sp>
        <p:nvSpPr>
          <p:cNvPr id="3" name="Content Placeholder 2"/>
          <p:cNvSpPr>
            <a:spLocks noGrp="1"/>
          </p:cNvSpPr>
          <p:nvPr>
            <p:ph idx="1"/>
          </p:nvPr>
        </p:nvSpPr>
        <p:spPr/>
        <p:txBody>
          <a:bodyPr/>
          <a:lstStyle/>
          <a:p>
            <a:r>
              <a:rPr lang="nl-BE" dirty="0"/>
              <a:t>I</a:t>
            </a:r>
            <a:r>
              <a:rPr lang="nl-BE" dirty="0" smtClean="0"/>
              <a:t>nstelling </a:t>
            </a:r>
            <a:r>
              <a:rPr lang="nl-BE" dirty="0"/>
              <a:t>van een informatieveiligheidsdienst in elke </a:t>
            </a:r>
            <a:r>
              <a:rPr lang="nl-BE" dirty="0" smtClean="0"/>
              <a:t>uitvoeringsorganisatie, </a:t>
            </a:r>
            <a:r>
              <a:rPr lang="nl-BE" dirty="0"/>
              <a:t>met een adviserende, stimulerende, documenterende en controlerende </a:t>
            </a:r>
            <a:r>
              <a:rPr lang="nl-BE" dirty="0" smtClean="0"/>
              <a:t>taak</a:t>
            </a:r>
          </a:p>
          <a:p>
            <a:r>
              <a:rPr lang="nl-BE" dirty="0" smtClean="0"/>
              <a:t>Geheel </a:t>
            </a:r>
            <a:r>
              <a:rPr lang="nl-BE" dirty="0"/>
              <a:t>van structurele, organisatorische, juridische en technische maatregelen, beschreven in </a:t>
            </a:r>
            <a:r>
              <a:rPr lang="nl-BE" dirty="0" err="1" smtClean="0"/>
              <a:t>policies</a:t>
            </a:r>
            <a:r>
              <a:rPr lang="nl-BE" dirty="0" smtClean="0"/>
              <a:t> op basis van ISO-standaard 27xxx, uitgewerkt </a:t>
            </a:r>
            <a:r>
              <a:rPr lang="nl-BE" dirty="0"/>
              <a:t>door een gemeenschappelijke werkgroep informatieveiligheid en goedgekeurd door </a:t>
            </a:r>
            <a:r>
              <a:rPr lang="nl-BE" dirty="0" smtClean="0"/>
              <a:t>CBPL/sectoraal comité</a:t>
            </a:r>
          </a:p>
          <a:p>
            <a:r>
              <a:rPr lang="nl-BE" dirty="0" smtClean="0"/>
              <a:t>Ondersteuning door een aantal gemeenschappelijke basisdiensten inzake informatieveiligheid (gebruikers- en toegangsbeheer, </a:t>
            </a:r>
            <a:r>
              <a:rPr lang="nl-BE" dirty="0" err="1" smtClean="0"/>
              <a:t>vercijfering</a:t>
            </a:r>
            <a:r>
              <a:rPr lang="nl-BE" dirty="0" smtClean="0"/>
              <a:t>, …)</a:t>
            </a:r>
          </a:p>
          <a:p>
            <a:endParaRPr lang="nl-BE" dirty="0"/>
          </a:p>
          <a:p>
            <a:endParaRPr lang="nl-BE" dirty="0"/>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38</a:t>
            </a:fld>
            <a:endParaRPr lang="en-GB" dirty="0"/>
          </a:p>
        </p:txBody>
      </p:sp>
    </p:spTree>
    <p:extLst>
      <p:ext uri="{BB962C8B-B14F-4D97-AF65-F5344CB8AC3E}">
        <p14:creationId xmlns:p14="http://schemas.microsoft.com/office/powerpoint/2010/main" val="2830331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informatieveiligheid </a:t>
            </a:r>
            <a:r>
              <a:rPr lang="nl-BE" dirty="0" err="1" smtClean="0"/>
              <a:t>by</a:t>
            </a:r>
            <a:r>
              <a:rPr lang="nl-BE" dirty="0" smtClean="0"/>
              <a:t> design</a:t>
            </a:r>
            <a:endParaRPr lang="en-US" dirty="0"/>
          </a:p>
        </p:txBody>
      </p:sp>
      <p:sp>
        <p:nvSpPr>
          <p:cNvPr id="3" name="Content Placeholder 2"/>
          <p:cNvSpPr>
            <a:spLocks noGrp="1"/>
          </p:cNvSpPr>
          <p:nvPr>
            <p:ph idx="1"/>
          </p:nvPr>
        </p:nvSpPr>
        <p:spPr/>
        <p:txBody>
          <a:bodyPr>
            <a:normAutofit/>
          </a:bodyPr>
          <a:lstStyle/>
          <a:p>
            <a:r>
              <a:rPr lang="nl-BE" dirty="0"/>
              <a:t>Elke mededeling van persoonsgegevens aan derden vereist een machtiging van het bevoegde sectoraal comité</a:t>
            </a:r>
          </a:p>
          <a:p>
            <a:r>
              <a:rPr lang="nl-BE" dirty="0" smtClean="0"/>
              <a:t>De machtigingen tot mededeling van persoonsgegevens zijn publiek</a:t>
            </a:r>
          </a:p>
          <a:p>
            <a:r>
              <a:rPr lang="nl-BE" dirty="0" smtClean="0"/>
              <a:t>Elke </a:t>
            </a:r>
            <a:r>
              <a:rPr lang="nl-BE" dirty="0"/>
              <a:t>concrete elektronische uitwisseling van persoonsgegevens wordt preventief getoetst op conformiteit met de geldende machtigingen tot mededeling door een instantie onafhankelijk van de verzender en de </a:t>
            </a:r>
            <a:r>
              <a:rPr lang="nl-BE" dirty="0" smtClean="0"/>
              <a:t>bestemmeling (dienstenintegrator)</a:t>
            </a:r>
            <a:endParaRPr lang="nl-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39</a:t>
            </a:fld>
            <a:endParaRPr lang="en-GB" dirty="0"/>
          </a:p>
        </p:txBody>
      </p:sp>
    </p:spTree>
    <p:extLst>
      <p:ext uri="{BB962C8B-B14F-4D97-AF65-F5344CB8AC3E}">
        <p14:creationId xmlns:p14="http://schemas.microsoft.com/office/powerpoint/2010/main" val="2388163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700" dirty="0" smtClean="0"/>
              <a:t>Verwachtingen burgers/ondernemingen</a:t>
            </a:r>
            <a:endParaRPr lang="fr-BE" sz="3700" dirty="0"/>
          </a:p>
        </p:txBody>
      </p:sp>
      <p:sp>
        <p:nvSpPr>
          <p:cNvPr id="3" name="Content Placeholder 2"/>
          <p:cNvSpPr>
            <a:spLocks noGrp="1"/>
          </p:cNvSpPr>
          <p:nvPr>
            <p:ph idx="1"/>
          </p:nvPr>
        </p:nvSpPr>
        <p:spPr/>
        <p:txBody>
          <a:bodyPr>
            <a:normAutofit lnSpcReduction="10000"/>
          </a:bodyPr>
          <a:lstStyle/>
          <a:p>
            <a:r>
              <a:rPr lang="nl-BE" altLang="fr-FR" smtClean="0"/>
              <a:t>Effectieve sociale bescherming</a:t>
            </a:r>
          </a:p>
          <a:p>
            <a:r>
              <a:rPr lang="nl-BE" altLang="fr-FR" smtClean="0"/>
              <a:t>Geïntegreerde diensten</a:t>
            </a:r>
          </a:p>
          <a:p>
            <a:pPr lvl="1"/>
            <a:r>
              <a:rPr lang="nl-BE" altLang="fr-FR" smtClean="0"/>
              <a:t>afgestemd op hun concrete situatie, waar mogelijk gepersonaliseerd</a:t>
            </a:r>
          </a:p>
          <a:p>
            <a:pPr lvl="1"/>
            <a:r>
              <a:rPr lang="nl-BE" altLang="fr-FR" smtClean="0"/>
              <a:t>aangeboden bij evenementen die zich voordoen tijdens hun levenscyclus (geboorte, school, werk, verhuis, ziekte, pensioen, overlijden, start van een onderneming, …)</a:t>
            </a:r>
          </a:p>
          <a:p>
            <a:pPr lvl="1"/>
            <a:r>
              <a:rPr lang="nl-BE" altLang="fr-FR" smtClean="0"/>
              <a:t>over overheidsniveaus, overheidsdiensten en private instanties heen</a:t>
            </a:r>
          </a:p>
          <a:p>
            <a:r>
              <a:rPr lang="nl-BE" altLang="fr-FR" smtClean="0"/>
              <a:t>Afgestemd op de eigen processen</a:t>
            </a:r>
          </a:p>
          <a:p>
            <a:r>
              <a:rPr lang="nl-BE" altLang="fr-FR" smtClean="0"/>
              <a:t>Met een minimum aan kosten en administratieve formaliteiten</a:t>
            </a:r>
          </a:p>
          <a:p>
            <a:r>
              <a:rPr lang="nl-BE" altLang="fr-FR" smtClean="0"/>
              <a:t>Zo mogelijk automatisch verstrekt</a:t>
            </a:r>
            <a:endParaRPr lang="nl-BE" altLang="fr-FR" dirty="0" smtClean="0"/>
          </a:p>
        </p:txBody>
      </p:sp>
      <p:sp>
        <p:nvSpPr>
          <p:cNvPr id="5" name="Slide Number Placeholder 3"/>
          <p:cNvSpPr>
            <a:spLocks noGrp="1"/>
          </p:cNvSpPr>
          <p:nvPr>
            <p:ph type="sldNum" sz="quarter" idx="10"/>
          </p:nvPr>
        </p:nvSpPr>
        <p:spPr/>
        <p:txBody>
          <a:bodyPr/>
          <a:lstStyle/>
          <a:p>
            <a:fld id="{5471B662-E07F-4B45-AF7C-5436FF003ECE}" type="slidenum">
              <a:rPr lang="en-GB" smtClean="0"/>
              <a:pPr/>
              <a:t>4</a:t>
            </a:fld>
            <a:endParaRPr lang="en-GB" dirty="0"/>
          </a:p>
        </p:txBody>
      </p:sp>
    </p:spTree>
    <p:extLst>
      <p:ext uri="{BB962C8B-B14F-4D97-AF65-F5344CB8AC3E}">
        <p14:creationId xmlns:p14="http://schemas.microsoft.com/office/powerpoint/2010/main" val="4158337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informatieveiligheid </a:t>
            </a:r>
            <a:r>
              <a:rPr lang="nl-BE" dirty="0" err="1" smtClean="0"/>
              <a:t>by</a:t>
            </a:r>
            <a:r>
              <a:rPr lang="nl-BE" dirty="0" smtClean="0"/>
              <a:t> design</a:t>
            </a:r>
            <a:endParaRPr lang="en-US" dirty="0"/>
          </a:p>
        </p:txBody>
      </p:sp>
      <p:sp>
        <p:nvSpPr>
          <p:cNvPr id="3" name="Content Placeholder 2"/>
          <p:cNvSpPr>
            <a:spLocks noGrp="1"/>
          </p:cNvSpPr>
          <p:nvPr>
            <p:ph idx="1"/>
          </p:nvPr>
        </p:nvSpPr>
        <p:spPr/>
        <p:txBody>
          <a:bodyPr/>
          <a:lstStyle/>
          <a:p>
            <a:r>
              <a:rPr lang="nl-BE" dirty="0"/>
              <a:t>Elke elektronische uitwisseling van persoonsgegevens wordt gelogd om eventueel oneigenlijk gebruik ex post te kunnen traceren</a:t>
            </a:r>
          </a:p>
          <a:p>
            <a:r>
              <a:rPr lang="nl-BE" dirty="0" smtClean="0"/>
              <a:t>Telkens </a:t>
            </a:r>
            <a:r>
              <a:rPr lang="nl-BE" dirty="0"/>
              <a:t>informatie wordt gebruikt voor een beslissing, wordt de gebruikte informatie meegedeeld bij de mededeling van de beslissing</a:t>
            </a:r>
          </a:p>
          <a:p>
            <a:r>
              <a:rPr lang="nl-BE" dirty="0"/>
              <a:t>Elke persoon heeft recht op toegang en, in geval de gegevens onjuist zijn, op verbetering van zijn eigen persoonsgegevens</a:t>
            </a:r>
          </a:p>
        </p:txBody>
      </p:sp>
      <p:sp>
        <p:nvSpPr>
          <p:cNvPr id="4" name="Slide Number Placeholder 3"/>
          <p:cNvSpPr>
            <a:spLocks noGrp="1"/>
          </p:cNvSpPr>
          <p:nvPr>
            <p:ph type="sldNum" sz="quarter" idx="10"/>
          </p:nvPr>
        </p:nvSpPr>
        <p:spPr/>
        <p:txBody>
          <a:bodyPr/>
          <a:lstStyle/>
          <a:p>
            <a:fld id="{5471B662-E07F-4B45-AF7C-5436FF003ECE}" type="slidenum">
              <a:rPr lang="en-GB" smtClean="0"/>
              <a:pPr/>
              <a:t>40</a:t>
            </a:fld>
            <a:endParaRPr lang="en-GB" dirty="0"/>
          </a:p>
        </p:txBody>
      </p:sp>
    </p:spTree>
    <p:extLst>
      <p:ext uri="{BB962C8B-B14F-4D97-AF65-F5344CB8AC3E}">
        <p14:creationId xmlns:p14="http://schemas.microsoft.com/office/powerpoint/2010/main" val="3436613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a:t>
            </a:r>
            <a:r>
              <a:rPr lang="nl-BE" dirty="0" err="1" smtClean="0"/>
              <a:t>synergieën</a:t>
            </a:r>
            <a:r>
              <a:rPr lang="nl-BE" dirty="0" smtClean="0"/>
              <a:t> en transformatie</a:t>
            </a:r>
            <a:endParaRPr lang="en-US" dirty="0"/>
          </a:p>
        </p:txBody>
      </p:sp>
      <p:sp>
        <p:nvSpPr>
          <p:cNvPr id="3" name="Content Placeholder 2"/>
          <p:cNvSpPr>
            <a:spLocks noGrp="1"/>
          </p:cNvSpPr>
          <p:nvPr>
            <p:ph idx="1"/>
          </p:nvPr>
        </p:nvSpPr>
        <p:spPr/>
        <p:txBody>
          <a:bodyPr/>
          <a:lstStyle/>
          <a:p>
            <a:r>
              <a:rPr lang="nl-BE" dirty="0" smtClean="0"/>
              <a:t>Noodzakelijk</a:t>
            </a:r>
          </a:p>
          <a:p>
            <a:pPr lvl="1"/>
            <a:r>
              <a:rPr lang="nl-BE" dirty="0" smtClean="0"/>
              <a:t>om geïntegreerde diensten af te leveren aan burgers en ondernemingen</a:t>
            </a:r>
          </a:p>
          <a:p>
            <a:pPr lvl="1"/>
            <a:r>
              <a:rPr lang="nl-BE" dirty="0" smtClean="0"/>
              <a:t>aan een zo laag mogelijke last en kost</a:t>
            </a:r>
          </a:p>
          <a:p>
            <a:endParaRPr lang="nl-BE" dirty="0" smtClean="0"/>
          </a:p>
          <a:p>
            <a:r>
              <a:rPr lang="nl-BE" dirty="0" smtClean="0"/>
              <a:t>Zowel</a:t>
            </a:r>
          </a:p>
          <a:p>
            <a:pPr lvl="1"/>
            <a:r>
              <a:rPr lang="nl-BE" dirty="0" smtClean="0"/>
              <a:t>tussen overheidsdiensten van eenzelfde overheidsniveau</a:t>
            </a:r>
          </a:p>
          <a:p>
            <a:pPr lvl="1"/>
            <a:r>
              <a:rPr lang="nl-BE" dirty="0" smtClean="0"/>
              <a:t>tussen overheidsdiensten van verschillende overheidsniveaus</a:t>
            </a:r>
          </a:p>
          <a:p>
            <a:pPr lvl="1"/>
            <a:r>
              <a:rPr lang="nl-BE" dirty="0" smtClean="0"/>
              <a:t>tussen overheidsdiensten, middenveldorganisaties en private ondernemingen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41</a:t>
            </a:fld>
            <a:endParaRPr lang="en-GB" dirty="0"/>
          </a:p>
        </p:txBody>
      </p:sp>
    </p:spTree>
    <p:extLst>
      <p:ext uri="{BB962C8B-B14F-4D97-AF65-F5344CB8AC3E}">
        <p14:creationId xmlns:p14="http://schemas.microsoft.com/office/powerpoint/2010/main" val="2107125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9" y="1011013"/>
            <a:ext cx="8545285" cy="537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err="1" smtClean="0"/>
              <a:t>Synergieën</a:t>
            </a:r>
            <a:r>
              <a:rPr lang="nl-BE" dirty="0" smtClean="0"/>
              <a:t> om slim te besparen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42</a:t>
            </a:fld>
            <a:endParaRPr lang="en-GB" dirty="0"/>
          </a:p>
        </p:txBody>
      </p:sp>
      <p:sp>
        <p:nvSpPr>
          <p:cNvPr id="7" name="TextBox 6"/>
          <p:cNvSpPr txBox="1"/>
          <p:nvPr/>
        </p:nvSpPr>
        <p:spPr>
          <a:xfrm>
            <a:off x="6607653" y="5998025"/>
            <a:ext cx="2090057" cy="307777"/>
          </a:xfrm>
          <a:prstGeom prst="rect">
            <a:avLst/>
          </a:prstGeom>
          <a:noFill/>
        </p:spPr>
        <p:txBody>
          <a:bodyPr wrap="square" rtlCol="0">
            <a:spAutoFit/>
          </a:bodyPr>
          <a:lstStyle/>
          <a:p>
            <a:r>
              <a:rPr lang="nl-BE" sz="1400" dirty="0" smtClean="0"/>
              <a:t>Bron: </a:t>
            </a:r>
            <a:r>
              <a:rPr lang="nl-BE" sz="1400" dirty="0" err="1" smtClean="0"/>
              <a:t>Booz</a:t>
            </a:r>
            <a:r>
              <a:rPr lang="nl-BE" sz="1400" dirty="0" smtClean="0"/>
              <a:t> Allen Hamilton</a:t>
            </a:r>
            <a:endParaRPr lang="en-US" sz="1400" dirty="0"/>
          </a:p>
        </p:txBody>
      </p:sp>
    </p:spTree>
    <p:extLst>
      <p:ext uri="{BB962C8B-B14F-4D97-AF65-F5344CB8AC3E}">
        <p14:creationId xmlns:p14="http://schemas.microsoft.com/office/powerpoint/2010/main" val="1531602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Voorbeelden van </a:t>
            </a:r>
            <a:r>
              <a:rPr lang="nl-BE" dirty="0" err="1" smtClean="0"/>
              <a:t>synergieën</a:t>
            </a:r>
            <a:endParaRPr lang="fr-BE" dirty="0"/>
          </a:p>
        </p:txBody>
      </p:sp>
      <p:sp>
        <p:nvSpPr>
          <p:cNvPr id="3" name="Content Placeholder 2"/>
          <p:cNvSpPr>
            <a:spLocks noGrp="1"/>
          </p:cNvSpPr>
          <p:nvPr>
            <p:ph idx="1"/>
          </p:nvPr>
        </p:nvSpPr>
        <p:spPr/>
        <p:txBody>
          <a:bodyPr>
            <a:normAutofit fontScale="92500" lnSpcReduction="10000"/>
          </a:bodyPr>
          <a:lstStyle/>
          <a:p>
            <a:r>
              <a:rPr lang="nl-BE" dirty="0"/>
              <a:t>Eenmalige, multifunctionele aangifte </a:t>
            </a:r>
            <a:r>
              <a:rPr lang="nl-BE" dirty="0" smtClean="0"/>
              <a:t>van loon- </a:t>
            </a:r>
            <a:r>
              <a:rPr lang="nl-BE" dirty="0"/>
              <a:t>en arbeidstijdgegevens </a:t>
            </a:r>
            <a:r>
              <a:rPr lang="nl-BE" dirty="0" smtClean="0"/>
              <a:t>van </a:t>
            </a:r>
            <a:r>
              <a:rPr lang="nl-BE" dirty="0"/>
              <a:t>toepassing tot toepassing door werkgevers aan sociale zekerheid in haar </a:t>
            </a:r>
            <a:r>
              <a:rPr lang="nl-BE" dirty="0" smtClean="0"/>
              <a:t>geheel</a:t>
            </a:r>
          </a:p>
          <a:p>
            <a:r>
              <a:rPr lang="nl-BE" dirty="0" smtClean="0"/>
              <a:t>G-</a:t>
            </a:r>
            <a:r>
              <a:rPr lang="nl-BE" dirty="0" err="1" smtClean="0"/>
              <a:t>cloud</a:t>
            </a:r>
            <a:endParaRPr lang="nl-BE" dirty="0" smtClean="0"/>
          </a:p>
          <a:p>
            <a:r>
              <a:rPr lang="nl-BE" dirty="0" smtClean="0"/>
              <a:t>Gemeenschappelijke basis- of </a:t>
            </a:r>
            <a:r>
              <a:rPr lang="nl-BE" dirty="0" err="1" smtClean="0"/>
              <a:t>businessdiensten</a:t>
            </a:r>
            <a:endParaRPr lang="nl-BE" dirty="0" smtClean="0"/>
          </a:p>
          <a:p>
            <a:pPr lvl="1"/>
            <a:r>
              <a:rPr lang="nl-BE" dirty="0"/>
              <a:t>a</a:t>
            </a:r>
            <a:r>
              <a:rPr lang="nl-BE" dirty="0" smtClean="0"/>
              <a:t>uthentieke bron-filosofie (o.a. gevaar voor zinloze vermenigvuldiging bij elke staatshervorming)</a:t>
            </a:r>
          </a:p>
          <a:p>
            <a:pPr lvl="1"/>
            <a:r>
              <a:rPr lang="nl-BE" dirty="0" err="1" smtClean="0"/>
              <a:t>eBox</a:t>
            </a:r>
            <a:r>
              <a:rPr lang="nl-BE" dirty="0" smtClean="0"/>
              <a:t> voor ondernemingen en burgers</a:t>
            </a:r>
          </a:p>
          <a:p>
            <a:pPr lvl="1"/>
            <a:r>
              <a:rPr lang="nl-BE" dirty="0"/>
              <a:t>v</a:t>
            </a:r>
            <a:r>
              <a:rPr lang="nl-BE" dirty="0" smtClean="0"/>
              <a:t>ervanging </a:t>
            </a:r>
            <a:r>
              <a:rPr lang="nl-BE" dirty="0"/>
              <a:t>589 bevolkingsregisters door een gemeenschappelijk register in de </a:t>
            </a:r>
            <a:r>
              <a:rPr lang="nl-BE" dirty="0" err="1"/>
              <a:t>cloud</a:t>
            </a:r>
            <a:r>
              <a:rPr lang="nl-BE" dirty="0"/>
              <a:t> </a:t>
            </a:r>
            <a:r>
              <a:rPr lang="nl-BE" dirty="0" smtClean="0"/>
              <a:t>?</a:t>
            </a:r>
          </a:p>
          <a:p>
            <a:pPr lvl="1"/>
            <a:r>
              <a:rPr lang="nl-BE" dirty="0" smtClean="0"/>
              <a:t>gemeenschappelijke loopbaangegevensbank tussen RVP, RSVZ/SVFZ en PDOS</a:t>
            </a:r>
          </a:p>
          <a:p>
            <a:pPr lvl="1"/>
            <a:r>
              <a:rPr lang="nl-BE" dirty="0"/>
              <a:t>g</a:t>
            </a:r>
            <a:r>
              <a:rPr lang="nl-BE" dirty="0" smtClean="0"/>
              <a:t>emeenschappelijke back office toepassingen tussen RSVZ en SVFZ ?</a:t>
            </a:r>
            <a:endParaRPr lang="fr-BE" dirty="0"/>
          </a:p>
          <a:p>
            <a:endParaRPr lang="nl-BE" dirty="0"/>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43</a:t>
            </a:fld>
            <a:endParaRPr lang="en-GB" dirty="0"/>
          </a:p>
        </p:txBody>
      </p:sp>
    </p:spTree>
    <p:extLst>
      <p:ext uri="{BB962C8B-B14F-4D97-AF65-F5344CB8AC3E}">
        <p14:creationId xmlns:p14="http://schemas.microsoft.com/office/powerpoint/2010/main" val="3847473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GB" dirty="0"/>
          </a:p>
        </p:txBody>
      </p:sp>
      <p:sp>
        <p:nvSpPr>
          <p:cNvPr id="7" name="Rounded Rectangle 6"/>
          <p:cNvSpPr/>
          <p:nvPr/>
        </p:nvSpPr>
        <p:spPr>
          <a:xfrm>
            <a:off x="562803" y="5093732"/>
            <a:ext cx="7920880" cy="10801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BE" sz="3200" dirty="0" smtClean="0">
                <a:solidFill>
                  <a:schemeClr val="accent1"/>
                </a:solidFill>
              </a:rPr>
              <a:t>Harde </a:t>
            </a:r>
            <a:r>
              <a:rPr lang="fr-BE" sz="3200" dirty="0" err="1" smtClean="0">
                <a:solidFill>
                  <a:schemeClr val="accent1"/>
                </a:solidFill>
              </a:rPr>
              <a:t>infrastructuur</a:t>
            </a:r>
            <a:endParaRPr lang="fr-BE" sz="3200" dirty="0" smtClean="0">
              <a:solidFill>
                <a:schemeClr val="accent1"/>
              </a:solidFill>
            </a:endParaRPr>
          </a:p>
          <a:p>
            <a:pPr algn="ctr"/>
            <a:r>
              <a:rPr lang="fr-BE" sz="2400" dirty="0" err="1" smtClean="0">
                <a:solidFill>
                  <a:schemeClr val="accent1"/>
                </a:solidFill>
              </a:rPr>
              <a:t>Computing</a:t>
            </a:r>
            <a:r>
              <a:rPr lang="fr-BE" sz="2400" dirty="0" smtClean="0">
                <a:solidFill>
                  <a:schemeClr val="accent1"/>
                </a:solidFill>
              </a:rPr>
              <a:t>	 |	 Network 	|	 Storage</a:t>
            </a:r>
            <a:endParaRPr lang="en-GB" sz="1400" dirty="0">
              <a:solidFill>
                <a:schemeClr val="accent1"/>
              </a:solidFill>
            </a:endParaRPr>
          </a:p>
        </p:txBody>
      </p:sp>
      <p:sp>
        <p:nvSpPr>
          <p:cNvPr id="8" name="Rounded Rectangle 7"/>
          <p:cNvSpPr/>
          <p:nvPr/>
        </p:nvSpPr>
        <p:spPr>
          <a:xfrm>
            <a:off x="562803" y="3869596"/>
            <a:ext cx="7920880" cy="10801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BE" sz="3200" dirty="0" err="1" smtClean="0">
                <a:solidFill>
                  <a:schemeClr val="accent1"/>
                </a:solidFill>
              </a:rPr>
              <a:t>Zachte</a:t>
            </a:r>
            <a:r>
              <a:rPr lang="fr-BE" sz="3200" dirty="0" smtClean="0">
                <a:solidFill>
                  <a:schemeClr val="accent1"/>
                </a:solidFill>
              </a:rPr>
              <a:t> </a:t>
            </a:r>
            <a:r>
              <a:rPr lang="fr-BE" sz="3200" dirty="0" err="1" smtClean="0">
                <a:solidFill>
                  <a:schemeClr val="accent1"/>
                </a:solidFill>
              </a:rPr>
              <a:t>infrastructuur</a:t>
            </a:r>
            <a:endParaRPr lang="fr-BE" sz="3200" dirty="0" smtClean="0">
              <a:solidFill>
                <a:schemeClr val="accent1"/>
              </a:solidFill>
            </a:endParaRPr>
          </a:p>
          <a:p>
            <a:pPr algn="ctr"/>
            <a:r>
              <a:rPr lang="fr-BE" sz="2400" dirty="0" smtClean="0">
                <a:solidFill>
                  <a:schemeClr val="accent1"/>
                </a:solidFill>
              </a:rPr>
              <a:t>Security</a:t>
            </a:r>
            <a:r>
              <a:rPr lang="fr-BE" sz="2400" dirty="0">
                <a:solidFill>
                  <a:schemeClr val="accent1"/>
                </a:solidFill>
              </a:rPr>
              <a:t>	 |	</a:t>
            </a:r>
            <a:r>
              <a:rPr lang="fr-BE" sz="2400" dirty="0" smtClean="0">
                <a:solidFill>
                  <a:schemeClr val="accent1"/>
                </a:solidFill>
              </a:rPr>
              <a:t>Mail</a:t>
            </a:r>
            <a:r>
              <a:rPr lang="fr-BE" sz="2400" dirty="0">
                <a:solidFill>
                  <a:schemeClr val="accent1"/>
                </a:solidFill>
              </a:rPr>
              <a:t>	|	</a:t>
            </a:r>
            <a:r>
              <a:rPr lang="fr-BE" sz="2400" dirty="0" err="1" smtClean="0">
                <a:solidFill>
                  <a:schemeClr val="accent1"/>
                </a:solidFill>
              </a:rPr>
              <a:t>VoIP</a:t>
            </a:r>
            <a:r>
              <a:rPr lang="fr-BE" sz="2400" dirty="0" smtClean="0">
                <a:solidFill>
                  <a:schemeClr val="accent1"/>
                </a:solidFill>
              </a:rPr>
              <a:t>	 | …</a:t>
            </a:r>
            <a:endParaRPr lang="en-GB" sz="2400" dirty="0">
              <a:solidFill>
                <a:schemeClr val="accent1"/>
              </a:solidFill>
            </a:endParaRPr>
          </a:p>
        </p:txBody>
      </p:sp>
      <p:sp>
        <p:nvSpPr>
          <p:cNvPr id="9" name="Rounded Rectangle 8"/>
          <p:cNvSpPr/>
          <p:nvPr/>
        </p:nvSpPr>
        <p:spPr>
          <a:xfrm>
            <a:off x="562803" y="2645460"/>
            <a:ext cx="7920880" cy="10801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BE" sz="3200" dirty="0" smtClean="0">
                <a:solidFill>
                  <a:schemeClr val="accent1"/>
                </a:solidFill>
              </a:rPr>
              <a:t>Horizontale software</a:t>
            </a:r>
          </a:p>
          <a:p>
            <a:pPr algn="ctr"/>
            <a:r>
              <a:rPr lang="fr-BE" sz="2400" dirty="0" err="1" smtClean="0">
                <a:solidFill>
                  <a:schemeClr val="accent1"/>
                </a:solidFill>
              </a:rPr>
              <a:t>Website</a:t>
            </a:r>
            <a:r>
              <a:rPr lang="fr-BE" sz="2400" dirty="0" smtClean="0">
                <a:solidFill>
                  <a:schemeClr val="accent1"/>
                </a:solidFill>
              </a:rPr>
              <a:t> | HR | Finance | </a:t>
            </a:r>
            <a:r>
              <a:rPr lang="fr-BE" sz="2400" dirty="0" err="1" smtClean="0">
                <a:solidFill>
                  <a:schemeClr val="accent1"/>
                </a:solidFill>
              </a:rPr>
              <a:t>Postbehandeling</a:t>
            </a:r>
            <a:r>
              <a:rPr lang="fr-BE" sz="2400" dirty="0" smtClean="0">
                <a:solidFill>
                  <a:schemeClr val="accent1"/>
                </a:solidFill>
              </a:rPr>
              <a:t> | </a:t>
            </a:r>
            <a:r>
              <a:rPr lang="fr-BE" sz="2400" dirty="0" err="1" smtClean="0">
                <a:solidFill>
                  <a:schemeClr val="accent1"/>
                </a:solidFill>
              </a:rPr>
              <a:t>Toegangsbeheer</a:t>
            </a:r>
            <a:endParaRPr lang="en-GB" dirty="0">
              <a:solidFill>
                <a:schemeClr val="accent1"/>
              </a:solidFill>
            </a:endParaRPr>
          </a:p>
        </p:txBody>
      </p:sp>
      <p:sp>
        <p:nvSpPr>
          <p:cNvPr id="10" name="Rounded Rectangle 9"/>
          <p:cNvSpPr/>
          <p:nvPr/>
        </p:nvSpPr>
        <p:spPr>
          <a:xfrm>
            <a:off x="556568" y="1421324"/>
            <a:ext cx="7920880" cy="108012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BE" sz="3200" dirty="0" smtClean="0">
                <a:solidFill>
                  <a:schemeClr val="accent1"/>
                </a:solidFill>
              </a:rPr>
              <a:t>Business </a:t>
            </a:r>
            <a:r>
              <a:rPr lang="fr-BE" sz="3200" dirty="0" err="1" smtClean="0">
                <a:solidFill>
                  <a:schemeClr val="accent1"/>
                </a:solidFill>
              </a:rPr>
              <a:t>toepassingen</a:t>
            </a:r>
            <a:endParaRPr lang="fr-BE" sz="3200" dirty="0" smtClean="0">
              <a:solidFill>
                <a:schemeClr val="accent1"/>
              </a:solidFill>
            </a:endParaRPr>
          </a:p>
          <a:p>
            <a:pPr algn="ctr"/>
            <a:r>
              <a:rPr lang="fr-BE" sz="2400" dirty="0" err="1" smtClean="0">
                <a:solidFill>
                  <a:schemeClr val="accent1"/>
                </a:solidFill>
              </a:rPr>
              <a:t>Core</a:t>
            </a:r>
            <a:r>
              <a:rPr lang="fr-BE" sz="2400" dirty="0" smtClean="0">
                <a:solidFill>
                  <a:schemeClr val="accent1"/>
                </a:solidFill>
              </a:rPr>
              <a:t> business </a:t>
            </a:r>
            <a:r>
              <a:rPr lang="fr-BE" sz="2400" dirty="0" err="1" smtClean="0">
                <a:solidFill>
                  <a:schemeClr val="accent1"/>
                </a:solidFill>
              </a:rPr>
              <a:t>processen</a:t>
            </a:r>
            <a:endParaRPr lang="en-GB" sz="1400" dirty="0">
              <a:solidFill>
                <a:schemeClr val="accent1"/>
              </a:solidFill>
            </a:endParaRPr>
          </a:p>
        </p:txBody>
      </p:sp>
      <p:sp>
        <p:nvSpPr>
          <p:cNvPr id="11" name="Pentagon 10"/>
          <p:cNvSpPr/>
          <p:nvPr/>
        </p:nvSpPr>
        <p:spPr>
          <a:xfrm rot="19800000" flipH="1">
            <a:off x="7235617" y="2382262"/>
            <a:ext cx="1809262" cy="605329"/>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rtlCol="0" anchor="ctr"/>
          <a:lstStyle/>
          <a:p>
            <a:r>
              <a:rPr lang="fr-BE" sz="2800" b="1" dirty="0" err="1">
                <a:solidFill>
                  <a:srgbClr val="CC0066"/>
                </a:solidFill>
              </a:rPr>
              <a:t>D</a:t>
            </a:r>
            <a:r>
              <a:rPr lang="fr-BE" sz="2800" b="1" dirty="0" err="1" smtClean="0">
                <a:solidFill>
                  <a:srgbClr val="CC0066"/>
                </a:solidFill>
              </a:rPr>
              <a:t>elen</a:t>
            </a:r>
            <a:r>
              <a:rPr lang="fr-BE" sz="2800" b="1" dirty="0" smtClean="0">
                <a:solidFill>
                  <a:srgbClr val="CC0066"/>
                </a:solidFill>
              </a:rPr>
              <a:t>?</a:t>
            </a:r>
            <a:endParaRPr lang="nl-BE" sz="4400" b="1" dirty="0">
              <a:solidFill>
                <a:srgbClr val="CC0066"/>
              </a:solidFill>
            </a:endParaRPr>
          </a:p>
        </p:txBody>
      </p:sp>
      <p:sp>
        <p:nvSpPr>
          <p:cNvPr id="12" name="Pentagon 11"/>
          <p:cNvSpPr/>
          <p:nvPr/>
        </p:nvSpPr>
        <p:spPr>
          <a:xfrm rot="19800000" flipH="1">
            <a:off x="7236571" y="3679782"/>
            <a:ext cx="1795011" cy="605329"/>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rtlCol="0" anchor="ctr"/>
          <a:lstStyle/>
          <a:p>
            <a:r>
              <a:rPr lang="fr-BE" sz="2800" b="1" dirty="0" err="1" smtClean="0">
                <a:solidFill>
                  <a:srgbClr val="CC0066"/>
                </a:solidFill>
              </a:rPr>
              <a:t>Delen</a:t>
            </a:r>
            <a:r>
              <a:rPr lang="fr-BE" sz="2800" b="1" dirty="0" smtClean="0">
                <a:solidFill>
                  <a:srgbClr val="CC0066"/>
                </a:solidFill>
              </a:rPr>
              <a:t>?</a:t>
            </a:r>
            <a:endParaRPr lang="nl-BE" sz="4400" b="1" dirty="0">
              <a:solidFill>
                <a:srgbClr val="CC0066"/>
              </a:solidFill>
            </a:endParaRPr>
          </a:p>
        </p:txBody>
      </p:sp>
      <p:sp>
        <p:nvSpPr>
          <p:cNvPr id="13" name="Pentagon 12"/>
          <p:cNvSpPr/>
          <p:nvPr/>
        </p:nvSpPr>
        <p:spPr>
          <a:xfrm rot="19800000" flipH="1">
            <a:off x="7236995" y="4905494"/>
            <a:ext cx="1788707" cy="605329"/>
          </a:xfrm>
          <a:prstGeom prst="homePlate">
            <a:avLst/>
          </a:prstGeom>
          <a:ln>
            <a:solidFill>
              <a:srgbClr val="CC0066"/>
            </a:solidFill>
          </a:ln>
        </p:spPr>
        <p:style>
          <a:lnRef idx="2">
            <a:schemeClr val="accent1"/>
          </a:lnRef>
          <a:fillRef idx="1">
            <a:schemeClr val="lt1"/>
          </a:fillRef>
          <a:effectRef idx="0">
            <a:schemeClr val="accent1"/>
          </a:effectRef>
          <a:fontRef idx="minor">
            <a:schemeClr val="dk1"/>
          </a:fontRef>
        </p:style>
        <p:txBody>
          <a:bodyPr lIns="180000" rtlCol="0" anchor="ctr"/>
          <a:lstStyle/>
          <a:p>
            <a:r>
              <a:rPr lang="fr-BE" sz="2800" b="1" dirty="0" err="1" smtClean="0">
                <a:solidFill>
                  <a:srgbClr val="CC0066"/>
                </a:solidFill>
              </a:rPr>
              <a:t>Delen</a:t>
            </a:r>
            <a:r>
              <a:rPr lang="fr-BE" sz="2800" b="1" dirty="0" smtClean="0">
                <a:solidFill>
                  <a:srgbClr val="CC0066"/>
                </a:solidFill>
              </a:rPr>
              <a:t>?</a:t>
            </a:r>
            <a:endParaRPr lang="nl-BE" sz="4400" b="1" dirty="0">
              <a:solidFill>
                <a:srgbClr val="CC0066"/>
              </a:solidFill>
            </a:endParaRPr>
          </a:p>
        </p:txBody>
      </p:sp>
      <p:sp>
        <p:nvSpPr>
          <p:cNvPr id="14"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44</a:t>
            </a:fld>
            <a:endParaRPr lang="en-GB" dirty="0"/>
          </a:p>
        </p:txBody>
      </p:sp>
    </p:spTree>
    <p:extLst>
      <p:ext uri="{BB962C8B-B14F-4D97-AF65-F5344CB8AC3E}">
        <p14:creationId xmlns:p14="http://schemas.microsoft.com/office/powerpoint/2010/main" val="1530859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Fysieke</a:t>
            </a:r>
            <a:r>
              <a:rPr lang="fr-BE" dirty="0" smtClean="0"/>
              <a:t> </a:t>
            </a:r>
            <a:r>
              <a:rPr lang="fr-BE" dirty="0" err="1" smtClean="0"/>
              <a:t>consolidatie</a:t>
            </a:r>
            <a:endParaRPr lang="nl-BE" dirty="0"/>
          </a:p>
        </p:txBody>
      </p:sp>
      <p:sp>
        <p:nvSpPr>
          <p:cNvPr id="3" name="Content Placeholder 2"/>
          <p:cNvSpPr>
            <a:spLocks noGrp="1"/>
          </p:cNvSpPr>
          <p:nvPr>
            <p:ph idx="1"/>
          </p:nvPr>
        </p:nvSpPr>
        <p:spPr/>
        <p:txBody>
          <a:bodyPr/>
          <a:lstStyle/>
          <a:p>
            <a:r>
              <a:rPr lang="fr-BE" dirty="0" smtClean="0"/>
              <a:t>Van 40 </a:t>
            </a:r>
            <a:r>
              <a:rPr lang="fr-BE" dirty="0" err="1" smtClean="0"/>
              <a:t>naar</a:t>
            </a:r>
            <a:r>
              <a:rPr lang="fr-BE" dirty="0" smtClean="0"/>
              <a:t> 4 </a:t>
            </a:r>
            <a:r>
              <a:rPr lang="fr-BE" dirty="0" err="1" smtClean="0"/>
              <a:t>federale</a:t>
            </a:r>
            <a:r>
              <a:rPr lang="fr-BE" dirty="0" smtClean="0"/>
              <a:t> </a:t>
            </a:r>
            <a:r>
              <a:rPr lang="fr-BE" dirty="0" err="1" smtClean="0"/>
              <a:t>datacenters</a:t>
            </a:r>
            <a:endParaRPr lang="nl-BE" dirty="0"/>
          </a:p>
        </p:txBody>
      </p:sp>
      <p:sp>
        <p:nvSpPr>
          <p:cNvPr id="17" name="Rounded Rectangle 16"/>
          <p:cNvSpPr/>
          <p:nvPr/>
        </p:nvSpPr>
        <p:spPr>
          <a:xfrm>
            <a:off x="1685660" y="2686168"/>
            <a:ext cx="2050232" cy="1010960"/>
          </a:xfrm>
          <a:prstGeom prst="round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BE" sz="2400" i="0" u="none" strike="noStrike" kern="0" cap="none" spc="0" normalizeH="0" baseline="0" noProof="0" dirty="0">
                <a:ln>
                  <a:noFill/>
                </a:ln>
                <a:solidFill>
                  <a:sysClr val="window" lastClr="FFFFFF"/>
                </a:solidFill>
                <a:effectLst/>
                <a:uLnTx/>
                <a:uFillTx/>
                <a:latin typeface="Calibri"/>
                <a:ea typeface="Calibri"/>
                <a:cs typeface="Times New Roman"/>
              </a:rPr>
              <a:t>IN</a:t>
            </a:r>
            <a:endParaRPr kumimoji="0" lang="en-GB" sz="160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8" name="Rounded Rectangle 17"/>
          <p:cNvSpPr/>
          <p:nvPr/>
        </p:nvSpPr>
        <p:spPr>
          <a:xfrm>
            <a:off x="1685660" y="4782487"/>
            <a:ext cx="2050232" cy="1010960"/>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BE" sz="2400" i="0" u="none" strike="noStrike" kern="0" cap="none" spc="0" normalizeH="0" baseline="0" noProof="0" dirty="0">
                <a:ln>
                  <a:noFill/>
                </a:ln>
                <a:solidFill>
                  <a:sysClr val="window" lastClr="FFFFFF"/>
                </a:solidFill>
                <a:effectLst/>
                <a:uLnTx/>
                <a:uFillTx/>
                <a:latin typeface="Calibri"/>
                <a:ea typeface="Calibri"/>
                <a:cs typeface="Times New Roman"/>
              </a:rPr>
              <a:t>Finance</a:t>
            </a:r>
            <a:r>
              <a:rPr kumimoji="0" lang="fr-BE" sz="3200" i="0" u="none" strike="noStrike" kern="0" cap="none" spc="0" normalizeH="0" baseline="0" noProof="0" dirty="0">
                <a:ln>
                  <a:noFill/>
                </a:ln>
                <a:solidFill>
                  <a:sysClr val="window" lastClr="FFFFFF"/>
                </a:solidFill>
                <a:effectLst/>
                <a:uLnTx/>
                <a:uFillTx/>
                <a:latin typeface="Calibri"/>
                <a:ea typeface="Calibri"/>
                <a:cs typeface="Times New Roman"/>
              </a:rPr>
              <a:t> </a:t>
            </a:r>
            <a:r>
              <a:rPr kumimoji="0" lang="fr-BE" sz="2400" i="0" u="none" strike="noStrike" kern="0" cap="none" spc="0" normalizeH="0" baseline="0" noProof="0" dirty="0">
                <a:ln>
                  <a:noFill/>
                </a:ln>
                <a:solidFill>
                  <a:sysClr val="window" lastClr="FFFFFF"/>
                </a:solidFill>
                <a:effectLst/>
                <a:uLnTx/>
                <a:uFillTx/>
                <a:latin typeface="Calibri"/>
                <a:ea typeface="Calibri"/>
                <a:cs typeface="Times New Roman"/>
              </a:rPr>
              <a:t>Tower</a:t>
            </a:r>
            <a:endParaRPr kumimoji="0" lang="en-GB" sz="160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9" name="Rounded Rectangle 18"/>
          <p:cNvSpPr/>
          <p:nvPr/>
        </p:nvSpPr>
        <p:spPr>
          <a:xfrm>
            <a:off x="5562057" y="2686168"/>
            <a:ext cx="2050232" cy="1010960"/>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BE" sz="2400" i="0" u="none" strike="noStrike" kern="0" cap="none" spc="0" normalizeH="0" baseline="0" noProof="0">
                <a:ln>
                  <a:noFill/>
                </a:ln>
                <a:solidFill>
                  <a:sysClr val="window" lastClr="FFFFFF"/>
                </a:solidFill>
                <a:effectLst/>
                <a:uLnTx/>
                <a:uFillTx/>
                <a:latin typeface="Calibri"/>
                <a:ea typeface="Calibri"/>
                <a:cs typeface="Times New Roman"/>
              </a:rPr>
              <a:t>UP</a:t>
            </a:r>
            <a:endParaRPr kumimoji="0" lang="en-GB" sz="160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20" name="Rounded Rectangle 19"/>
          <p:cNvSpPr/>
          <p:nvPr/>
        </p:nvSpPr>
        <p:spPr>
          <a:xfrm>
            <a:off x="5562057" y="4782487"/>
            <a:ext cx="2050232" cy="1010960"/>
          </a:xfrm>
          <a:prstGeom prst="roundRect">
            <a:avLst/>
          </a:prstGeom>
          <a:ln/>
        </p:spPr>
        <p:style>
          <a:lnRef idx="3">
            <a:schemeClr val="lt1"/>
          </a:lnRef>
          <a:fillRef idx="1">
            <a:schemeClr val="accent1"/>
          </a:fillRef>
          <a:effectRef idx="1">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fr-BE" sz="2400" i="0" u="none" strike="noStrike" kern="0" cap="none" spc="0" normalizeH="0" baseline="0" noProof="0">
                <a:ln>
                  <a:noFill/>
                </a:ln>
                <a:solidFill>
                  <a:sysClr val="window" lastClr="FFFFFF"/>
                </a:solidFill>
                <a:effectLst/>
                <a:uLnTx/>
                <a:uFillTx/>
                <a:latin typeface="Calibri"/>
                <a:ea typeface="Calibri"/>
                <a:cs typeface="Times New Roman"/>
              </a:rPr>
              <a:t>North Galaxy</a:t>
            </a:r>
            <a:endParaRPr kumimoji="0" lang="en-GB" sz="160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21" name="Rectangle 20"/>
          <p:cNvSpPr/>
          <p:nvPr/>
        </p:nvSpPr>
        <p:spPr>
          <a:xfrm>
            <a:off x="1502362" y="2476099"/>
            <a:ext cx="2474532" cy="3597440"/>
          </a:xfrm>
          <a:prstGeom prst="rect">
            <a:avLst/>
          </a:prstGeom>
          <a:noFill/>
          <a:ln w="25400" cap="flat" cmpd="sng" algn="ctr">
            <a:solidFill>
              <a:schemeClr val="accent1">
                <a:lumMod val="40000"/>
                <a:lumOff val="60000"/>
              </a:schemeClr>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ndParaRPr>
          </a:p>
        </p:txBody>
      </p:sp>
      <p:sp>
        <p:nvSpPr>
          <p:cNvPr id="22" name="Rectangle 21"/>
          <p:cNvSpPr/>
          <p:nvPr/>
        </p:nvSpPr>
        <p:spPr>
          <a:xfrm>
            <a:off x="5338026" y="2476099"/>
            <a:ext cx="2474532" cy="3597440"/>
          </a:xfrm>
          <a:prstGeom prst="rect">
            <a:avLst/>
          </a:prstGeom>
          <a:noFill/>
          <a:ln w="25400" cap="flat" cmpd="sng" algn="ctr">
            <a:solidFill>
              <a:schemeClr val="accent1">
                <a:lumMod val="40000"/>
                <a:lumOff val="60000"/>
              </a:schemeClr>
            </a:solidFill>
            <a:prstDash val="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ndParaRPr>
          </a:p>
        </p:txBody>
      </p:sp>
      <p:sp>
        <p:nvSpPr>
          <p:cNvPr id="23" name="Left-Right Arrow 22"/>
          <p:cNvSpPr/>
          <p:nvPr/>
        </p:nvSpPr>
        <p:spPr>
          <a:xfrm>
            <a:off x="4140052" y="3968447"/>
            <a:ext cx="1085954" cy="590821"/>
          </a:xfrm>
          <a:prstGeom prst="leftRight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12"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45</a:t>
            </a:fld>
            <a:endParaRPr lang="en-GB" dirty="0"/>
          </a:p>
        </p:txBody>
      </p:sp>
    </p:spTree>
    <p:extLst>
      <p:ext uri="{BB962C8B-B14F-4D97-AF65-F5344CB8AC3E}">
        <p14:creationId xmlns:p14="http://schemas.microsoft.com/office/powerpoint/2010/main" val="407609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BE" dirty="0" smtClean="0"/>
              <a:t>Consolidatie van datacenters</a:t>
            </a:r>
            <a:endParaRPr lang="nl-BE" sz="3100" b="1" dirty="0"/>
          </a:p>
        </p:txBody>
      </p:sp>
      <p:sp>
        <p:nvSpPr>
          <p:cNvPr id="2" name="Text Placeholder 1"/>
          <p:cNvSpPr>
            <a:spLocks noGrp="1"/>
          </p:cNvSpPr>
          <p:nvPr>
            <p:ph idx="1"/>
          </p:nvPr>
        </p:nvSpPr>
        <p:spPr>
          <a:prstGeom prst="rect">
            <a:avLst/>
          </a:prstGeom>
        </p:spPr>
        <p:txBody>
          <a:bodyPr>
            <a:normAutofit/>
          </a:bodyPr>
          <a:lstStyle/>
          <a:p>
            <a:pPr marL="0" indent="0" algn="ctr">
              <a:buNone/>
            </a:pPr>
            <a:r>
              <a:rPr lang="nl-BE" b="1" dirty="0"/>
              <a:t>Voordelen</a:t>
            </a:r>
            <a:endParaRPr lang="nl-BE" dirty="0" smtClean="0"/>
          </a:p>
          <a:p>
            <a:r>
              <a:rPr lang="nl-BE" sz="2400" dirty="0" smtClean="0"/>
              <a:t>Uitbatingskosten </a:t>
            </a:r>
            <a:r>
              <a:rPr lang="nl-BE" sz="2400" dirty="0" smtClean="0">
                <a:sym typeface="Wingdings"/>
              </a:rPr>
              <a:t></a:t>
            </a:r>
            <a:endParaRPr lang="nl-BE" sz="2400" dirty="0" smtClean="0"/>
          </a:p>
          <a:p>
            <a:r>
              <a:rPr lang="nl-BE" sz="2400" dirty="0" smtClean="0"/>
              <a:t>Energiekosten (milieu, energie-efficiëntie) </a:t>
            </a:r>
            <a:r>
              <a:rPr lang="nl-BE" sz="2400" dirty="0" smtClean="0">
                <a:sym typeface="Wingdings"/>
              </a:rPr>
              <a:t></a:t>
            </a:r>
            <a:endParaRPr lang="nl-BE" sz="2400" dirty="0" smtClean="0"/>
          </a:p>
          <a:p>
            <a:r>
              <a:rPr lang="nl-BE" sz="2400" dirty="0" smtClean="0"/>
              <a:t>Dienstverlening </a:t>
            </a:r>
            <a:r>
              <a:rPr lang="nl-BE" sz="2400" dirty="0" smtClean="0">
                <a:sym typeface="Wingdings"/>
              </a:rPr>
              <a:t></a:t>
            </a:r>
            <a:endParaRPr lang="nl-BE" sz="2400" dirty="0" smtClean="0"/>
          </a:p>
          <a:p>
            <a:r>
              <a:rPr lang="nl-BE" sz="2400" dirty="0" smtClean="0"/>
              <a:t>Schaalvoordeel (diensten)</a:t>
            </a:r>
          </a:p>
          <a:p>
            <a:r>
              <a:rPr lang="nl-BE" sz="2400" dirty="0" smtClean="0"/>
              <a:t>Telecommunicatie kosten (lijnen tussen datacenters) </a:t>
            </a:r>
            <a:r>
              <a:rPr lang="nl-BE" sz="2400" dirty="0" smtClean="0">
                <a:sym typeface="Wingdings"/>
              </a:rPr>
              <a:t></a:t>
            </a:r>
            <a:endParaRPr lang="nl-BE" sz="2400" dirty="0" smtClean="0"/>
          </a:p>
          <a:p>
            <a:r>
              <a:rPr lang="nl-BE" sz="2400" dirty="0" smtClean="0"/>
              <a:t>Stap naar toekomst: G-cloud </a:t>
            </a:r>
          </a:p>
          <a:p>
            <a:r>
              <a:rPr lang="nl-BE" sz="2400" dirty="0" smtClean="0"/>
              <a:t>Ondersteund door </a:t>
            </a:r>
            <a:r>
              <a:rPr lang="nl-BE" sz="2400" dirty="0" err="1" smtClean="0"/>
              <a:t>managed</a:t>
            </a:r>
            <a:r>
              <a:rPr lang="nl-BE" sz="2400" dirty="0" smtClean="0"/>
              <a:t> services (24/7 toegang, monitoring, databasebeheer, systeemsoftware, …)</a:t>
            </a:r>
          </a:p>
          <a:p>
            <a:pPr marL="0" indent="0" algn="ctr">
              <a:spcBef>
                <a:spcPts val="1200"/>
              </a:spcBef>
              <a:buNone/>
            </a:pPr>
            <a:r>
              <a:rPr lang="nl-BE" b="1" dirty="0" smtClean="0"/>
              <a:t>Nadeel</a:t>
            </a:r>
            <a:r>
              <a:rPr lang="nl-BE" dirty="0" smtClean="0"/>
              <a:t> </a:t>
            </a:r>
          </a:p>
          <a:p>
            <a:r>
              <a:rPr lang="nl-BE" sz="2400" dirty="0" smtClean="0"/>
              <a:t>Risicoconcentratie</a:t>
            </a:r>
          </a:p>
        </p:txBody>
      </p:sp>
      <p:sp>
        <p:nvSpPr>
          <p:cNvPr id="5"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46</a:t>
            </a:fld>
            <a:endParaRPr lang="en-GB" dirty="0"/>
          </a:p>
        </p:txBody>
      </p:sp>
    </p:spTree>
    <p:extLst>
      <p:ext uri="{BB962C8B-B14F-4D97-AF65-F5344CB8AC3E}">
        <p14:creationId xmlns:p14="http://schemas.microsoft.com/office/powerpoint/2010/main" val="124963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fr-BE" altLang="en-US" dirty="0" err="1" smtClean="0"/>
              <a:t>Virtuele</a:t>
            </a:r>
            <a:r>
              <a:rPr lang="fr-BE" altLang="en-US" dirty="0" smtClean="0"/>
              <a:t> </a:t>
            </a:r>
            <a:r>
              <a:rPr lang="fr-BE" altLang="en-US" dirty="0" err="1" smtClean="0"/>
              <a:t>consolidatie</a:t>
            </a:r>
            <a:endParaRPr lang="en-US" altLang="en-US" dirty="0"/>
          </a:p>
        </p:txBody>
      </p:sp>
      <p:sp>
        <p:nvSpPr>
          <p:cNvPr id="31748" name="Rectangle 3"/>
          <p:cNvSpPr>
            <a:spLocks noGrp="1" noChangeArrowheads="1"/>
          </p:cNvSpPr>
          <p:nvPr>
            <p:ph idx="1"/>
          </p:nvPr>
        </p:nvSpPr>
        <p:spPr/>
        <p:txBody>
          <a:bodyPr/>
          <a:lstStyle/>
          <a:p>
            <a:r>
              <a:rPr lang="fr-BE" altLang="en-US" dirty="0" err="1" smtClean="0"/>
              <a:t>Consolidatie</a:t>
            </a:r>
            <a:r>
              <a:rPr lang="fr-BE" altLang="en-US" dirty="0" smtClean="0"/>
              <a:t> van </a:t>
            </a:r>
            <a:r>
              <a:rPr lang="fr-BE" altLang="en-US" dirty="0" err="1" smtClean="0"/>
              <a:t>fysieke</a:t>
            </a:r>
            <a:r>
              <a:rPr lang="fr-BE" altLang="en-US" dirty="0" smtClean="0"/>
              <a:t> servers</a:t>
            </a:r>
            <a:endParaRPr lang="fr-BE" altLang="en-US" dirty="0"/>
          </a:p>
          <a:p>
            <a:r>
              <a:rPr lang="fr-BE" altLang="en-US" dirty="0" err="1" smtClean="0"/>
              <a:t>Gemiddeld</a:t>
            </a:r>
            <a:r>
              <a:rPr lang="fr-BE" altLang="en-US" dirty="0" smtClean="0"/>
              <a:t> </a:t>
            </a:r>
            <a:r>
              <a:rPr lang="fr-BE" altLang="en-US" dirty="0" err="1" smtClean="0"/>
              <a:t>gebruik</a:t>
            </a:r>
            <a:r>
              <a:rPr lang="fr-BE" altLang="en-US" dirty="0" smtClean="0"/>
              <a:t> van server : </a:t>
            </a:r>
            <a:r>
              <a:rPr lang="fr-BE" altLang="en-US" dirty="0"/>
              <a:t>5-20</a:t>
            </a:r>
            <a:r>
              <a:rPr lang="fr-BE" altLang="en-US" dirty="0" smtClean="0"/>
              <a:t>%</a:t>
            </a:r>
          </a:p>
          <a:p>
            <a:r>
              <a:rPr lang="fr-BE" altLang="en-US" dirty="0" smtClean="0"/>
              <a:t>+70% van niet </a:t>
            </a:r>
            <a:r>
              <a:rPr lang="fr-BE" altLang="en-US" dirty="0" err="1" smtClean="0"/>
              <a:t>geconsolideerde</a:t>
            </a:r>
            <a:r>
              <a:rPr lang="fr-BE" altLang="en-US" dirty="0" smtClean="0"/>
              <a:t> servers </a:t>
            </a:r>
            <a:r>
              <a:rPr lang="fr-BE" altLang="en-US" dirty="0" err="1" smtClean="0"/>
              <a:t>makkelijk</a:t>
            </a:r>
            <a:r>
              <a:rPr lang="fr-BE" altLang="en-US" dirty="0" smtClean="0"/>
              <a:t> te </a:t>
            </a:r>
            <a:r>
              <a:rPr lang="fr-BE" altLang="en-US" dirty="0" err="1" smtClean="0"/>
              <a:t>consolideren</a:t>
            </a:r>
            <a:endParaRPr lang="fr-BE" altLang="en-US" dirty="0"/>
          </a:p>
        </p:txBody>
      </p:sp>
      <p:grpSp>
        <p:nvGrpSpPr>
          <p:cNvPr id="4" name="Group 3"/>
          <p:cNvGrpSpPr/>
          <p:nvPr/>
        </p:nvGrpSpPr>
        <p:grpSpPr>
          <a:xfrm>
            <a:off x="539552" y="3312260"/>
            <a:ext cx="3135362" cy="3135360"/>
            <a:chOff x="860574" y="3244827"/>
            <a:chExt cx="3135362" cy="3135360"/>
          </a:xfrm>
        </p:grpSpPr>
        <p:grpSp>
          <p:nvGrpSpPr>
            <p:cNvPr id="31749" name="Group 311"/>
            <p:cNvGrpSpPr>
              <a:grpSpLocks/>
            </p:cNvGrpSpPr>
            <p:nvPr/>
          </p:nvGrpSpPr>
          <p:grpSpPr bwMode="auto">
            <a:xfrm>
              <a:off x="860574" y="3244827"/>
              <a:ext cx="3135362" cy="3135360"/>
              <a:chOff x="385" y="2024"/>
              <a:chExt cx="1497" cy="1497"/>
            </a:xfrm>
            <a:solidFill>
              <a:schemeClr val="accent4">
                <a:lumMod val="20000"/>
                <a:lumOff val="80000"/>
              </a:schemeClr>
            </a:solidFill>
            <a:effectLst>
              <a:outerShdw blurRad="50800" dist="38100" dir="2700000" algn="tl" rotWithShape="0">
                <a:prstClr val="black">
                  <a:alpha val="40000"/>
                </a:prstClr>
              </a:outerShdw>
            </a:effectLst>
          </p:grpSpPr>
          <p:sp>
            <p:nvSpPr>
              <p:cNvPr id="31849" name="Rectangle 84"/>
              <p:cNvSpPr>
                <a:spLocks noChangeArrowheads="1"/>
              </p:cNvSpPr>
              <p:nvPr/>
            </p:nvSpPr>
            <p:spPr bwMode="gray">
              <a:xfrm>
                <a:off x="385"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0" name="Rectangle 84"/>
              <p:cNvSpPr>
                <a:spLocks noChangeArrowheads="1"/>
              </p:cNvSpPr>
              <p:nvPr/>
            </p:nvSpPr>
            <p:spPr bwMode="gray">
              <a:xfrm>
                <a:off x="70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1" name="Rectangle 84"/>
              <p:cNvSpPr>
                <a:spLocks noChangeArrowheads="1"/>
              </p:cNvSpPr>
              <p:nvPr/>
            </p:nvSpPr>
            <p:spPr bwMode="gray">
              <a:xfrm>
                <a:off x="1020"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2" name="Rectangle 84"/>
              <p:cNvSpPr>
                <a:spLocks noChangeArrowheads="1"/>
              </p:cNvSpPr>
              <p:nvPr/>
            </p:nvSpPr>
            <p:spPr bwMode="gray">
              <a:xfrm>
                <a:off x="1337"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3" name="Rectangle 84"/>
              <p:cNvSpPr>
                <a:spLocks noChangeArrowheads="1"/>
              </p:cNvSpPr>
              <p:nvPr/>
            </p:nvSpPr>
            <p:spPr bwMode="gray">
              <a:xfrm>
                <a:off x="1655"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4" name="Rectangle 84"/>
              <p:cNvSpPr>
                <a:spLocks noChangeArrowheads="1"/>
              </p:cNvSpPr>
              <p:nvPr/>
            </p:nvSpPr>
            <p:spPr bwMode="gray">
              <a:xfrm>
                <a:off x="385"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5" name="Rectangle 84"/>
              <p:cNvSpPr>
                <a:spLocks noChangeArrowheads="1"/>
              </p:cNvSpPr>
              <p:nvPr/>
            </p:nvSpPr>
            <p:spPr bwMode="gray">
              <a:xfrm>
                <a:off x="70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6" name="Rectangle 84"/>
              <p:cNvSpPr>
                <a:spLocks noChangeArrowheads="1"/>
              </p:cNvSpPr>
              <p:nvPr/>
            </p:nvSpPr>
            <p:spPr bwMode="gray">
              <a:xfrm>
                <a:off x="1020"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7" name="Rectangle 84"/>
              <p:cNvSpPr>
                <a:spLocks noChangeArrowheads="1"/>
              </p:cNvSpPr>
              <p:nvPr/>
            </p:nvSpPr>
            <p:spPr bwMode="gray">
              <a:xfrm>
                <a:off x="1337"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8" name="Rectangle 84"/>
              <p:cNvSpPr>
                <a:spLocks noChangeArrowheads="1"/>
              </p:cNvSpPr>
              <p:nvPr/>
            </p:nvSpPr>
            <p:spPr bwMode="gray">
              <a:xfrm>
                <a:off x="1655"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59" name="Rectangle 84"/>
              <p:cNvSpPr>
                <a:spLocks noChangeArrowheads="1"/>
              </p:cNvSpPr>
              <p:nvPr/>
            </p:nvSpPr>
            <p:spPr bwMode="gray">
              <a:xfrm>
                <a:off x="385"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0" name="Rectangle 84"/>
              <p:cNvSpPr>
                <a:spLocks noChangeArrowheads="1"/>
              </p:cNvSpPr>
              <p:nvPr/>
            </p:nvSpPr>
            <p:spPr bwMode="gray">
              <a:xfrm>
                <a:off x="70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1" name="Rectangle 84"/>
              <p:cNvSpPr>
                <a:spLocks noChangeArrowheads="1"/>
              </p:cNvSpPr>
              <p:nvPr/>
            </p:nvSpPr>
            <p:spPr bwMode="gray">
              <a:xfrm>
                <a:off x="1020"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2" name="Rectangle 84"/>
              <p:cNvSpPr>
                <a:spLocks noChangeArrowheads="1"/>
              </p:cNvSpPr>
              <p:nvPr/>
            </p:nvSpPr>
            <p:spPr bwMode="gray">
              <a:xfrm>
                <a:off x="1337"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3" name="Rectangle 84"/>
              <p:cNvSpPr>
                <a:spLocks noChangeArrowheads="1"/>
              </p:cNvSpPr>
              <p:nvPr/>
            </p:nvSpPr>
            <p:spPr bwMode="gray">
              <a:xfrm>
                <a:off x="1655"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4" name="Rectangle 84"/>
              <p:cNvSpPr>
                <a:spLocks noChangeArrowheads="1"/>
              </p:cNvSpPr>
              <p:nvPr/>
            </p:nvSpPr>
            <p:spPr bwMode="gray">
              <a:xfrm>
                <a:off x="385"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5" name="Rectangle 84"/>
              <p:cNvSpPr>
                <a:spLocks noChangeArrowheads="1"/>
              </p:cNvSpPr>
              <p:nvPr/>
            </p:nvSpPr>
            <p:spPr bwMode="gray">
              <a:xfrm>
                <a:off x="70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6" name="Rectangle 84"/>
              <p:cNvSpPr>
                <a:spLocks noChangeArrowheads="1"/>
              </p:cNvSpPr>
              <p:nvPr/>
            </p:nvSpPr>
            <p:spPr bwMode="gray">
              <a:xfrm>
                <a:off x="1020"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7" name="Rectangle 84"/>
              <p:cNvSpPr>
                <a:spLocks noChangeArrowheads="1"/>
              </p:cNvSpPr>
              <p:nvPr/>
            </p:nvSpPr>
            <p:spPr bwMode="gray">
              <a:xfrm>
                <a:off x="1337"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8" name="Rectangle 84"/>
              <p:cNvSpPr>
                <a:spLocks noChangeArrowheads="1"/>
              </p:cNvSpPr>
              <p:nvPr/>
            </p:nvSpPr>
            <p:spPr bwMode="gray">
              <a:xfrm>
                <a:off x="1655"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69" name="Rectangle 84"/>
              <p:cNvSpPr>
                <a:spLocks noChangeArrowheads="1"/>
              </p:cNvSpPr>
              <p:nvPr/>
            </p:nvSpPr>
            <p:spPr bwMode="gray">
              <a:xfrm>
                <a:off x="385"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70" name="Rectangle 84"/>
              <p:cNvSpPr>
                <a:spLocks noChangeArrowheads="1"/>
              </p:cNvSpPr>
              <p:nvPr/>
            </p:nvSpPr>
            <p:spPr bwMode="gray">
              <a:xfrm>
                <a:off x="70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71" name="Rectangle 84"/>
              <p:cNvSpPr>
                <a:spLocks noChangeArrowheads="1"/>
              </p:cNvSpPr>
              <p:nvPr/>
            </p:nvSpPr>
            <p:spPr bwMode="gray">
              <a:xfrm>
                <a:off x="1020"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72" name="Rectangle 84"/>
              <p:cNvSpPr>
                <a:spLocks noChangeArrowheads="1"/>
              </p:cNvSpPr>
              <p:nvPr/>
            </p:nvSpPr>
            <p:spPr bwMode="gray">
              <a:xfrm>
                <a:off x="1337"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73" name="Rectangle 84"/>
              <p:cNvSpPr>
                <a:spLocks noChangeArrowheads="1"/>
              </p:cNvSpPr>
              <p:nvPr/>
            </p:nvSpPr>
            <p:spPr bwMode="gray">
              <a:xfrm>
                <a:off x="1655"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grpSp>
        <p:sp>
          <p:nvSpPr>
            <p:cNvPr id="31750" name="Rectangle 84"/>
            <p:cNvSpPr>
              <a:spLocks noChangeArrowheads="1"/>
            </p:cNvSpPr>
            <p:nvPr/>
          </p:nvSpPr>
          <p:spPr bwMode="gray">
            <a:xfrm>
              <a:off x="3520500" y="6332016"/>
              <a:ext cx="475436"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1" name="Rectangle 84"/>
            <p:cNvSpPr>
              <a:spLocks noChangeArrowheads="1"/>
            </p:cNvSpPr>
            <p:nvPr/>
          </p:nvSpPr>
          <p:spPr bwMode="gray">
            <a:xfrm>
              <a:off x="2854471" y="6285938"/>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2" name="Rectangle 84"/>
            <p:cNvSpPr>
              <a:spLocks noChangeArrowheads="1"/>
            </p:cNvSpPr>
            <p:nvPr/>
          </p:nvSpPr>
          <p:spPr bwMode="gray">
            <a:xfrm>
              <a:off x="2190538" y="6189595"/>
              <a:ext cx="475435" cy="190592"/>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4" name="Rectangle 84"/>
            <p:cNvSpPr>
              <a:spLocks noChangeArrowheads="1"/>
            </p:cNvSpPr>
            <p:nvPr/>
          </p:nvSpPr>
          <p:spPr bwMode="gray">
            <a:xfrm>
              <a:off x="2854471" y="4859631"/>
              <a:ext cx="475436" cy="190594"/>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5" name="Rectangle 84"/>
            <p:cNvSpPr>
              <a:spLocks noChangeArrowheads="1"/>
            </p:cNvSpPr>
            <p:nvPr/>
          </p:nvSpPr>
          <p:spPr bwMode="gray">
            <a:xfrm>
              <a:off x="860574" y="6189595"/>
              <a:ext cx="475436" cy="190592"/>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6" name="Rectangle 84"/>
            <p:cNvSpPr>
              <a:spLocks noChangeArrowheads="1"/>
            </p:cNvSpPr>
            <p:nvPr/>
          </p:nvSpPr>
          <p:spPr bwMode="gray">
            <a:xfrm>
              <a:off x="3520500" y="4289947"/>
              <a:ext cx="475436" cy="94250"/>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7" name="Rectangle 84"/>
            <p:cNvSpPr>
              <a:spLocks noChangeArrowheads="1"/>
            </p:cNvSpPr>
            <p:nvPr/>
          </p:nvSpPr>
          <p:spPr bwMode="gray">
            <a:xfrm>
              <a:off x="1524509" y="4955975"/>
              <a:ext cx="475435" cy="94250"/>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8" name="Rectangle 84"/>
            <p:cNvSpPr>
              <a:spLocks noChangeArrowheads="1"/>
            </p:cNvSpPr>
            <p:nvPr/>
          </p:nvSpPr>
          <p:spPr bwMode="gray">
            <a:xfrm>
              <a:off x="2854471" y="3623918"/>
              <a:ext cx="475436" cy="94250"/>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59" name="Rectangle 84"/>
            <p:cNvSpPr>
              <a:spLocks noChangeArrowheads="1"/>
            </p:cNvSpPr>
            <p:nvPr/>
          </p:nvSpPr>
          <p:spPr bwMode="gray">
            <a:xfrm>
              <a:off x="860574" y="3623918"/>
              <a:ext cx="475436" cy="94250"/>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0" name="Rectangle 84"/>
            <p:cNvSpPr>
              <a:spLocks noChangeArrowheads="1"/>
            </p:cNvSpPr>
            <p:nvPr/>
          </p:nvSpPr>
          <p:spPr bwMode="gray">
            <a:xfrm>
              <a:off x="2190538" y="5619910"/>
              <a:ext cx="475435" cy="94249"/>
            </a:xfrm>
            <a:prstGeom prst="rect">
              <a:avLst/>
            </a:prstGeom>
            <a:solidFill>
              <a:schemeClr val="accent1">
                <a:lumMod val="60000"/>
                <a:lumOff val="40000"/>
              </a:schemeClr>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1" name="Rectangle 84"/>
            <p:cNvSpPr>
              <a:spLocks noChangeArrowheads="1"/>
            </p:cNvSpPr>
            <p:nvPr/>
          </p:nvSpPr>
          <p:spPr bwMode="gray">
            <a:xfrm>
              <a:off x="1524509" y="6332016"/>
              <a:ext cx="475435"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2" name="Rectangle 84"/>
            <p:cNvSpPr>
              <a:spLocks noChangeArrowheads="1"/>
            </p:cNvSpPr>
            <p:nvPr/>
          </p:nvSpPr>
          <p:spPr bwMode="gray">
            <a:xfrm>
              <a:off x="3520500" y="5665987"/>
              <a:ext cx="475436"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3" name="Rectangle 84"/>
            <p:cNvSpPr>
              <a:spLocks noChangeArrowheads="1"/>
            </p:cNvSpPr>
            <p:nvPr/>
          </p:nvSpPr>
          <p:spPr bwMode="gray">
            <a:xfrm>
              <a:off x="2854471" y="5665987"/>
              <a:ext cx="475436"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4" name="Rectangle 84"/>
            <p:cNvSpPr>
              <a:spLocks noChangeArrowheads="1"/>
            </p:cNvSpPr>
            <p:nvPr/>
          </p:nvSpPr>
          <p:spPr bwMode="gray">
            <a:xfrm>
              <a:off x="1524509" y="5665987"/>
              <a:ext cx="475435"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5" name="Rectangle 84"/>
            <p:cNvSpPr>
              <a:spLocks noChangeArrowheads="1"/>
            </p:cNvSpPr>
            <p:nvPr/>
          </p:nvSpPr>
          <p:spPr bwMode="gray">
            <a:xfrm>
              <a:off x="860574" y="5665987"/>
              <a:ext cx="475436"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6" name="Rectangle 84"/>
            <p:cNvSpPr>
              <a:spLocks noChangeArrowheads="1"/>
            </p:cNvSpPr>
            <p:nvPr/>
          </p:nvSpPr>
          <p:spPr bwMode="gray">
            <a:xfrm>
              <a:off x="3520500" y="5002053"/>
              <a:ext cx="475436"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7" name="Rectangle 84"/>
            <p:cNvSpPr>
              <a:spLocks noChangeArrowheads="1"/>
            </p:cNvSpPr>
            <p:nvPr/>
          </p:nvSpPr>
          <p:spPr bwMode="gray">
            <a:xfrm>
              <a:off x="2190538" y="5002053"/>
              <a:ext cx="475435"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8" name="Rectangle 84"/>
            <p:cNvSpPr>
              <a:spLocks noChangeArrowheads="1"/>
            </p:cNvSpPr>
            <p:nvPr/>
          </p:nvSpPr>
          <p:spPr bwMode="gray">
            <a:xfrm>
              <a:off x="860574" y="5002053"/>
              <a:ext cx="475436"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69" name="Rectangle 84"/>
            <p:cNvSpPr>
              <a:spLocks noChangeArrowheads="1"/>
            </p:cNvSpPr>
            <p:nvPr/>
          </p:nvSpPr>
          <p:spPr bwMode="gray">
            <a:xfrm>
              <a:off x="2854471" y="4336024"/>
              <a:ext cx="475436"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0" name="Rectangle 84"/>
            <p:cNvSpPr>
              <a:spLocks noChangeArrowheads="1"/>
            </p:cNvSpPr>
            <p:nvPr/>
          </p:nvSpPr>
          <p:spPr bwMode="gray">
            <a:xfrm>
              <a:off x="2190538" y="4336024"/>
              <a:ext cx="475435"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1" name="Rectangle 84"/>
            <p:cNvSpPr>
              <a:spLocks noChangeArrowheads="1"/>
            </p:cNvSpPr>
            <p:nvPr/>
          </p:nvSpPr>
          <p:spPr bwMode="gray">
            <a:xfrm>
              <a:off x="860574" y="4336024"/>
              <a:ext cx="475436"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2" name="Rectangle 84"/>
            <p:cNvSpPr>
              <a:spLocks noChangeArrowheads="1"/>
            </p:cNvSpPr>
            <p:nvPr/>
          </p:nvSpPr>
          <p:spPr bwMode="gray">
            <a:xfrm>
              <a:off x="3520500" y="3672091"/>
              <a:ext cx="475436"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3" name="Rectangle 84"/>
            <p:cNvSpPr>
              <a:spLocks noChangeArrowheads="1"/>
            </p:cNvSpPr>
            <p:nvPr/>
          </p:nvSpPr>
          <p:spPr bwMode="gray">
            <a:xfrm>
              <a:off x="1524509" y="4336024"/>
              <a:ext cx="475435" cy="48173"/>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4" name="Rectangle 84"/>
            <p:cNvSpPr>
              <a:spLocks noChangeArrowheads="1"/>
            </p:cNvSpPr>
            <p:nvPr/>
          </p:nvSpPr>
          <p:spPr bwMode="gray">
            <a:xfrm>
              <a:off x="1524509" y="3672091"/>
              <a:ext cx="475435"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75" name="Rectangle 84"/>
            <p:cNvSpPr>
              <a:spLocks noChangeArrowheads="1"/>
            </p:cNvSpPr>
            <p:nvPr/>
          </p:nvSpPr>
          <p:spPr bwMode="gray">
            <a:xfrm>
              <a:off x="2190538" y="3672091"/>
              <a:ext cx="475435" cy="48171"/>
            </a:xfrm>
            <a:prstGeom prst="rect">
              <a:avLst/>
            </a:prstGeom>
            <a:solidFill>
              <a:schemeClr val="accent6"/>
            </a:solidFill>
            <a:ln w="3175">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grpSp>
      <p:grpSp>
        <p:nvGrpSpPr>
          <p:cNvPr id="8" name="Group 7"/>
          <p:cNvGrpSpPr/>
          <p:nvPr/>
        </p:nvGrpSpPr>
        <p:grpSpPr>
          <a:xfrm>
            <a:off x="5469086" y="3312260"/>
            <a:ext cx="3135362" cy="3135360"/>
            <a:chOff x="5253062" y="3244827"/>
            <a:chExt cx="3135362" cy="3135360"/>
          </a:xfrm>
        </p:grpSpPr>
        <p:grpSp>
          <p:nvGrpSpPr>
            <p:cNvPr id="3" name="Group 435"/>
            <p:cNvGrpSpPr>
              <a:grpSpLocks/>
            </p:cNvGrpSpPr>
            <p:nvPr/>
          </p:nvGrpSpPr>
          <p:grpSpPr bwMode="auto">
            <a:xfrm>
              <a:off x="5253062" y="3244827"/>
              <a:ext cx="3135362" cy="3135360"/>
              <a:chOff x="3152" y="2024"/>
              <a:chExt cx="1497" cy="1497"/>
            </a:xfrm>
            <a:solidFill>
              <a:schemeClr val="accent4">
                <a:lumMod val="20000"/>
                <a:lumOff val="80000"/>
              </a:schemeClr>
            </a:solidFill>
          </p:grpSpPr>
          <p:sp>
            <p:nvSpPr>
              <p:cNvPr id="31824" name="Rectangle 84"/>
              <p:cNvSpPr>
                <a:spLocks noChangeArrowheads="1"/>
              </p:cNvSpPr>
              <p:nvPr/>
            </p:nvSpPr>
            <p:spPr bwMode="gray">
              <a:xfrm>
                <a:off x="315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5" name="Rectangle 84"/>
              <p:cNvSpPr>
                <a:spLocks noChangeArrowheads="1"/>
              </p:cNvSpPr>
              <p:nvPr/>
            </p:nvSpPr>
            <p:spPr bwMode="gray">
              <a:xfrm>
                <a:off x="3469"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6" name="Rectangle 84"/>
              <p:cNvSpPr>
                <a:spLocks noChangeArrowheads="1"/>
              </p:cNvSpPr>
              <p:nvPr/>
            </p:nvSpPr>
            <p:spPr bwMode="gray">
              <a:xfrm>
                <a:off x="3787"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7" name="Rectangle 84"/>
              <p:cNvSpPr>
                <a:spLocks noChangeArrowheads="1"/>
              </p:cNvSpPr>
              <p:nvPr/>
            </p:nvSpPr>
            <p:spPr bwMode="gray">
              <a:xfrm>
                <a:off x="4104"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8" name="Rectangle 84"/>
              <p:cNvSpPr>
                <a:spLocks noChangeArrowheads="1"/>
              </p:cNvSpPr>
              <p:nvPr/>
            </p:nvSpPr>
            <p:spPr bwMode="gray">
              <a:xfrm>
                <a:off x="4422" y="202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9" name="Rectangle 84"/>
              <p:cNvSpPr>
                <a:spLocks noChangeArrowheads="1"/>
              </p:cNvSpPr>
              <p:nvPr/>
            </p:nvSpPr>
            <p:spPr bwMode="gray">
              <a:xfrm>
                <a:off x="315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0" name="Rectangle 84"/>
              <p:cNvSpPr>
                <a:spLocks noChangeArrowheads="1"/>
              </p:cNvSpPr>
              <p:nvPr/>
            </p:nvSpPr>
            <p:spPr bwMode="gray">
              <a:xfrm>
                <a:off x="3469"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1" name="Rectangle 84"/>
              <p:cNvSpPr>
                <a:spLocks noChangeArrowheads="1"/>
              </p:cNvSpPr>
              <p:nvPr/>
            </p:nvSpPr>
            <p:spPr bwMode="gray">
              <a:xfrm>
                <a:off x="3787"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2" name="Rectangle 84"/>
              <p:cNvSpPr>
                <a:spLocks noChangeArrowheads="1"/>
              </p:cNvSpPr>
              <p:nvPr/>
            </p:nvSpPr>
            <p:spPr bwMode="gray">
              <a:xfrm>
                <a:off x="4104"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3" name="Rectangle 84"/>
              <p:cNvSpPr>
                <a:spLocks noChangeArrowheads="1"/>
              </p:cNvSpPr>
              <p:nvPr/>
            </p:nvSpPr>
            <p:spPr bwMode="gray">
              <a:xfrm>
                <a:off x="4422" y="2341"/>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4" name="Rectangle 84"/>
              <p:cNvSpPr>
                <a:spLocks noChangeArrowheads="1"/>
              </p:cNvSpPr>
              <p:nvPr/>
            </p:nvSpPr>
            <p:spPr bwMode="gray">
              <a:xfrm>
                <a:off x="315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5" name="Rectangle 84"/>
              <p:cNvSpPr>
                <a:spLocks noChangeArrowheads="1"/>
              </p:cNvSpPr>
              <p:nvPr/>
            </p:nvSpPr>
            <p:spPr bwMode="gray">
              <a:xfrm>
                <a:off x="3469"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6" name="Rectangle 84"/>
              <p:cNvSpPr>
                <a:spLocks noChangeArrowheads="1"/>
              </p:cNvSpPr>
              <p:nvPr/>
            </p:nvSpPr>
            <p:spPr bwMode="gray">
              <a:xfrm>
                <a:off x="3787"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7" name="Rectangle 84"/>
              <p:cNvSpPr>
                <a:spLocks noChangeArrowheads="1"/>
              </p:cNvSpPr>
              <p:nvPr/>
            </p:nvSpPr>
            <p:spPr bwMode="gray">
              <a:xfrm>
                <a:off x="4104"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8" name="Rectangle 84"/>
              <p:cNvSpPr>
                <a:spLocks noChangeArrowheads="1"/>
              </p:cNvSpPr>
              <p:nvPr/>
            </p:nvSpPr>
            <p:spPr bwMode="gray">
              <a:xfrm>
                <a:off x="4422" y="2659"/>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39" name="Rectangle 84"/>
              <p:cNvSpPr>
                <a:spLocks noChangeArrowheads="1"/>
              </p:cNvSpPr>
              <p:nvPr/>
            </p:nvSpPr>
            <p:spPr bwMode="gray">
              <a:xfrm>
                <a:off x="315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0" name="Rectangle 84"/>
              <p:cNvSpPr>
                <a:spLocks noChangeArrowheads="1"/>
              </p:cNvSpPr>
              <p:nvPr/>
            </p:nvSpPr>
            <p:spPr bwMode="gray">
              <a:xfrm>
                <a:off x="3469"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1" name="Rectangle 84"/>
              <p:cNvSpPr>
                <a:spLocks noChangeArrowheads="1"/>
              </p:cNvSpPr>
              <p:nvPr/>
            </p:nvSpPr>
            <p:spPr bwMode="gray">
              <a:xfrm>
                <a:off x="3787"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2" name="Rectangle 84"/>
              <p:cNvSpPr>
                <a:spLocks noChangeArrowheads="1"/>
              </p:cNvSpPr>
              <p:nvPr/>
            </p:nvSpPr>
            <p:spPr bwMode="gray">
              <a:xfrm>
                <a:off x="4104"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3" name="Rectangle 84"/>
              <p:cNvSpPr>
                <a:spLocks noChangeArrowheads="1"/>
              </p:cNvSpPr>
              <p:nvPr/>
            </p:nvSpPr>
            <p:spPr bwMode="gray">
              <a:xfrm>
                <a:off x="4422" y="2976"/>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4" name="Rectangle 84"/>
              <p:cNvSpPr>
                <a:spLocks noChangeArrowheads="1"/>
              </p:cNvSpPr>
              <p:nvPr/>
            </p:nvSpPr>
            <p:spPr bwMode="gray">
              <a:xfrm>
                <a:off x="315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5" name="Rectangle 84"/>
              <p:cNvSpPr>
                <a:spLocks noChangeArrowheads="1"/>
              </p:cNvSpPr>
              <p:nvPr/>
            </p:nvSpPr>
            <p:spPr bwMode="gray">
              <a:xfrm>
                <a:off x="3469"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6" name="Rectangle 84"/>
              <p:cNvSpPr>
                <a:spLocks noChangeArrowheads="1"/>
              </p:cNvSpPr>
              <p:nvPr/>
            </p:nvSpPr>
            <p:spPr bwMode="gray">
              <a:xfrm>
                <a:off x="3787"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7" name="Rectangle 84"/>
              <p:cNvSpPr>
                <a:spLocks noChangeArrowheads="1"/>
              </p:cNvSpPr>
              <p:nvPr/>
            </p:nvSpPr>
            <p:spPr bwMode="gray">
              <a:xfrm>
                <a:off x="4104"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48" name="Rectangle 84"/>
              <p:cNvSpPr>
                <a:spLocks noChangeArrowheads="1"/>
              </p:cNvSpPr>
              <p:nvPr/>
            </p:nvSpPr>
            <p:spPr bwMode="gray">
              <a:xfrm>
                <a:off x="4422" y="3294"/>
                <a:ext cx="227" cy="227"/>
              </a:xfrm>
              <a:prstGeom prst="rect">
                <a:avLst/>
              </a:prstGeom>
              <a:grp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grpSp>
        <p:sp>
          <p:nvSpPr>
            <p:cNvPr id="31799" name="Rectangle 84"/>
            <p:cNvSpPr>
              <a:spLocks noChangeArrowheads="1"/>
            </p:cNvSpPr>
            <p:nvPr/>
          </p:nvSpPr>
          <p:spPr bwMode="gray">
            <a:xfrm>
              <a:off x="6583025" y="5999001"/>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0" name="Rectangle 84"/>
            <p:cNvSpPr>
              <a:spLocks noChangeArrowheads="1"/>
            </p:cNvSpPr>
            <p:nvPr/>
          </p:nvSpPr>
          <p:spPr bwMode="gray">
            <a:xfrm>
              <a:off x="5253062" y="6095345"/>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1" name="Rectangle 84"/>
            <p:cNvSpPr>
              <a:spLocks noChangeArrowheads="1"/>
            </p:cNvSpPr>
            <p:nvPr/>
          </p:nvSpPr>
          <p:spPr bwMode="gray">
            <a:xfrm>
              <a:off x="5916996" y="6189594"/>
              <a:ext cx="475436" cy="19059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2" name="Rectangle 84"/>
            <p:cNvSpPr>
              <a:spLocks noChangeArrowheads="1"/>
            </p:cNvSpPr>
            <p:nvPr/>
          </p:nvSpPr>
          <p:spPr bwMode="gray">
            <a:xfrm>
              <a:off x="5916996" y="5999001"/>
              <a:ext cx="475436" cy="19059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3" name="Rectangle 84"/>
            <p:cNvSpPr>
              <a:spLocks noChangeArrowheads="1"/>
            </p:cNvSpPr>
            <p:nvPr/>
          </p:nvSpPr>
          <p:spPr bwMode="gray">
            <a:xfrm>
              <a:off x="5253062" y="6189594"/>
              <a:ext cx="475436" cy="190593"/>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4" name="Rectangle 84"/>
            <p:cNvSpPr>
              <a:spLocks noChangeArrowheads="1"/>
            </p:cNvSpPr>
            <p:nvPr/>
          </p:nvSpPr>
          <p:spPr bwMode="gray">
            <a:xfrm>
              <a:off x="6583025" y="6189594"/>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5" name="Rectangle 84"/>
            <p:cNvSpPr>
              <a:spLocks noChangeArrowheads="1"/>
            </p:cNvSpPr>
            <p:nvPr/>
          </p:nvSpPr>
          <p:spPr bwMode="gray">
            <a:xfrm>
              <a:off x="6583025" y="6283843"/>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6" name="Rectangle 84"/>
            <p:cNvSpPr>
              <a:spLocks noChangeArrowheads="1"/>
            </p:cNvSpPr>
            <p:nvPr/>
          </p:nvSpPr>
          <p:spPr bwMode="gray">
            <a:xfrm>
              <a:off x="6583025" y="6095345"/>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7" name="Rectangle 84"/>
            <p:cNvSpPr>
              <a:spLocks noChangeArrowheads="1"/>
            </p:cNvSpPr>
            <p:nvPr/>
          </p:nvSpPr>
          <p:spPr bwMode="gray">
            <a:xfrm>
              <a:off x="7246960" y="6283843"/>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8" name="Rectangle 84"/>
            <p:cNvSpPr>
              <a:spLocks noChangeArrowheads="1"/>
            </p:cNvSpPr>
            <p:nvPr/>
          </p:nvSpPr>
          <p:spPr bwMode="gray">
            <a:xfrm>
              <a:off x="5253062" y="6001095"/>
              <a:ext cx="475436" cy="94249"/>
            </a:xfrm>
            <a:prstGeom prst="rect">
              <a:avLst/>
            </a:prstGeom>
            <a:solidFill>
              <a:schemeClr val="accent1">
                <a:lumMod val="60000"/>
                <a:lumOff val="40000"/>
              </a:schemeClr>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09" name="Rectangle 84"/>
            <p:cNvSpPr>
              <a:spLocks noChangeArrowheads="1"/>
            </p:cNvSpPr>
            <p:nvPr/>
          </p:nvSpPr>
          <p:spPr bwMode="gray">
            <a:xfrm>
              <a:off x="6583025" y="6047173"/>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0" name="Rectangle 84"/>
            <p:cNvSpPr>
              <a:spLocks noChangeArrowheads="1"/>
            </p:cNvSpPr>
            <p:nvPr/>
          </p:nvSpPr>
          <p:spPr bwMode="gray">
            <a:xfrm>
              <a:off x="7246960" y="6095345"/>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1" name="Rectangle 84"/>
            <p:cNvSpPr>
              <a:spLocks noChangeArrowheads="1"/>
            </p:cNvSpPr>
            <p:nvPr/>
          </p:nvSpPr>
          <p:spPr bwMode="gray">
            <a:xfrm>
              <a:off x="7246960" y="6141422"/>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2" name="Rectangle 84"/>
            <p:cNvSpPr>
              <a:spLocks noChangeArrowheads="1"/>
            </p:cNvSpPr>
            <p:nvPr/>
          </p:nvSpPr>
          <p:spPr bwMode="gray">
            <a:xfrm>
              <a:off x="7246960" y="6235671"/>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3" name="Rectangle 84"/>
            <p:cNvSpPr>
              <a:spLocks noChangeArrowheads="1"/>
            </p:cNvSpPr>
            <p:nvPr/>
          </p:nvSpPr>
          <p:spPr bwMode="gray">
            <a:xfrm>
              <a:off x="7246960" y="6189594"/>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4" name="Rectangle 84"/>
            <p:cNvSpPr>
              <a:spLocks noChangeArrowheads="1"/>
            </p:cNvSpPr>
            <p:nvPr/>
          </p:nvSpPr>
          <p:spPr bwMode="gray">
            <a:xfrm>
              <a:off x="7246960" y="6047173"/>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5" name="Rectangle 84"/>
            <p:cNvSpPr>
              <a:spLocks noChangeArrowheads="1"/>
            </p:cNvSpPr>
            <p:nvPr/>
          </p:nvSpPr>
          <p:spPr bwMode="gray">
            <a:xfrm>
              <a:off x="7912988" y="6235671"/>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6" name="Rectangle 84"/>
            <p:cNvSpPr>
              <a:spLocks noChangeArrowheads="1"/>
            </p:cNvSpPr>
            <p:nvPr/>
          </p:nvSpPr>
          <p:spPr bwMode="gray">
            <a:xfrm>
              <a:off x="7246960" y="5999001"/>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7" name="Rectangle 84"/>
            <p:cNvSpPr>
              <a:spLocks noChangeArrowheads="1"/>
            </p:cNvSpPr>
            <p:nvPr/>
          </p:nvSpPr>
          <p:spPr bwMode="gray">
            <a:xfrm>
              <a:off x="7912988" y="6047173"/>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8" name="Rectangle 84"/>
            <p:cNvSpPr>
              <a:spLocks noChangeArrowheads="1"/>
            </p:cNvSpPr>
            <p:nvPr/>
          </p:nvSpPr>
          <p:spPr bwMode="gray">
            <a:xfrm>
              <a:off x="7912988" y="6189594"/>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19" name="Rectangle 84"/>
            <p:cNvSpPr>
              <a:spLocks noChangeArrowheads="1"/>
            </p:cNvSpPr>
            <p:nvPr/>
          </p:nvSpPr>
          <p:spPr bwMode="gray">
            <a:xfrm>
              <a:off x="7912988" y="6332015"/>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0" name="Rectangle 84"/>
            <p:cNvSpPr>
              <a:spLocks noChangeArrowheads="1"/>
            </p:cNvSpPr>
            <p:nvPr/>
          </p:nvSpPr>
          <p:spPr bwMode="gray">
            <a:xfrm>
              <a:off x="7912988" y="5999001"/>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1" name="Rectangle 84"/>
            <p:cNvSpPr>
              <a:spLocks noChangeArrowheads="1"/>
            </p:cNvSpPr>
            <p:nvPr/>
          </p:nvSpPr>
          <p:spPr bwMode="gray">
            <a:xfrm>
              <a:off x="7912988" y="6283843"/>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2" name="Rectangle 84"/>
            <p:cNvSpPr>
              <a:spLocks noChangeArrowheads="1"/>
            </p:cNvSpPr>
            <p:nvPr/>
          </p:nvSpPr>
          <p:spPr bwMode="gray">
            <a:xfrm>
              <a:off x="7912988" y="6141422"/>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823" name="Rectangle 84"/>
            <p:cNvSpPr>
              <a:spLocks noChangeArrowheads="1"/>
            </p:cNvSpPr>
            <p:nvPr/>
          </p:nvSpPr>
          <p:spPr bwMode="gray">
            <a:xfrm>
              <a:off x="7912988" y="6095345"/>
              <a:ext cx="475436" cy="48172"/>
            </a:xfrm>
            <a:prstGeom prst="rect">
              <a:avLst/>
            </a:prstGeom>
            <a:solidFill>
              <a:schemeClr val="accent6"/>
            </a:solid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grpSp>
          <p:nvGrpSpPr>
            <p:cNvPr id="6" name="Group 434"/>
            <p:cNvGrpSpPr>
              <a:grpSpLocks/>
            </p:cNvGrpSpPr>
            <p:nvPr/>
          </p:nvGrpSpPr>
          <p:grpSpPr bwMode="auto">
            <a:xfrm>
              <a:off x="5253062" y="3244827"/>
              <a:ext cx="3135362" cy="2469331"/>
              <a:chOff x="2472" y="2024"/>
              <a:chExt cx="1497" cy="1179"/>
            </a:xfrm>
          </p:grpSpPr>
          <p:sp>
            <p:nvSpPr>
              <p:cNvPr id="31779" name="Rectangle 84" descr="5%"/>
              <p:cNvSpPr>
                <a:spLocks noChangeArrowheads="1"/>
              </p:cNvSpPr>
              <p:nvPr/>
            </p:nvSpPr>
            <p:spPr bwMode="gray">
              <a:xfrm>
                <a:off x="2472"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0" name="Rectangle 84" descr="5%"/>
              <p:cNvSpPr>
                <a:spLocks noChangeArrowheads="1"/>
              </p:cNvSpPr>
              <p:nvPr/>
            </p:nvSpPr>
            <p:spPr bwMode="gray">
              <a:xfrm>
                <a:off x="2789"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1" name="Rectangle 84" descr="5%"/>
              <p:cNvSpPr>
                <a:spLocks noChangeArrowheads="1"/>
              </p:cNvSpPr>
              <p:nvPr/>
            </p:nvSpPr>
            <p:spPr bwMode="gray">
              <a:xfrm>
                <a:off x="3107"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2" name="Rectangle 84" descr="5%"/>
              <p:cNvSpPr>
                <a:spLocks noChangeArrowheads="1"/>
              </p:cNvSpPr>
              <p:nvPr/>
            </p:nvSpPr>
            <p:spPr bwMode="gray">
              <a:xfrm>
                <a:off x="3424"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3" name="Rectangle 84" descr="5%"/>
              <p:cNvSpPr>
                <a:spLocks noChangeArrowheads="1"/>
              </p:cNvSpPr>
              <p:nvPr/>
            </p:nvSpPr>
            <p:spPr bwMode="gray">
              <a:xfrm>
                <a:off x="3742" y="2024"/>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4" name="Rectangle 84" descr="5%"/>
              <p:cNvSpPr>
                <a:spLocks noChangeArrowheads="1"/>
              </p:cNvSpPr>
              <p:nvPr/>
            </p:nvSpPr>
            <p:spPr bwMode="gray">
              <a:xfrm>
                <a:off x="2472"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5" name="Rectangle 84" descr="5%"/>
              <p:cNvSpPr>
                <a:spLocks noChangeArrowheads="1"/>
              </p:cNvSpPr>
              <p:nvPr/>
            </p:nvSpPr>
            <p:spPr bwMode="gray">
              <a:xfrm>
                <a:off x="2789"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6" name="Rectangle 84" descr="5%"/>
              <p:cNvSpPr>
                <a:spLocks noChangeArrowheads="1"/>
              </p:cNvSpPr>
              <p:nvPr/>
            </p:nvSpPr>
            <p:spPr bwMode="gray">
              <a:xfrm>
                <a:off x="3107"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7" name="Rectangle 84" descr="5%"/>
              <p:cNvSpPr>
                <a:spLocks noChangeArrowheads="1"/>
              </p:cNvSpPr>
              <p:nvPr/>
            </p:nvSpPr>
            <p:spPr bwMode="gray">
              <a:xfrm>
                <a:off x="3424"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8" name="Rectangle 84" descr="5%"/>
              <p:cNvSpPr>
                <a:spLocks noChangeArrowheads="1"/>
              </p:cNvSpPr>
              <p:nvPr/>
            </p:nvSpPr>
            <p:spPr bwMode="gray">
              <a:xfrm>
                <a:off x="3742" y="2341"/>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89" name="Rectangle 84" descr="5%"/>
              <p:cNvSpPr>
                <a:spLocks noChangeArrowheads="1"/>
              </p:cNvSpPr>
              <p:nvPr/>
            </p:nvSpPr>
            <p:spPr bwMode="gray">
              <a:xfrm>
                <a:off x="2472"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0" name="Rectangle 84" descr="5%"/>
              <p:cNvSpPr>
                <a:spLocks noChangeArrowheads="1"/>
              </p:cNvSpPr>
              <p:nvPr/>
            </p:nvSpPr>
            <p:spPr bwMode="gray">
              <a:xfrm>
                <a:off x="2789"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1" name="Rectangle 84" descr="5%"/>
              <p:cNvSpPr>
                <a:spLocks noChangeArrowheads="1"/>
              </p:cNvSpPr>
              <p:nvPr/>
            </p:nvSpPr>
            <p:spPr bwMode="gray">
              <a:xfrm>
                <a:off x="3107"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2" name="Rectangle 84" descr="5%"/>
              <p:cNvSpPr>
                <a:spLocks noChangeArrowheads="1"/>
              </p:cNvSpPr>
              <p:nvPr/>
            </p:nvSpPr>
            <p:spPr bwMode="gray">
              <a:xfrm>
                <a:off x="3424"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3" name="Rectangle 84" descr="5%"/>
              <p:cNvSpPr>
                <a:spLocks noChangeArrowheads="1"/>
              </p:cNvSpPr>
              <p:nvPr/>
            </p:nvSpPr>
            <p:spPr bwMode="gray">
              <a:xfrm>
                <a:off x="3742" y="2659"/>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4" name="Rectangle 84" descr="5%"/>
              <p:cNvSpPr>
                <a:spLocks noChangeArrowheads="1"/>
              </p:cNvSpPr>
              <p:nvPr/>
            </p:nvSpPr>
            <p:spPr bwMode="gray">
              <a:xfrm>
                <a:off x="2472"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5" name="Rectangle 84" descr="5%"/>
              <p:cNvSpPr>
                <a:spLocks noChangeArrowheads="1"/>
              </p:cNvSpPr>
              <p:nvPr/>
            </p:nvSpPr>
            <p:spPr bwMode="gray">
              <a:xfrm>
                <a:off x="2789"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6" name="Rectangle 84" descr="5%"/>
              <p:cNvSpPr>
                <a:spLocks noChangeArrowheads="1"/>
              </p:cNvSpPr>
              <p:nvPr/>
            </p:nvSpPr>
            <p:spPr bwMode="gray">
              <a:xfrm>
                <a:off x="3107"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7" name="Rectangle 84" descr="5%"/>
              <p:cNvSpPr>
                <a:spLocks noChangeArrowheads="1"/>
              </p:cNvSpPr>
              <p:nvPr/>
            </p:nvSpPr>
            <p:spPr bwMode="gray">
              <a:xfrm>
                <a:off x="3424"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sp>
            <p:nvSpPr>
              <p:cNvPr id="31798" name="Rectangle 84" descr="5%"/>
              <p:cNvSpPr>
                <a:spLocks noChangeArrowheads="1"/>
              </p:cNvSpPr>
              <p:nvPr/>
            </p:nvSpPr>
            <p:spPr bwMode="gray">
              <a:xfrm>
                <a:off x="3742" y="2976"/>
                <a:ext cx="227" cy="227"/>
              </a:xfrm>
              <a:prstGeom prst="rect">
                <a:avLst/>
              </a:prstGeom>
              <a:pattFill prst="pct5">
                <a:fgClr>
                  <a:schemeClr val="tx2"/>
                </a:fgClr>
                <a:bgClr>
                  <a:srgbClr val="FFFFFF"/>
                </a:bgClr>
              </a:pattFill>
              <a:ln w="3175">
                <a:solidFill>
                  <a:schemeClr val="tx1"/>
                </a:solidFill>
                <a:miter lim="800000"/>
                <a:headEnd type="none" w="sm" len="sm"/>
                <a:tailEnd type="none" w="sm" len="sm"/>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800">
                  <a:latin typeface="Arial Narrow" pitchFamily="34" charset="0"/>
                </a:endParaRPr>
              </a:p>
            </p:txBody>
          </p:sp>
        </p:grpSp>
      </p:grpSp>
      <p:sp>
        <p:nvSpPr>
          <p:cNvPr id="9" name="Right Arrow 8"/>
          <p:cNvSpPr/>
          <p:nvPr/>
        </p:nvSpPr>
        <p:spPr>
          <a:xfrm>
            <a:off x="3995936" y="4642222"/>
            <a:ext cx="1080120" cy="475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Slide Number Placeholder 1"/>
          <p:cNvSpPr>
            <a:spLocks noGrp="1"/>
          </p:cNvSpPr>
          <p:nvPr>
            <p:ph type="sldNum" sz="quarter" idx="10"/>
          </p:nvPr>
        </p:nvSpPr>
        <p:spPr/>
        <p:txBody>
          <a:bodyPr/>
          <a:lstStyle/>
          <a:p>
            <a:fld id="{5471B662-E07F-4B45-AF7C-5436FF003ECE}" type="slidenum">
              <a:rPr lang="en-GB" smtClean="0"/>
              <a:pPr/>
              <a:t>47</a:t>
            </a:fld>
            <a:endParaRPr lang="en-GB" dirty="0"/>
          </a:p>
        </p:txBody>
      </p:sp>
    </p:spTree>
    <p:extLst>
      <p:ext uri="{BB962C8B-B14F-4D97-AF65-F5344CB8AC3E}">
        <p14:creationId xmlns:p14="http://schemas.microsoft.com/office/powerpoint/2010/main" val="408448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lstStyle/>
          <a:p>
            <a:r>
              <a:rPr lang="fr-BE" altLang="en-US" smtClean="0"/>
              <a:t>Principes van cloud</a:t>
            </a:r>
            <a:endParaRPr lang="en-US" altLang="en-US" dirty="0"/>
          </a:p>
        </p:txBody>
      </p:sp>
      <p:sp>
        <p:nvSpPr>
          <p:cNvPr id="1125379" name="Rectangle 3"/>
          <p:cNvSpPr>
            <a:spLocks noGrp="1" noChangeArrowheads="1"/>
          </p:cNvSpPr>
          <p:nvPr>
            <p:ph idx="1"/>
          </p:nvPr>
        </p:nvSpPr>
        <p:spPr/>
        <p:txBody>
          <a:bodyPr/>
          <a:lstStyle/>
          <a:p>
            <a:r>
              <a:rPr lang="fr-BE" altLang="en-US" smtClean="0"/>
              <a:t>IT als dienstverlening: eigen apparatuur en softwares (gedeeltelijk) vervangen door een dienstverlener </a:t>
            </a:r>
          </a:p>
          <a:p>
            <a:r>
              <a:rPr lang="fr-BE" altLang="en-US" smtClean="0"/>
              <a:t>Met behulp van internet technologieën</a:t>
            </a:r>
          </a:p>
          <a:p>
            <a:r>
              <a:rPr lang="fr-BE" altLang="en-US" smtClean="0"/>
              <a:t>Zelfbediening: de dienstverlening is volledig geïndustrialiseerd en geautomatiseerd</a:t>
            </a:r>
          </a:p>
          <a:p>
            <a:r>
              <a:rPr lang="fr-BE" altLang="en-US" smtClean="0"/>
              <a:t>Onmiddellijk beschikbaar</a:t>
            </a:r>
          </a:p>
          <a:p>
            <a:r>
              <a:rPr lang="fr-BE" altLang="en-US" smtClean="0"/>
              <a:t>Schaalbaar en elastisch: de gebruikte capaciteit kan snel toenemen en krimpen (per klant)</a:t>
            </a:r>
          </a:p>
          <a:p>
            <a:r>
              <a:rPr lang="fr-BE" altLang="en-US" smtClean="0"/>
              <a:t>Gedeeld: meerdere gebruikers voor schaaleffecten</a:t>
            </a:r>
          </a:p>
          <a:p>
            <a:r>
              <a:rPr lang="fr-BE" altLang="en-US" smtClean="0"/>
              <a:t>Op basis van reeël gebruik (meteropnames) - pay per use</a:t>
            </a:r>
            <a:endParaRPr lang="en-US" altLang="en-US" dirty="0"/>
          </a:p>
        </p:txBody>
      </p:sp>
      <p:sp>
        <p:nvSpPr>
          <p:cNvPr id="2" name="Slide Number Placeholder 1"/>
          <p:cNvSpPr>
            <a:spLocks noGrp="1"/>
          </p:cNvSpPr>
          <p:nvPr>
            <p:ph type="sldNum" sz="quarter" idx="10"/>
          </p:nvPr>
        </p:nvSpPr>
        <p:spPr/>
        <p:txBody>
          <a:bodyPr/>
          <a:lstStyle/>
          <a:p>
            <a:fld id="{5471B662-E07F-4B45-AF7C-5436FF003ECE}" type="slidenum">
              <a:rPr lang="en-GB" smtClean="0"/>
              <a:pPr/>
              <a:t>48</a:t>
            </a:fld>
            <a:endParaRPr lang="en-GB" dirty="0"/>
          </a:p>
        </p:txBody>
      </p:sp>
    </p:spTree>
    <p:extLst>
      <p:ext uri="{BB962C8B-B14F-4D97-AF65-F5344CB8AC3E}">
        <p14:creationId xmlns:p14="http://schemas.microsoft.com/office/powerpoint/2010/main" val="307988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30" name="Rectangle 22"/>
          <p:cNvSpPr>
            <a:spLocks noGrp="1" noChangeArrowheads="1"/>
          </p:cNvSpPr>
          <p:nvPr>
            <p:ph type="title"/>
          </p:nvPr>
        </p:nvSpPr>
        <p:spPr/>
        <p:txBody>
          <a:bodyPr/>
          <a:lstStyle/>
          <a:p>
            <a:r>
              <a:rPr lang="fr-BE" altLang="en-US" smtClean="0"/>
              <a:t>Principes van cloud</a:t>
            </a:r>
            <a:endParaRPr lang="en-US" altLang="en-US" dirty="0"/>
          </a:p>
        </p:txBody>
      </p:sp>
      <p:sp>
        <p:nvSpPr>
          <p:cNvPr id="2" name="Slide Number Placeholder 1"/>
          <p:cNvSpPr>
            <a:spLocks noGrp="1"/>
          </p:cNvSpPr>
          <p:nvPr>
            <p:ph type="sldNum" sz="quarter" idx="10"/>
          </p:nvPr>
        </p:nvSpPr>
        <p:spPr/>
        <p:txBody>
          <a:bodyPr/>
          <a:lstStyle/>
          <a:p>
            <a:fld id="{5471B662-E07F-4B45-AF7C-5436FF003ECE}" type="slidenum">
              <a:rPr lang="en-GB" smtClean="0"/>
              <a:pPr/>
              <a:t>49</a:t>
            </a:fld>
            <a:endParaRPr lang="en-GB" dirty="0"/>
          </a:p>
        </p:txBody>
      </p:sp>
      <p:sp>
        <p:nvSpPr>
          <p:cNvPr id="1118218" name="Text Box 10"/>
          <p:cNvSpPr txBox="1">
            <a:spLocks noChangeArrowheads="1"/>
          </p:cNvSpPr>
          <p:nvPr/>
        </p:nvSpPr>
        <p:spPr bwMode="auto">
          <a:xfrm>
            <a:off x="2498613" y="6165304"/>
            <a:ext cx="19416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BE" altLang="en-US" sz="2000" dirty="0">
                <a:solidFill>
                  <a:schemeClr val="tx1"/>
                </a:solidFill>
                <a:latin typeface="+mj-lt"/>
              </a:rPr>
              <a:t>Eigen </a:t>
            </a:r>
            <a:r>
              <a:rPr lang="fr-BE" altLang="en-US" sz="2000" dirty="0" err="1" smtClean="0">
                <a:solidFill>
                  <a:schemeClr val="tx1"/>
                </a:solidFill>
                <a:latin typeface="+mj-lt"/>
              </a:rPr>
              <a:t>datacenter</a:t>
            </a:r>
            <a:endParaRPr lang="en-US" altLang="en-US" sz="2000" dirty="0">
              <a:solidFill>
                <a:schemeClr val="tx1"/>
              </a:solidFill>
              <a:latin typeface="+mj-lt"/>
            </a:endParaRPr>
          </a:p>
        </p:txBody>
      </p:sp>
      <p:sp>
        <p:nvSpPr>
          <p:cNvPr id="1118219" name="Text Box 11"/>
          <p:cNvSpPr txBox="1">
            <a:spLocks noChangeArrowheads="1"/>
          </p:cNvSpPr>
          <p:nvPr/>
        </p:nvSpPr>
        <p:spPr bwMode="auto">
          <a:xfrm>
            <a:off x="5993522" y="6110004"/>
            <a:ext cx="2270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fr-BE" altLang="en-US" sz="2000" dirty="0" err="1">
                <a:solidFill>
                  <a:schemeClr val="tx1"/>
                </a:solidFill>
                <a:latin typeface="+mj-lt"/>
              </a:rPr>
              <a:t>Outsourced</a:t>
            </a:r>
            <a:r>
              <a:rPr lang="fr-BE" altLang="en-US" sz="2000" dirty="0">
                <a:solidFill>
                  <a:schemeClr val="tx1"/>
                </a:solidFill>
                <a:latin typeface="+mj-lt"/>
              </a:rPr>
              <a:t> - </a:t>
            </a:r>
            <a:r>
              <a:rPr lang="fr-BE" altLang="en-US" sz="2000" dirty="0" err="1">
                <a:solidFill>
                  <a:schemeClr val="tx1"/>
                </a:solidFill>
                <a:latin typeface="+mj-lt"/>
              </a:rPr>
              <a:t>extern</a:t>
            </a:r>
            <a:endParaRPr lang="en-US" altLang="en-US" sz="2000" dirty="0">
              <a:solidFill>
                <a:schemeClr val="tx1"/>
              </a:solidFill>
              <a:latin typeface="+mj-lt"/>
            </a:endParaRPr>
          </a:p>
        </p:txBody>
      </p:sp>
      <p:sp>
        <p:nvSpPr>
          <p:cNvPr id="1118220" name="Text Box 12"/>
          <p:cNvSpPr txBox="1">
            <a:spLocks noChangeArrowheads="1"/>
          </p:cNvSpPr>
          <p:nvPr/>
        </p:nvSpPr>
        <p:spPr bwMode="auto">
          <a:xfrm>
            <a:off x="142769" y="4183112"/>
            <a:ext cx="12508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fr-BE" altLang="en-US" sz="2000" dirty="0" err="1">
                <a:solidFill>
                  <a:schemeClr val="tx1"/>
                </a:solidFill>
                <a:latin typeface="+mj-lt"/>
              </a:rPr>
              <a:t>Voor</a:t>
            </a:r>
            <a:r>
              <a:rPr lang="fr-BE" altLang="en-US" sz="2000" dirty="0">
                <a:solidFill>
                  <a:schemeClr val="tx1"/>
                </a:solidFill>
                <a:latin typeface="+mj-lt"/>
              </a:rPr>
              <a:t> </a:t>
            </a:r>
            <a:r>
              <a:rPr lang="fr-BE" altLang="en-US" sz="2000" dirty="0" err="1">
                <a:solidFill>
                  <a:schemeClr val="tx1"/>
                </a:solidFill>
                <a:latin typeface="+mj-lt"/>
              </a:rPr>
              <a:t>één</a:t>
            </a:r>
            <a:r>
              <a:rPr lang="fr-BE" altLang="en-US" sz="2000" dirty="0">
                <a:solidFill>
                  <a:schemeClr val="tx1"/>
                </a:solidFill>
                <a:latin typeface="+mj-lt"/>
              </a:rPr>
              <a:t/>
            </a:r>
            <a:br>
              <a:rPr lang="fr-BE" altLang="en-US" sz="2000" dirty="0">
                <a:solidFill>
                  <a:schemeClr val="tx1"/>
                </a:solidFill>
                <a:latin typeface="+mj-lt"/>
              </a:rPr>
            </a:br>
            <a:r>
              <a:rPr lang="fr-BE" altLang="en-US" sz="2000" dirty="0" err="1">
                <a:solidFill>
                  <a:schemeClr val="tx1"/>
                </a:solidFill>
                <a:latin typeface="+mj-lt"/>
              </a:rPr>
              <a:t>klant</a:t>
            </a:r>
            <a:endParaRPr lang="fr-BE" altLang="en-US" sz="2000" dirty="0">
              <a:solidFill>
                <a:schemeClr val="tx1"/>
              </a:solidFill>
              <a:latin typeface="+mj-lt"/>
            </a:endParaRPr>
          </a:p>
          <a:p>
            <a:pPr algn="l" eaLnBrk="0" hangingPunct="0"/>
            <a:r>
              <a:rPr lang="fr-BE" altLang="en-US" sz="2000" dirty="0">
                <a:solidFill>
                  <a:schemeClr val="tx1"/>
                </a:solidFill>
                <a:latin typeface="+mj-lt"/>
              </a:rPr>
              <a:t/>
            </a:r>
            <a:br>
              <a:rPr lang="fr-BE" altLang="en-US" sz="2000" dirty="0">
                <a:solidFill>
                  <a:schemeClr val="tx1"/>
                </a:solidFill>
                <a:latin typeface="+mj-lt"/>
              </a:rPr>
            </a:br>
            <a:r>
              <a:rPr lang="fr-BE" altLang="en-US" sz="2000" dirty="0" err="1">
                <a:solidFill>
                  <a:schemeClr val="tx1"/>
                </a:solidFill>
                <a:latin typeface="+mj-lt"/>
              </a:rPr>
              <a:t>Maatwerk</a:t>
            </a:r>
            <a:endParaRPr lang="en-US" altLang="en-US" sz="2000" dirty="0">
              <a:solidFill>
                <a:schemeClr val="tx1"/>
              </a:solidFill>
              <a:latin typeface="+mj-lt"/>
            </a:endParaRPr>
          </a:p>
        </p:txBody>
      </p:sp>
      <p:sp>
        <p:nvSpPr>
          <p:cNvPr id="1118221" name="Text Box 13"/>
          <p:cNvSpPr txBox="1">
            <a:spLocks noChangeArrowheads="1"/>
          </p:cNvSpPr>
          <p:nvPr/>
        </p:nvSpPr>
        <p:spPr bwMode="auto">
          <a:xfrm>
            <a:off x="142769" y="1736114"/>
            <a:ext cx="130228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fr-BE" altLang="en-US" sz="2000" dirty="0" err="1">
                <a:solidFill>
                  <a:schemeClr val="tx1"/>
                </a:solidFill>
                <a:latin typeface="+mj-lt"/>
              </a:rPr>
              <a:t>Voor</a:t>
            </a:r>
            <a:r>
              <a:rPr lang="fr-BE" altLang="en-US" sz="2000" dirty="0">
                <a:solidFill>
                  <a:schemeClr val="tx1"/>
                </a:solidFill>
                <a:latin typeface="+mj-lt"/>
              </a:rPr>
              <a:t> </a:t>
            </a:r>
            <a:r>
              <a:rPr lang="fr-BE" altLang="en-US" sz="2000" dirty="0" err="1">
                <a:solidFill>
                  <a:schemeClr val="tx1"/>
                </a:solidFill>
                <a:latin typeface="+mj-lt"/>
              </a:rPr>
              <a:t>veel</a:t>
            </a:r>
            <a:endParaRPr lang="fr-BE" altLang="en-US" sz="2000" dirty="0">
              <a:solidFill>
                <a:schemeClr val="tx1"/>
              </a:solidFill>
              <a:latin typeface="+mj-lt"/>
            </a:endParaRPr>
          </a:p>
          <a:p>
            <a:pPr algn="l" eaLnBrk="0" hangingPunct="0"/>
            <a:r>
              <a:rPr lang="fr-BE" altLang="en-US" sz="2000" dirty="0" err="1">
                <a:solidFill>
                  <a:schemeClr val="tx1"/>
                </a:solidFill>
                <a:latin typeface="+mj-lt"/>
              </a:rPr>
              <a:t>gebruikers</a:t>
            </a:r>
            <a:r>
              <a:rPr lang="fr-BE" altLang="en-US" sz="2000" dirty="0">
                <a:solidFill>
                  <a:schemeClr val="tx1"/>
                </a:solidFill>
                <a:latin typeface="+mj-lt"/>
              </a:rPr>
              <a:t/>
            </a:r>
            <a:br>
              <a:rPr lang="fr-BE" altLang="en-US" sz="2000" dirty="0">
                <a:solidFill>
                  <a:schemeClr val="tx1"/>
                </a:solidFill>
                <a:latin typeface="+mj-lt"/>
              </a:rPr>
            </a:br>
            <a:endParaRPr lang="fr-BE" altLang="en-US" sz="2000" dirty="0">
              <a:solidFill>
                <a:schemeClr val="tx1"/>
              </a:solidFill>
              <a:latin typeface="+mj-lt"/>
            </a:endParaRPr>
          </a:p>
          <a:p>
            <a:pPr algn="l" eaLnBrk="0" hangingPunct="0"/>
            <a:r>
              <a:rPr lang="fr-BE" altLang="en-US" sz="2000" dirty="0" err="1">
                <a:solidFill>
                  <a:schemeClr val="tx1"/>
                </a:solidFill>
                <a:latin typeface="+mj-lt"/>
              </a:rPr>
              <a:t>Industriële</a:t>
            </a:r>
            <a:r>
              <a:rPr lang="fr-BE" altLang="en-US" sz="2000" dirty="0">
                <a:solidFill>
                  <a:schemeClr val="tx1"/>
                </a:solidFill>
                <a:latin typeface="+mj-lt"/>
              </a:rPr>
              <a:t/>
            </a:r>
            <a:br>
              <a:rPr lang="fr-BE" altLang="en-US" sz="2000" dirty="0">
                <a:solidFill>
                  <a:schemeClr val="tx1"/>
                </a:solidFill>
                <a:latin typeface="+mj-lt"/>
              </a:rPr>
            </a:br>
            <a:r>
              <a:rPr lang="fr-BE" altLang="en-US" sz="2000" dirty="0" err="1">
                <a:solidFill>
                  <a:schemeClr val="tx1"/>
                </a:solidFill>
                <a:latin typeface="+mj-lt"/>
              </a:rPr>
              <a:t>aanpak</a:t>
            </a:r>
            <a:endParaRPr lang="en-US" altLang="en-US" sz="2000" dirty="0">
              <a:solidFill>
                <a:schemeClr val="tx1"/>
              </a:solidFill>
              <a:latin typeface="+mj-lt"/>
            </a:endParaRPr>
          </a:p>
        </p:txBody>
      </p:sp>
      <p:sp>
        <p:nvSpPr>
          <p:cNvPr id="5" name="Rounded Rectangle 4"/>
          <p:cNvSpPr/>
          <p:nvPr/>
        </p:nvSpPr>
        <p:spPr>
          <a:xfrm>
            <a:off x="1717834" y="1435598"/>
            <a:ext cx="3465715"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smtClean="0"/>
              <a:t>In house</a:t>
            </a:r>
          </a:p>
          <a:p>
            <a:pPr algn="ctr"/>
            <a:r>
              <a:rPr lang="nl-BE" sz="3200" dirty="0"/>
              <a:t>p</a:t>
            </a:r>
            <a:r>
              <a:rPr lang="nl-BE" sz="3200" dirty="0" smtClean="0"/>
              <a:t>rivate </a:t>
            </a:r>
            <a:r>
              <a:rPr lang="nl-BE" sz="3200" dirty="0" err="1"/>
              <a:t>c</a:t>
            </a:r>
            <a:r>
              <a:rPr lang="nl-BE" sz="3200" dirty="0" err="1" smtClean="0"/>
              <a:t>loud</a:t>
            </a:r>
            <a:endParaRPr lang="nl-BE" sz="3200" dirty="0"/>
          </a:p>
        </p:txBody>
      </p:sp>
      <p:sp>
        <p:nvSpPr>
          <p:cNvPr id="23" name="Rounded Rectangle 22"/>
          <p:cNvSpPr/>
          <p:nvPr/>
        </p:nvSpPr>
        <p:spPr>
          <a:xfrm>
            <a:off x="5385564" y="1425346"/>
            <a:ext cx="3465715"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smtClean="0"/>
              <a:t>Publieke of community </a:t>
            </a:r>
            <a:r>
              <a:rPr lang="nl-BE" sz="3200" dirty="0" err="1" smtClean="0"/>
              <a:t>cloud</a:t>
            </a:r>
            <a:endParaRPr lang="nl-BE" sz="3200" dirty="0"/>
          </a:p>
        </p:txBody>
      </p:sp>
      <p:sp>
        <p:nvSpPr>
          <p:cNvPr id="24" name="Rounded Rectangle 23"/>
          <p:cNvSpPr/>
          <p:nvPr/>
        </p:nvSpPr>
        <p:spPr>
          <a:xfrm>
            <a:off x="1736567" y="3838711"/>
            <a:ext cx="3465715"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smtClean="0"/>
              <a:t>Traditionele ICT</a:t>
            </a:r>
            <a:endParaRPr lang="nl-BE" sz="3200" dirty="0"/>
          </a:p>
        </p:txBody>
      </p:sp>
      <p:sp>
        <p:nvSpPr>
          <p:cNvPr id="25" name="Rounded Rectangle 24"/>
          <p:cNvSpPr/>
          <p:nvPr/>
        </p:nvSpPr>
        <p:spPr>
          <a:xfrm>
            <a:off x="5395720" y="3838711"/>
            <a:ext cx="3465715"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smtClean="0"/>
              <a:t>Hosting</a:t>
            </a:r>
          </a:p>
          <a:p>
            <a:pPr algn="ctr"/>
            <a:r>
              <a:rPr lang="nl-BE" sz="3200" dirty="0" smtClean="0"/>
              <a:t>&amp;</a:t>
            </a:r>
          </a:p>
          <a:p>
            <a:pPr algn="ctr"/>
            <a:r>
              <a:rPr lang="nl-BE" sz="3200" dirty="0" smtClean="0"/>
              <a:t>Outsourcing</a:t>
            </a:r>
            <a:endParaRPr lang="nl-BE" sz="3200" dirty="0"/>
          </a:p>
        </p:txBody>
      </p:sp>
      <p:sp>
        <p:nvSpPr>
          <p:cNvPr id="9" name="Rounded Rectangle 8"/>
          <p:cNvSpPr/>
          <p:nvPr/>
        </p:nvSpPr>
        <p:spPr>
          <a:xfrm>
            <a:off x="5894285" y="3087952"/>
            <a:ext cx="2448272" cy="5185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t>G-Cloud</a:t>
            </a:r>
            <a:endParaRPr lang="nl-BE" dirty="0"/>
          </a:p>
        </p:txBody>
      </p:sp>
    </p:spTree>
    <p:extLst>
      <p:ext uri="{BB962C8B-B14F-4D97-AF65-F5344CB8AC3E}">
        <p14:creationId xmlns:p14="http://schemas.microsoft.com/office/powerpoint/2010/main" val="23727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700" dirty="0"/>
              <a:t>Verwachtingen </a:t>
            </a:r>
            <a:r>
              <a:rPr lang="nl-BE" sz="3700" dirty="0" smtClean="0"/>
              <a:t>burgers/ondernemingen</a:t>
            </a:r>
            <a:endParaRPr lang="en-US" sz="3700" dirty="0"/>
          </a:p>
        </p:txBody>
      </p:sp>
      <p:sp>
        <p:nvSpPr>
          <p:cNvPr id="3" name="Content Placeholder 2"/>
          <p:cNvSpPr>
            <a:spLocks noGrp="1"/>
          </p:cNvSpPr>
          <p:nvPr>
            <p:ph idx="1"/>
          </p:nvPr>
        </p:nvSpPr>
        <p:spPr/>
        <p:txBody>
          <a:bodyPr/>
          <a:lstStyle/>
          <a:p>
            <a:r>
              <a:rPr lang="nl-BE" altLang="fr-FR" dirty="0"/>
              <a:t>Met actieve inbreng van de gebruiker (zelfbediening </a:t>
            </a:r>
            <a:r>
              <a:rPr lang="nl-BE" altLang="fr-FR" dirty="0" smtClean="0"/>
              <a:t>– zelfsturing - opvolging)</a:t>
            </a:r>
          </a:p>
          <a:p>
            <a:r>
              <a:rPr lang="nl-BE" altLang="fr-FR" dirty="0" smtClean="0"/>
              <a:t>Steeds up </a:t>
            </a:r>
            <a:r>
              <a:rPr lang="nl-BE" altLang="fr-FR" dirty="0" err="1" smtClean="0"/>
              <a:t>to</a:t>
            </a:r>
            <a:r>
              <a:rPr lang="nl-BE" altLang="fr-FR" dirty="0" smtClean="0"/>
              <a:t> date</a:t>
            </a:r>
            <a:endParaRPr lang="nl-BE" altLang="fr-FR" dirty="0"/>
          </a:p>
          <a:p>
            <a:r>
              <a:rPr lang="nl-BE" altLang="fr-FR" dirty="0"/>
              <a:t>Performant en gebruiksvriendelijk aangeboden</a:t>
            </a:r>
          </a:p>
          <a:p>
            <a:r>
              <a:rPr lang="nl-BE" altLang="fr-FR" dirty="0"/>
              <a:t>Betrouwbaar, veilig en permanent beschikbaar</a:t>
            </a:r>
          </a:p>
          <a:p>
            <a:r>
              <a:rPr lang="nl-BE" altLang="fr-FR" dirty="0"/>
              <a:t>Via de kanalen van hun keuze </a:t>
            </a:r>
            <a:r>
              <a:rPr lang="nl-BE" altLang="fr-FR" dirty="0" smtClean="0"/>
              <a:t>(elektronisch, mobiel elektronisch, telefonisch, rechtstreeks </a:t>
            </a:r>
            <a:r>
              <a:rPr lang="nl-BE" altLang="fr-FR" dirty="0"/>
              <a:t>contact, </a:t>
            </a:r>
            <a:r>
              <a:rPr lang="nl-BE" altLang="fr-FR" dirty="0" smtClean="0"/>
              <a:t>…)</a:t>
            </a:r>
            <a:endParaRPr lang="nl-BE" altLang="fr-FR" dirty="0"/>
          </a:p>
          <a:p>
            <a:r>
              <a:rPr lang="nl-BE" altLang="fr-FR" dirty="0"/>
              <a:t>Met respect voor de bescherming van hun persoonlijke </a:t>
            </a:r>
            <a:r>
              <a:rPr lang="nl-BE" altLang="fr-FR" dirty="0" smtClean="0"/>
              <a:t>levenssfeer</a:t>
            </a:r>
            <a:endParaRPr lang="nl-BE" altLang="fr-FR"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5</a:t>
            </a:fld>
            <a:endParaRPr lang="en-GB" dirty="0"/>
          </a:p>
        </p:txBody>
      </p:sp>
    </p:spTree>
    <p:extLst>
      <p:ext uri="{BB962C8B-B14F-4D97-AF65-F5344CB8AC3E}">
        <p14:creationId xmlns:p14="http://schemas.microsoft.com/office/powerpoint/2010/main" val="3771274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Principes van </a:t>
            </a:r>
            <a:r>
              <a:rPr lang="nl-BE" dirty="0" err="1" smtClean="0"/>
              <a:t>cloud</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50</a:t>
            </a:fld>
            <a:endParaRPr lang="en-GB"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580" y="1427840"/>
            <a:ext cx="6696744" cy="475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0895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fr-BE" altLang="nl-BE" smtClean="0"/>
              <a:t>Situering van de G-cloud</a:t>
            </a:r>
            <a:br>
              <a:rPr lang="fr-BE" altLang="nl-BE" smtClean="0"/>
            </a:br>
            <a:r>
              <a:rPr lang="fr-BE" altLang="nl-BE" smtClean="0"/>
              <a:t>Infrastructuur &amp; Platformen</a:t>
            </a:r>
            <a:endParaRPr lang="nl-BE" altLang="nl-BE" dirty="0" smtClean="0"/>
          </a:p>
        </p:txBody>
      </p:sp>
      <p:sp>
        <p:nvSpPr>
          <p:cNvPr id="2" name="Content Placeholder 1"/>
          <p:cNvSpPr>
            <a:spLocks noGrp="1"/>
          </p:cNvSpPr>
          <p:nvPr>
            <p:ph idx="1"/>
          </p:nvPr>
        </p:nvSpPr>
        <p:spPr/>
        <p:txBody>
          <a:bodyPr/>
          <a:lstStyle/>
          <a:p>
            <a:endParaRPr lang="nl-NL" dirty="0" smtClean="0"/>
          </a:p>
          <a:p>
            <a:r>
              <a:rPr lang="nl-NL" dirty="0" smtClean="0"/>
              <a:t>Gebruik van infrastructuur op basis van </a:t>
            </a:r>
            <a:r>
              <a:rPr lang="nl-NL" dirty="0" err="1" smtClean="0"/>
              <a:t>cloud</a:t>
            </a:r>
            <a:r>
              <a:rPr lang="nl-NL" dirty="0" smtClean="0"/>
              <a:t>-technologie</a:t>
            </a:r>
          </a:p>
          <a:p>
            <a:r>
              <a:rPr lang="nl-NL" dirty="0" smtClean="0"/>
              <a:t>Gehost in de datacenters van de overheid</a:t>
            </a:r>
          </a:p>
          <a:p>
            <a:r>
              <a:rPr lang="nl-NL" dirty="0" smtClean="0"/>
              <a:t>Onder meer voor aanbieden van </a:t>
            </a:r>
            <a:r>
              <a:rPr lang="nl-NL" dirty="0" err="1" smtClean="0"/>
              <a:t>privacy-gevoelige</a:t>
            </a:r>
            <a:r>
              <a:rPr lang="nl-NL" dirty="0" smtClean="0"/>
              <a:t> diensten </a:t>
            </a:r>
          </a:p>
          <a:p>
            <a:r>
              <a:rPr lang="nl-NL" dirty="0" smtClean="0"/>
              <a:t>Waarvoor de onafhankelijkheid van de overheid </a:t>
            </a:r>
            <a:r>
              <a:rPr lang="nl-NL" dirty="0" err="1" smtClean="0"/>
              <a:t>tov</a:t>
            </a:r>
            <a:r>
              <a:rPr lang="nl-NL" dirty="0" smtClean="0"/>
              <a:t> derden moet gegarandeerd worden</a:t>
            </a:r>
          </a:p>
          <a:p>
            <a:r>
              <a:rPr lang="nl-NL" dirty="0" smtClean="0"/>
              <a:t>Gebruik van public </a:t>
            </a:r>
            <a:r>
              <a:rPr lang="nl-NL" dirty="0" err="1"/>
              <a:t>c</a:t>
            </a:r>
            <a:r>
              <a:rPr lang="nl-NL" dirty="0" err="1" smtClean="0"/>
              <a:t>loud</a:t>
            </a:r>
            <a:r>
              <a:rPr lang="nl-NL" dirty="0" smtClean="0"/>
              <a:t> (externe leveranciers) mogelijk waar opportuun en met respect voor confidentialiteit</a:t>
            </a:r>
          </a:p>
          <a:p>
            <a:endParaRPr lang="nl-BE" dirty="0"/>
          </a:p>
        </p:txBody>
      </p:sp>
      <p:sp>
        <p:nvSpPr>
          <p:cNvPr id="3" name="Slide Number Placeholder 2"/>
          <p:cNvSpPr>
            <a:spLocks noGrp="1"/>
          </p:cNvSpPr>
          <p:nvPr>
            <p:ph type="sldNum" sz="quarter" idx="10"/>
          </p:nvPr>
        </p:nvSpPr>
        <p:spPr/>
        <p:txBody>
          <a:bodyPr/>
          <a:lstStyle/>
          <a:p>
            <a:fld id="{5471B662-E07F-4B45-AF7C-5436FF003ECE}" type="slidenum">
              <a:rPr lang="en-GB" smtClean="0"/>
              <a:pPr/>
              <a:t>51</a:t>
            </a:fld>
            <a:endParaRPr lang="en-GB" dirty="0"/>
          </a:p>
        </p:txBody>
      </p:sp>
    </p:spTree>
    <p:extLst>
      <p:ext uri="{BB962C8B-B14F-4D97-AF65-F5344CB8AC3E}">
        <p14:creationId xmlns:p14="http://schemas.microsoft.com/office/powerpoint/2010/main" val="3011190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a:t>
            </a:r>
            <a:r>
              <a:rPr lang="nl-BE" dirty="0" err="1" smtClean="0"/>
              <a:t>cloud</a:t>
            </a:r>
            <a:r>
              <a:rPr lang="nl-BE" dirty="0" smtClean="0"/>
              <a:t> visie (fase 1)</a:t>
            </a:r>
            <a:endParaRPr lang="en-US" dirty="0"/>
          </a:p>
        </p:txBody>
      </p:sp>
      <p:sp>
        <p:nvSpPr>
          <p:cNvPr id="6" name="Rectangle 5"/>
          <p:cNvSpPr/>
          <p:nvPr/>
        </p:nvSpPr>
        <p:spPr>
          <a:xfrm>
            <a:off x="755576" y="5315563"/>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Datacenter / </a:t>
            </a:r>
            <a:r>
              <a:rPr lang="nl-BE" sz="4000" dirty="0"/>
              <a:t>Koeling / </a:t>
            </a:r>
            <a:r>
              <a:rPr lang="nl-BE" sz="4000" dirty="0" smtClean="0"/>
              <a:t>Elektriciteit</a:t>
            </a:r>
            <a:endParaRPr lang="en-US" sz="4000" dirty="0"/>
          </a:p>
        </p:txBody>
      </p:sp>
      <p:sp>
        <p:nvSpPr>
          <p:cNvPr id="7" name="Rectangle 6"/>
          <p:cNvSpPr/>
          <p:nvPr/>
        </p:nvSpPr>
        <p:spPr>
          <a:xfrm>
            <a:off x="755576" y="4545179"/>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Servers / Netwerk </a:t>
            </a:r>
            <a:r>
              <a:rPr lang="nl-BE" sz="4000" dirty="0"/>
              <a:t>/ </a:t>
            </a:r>
            <a:r>
              <a:rPr lang="nl-BE" sz="4000" dirty="0" smtClean="0"/>
              <a:t>Storage</a:t>
            </a:r>
            <a:endParaRPr lang="en-US" sz="4000" dirty="0"/>
          </a:p>
        </p:txBody>
      </p:sp>
      <p:sp>
        <p:nvSpPr>
          <p:cNvPr id="8" name="Rectangle 7"/>
          <p:cNvSpPr/>
          <p:nvPr/>
        </p:nvSpPr>
        <p:spPr>
          <a:xfrm>
            <a:off x="755576" y="3753091"/>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Backup / Beveiliging </a:t>
            </a:r>
            <a:endParaRPr lang="en-US" sz="4000" dirty="0"/>
          </a:p>
        </p:txBody>
      </p:sp>
      <p:sp>
        <p:nvSpPr>
          <p:cNvPr id="10" name="Rectangle 9"/>
          <p:cNvSpPr/>
          <p:nvPr/>
        </p:nvSpPr>
        <p:spPr>
          <a:xfrm>
            <a:off x="755576" y="3011307"/>
            <a:ext cx="7704856" cy="609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dirty="0" smtClean="0"/>
              <a:t>Virtualisatie</a:t>
            </a:r>
            <a:endParaRPr lang="en-US" sz="4000" dirty="0"/>
          </a:p>
        </p:txBody>
      </p:sp>
      <p:sp>
        <p:nvSpPr>
          <p:cNvPr id="18" name="Rectangle 17"/>
          <p:cNvSpPr/>
          <p:nvPr/>
        </p:nvSpPr>
        <p:spPr bwMode="auto">
          <a:xfrm>
            <a:off x="5454218" y="1499219"/>
            <a:ext cx="1440000" cy="1296144"/>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FOD2</a:t>
            </a:r>
            <a:endParaRPr lang="en-US" sz="2400" b="1" dirty="0">
              <a:latin typeface="Times New Roman" charset="0"/>
              <a:cs typeface="+mn-cs"/>
            </a:endParaRPr>
          </a:p>
        </p:txBody>
      </p:sp>
      <p:sp>
        <p:nvSpPr>
          <p:cNvPr id="19" name="Rectangle 18"/>
          <p:cNvSpPr/>
          <p:nvPr/>
        </p:nvSpPr>
        <p:spPr bwMode="auto">
          <a:xfrm>
            <a:off x="7020432" y="1483649"/>
            <a:ext cx="1440000" cy="1296144"/>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a:t>
            </a:r>
            <a:r>
              <a:rPr lang="nl-BE" sz="2400" b="1" dirty="0">
                <a:latin typeface="Times New Roman" charset="0"/>
              </a:rPr>
              <a:t>3</a:t>
            </a:r>
            <a:endParaRPr lang="en-US" sz="2400" b="1" dirty="0">
              <a:latin typeface="Times New Roman" charset="0"/>
            </a:endParaRPr>
          </a:p>
        </p:txBody>
      </p:sp>
      <p:sp>
        <p:nvSpPr>
          <p:cNvPr id="20" name="Rectangle 19"/>
          <p:cNvSpPr/>
          <p:nvPr/>
        </p:nvSpPr>
        <p:spPr bwMode="auto">
          <a:xfrm>
            <a:off x="2321790" y="1499219"/>
            <a:ext cx="1440000" cy="1296144"/>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FOD1</a:t>
            </a:r>
            <a:endParaRPr lang="en-US" sz="2400" b="1" dirty="0">
              <a:latin typeface="Times New Roman" charset="0"/>
            </a:endParaRPr>
          </a:p>
        </p:txBody>
      </p:sp>
      <p:sp>
        <p:nvSpPr>
          <p:cNvPr id="21" name="Rectangle 20"/>
          <p:cNvSpPr/>
          <p:nvPr/>
        </p:nvSpPr>
        <p:spPr bwMode="auto">
          <a:xfrm>
            <a:off x="3888004" y="1499219"/>
            <a:ext cx="1440000" cy="1296144"/>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OISZ2</a:t>
            </a:r>
            <a:endParaRPr lang="en-US" sz="2400" b="1" dirty="0">
              <a:latin typeface="Times New Roman" charset="0"/>
            </a:endParaRPr>
          </a:p>
        </p:txBody>
      </p:sp>
      <p:sp>
        <p:nvSpPr>
          <p:cNvPr id="22" name="Rectangle 21"/>
          <p:cNvSpPr/>
          <p:nvPr/>
        </p:nvSpPr>
        <p:spPr bwMode="auto">
          <a:xfrm>
            <a:off x="755576" y="1499219"/>
            <a:ext cx="1440000" cy="1296144"/>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OISZ1</a:t>
            </a:r>
            <a:endParaRPr lang="en-US" sz="2400" b="1" dirty="0">
              <a:latin typeface="Times New Roman" charset="0"/>
              <a:cs typeface="+mn-cs"/>
            </a:endParaRPr>
          </a:p>
        </p:txBody>
      </p:sp>
      <p:sp>
        <p:nvSpPr>
          <p:cNvPr id="13"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52</a:t>
            </a:fld>
            <a:endParaRPr lang="en-GB" dirty="0"/>
          </a:p>
        </p:txBody>
      </p:sp>
    </p:spTree>
    <p:extLst>
      <p:ext uri="{BB962C8B-B14F-4D97-AF65-F5344CB8AC3E}">
        <p14:creationId xmlns:p14="http://schemas.microsoft.com/office/powerpoint/2010/main" val="3267512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a:t>
            </a:r>
            <a:r>
              <a:rPr lang="nl-BE" dirty="0" err="1" smtClean="0"/>
              <a:t>cloud</a:t>
            </a:r>
            <a:r>
              <a:rPr lang="nl-BE" dirty="0" smtClean="0"/>
              <a:t> visie (fase 2)</a:t>
            </a:r>
            <a:endParaRPr lang="en-US" dirty="0"/>
          </a:p>
        </p:txBody>
      </p:sp>
      <p:sp>
        <p:nvSpPr>
          <p:cNvPr id="6" name="Rectangle 5"/>
          <p:cNvSpPr/>
          <p:nvPr/>
        </p:nvSpPr>
        <p:spPr>
          <a:xfrm>
            <a:off x="755576" y="5473609"/>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smtClean="0"/>
              <a:t>Datacenter / </a:t>
            </a:r>
            <a:r>
              <a:rPr lang="nl-BE" sz="4000" dirty="0"/>
              <a:t>Koeling / </a:t>
            </a:r>
            <a:r>
              <a:rPr lang="nl-BE" sz="4000" dirty="0" smtClean="0"/>
              <a:t>Elektriciteit</a:t>
            </a:r>
            <a:endParaRPr lang="en-US" sz="4000" dirty="0"/>
          </a:p>
        </p:txBody>
      </p:sp>
      <p:sp>
        <p:nvSpPr>
          <p:cNvPr id="7" name="Rectangle 6"/>
          <p:cNvSpPr/>
          <p:nvPr/>
        </p:nvSpPr>
        <p:spPr>
          <a:xfrm>
            <a:off x="755576" y="4703225"/>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a:t>Servers / Netwerk / Storage</a:t>
            </a:r>
            <a:endParaRPr lang="en-US" sz="4000" dirty="0"/>
          </a:p>
        </p:txBody>
      </p:sp>
      <p:sp>
        <p:nvSpPr>
          <p:cNvPr id="8" name="Rectangle 7"/>
          <p:cNvSpPr/>
          <p:nvPr/>
        </p:nvSpPr>
        <p:spPr>
          <a:xfrm>
            <a:off x="755576" y="3911137"/>
            <a:ext cx="7704856" cy="626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l-BE" sz="4000" dirty="0"/>
              <a:t>Backup / Beveiliging </a:t>
            </a:r>
            <a:endParaRPr lang="en-US" sz="4000" dirty="0"/>
          </a:p>
        </p:txBody>
      </p:sp>
      <p:sp>
        <p:nvSpPr>
          <p:cNvPr id="10" name="Rectangle 9"/>
          <p:cNvSpPr/>
          <p:nvPr/>
        </p:nvSpPr>
        <p:spPr>
          <a:xfrm>
            <a:off x="755576" y="3169353"/>
            <a:ext cx="7704856" cy="6096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dirty="0" smtClean="0"/>
              <a:t>Virtualisatie</a:t>
            </a:r>
            <a:endParaRPr lang="en-US" sz="4000" dirty="0"/>
          </a:p>
        </p:txBody>
      </p:sp>
      <p:sp>
        <p:nvSpPr>
          <p:cNvPr id="15" name="Rectangle 14"/>
          <p:cNvSpPr/>
          <p:nvPr/>
        </p:nvSpPr>
        <p:spPr bwMode="auto">
          <a:xfrm>
            <a:off x="5427218" y="1296984"/>
            <a:ext cx="1476000" cy="936103"/>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FOD2</a:t>
            </a:r>
            <a:endParaRPr lang="en-US" sz="2400" b="1" dirty="0">
              <a:latin typeface="Times New Roman" charset="0"/>
              <a:cs typeface="+mn-cs"/>
            </a:endParaRPr>
          </a:p>
        </p:txBody>
      </p:sp>
      <p:sp>
        <p:nvSpPr>
          <p:cNvPr id="17" name="Rectangle 16"/>
          <p:cNvSpPr/>
          <p:nvPr/>
        </p:nvSpPr>
        <p:spPr bwMode="auto">
          <a:xfrm>
            <a:off x="6984432" y="1296983"/>
            <a:ext cx="1476000" cy="936103"/>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a:t>
            </a:r>
            <a:r>
              <a:rPr lang="nl-BE" sz="2400" b="1" dirty="0">
                <a:latin typeface="Times New Roman" charset="0"/>
              </a:rPr>
              <a:t>3</a:t>
            </a:r>
            <a:endParaRPr lang="en-US" sz="2400" b="1" dirty="0">
              <a:latin typeface="Times New Roman" charset="0"/>
            </a:endParaRPr>
          </a:p>
        </p:txBody>
      </p:sp>
      <p:sp>
        <p:nvSpPr>
          <p:cNvPr id="18" name="Rectangle 17"/>
          <p:cNvSpPr/>
          <p:nvPr/>
        </p:nvSpPr>
        <p:spPr bwMode="auto">
          <a:xfrm>
            <a:off x="2312790" y="1297146"/>
            <a:ext cx="1476000" cy="936103"/>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FOD1</a:t>
            </a:r>
            <a:endParaRPr lang="en-US" sz="2400" b="1" dirty="0">
              <a:latin typeface="Times New Roman" charset="0"/>
            </a:endParaRPr>
          </a:p>
        </p:txBody>
      </p:sp>
      <p:sp>
        <p:nvSpPr>
          <p:cNvPr id="19" name="Rectangle 18"/>
          <p:cNvSpPr/>
          <p:nvPr/>
        </p:nvSpPr>
        <p:spPr bwMode="auto">
          <a:xfrm>
            <a:off x="3870004" y="1297146"/>
            <a:ext cx="1476000" cy="936103"/>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rPr>
              <a:t>OISZ2</a:t>
            </a:r>
            <a:endParaRPr lang="en-US" sz="2400" b="1" dirty="0">
              <a:latin typeface="Times New Roman" charset="0"/>
            </a:endParaRPr>
          </a:p>
        </p:txBody>
      </p:sp>
      <p:sp>
        <p:nvSpPr>
          <p:cNvPr id="20" name="Rectangle 19"/>
          <p:cNvSpPr/>
          <p:nvPr/>
        </p:nvSpPr>
        <p:spPr bwMode="auto">
          <a:xfrm>
            <a:off x="755576" y="1297146"/>
            <a:ext cx="1476000" cy="936103"/>
          </a:xfrm>
          <a:prstGeom prst="rect">
            <a:avLst/>
          </a:prstGeom>
          <a:solidFill>
            <a:srgbClr val="A00246"/>
          </a:solidFill>
          <a:ln>
            <a:solidFill>
              <a:srgbClr val="A00246"/>
            </a:solidFill>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eaLnBrk="0" hangingPunct="0"/>
            <a:r>
              <a:rPr lang="nl-BE" sz="2400" b="1" dirty="0" smtClean="0">
                <a:latin typeface="Times New Roman" charset="0"/>
                <a:cs typeface="+mn-cs"/>
              </a:rPr>
              <a:t>OISZ1</a:t>
            </a:r>
            <a:endParaRPr lang="en-US" sz="2400" b="1" dirty="0">
              <a:latin typeface="Times New Roman" charset="0"/>
              <a:cs typeface="+mn-cs"/>
            </a:endParaRPr>
          </a:p>
        </p:txBody>
      </p:sp>
      <p:sp>
        <p:nvSpPr>
          <p:cNvPr id="21" name="Rectangle 20"/>
          <p:cNvSpPr/>
          <p:nvPr/>
        </p:nvSpPr>
        <p:spPr>
          <a:xfrm>
            <a:off x="755576" y="2377265"/>
            <a:ext cx="2448272" cy="62636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dirty="0" smtClean="0"/>
              <a:t>Stack 1</a:t>
            </a:r>
            <a:endParaRPr lang="en-US" sz="4000" dirty="0"/>
          </a:p>
        </p:txBody>
      </p:sp>
      <p:sp>
        <p:nvSpPr>
          <p:cNvPr id="22" name="Rectangle 21"/>
          <p:cNvSpPr/>
          <p:nvPr/>
        </p:nvSpPr>
        <p:spPr>
          <a:xfrm>
            <a:off x="3347864" y="2377265"/>
            <a:ext cx="2448272" cy="62636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dirty="0" smtClean="0"/>
              <a:t>Stack 2</a:t>
            </a:r>
            <a:endParaRPr lang="en-US" sz="4000" dirty="0"/>
          </a:p>
        </p:txBody>
      </p:sp>
      <p:sp>
        <p:nvSpPr>
          <p:cNvPr id="23" name="Rectangle 22"/>
          <p:cNvSpPr/>
          <p:nvPr/>
        </p:nvSpPr>
        <p:spPr>
          <a:xfrm>
            <a:off x="5940152" y="2377265"/>
            <a:ext cx="2520280" cy="62636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000" dirty="0" smtClean="0"/>
              <a:t>Stack 3</a:t>
            </a:r>
            <a:endParaRPr lang="en-US" sz="4000" dirty="0"/>
          </a:p>
        </p:txBody>
      </p:sp>
      <p:sp>
        <p:nvSpPr>
          <p:cNvPr id="16" name="Slide Number Placeholder 3"/>
          <p:cNvSpPr>
            <a:spLocks noGrp="1"/>
          </p:cNvSpPr>
          <p:nvPr>
            <p:ph type="sldNum" sz="quarter" idx="10"/>
          </p:nvPr>
        </p:nvSpPr>
        <p:spPr>
          <a:xfrm>
            <a:off x="8393112" y="6476776"/>
            <a:ext cx="750888" cy="260648"/>
          </a:xfrm>
        </p:spPr>
        <p:txBody>
          <a:bodyPr/>
          <a:lstStyle/>
          <a:p>
            <a:fld id="{5471B662-E07F-4B45-AF7C-5436FF003ECE}" type="slidenum">
              <a:rPr lang="en-GB" smtClean="0"/>
              <a:pPr/>
              <a:t>53</a:t>
            </a:fld>
            <a:endParaRPr lang="en-GB" dirty="0"/>
          </a:p>
        </p:txBody>
      </p:sp>
    </p:spTree>
    <p:extLst>
      <p:ext uri="{BB962C8B-B14F-4D97-AF65-F5344CB8AC3E}">
        <p14:creationId xmlns:p14="http://schemas.microsoft.com/office/powerpoint/2010/main" val="1387584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8520" y="1146931"/>
            <a:ext cx="9023892" cy="5666445"/>
            <a:chOff x="35496" y="761343"/>
            <a:chExt cx="9023892" cy="5666445"/>
          </a:xfrm>
        </p:grpSpPr>
        <p:grpSp>
          <p:nvGrpSpPr>
            <p:cNvPr id="2" name="Group 1"/>
            <p:cNvGrpSpPr/>
            <p:nvPr/>
          </p:nvGrpSpPr>
          <p:grpSpPr>
            <a:xfrm>
              <a:off x="1187624" y="1412776"/>
              <a:ext cx="6624738" cy="5012308"/>
              <a:chOff x="1157851" y="188640"/>
              <a:chExt cx="6559006" cy="6236444"/>
            </a:xfrm>
          </p:grpSpPr>
          <p:sp>
            <p:nvSpPr>
              <p:cNvPr id="7" name="Rectangle 6"/>
              <p:cNvSpPr/>
              <p:nvPr/>
            </p:nvSpPr>
            <p:spPr>
              <a:xfrm>
                <a:off x="1175572" y="2794815"/>
                <a:ext cx="1086232" cy="2404799"/>
              </a:xfrm>
              <a:prstGeom prst="rect">
                <a:avLst/>
              </a:prstGeom>
              <a:solidFill>
                <a:srgbClr val="FF000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err="1" smtClean="0">
                    <a:solidFill>
                      <a:prstClr val="white"/>
                    </a:solidFill>
                    <a:latin typeface="Calibri"/>
                  </a:rPr>
                  <a:t>Red</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Oracle </a:t>
                </a:r>
                <a:endParaRPr lang="fr-BE" sz="1400" kern="0" dirty="0">
                  <a:solidFill>
                    <a:prstClr val="white"/>
                  </a:solidFill>
                  <a:latin typeface="Calibri"/>
                </a:endParaRPr>
              </a:p>
              <a:p>
                <a:pPr algn="ctr" fontAlgn="auto">
                  <a:spcBef>
                    <a:spcPts val="0"/>
                  </a:spcBef>
                  <a:spcAft>
                    <a:spcPts val="0"/>
                  </a:spcAft>
                  <a:defRPr/>
                </a:pPr>
                <a:endParaRPr lang="en-US" sz="1400" kern="0" dirty="0">
                  <a:solidFill>
                    <a:prstClr val="white"/>
                  </a:solidFill>
                  <a:latin typeface="Calibri"/>
                </a:endParaRPr>
              </a:p>
            </p:txBody>
          </p:sp>
          <p:sp>
            <p:nvSpPr>
              <p:cNvPr id="8" name="Rectangle 7"/>
              <p:cNvSpPr/>
              <p:nvPr/>
            </p:nvSpPr>
            <p:spPr>
              <a:xfrm>
                <a:off x="3461659" y="2794815"/>
                <a:ext cx="1398373" cy="2405111"/>
              </a:xfrm>
              <a:prstGeom prst="rect">
                <a:avLst/>
              </a:prstGeom>
              <a:solidFill>
                <a:srgbClr val="00B05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Green</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smtClean="0">
                    <a:solidFill>
                      <a:prstClr val="white"/>
                    </a:solidFill>
                    <a:latin typeface="Calibri"/>
                  </a:rPr>
                  <a:t>Open Source</a:t>
                </a:r>
                <a:endParaRPr lang="en-US" sz="1400" kern="0" dirty="0">
                  <a:solidFill>
                    <a:prstClr val="white"/>
                  </a:solidFill>
                  <a:latin typeface="Calibri"/>
                </a:endParaRPr>
              </a:p>
            </p:txBody>
          </p:sp>
          <p:sp>
            <p:nvSpPr>
              <p:cNvPr id="9" name="Rectangle 8"/>
              <p:cNvSpPr/>
              <p:nvPr/>
            </p:nvSpPr>
            <p:spPr>
              <a:xfrm>
                <a:off x="4988937" y="2794814"/>
                <a:ext cx="1396800" cy="2404800"/>
              </a:xfrm>
              <a:prstGeom prst="rect">
                <a:avLst/>
              </a:prstGeom>
              <a:solidFill>
                <a:srgbClr val="FFFF0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err="1" smtClean="0">
                    <a:solidFill>
                      <a:prstClr val="black"/>
                    </a:solidFill>
                    <a:latin typeface="Calibri"/>
                  </a:rPr>
                  <a:t>Yellow</a:t>
                </a:r>
                <a:endParaRPr lang="fr-BE" sz="1400" kern="0" dirty="0" smtClean="0">
                  <a:solidFill>
                    <a:prstClr val="black"/>
                  </a:solidFill>
                  <a:latin typeface="Calibri"/>
                </a:endParaRPr>
              </a:p>
              <a:p>
                <a:pPr algn="ctr" fontAlgn="auto">
                  <a:spcBef>
                    <a:spcPts val="0"/>
                  </a:spcBef>
                  <a:spcAft>
                    <a:spcPts val="0"/>
                  </a:spcAft>
                  <a:defRPr/>
                </a:pPr>
                <a:r>
                  <a:rPr lang="fr-BE" sz="1400" kern="0" dirty="0" smtClean="0">
                    <a:solidFill>
                      <a:prstClr val="black"/>
                    </a:solidFill>
                    <a:latin typeface="Calibri"/>
                  </a:rPr>
                  <a:t>Shift</a:t>
                </a:r>
              </a:p>
              <a:p>
                <a:pPr algn="ctr" fontAlgn="auto">
                  <a:spcBef>
                    <a:spcPts val="0"/>
                  </a:spcBef>
                  <a:spcAft>
                    <a:spcPts val="0"/>
                  </a:spcAft>
                  <a:defRPr/>
                </a:pPr>
                <a:r>
                  <a:rPr lang="fr-BE" sz="1400" kern="0" dirty="0">
                    <a:solidFill>
                      <a:prstClr val="black"/>
                    </a:solidFill>
                    <a:latin typeface="Calibri"/>
                  </a:rPr>
                  <a:t>-</a:t>
                </a:r>
                <a:endParaRPr lang="fr-BE" sz="1400" kern="0" dirty="0" smtClean="0">
                  <a:solidFill>
                    <a:prstClr val="black"/>
                  </a:solidFill>
                  <a:latin typeface="Calibri"/>
                </a:endParaRPr>
              </a:p>
              <a:p>
                <a:pPr algn="ctr" fontAlgn="auto">
                  <a:spcBef>
                    <a:spcPts val="0"/>
                  </a:spcBef>
                  <a:spcAft>
                    <a:spcPts val="0"/>
                  </a:spcAft>
                  <a:defRPr/>
                </a:pPr>
                <a:r>
                  <a:rPr lang="fr-BE" sz="1400" kern="0" dirty="0" smtClean="0">
                    <a:solidFill>
                      <a:prstClr val="black"/>
                    </a:solidFill>
                    <a:latin typeface="Calibri"/>
                  </a:rPr>
                  <a:t>Microsoft</a:t>
                </a:r>
                <a:endParaRPr lang="fr-BE" sz="1400" kern="0" dirty="0">
                  <a:solidFill>
                    <a:prstClr val="black"/>
                  </a:solidFill>
                  <a:latin typeface="Calibri"/>
                </a:endParaRPr>
              </a:p>
            </p:txBody>
          </p:sp>
          <p:sp>
            <p:nvSpPr>
              <p:cNvPr id="10" name="Rectangle 9"/>
              <p:cNvSpPr/>
              <p:nvPr/>
            </p:nvSpPr>
            <p:spPr>
              <a:xfrm>
                <a:off x="6516216" y="2794814"/>
                <a:ext cx="1200641" cy="2405109"/>
              </a:xfrm>
              <a:prstGeom prst="rect">
                <a:avLst/>
              </a:prstGeom>
              <a:solidFill>
                <a:schemeClr val="accent6">
                  <a:lumMod val="75000"/>
                </a:schemeClr>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Brown</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err="1" smtClean="0">
                    <a:solidFill>
                      <a:prstClr val="white"/>
                    </a:solidFill>
                    <a:latin typeface="Calibri"/>
                  </a:rPr>
                  <a:t>Misc</a:t>
                </a: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Linux</a:t>
                </a:r>
              </a:p>
              <a:p>
                <a:pPr algn="ctr" fontAlgn="auto">
                  <a:spcBef>
                    <a:spcPts val="0"/>
                  </a:spcBef>
                  <a:spcAft>
                    <a:spcPts val="0"/>
                  </a:spcAft>
                  <a:defRPr/>
                </a:pPr>
                <a:r>
                  <a:rPr lang="fr-BE" sz="1400" kern="0" dirty="0" err="1" smtClean="0">
                    <a:solidFill>
                      <a:prstClr val="white"/>
                    </a:solidFill>
                    <a:latin typeface="Calibri"/>
                  </a:rPr>
                  <a:t>VMs</a:t>
                </a:r>
                <a:endParaRPr lang="fr-BE" sz="1400" kern="0" dirty="0" smtClean="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err="1" smtClean="0">
                    <a:solidFill>
                      <a:prstClr val="white"/>
                    </a:solidFill>
                    <a:latin typeface="Calibri"/>
                  </a:rPr>
                  <a:t>VmWare</a:t>
                </a:r>
                <a:endParaRPr lang="fr-BE" sz="1400" kern="0" dirty="0">
                  <a:solidFill>
                    <a:prstClr val="white"/>
                  </a:solidFill>
                  <a:latin typeface="Calibri"/>
                </a:endParaRPr>
              </a:p>
            </p:txBody>
          </p:sp>
          <p:sp>
            <p:nvSpPr>
              <p:cNvPr id="11" name="Rectangle 10"/>
              <p:cNvSpPr/>
              <p:nvPr/>
            </p:nvSpPr>
            <p:spPr>
              <a:xfrm>
                <a:off x="3461660" y="5265661"/>
                <a:ext cx="4255196" cy="1159423"/>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Converged</a:t>
                </a:r>
                <a:r>
                  <a:rPr lang="fr-BE" sz="1400" kern="0" dirty="0" smtClean="0">
                    <a:solidFill>
                      <a:prstClr val="white"/>
                    </a:solidFill>
                    <a:latin typeface="Calibri"/>
                  </a:rPr>
                  <a:t> : </a:t>
                </a:r>
                <a:r>
                  <a:rPr lang="fr-BE" sz="1400" kern="0" dirty="0" err="1" smtClean="0">
                    <a:solidFill>
                      <a:prstClr val="white"/>
                    </a:solidFill>
                    <a:latin typeface="Calibri"/>
                  </a:rPr>
                  <a:t>compute</a:t>
                </a:r>
                <a:r>
                  <a:rPr lang="fr-BE" sz="1400" kern="0" dirty="0" smtClean="0">
                    <a:solidFill>
                      <a:prstClr val="white"/>
                    </a:solidFill>
                    <a:latin typeface="Calibri"/>
                  </a:rPr>
                  <a:t> &amp; </a:t>
                </a:r>
                <a:r>
                  <a:rPr lang="fr-BE" sz="1400" kern="0" dirty="0" err="1" smtClean="0">
                    <a:solidFill>
                      <a:prstClr val="white"/>
                    </a:solidFill>
                    <a:latin typeface="Calibri"/>
                  </a:rPr>
                  <a:t>storage</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(SDI/SDS)</a:t>
                </a:r>
                <a:endParaRPr lang="en-US" sz="1400" kern="0" dirty="0">
                  <a:solidFill>
                    <a:prstClr val="white"/>
                  </a:solidFill>
                  <a:latin typeface="Calibri"/>
                </a:endParaRPr>
              </a:p>
            </p:txBody>
          </p:sp>
          <p:sp>
            <p:nvSpPr>
              <p:cNvPr id="12" name="Rectangle 11"/>
              <p:cNvSpPr/>
              <p:nvPr/>
            </p:nvSpPr>
            <p:spPr>
              <a:xfrm>
                <a:off x="3461660" y="2060848"/>
                <a:ext cx="4255196" cy="56480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Converged</a:t>
                </a:r>
                <a:r>
                  <a:rPr lang="fr-BE" sz="1400" kern="0" dirty="0" smtClean="0">
                    <a:solidFill>
                      <a:prstClr val="white"/>
                    </a:solidFill>
                    <a:latin typeface="Calibri"/>
                  </a:rPr>
                  <a:t> : </a:t>
                </a:r>
                <a:r>
                  <a:rPr lang="fr-BE" sz="1400" kern="0" dirty="0" err="1" smtClean="0">
                    <a:solidFill>
                      <a:prstClr val="white"/>
                    </a:solidFill>
                    <a:latin typeface="Calibri"/>
                  </a:rPr>
                  <a:t>Unified</a:t>
                </a:r>
                <a:r>
                  <a:rPr lang="fr-BE" sz="1400" kern="0" dirty="0" smtClean="0">
                    <a:solidFill>
                      <a:prstClr val="white"/>
                    </a:solidFill>
                    <a:latin typeface="Calibri"/>
                  </a:rPr>
                  <a:t> </a:t>
                </a:r>
                <a:r>
                  <a:rPr lang="fr-BE" sz="1400" kern="0" dirty="0">
                    <a:solidFill>
                      <a:prstClr val="white"/>
                    </a:solidFill>
                    <a:latin typeface="Calibri"/>
                  </a:rPr>
                  <a:t>Network Layer (</a:t>
                </a:r>
                <a:r>
                  <a:rPr lang="fr-BE" sz="1400" kern="0" dirty="0" err="1">
                    <a:solidFill>
                      <a:prstClr val="white"/>
                    </a:solidFill>
                    <a:latin typeface="Calibri"/>
                  </a:rPr>
                  <a:t>Grid</a:t>
                </a:r>
                <a:r>
                  <a:rPr lang="fr-BE" sz="1400" kern="0" dirty="0">
                    <a:solidFill>
                      <a:prstClr val="white"/>
                    </a:solidFill>
                    <a:latin typeface="Calibri"/>
                  </a:rPr>
                  <a:t>/SDN)</a:t>
                </a:r>
                <a:endParaRPr lang="en-US" sz="1400" kern="0" dirty="0">
                  <a:solidFill>
                    <a:prstClr val="white"/>
                  </a:solidFill>
                  <a:latin typeface="Calibri"/>
                </a:endParaRPr>
              </a:p>
            </p:txBody>
          </p:sp>
          <p:sp>
            <p:nvSpPr>
              <p:cNvPr id="13" name="Rectangle 12"/>
              <p:cNvSpPr/>
              <p:nvPr/>
            </p:nvSpPr>
            <p:spPr>
              <a:xfrm>
                <a:off x="2345085" y="2794815"/>
                <a:ext cx="1002952" cy="2404799"/>
              </a:xfrm>
              <a:prstGeom prst="rect">
                <a:avLst/>
              </a:prstGeom>
              <a:solidFill>
                <a:srgbClr val="00B0F0"/>
              </a:solidFill>
              <a:ln w="25400" cap="flat" cmpd="sng" algn="ctr">
                <a:solidFill>
                  <a:srgbClr val="4F81BD">
                    <a:shade val="50000"/>
                  </a:srgbClr>
                </a:solidFill>
                <a:prstDash val="solid"/>
              </a:ln>
              <a:effectLst/>
            </p:spPr>
            <p:txBody>
              <a:bodyPr tIns="144000" anchor="t"/>
              <a:lstStyle/>
              <a:p>
                <a:pPr algn="ctr" fontAlgn="auto">
                  <a:spcBef>
                    <a:spcPts val="0"/>
                  </a:spcBef>
                  <a:spcAft>
                    <a:spcPts val="0"/>
                  </a:spcAft>
                  <a:defRPr/>
                </a:pPr>
                <a:r>
                  <a:rPr lang="fr-BE" sz="1400" kern="0" dirty="0" smtClean="0">
                    <a:solidFill>
                      <a:prstClr val="white"/>
                    </a:solidFill>
                    <a:latin typeface="Calibri"/>
                  </a:rPr>
                  <a:t>Blue</a:t>
                </a:r>
              </a:p>
              <a:p>
                <a:pPr algn="ctr" fontAlgn="auto">
                  <a:spcBef>
                    <a:spcPts val="0"/>
                  </a:spcBef>
                  <a:spcAft>
                    <a:spcPts val="0"/>
                  </a:spcAft>
                  <a:defRPr/>
                </a:pPr>
                <a:r>
                  <a:rPr lang="fr-BE" sz="1400" kern="0" dirty="0" smtClean="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IBM </a:t>
                </a:r>
                <a:endParaRPr lang="fr-BE" sz="1400" kern="0" dirty="0">
                  <a:solidFill>
                    <a:prstClr val="white"/>
                  </a:solidFill>
                  <a:latin typeface="Calibri"/>
                </a:endParaRPr>
              </a:p>
            </p:txBody>
          </p:sp>
          <p:sp>
            <p:nvSpPr>
              <p:cNvPr id="14" name="Rounded Rectangle 13"/>
              <p:cNvSpPr/>
              <p:nvPr/>
            </p:nvSpPr>
            <p:spPr>
              <a:xfrm>
                <a:off x="1175572" y="188640"/>
                <a:ext cx="1093595"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smtClean="0">
                    <a:solidFill>
                      <a:prstClr val="white"/>
                    </a:solidFill>
                  </a:rPr>
                  <a:t>Domain</a:t>
                </a:r>
              </a:p>
              <a:p>
                <a:pPr algn="ctr" fontAlgn="auto">
                  <a:spcBef>
                    <a:spcPts val="0"/>
                  </a:spcBef>
                  <a:spcAft>
                    <a:spcPts val="0"/>
                  </a:spcAft>
                  <a:defRPr/>
                </a:pPr>
                <a:r>
                  <a:rPr lang="fr-BE" sz="1200" dirty="0" smtClean="0">
                    <a:solidFill>
                      <a:prstClr val="white"/>
                    </a:solidFill>
                  </a:rPr>
                  <a:t>(VRF)</a:t>
                </a:r>
                <a:endParaRPr lang="en-US" sz="1200" dirty="0">
                  <a:solidFill>
                    <a:prstClr val="white"/>
                  </a:solidFill>
                </a:endParaRPr>
              </a:p>
            </p:txBody>
          </p:sp>
          <p:sp>
            <p:nvSpPr>
              <p:cNvPr id="15" name="Rounded Rectangle 14"/>
              <p:cNvSpPr/>
              <p:nvPr/>
            </p:nvSpPr>
            <p:spPr>
              <a:xfrm>
                <a:off x="2512428" y="188640"/>
                <a:ext cx="1093595"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6" name="Rounded Rectangle 15"/>
              <p:cNvSpPr/>
              <p:nvPr/>
            </p:nvSpPr>
            <p:spPr>
              <a:xfrm>
                <a:off x="3795711" y="188640"/>
                <a:ext cx="1092068"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7" name="Rounded Rectangle 16"/>
              <p:cNvSpPr/>
              <p:nvPr/>
            </p:nvSpPr>
            <p:spPr>
              <a:xfrm>
                <a:off x="5150288" y="188640"/>
                <a:ext cx="1092067"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18" name="Rounded Rectangle 17"/>
              <p:cNvSpPr/>
              <p:nvPr/>
            </p:nvSpPr>
            <p:spPr>
              <a:xfrm>
                <a:off x="6433572" y="188640"/>
                <a:ext cx="1092068" cy="115942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prstClr val="white"/>
                    </a:solidFill>
                  </a:rPr>
                  <a:t>Isolated</a:t>
                </a:r>
                <a:endParaRPr lang="fr-BE" sz="1200" dirty="0">
                  <a:solidFill>
                    <a:prstClr val="white"/>
                  </a:solidFill>
                </a:endParaRPr>
              </a:p>
              <a:p>
                <a:pPr algn="ctr" fontAlgn="auto">
                  <a:spcBef>
                    <a:spcPts val="0"/>
                  </a:spcBef>
                  <a:spcAft>
                    <a:spcPts val="0"/>
                  </a:spcAft>
                  <a:defRPr/>
                </a:pPr>
                <a:r>
                  <a:rPr lang="fr-BE" sz="1200" dirty="0">
                    <a:solidFill>
                      <a:prstClr val="white"/>
                    </a:solidFill>
                  </a:rPr>
                  <a:t>Customer</a:t>
                </a:r>
              </a:p>
              <a:p>
                <a:pPr algn="ctr" fontAlgn="auto">
                  <a:spcBef>
                    <a:spcPts val="0"/>
                  </a:spcBef>
                  <a:spcAft>
                    <a:spcPts val="0"/>
                  </a:spcAft>
                  <a:defRPr/>
                </a:pPr>
                <a:r>
                  <a:rPr lang="fr-BE" sz="1200" dirty="0">
                    <a:solidFill>
                      <a:prstClr val="white"/>
                    </a:solidFill>
                  </a:rPr>
                  <a:t>Domain</a:t>
                </a:r>
              </a:p>
              <a:p>
                <a:pPr algn="ctr" fontAlgn="auto">
                  <a:spcBef>
                    <a:spcPts val="0"/>
                  </a:spcBef>
                  <a:spcAft>
                    <a:spcPts val="0"/>
                  </a:spcAft>
                  <a:defRPr/>
                </a:pPr>
                <a:r>
                  <a:rPr lang="fr-BE" sz="1200" dirty="0">
                    <a:solidFill>
                      <a:prstClr val="white"/>
                    </a:solidFill>
                  </a:rPr>
                  <a:t>(VRF)</a:t>
                </a:r>
                <a:endParaRPr lang="en-US" sz="1200" dirty="0">
                  <a:solidFill>
                    <a:prstClr val="white"/>
                  </a:solidFill>
                </a:endParaRPr>
              </a:p>
            </p:txBody>
          </p:sp>
          <p:sp>
            <p:nvSpPr>
              <p:cNvPr id="23" name="Rectangle 22"/>
              <p:cNvSpPr/>
              <p:nvPr/>
            </p:nvSpPr>
            <p:spPr>
              <a:xfrm>
                <a:off x="1175572" y="2060848"/>
                <a:ext cx="2172465" cy="56480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400" kern="0" dirty="0" smtClean="0">
                    <a:solidFill>
                      <a:prstClr val="white"/>
                    </a:solidFill>
                    <a:latin typeface="Calibri"/>
                  </a:rPr>
                  <a:t>Grid/SDN</a:t>
                </a:r>
                <a:endParaRPr lang="en-US" sz="1400" kern="0" dirty="0">
                  <a:solidFill>
                    <a:prstClr val="white"/>
                  </a:solidFill>
                  <a:latin typeface="Calibri"/>
                </a:endParaRPr>
              </a:p>
            </p:txBody>
          </p:sp>
          <p:sp>
            <p:nvSpPr>
              <p:cNvPr id="24" name="Rectangle 23"/>
              <p:cNvSpPr/>
              <p:nvPr/>
            </p:nvSpPr>
            <p:spPr>
              <a:xfrm>
                <a:off x="1157851" y="1484784"/>
                <a:ext cx="6559005" cy="432048"/>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smtClean="0">
                    <a:solidFill>
                      <a:prstClr val="white"/>
                    </a:solidFill>
                    <a:latin typeface="Calibri"/>
                  </a:rPr>
                  <a:t>Customer networks </a:t>
                </a:r>
                <a:endParaRPr lang="en-US" sz="1400" kern="0" dirty="0">
                  <a:solidFill>
                    <a:prstClr val="white"/>
                  </a:solidFill>
                  <a:latin typeface="Calibri"/>
                </a:endParaRPr>
              </a:p>
            </p:txBody>
          </p:sp>
          <p:sp>
            <p:nvSpPr>
              <p:cNvPr id="25" name="Rectangle 24"/>
              <p:cNvSpPr/>
              <p:nvPr/>
            </p:nvSpPr>
            <p:spPr>
              <a:xfrm>
                <a:off x="1157852" y="5265661"/>
                <a:ext cx="2190186" cy="1159423"/>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smtClean="0">
                    <a:solidFill>
                      <a:prstClr val="white"/>
                    </a:solidFill>
                    <a:latin typeface="Calibri"/>
                  </a:rPr>
                  <a:t>Pre-integrated</a:t>
                </a:r>
                <a:endParaRPr lang="fr-BE" sz="1400" kern="0" dirty="0" smtClean="0">
                  <a:solidFill>
                    <a:prstClr val="white"/>
                  </a:solidFill>
                  <a:latin typeface="Calibri"/>
                </a:endParaRPr>
              </a:p>
              <a:p>
                <a:pPr algn="ctr" fontAlgn="auto">
                  <a:spcBef>
                    <a:spcPts val="0"/>
                  </a:spcBef>
                  <a:spcAft>
                    <a:spcPts val="0"/>
                  </a:spcAft>
                  <a:defRPr/>
                </a:pPr>
                <a:r>
                  <a:rPr lang="fr-BE" sz="1400" kern="0" dirty="0" smtClean="0">
                    <a:solidFill>
                      <a:prstClr val="white"/>
                    </a:solidFill>
                    <a:latin typeface="Calibri"/>
                  </a:rPr>
                  <a:t>System (SDI/SDS)</a:t>
                </a:r>
                <a:endParaRPr lang="en-US" sz="1400" kern="0" dirty="0">
                  <a:solidFill>
                    <a:prstClr val="white"/>
                  </a:solidFill>
                  <a:latin typeface="Calibri"/>
                </a:endParaRPr>
              </a:p>
            </p:txBody>
          </p:sp>
        </p:grpSp>
        <p:sp>
          <p:nvSpPr>
            <p:cNvPr id="3" name="Rounded Rectangle 2"/>
            <p:cNvSpPr/>
            <p:nvPr/>
          </p:nvSpPr>
          <p:spPr bwMode="auto">
            <a:xfrm>
              <a:off x="1187625" y="761343"/>
              <a:ext cx="6624736" cy="510778"/>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2400" b="0" i="0" u="none" strike="noStrike" cap="none" normalizeH="0" baseline="0" dirty="0" err="1" smtClean="0">
                  <a:ln>
                    <a:noFill/>
                  </a:ln>
                  <a:solidFill>
                    <a:schemeClr val="tx1"/>
                  </a:solidFill>
                  <a:effectLst/>
                  <a:latin typeface="+mn-lt"/>
                </a:rPr>
                <a:t>Fedman</a:t>
              </a:r>
              <a:r>
                <a:rPr kumimoji="0" lang="fr-BE" sz="2400" b="0" i="0" u="none" strike="noStrike" cap="none" normalizeH="0" baseline="0" dirty="0" smtClean="0">
                  <a:ln>
                    <a:noFill/>
                  </a:ln>
                  <a:solidFill>
                    <a:schemeClr val="tx1"/>
                  </a:solidFill>
                  <a:effectLst/>
                  <a:latin typeface="+mn-lt"/>
                </a:rPr>
                <a:t> - extranet</a:t>
              </a:r>
              <a:endParaRPr kumimoji="0" lang="en-US" sz="2400" b="0" i="0" u="none" strike="noStrike" cap="none" normalizeH="0" baseline="0" dirty="0" smtClean="0">
                <a:ln>
                  <a:noFill/>
                </a:ln>
                <a:solidFill>
                  <a:schemeClr val="tx1"/>
                </a:solidFill>
                <a:effectLst/>
                <a:latin typeface="+mn-lt"/>
              </a:endParaRPr>
            </a:p>
          </p:txBody>
        </p:sp>
        <p:sp>
          <p:nvSpPr>
            <p:cNvPr id="4" name="Rounded Rectangle 3"/>
            <p:cNvSpPr/>
            <p:nvPr/>
          </p:nvSpPr>
          <p:spPr bwMode="auto">
            <a:xfrm>
              <a:off x="107504" y="3573016"/>
              <a:ext cx="7793706" cy="720080"/>
            </a:xfrm>
            <a:prstGeom prst="roundRect">
              <a:avLst/>
            </a:prstGeom>
            <a:solidFill>
              <a:srgbClr val="BE008C">
                <a:alpha val="17000"/>
              </a:srgb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6" name="TextBox 5"/>
            <p:cNvSpPr txBox="1"/>
            <p:nvPr/>
          </p:nvSpPr>
          <p:spPr>
            <a:xfrm>
              <a:off x="35496" y="3666219"/>
              <a:ext cx="1016625" cy="577081"/>
            </a:xfrm>
            <a:prstGeom prst="rect">
              <a:avLst/>
            </a:prstGeom>
            <a:noFill/>
          </p:spPr>
          <p:txBody>
            <a:bodyPr wrap="none" rtlCol="0">
              <a:spAutoFit/>
            </a:bodyPr>
            <a:lstStyle/>
            <a:p>
              <a:r>
                <a:rPr lang="fr-BE" sz="1050" b="1" i="1" dirty="0" smtClean="0"/>
                <a:t>   Transversale</a:t>
              </a:r>
            </a:p>
            <a:p>
              <a:r>
                <a:rPr lang="fr-BE" sz="1050" b="1" i="1" dirty="0" smtClean="0"/>
                <a:t>   business-</a:t>
              </a:r>
            </a:p>
            <a:p>
              <a:r>
                <a:rPr lang="fr-BE" sz="1050" b="1" i="1" dirty="0" smtClean="0"/>
                <a:t>   </a:t>
              </a:r>
              <a:r>
                <a:rPr lang="fr-BE" sz="1050" b="1" i="1" dirty="0" err="1" smtClean="0"/>
                <a:t>toepassingen</a:t>
              </a:r>
              <a:endParaRPr lang="en-US" sz="1050" b="1" i="1" dirty="0"/>
            </a:p>
          </p:txBody>
        </p:sp>
        <p:cxnSp>
          <p:nvCxnSpPr>
            <p:cNvPr id="20" name="Straight Connector 19"/>
            <p:cNvCxnSpPr/>
            <p:nvPr/>
          </p:nvCxnSpPr>
          <p:spPr bwMode="auto">
            <a:xfrm flipH="1">
              <a:off x="7884368" y="761343"/>
              <a:ext cx="16842" cy="5666445"/>
            </a:xfrm>
            <a:prstGeom prst="line">
              <a:avLst/>
            </a:prstGeom>
            <a:solidFill>
              <a:srgbClr val="BE008C"/>
            </a:solidFill>
            <a:ln w="38100" cap="flat" cmpd="sng" algn="ctr">
              <a:solidFill>
                <a:schemeClr val="accent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ounded Rectangle 25"/>
            <p:cNvSpPr/>
            <p:nvPr/>
          </p:nvSpPr>
          <p:spPr>
            <a:xfrm>
              <a:off x="7956376" y="1412776"/>
              <a:ext cx="1103012" cy="93184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smtClean="0">
                  <a:solidFill>
                    <a:prstClr val="white"/>
                  </a:solidFill>
                </a:rPr>
                <a:t>External</a:t>
              </a:r>
              <a:endParaRPr lang="fr-BE" sz="1200" dirty="0" smtClean="0">
                <a:solidFill>
                  <a:prstClr val="white"/>
                </a:solidFill>
              </a:endParaRPr>
            </a:p>
            <a:p>
              <a:pPr algn="ctr" fontAlgn="auto">
                <a:spcBef>
                  <a:spcPts val="0"/>
                </a:spcBef>
                <a:spcAft>
                  <a:spcPts val="0"/>
                </a:spcAft>
                <a:defRPr/>
              </a:pPr>
              <a:r>
                <a:rPr lang="fr-BE" sz="1200" dirty="0" smtClean="0">
                  <a:solidFill>
                    <a:prstClr val="white"/>
                  </a:solidFill>
                </a:rPr>
                <a:t>Cloud </a:t>
              </a:r>
            </a:p>
            <a:p>
              <a:pPr algn="ctr" fontAlgn="auto">
                <a:spcBef>
                  <a:spcPts val="0"/>
                </a:spcBef>
                <a:spcAft>
                  <a:spcPts val="0"/>
                </a:spcAft>
                <a:defRPr/>
              </a:pPr>
              <a:r>
                <a:rPr lang="fr-BE" sz="1200" dirty="0" smtClean="0">
                  <a:solidFill>
                    <a:prstClr val="white"/>
                  </a:solidFill>
                </a:rPr>
                <a:t>Services</a:t>
              </a:r>
              <a:endParaRPr lang="en-US" sz="1200" dirty="0">
                <a:solidFill>
                  <a:prstClr val="white"/>
                </a:solidFill>
              </a:endParaRPr>
            </a:p>
          </p:txBody>
        </p:sp>
        <p:sp>
          <p:nvSpPr>
            <p:cNvPr id="21" name="Rectangle 20"/>
            <p:cNvSpPr/>
            <p:nvPr/>
          </p:nvSpPr>
          <p:spPr bwMode="auto">
            <a:xfrm>
              <a:off x="7956376" y="2454900"/>
              <a:ext cx="1103012" cy="936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External</a:t>
              </a:r>
              <a:r>
                <a:rPr kumimoji="0" lang="fr-BE" sz="1200" b="0" i="0" u="none" strike="noStrike" cap="none" normalizeH="0" baseline="0" dirty="0" smtClean="0">
                  <a:ln>
                    <a:noFill/>
                  </a:ln>
                  <a:solidFill>
                    <a:schemeClr val="bg1"/>
                  </a:solidFill>
                  <a:effectLst/>
                  <a:latin typeface="+mn-lt"/>
                </a:rPr>
                <a:t> Network</a:t>
              </a:r>
            </a:p>
          </p:txBody>
        </p:sp>
        <p:sp>
          <p:nvSpPr>
            <p:cNvPr id="28" name="Rectangle 27"/>
            <p:cNvSpPr/>
            <p:nvPr/>
          </p:nvSpPr>
          <p:spPr bwMode="auto">
            <a:xfrm>
              <a:off x="7956376" y="3501008"/>
              <a:ext cx="1103012" cy="1944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External</a:t>
              </a:r>
              <a:r>
                <a:rPr kumimoji="0" lang="fr-BE" sz="1200" b="0" i="0" u="none" strike="noStrike" cap="none" normalizeH="0" baseline="0" dirty="0" smtClean="0">
                  <a:ln>
                    <a:noFill/>
                  </a:ln>
                  <a:solidFill>
                    <a:schemeClr val="bg1"/>
                  </a:solidFill>
                  <a:effectLst/>
                  <a:latin typeface="+mn-lt"/>
                </a:rPr>
                <a:t> Provider</a:t>
              </a:r>
            </a:p>
            <a:p>
              <a:pPr marL="0" marR="0" indent="0" algn="ctr" defTabSz="914400" rtl="0" eaLnBrk="0" fontAlgn="base" latinLnBrk="0" hangingPunct="0">
                <a:lnSpc>
                  <a:spcPct val="100000"/>
                </a:lnSpc>
                <a:spcBef>
                  <a:spcPct val="0"/>
                </a:spcBef>
                <a:spcAft>
                  <a:spcPct val="0"/>
                </a:spcAft>
                <a:buClrTx/>
                <a:buSzTx/>
                <a:buFontTx/>
                <a:buNone/>
                <a:tabLst/>
              </a:pPr>
              <a:r>
                <a:rPr lang="fr-BE" sz="1200" dirty="0" smtClean="0">
                  <a:solidFill>
                    <a:schemeClr val="bg1"/>
                  </a:solidFill>
                  <a:latin typeface="+mn-lt"/>
                </a:rPr>
                <a:t>Solution</a:t>
              </a:r>
              <a:endParaRPr kumimoji="0" lang="fr-BE" sz="1200" b="0" i="0" u="none" strike="noStrike" cap="none" normalizeH="0" baseline="0" dirty="0" smtClean="0">
                <a:ln>
                  <a:noFill/>
                </a:ln>
                <a:solidFill>
                  <a:schemeClr val="bg1"/>
                </a:solidFill>
                <a:effectLst/>
                <a:latin typeface="+mn-lt"/>
              </a:endParaRPr>
            </a:p>
          </p:txBody>
        </p:sp>
        <p:sp>
          <p:nvSpPr>
            <p:cNvPr id="29" name="Rectangle 28"/>
            <p:cNvSpPr/>
            <p:nvPr/>
          </p:nvSpPr>
          <p:spPr bwMode="auto">
            <a:xfrm>
              <a:off x="7956376" y="5517232"/>
              <a:ext cx="1103012" cy="900000"/>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bg1"/>
                  </a:solidFill>
                  <a:effectLst/>
                  <a:latin typeface="+mn-lt"/>
                </a:rPr>
                <a:t>Compute</a:t>
              </a:r>
              <a:r>
                <a:rPr kumimoji="0" lang="fr-BE" sz="1200" b="0" i="0" u="none" strike="noStrike" cap="none" normalizeH="0" baseline="0" dirty="0" smtClean="0">
                  <a:ln>
                    <a:noFill/>
                  </a:ln>
                  <a:solidFill>
                    <a:schemeClr val="bg1"/>
                  </a:solidFill>
                  <a:effectLst/>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bg1"/>
                  </a:solidFill>
                  <a:effectLst/>
                  <a:latin typeface="+mn-lt"/>
                </a:rPr>
                <a:t>&amp;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bg1"/>
                  </a:solidFill>
                  <a:effectLst/>
                  <a:latin typeface="+mn-lt"/>
                </a:rPr>
                <a:t>Storage</a:t>
              </a:r>
            </a:p>
          </p:txBody>
        </p:sp>
      </p:grpSp>
      <p:sp>
        <p:nvSpPr>
          <p:cNvPr id="27" name="Title 1"/>
          <p:cNvSpPr>
            <a:spLocks noGrp="1"/>
          </p:cNvSpPr>
          <p:nvPr>
            <p:ph type="title"/>
          </p:nvPr>
        </p:nvSpPr>
        <p:spPr>
          <a:xfrm>
            <a:off x="748680" y="44624"/>
            <a:ext cx="7676183" cy="1143000"/>
          </a:xfrm>
        </p:spPr>
        <p:txBody>
          <a:bodyPr>
            <a:normAutofit fontScale="90000"/>
          </a:bodyPr>
          <a:lstStyle/>
          <a:p>
            <a:pPr>
              <a:tabLst>
                <a:tab pos="6364288" algn="l"/>
              </a:tabLst>
            </a:pPr>
            <a:r>
              <a:rPr lang="fr-BE" dirty="0" smtClean="0"/>
              <a:t>G-</a:t>
            </a:r>
            <a:r>
              <a:rPr lang="fr-BE" dirty="0"/>
              <a:t>c</a:t>
            </a:r>
            <a:r>
              <a:rPr lang="fr-BE" dirty="0" smtClean="0"/>
              <a:t>loud – </a:t>
            </a:r>
            <a:r>
              <a:rPr lang="fr-BE" dirty="0" err="1" smtClean="0"/>
              <a:t>visie</a:t>
            </a:r>
            <a:r>
              <a:rPr lang="fr-BE" dirty="0" smtClean="0"/>
              <a:t> (</a:t>
            </a:r>
            <a:r>
              <a:rPr lang="fr-BE" dirty="0" err="1" smtClean="0"/>
              <a:t>fase</a:t>
            </a:r>
            <a:r>
              <a:rPr lang="fr-BE" dirty="0" smtClean="0"/>
              <a:t> 2)</a:t>
            </a:r>
            <a:br>
              <a:rPr lang="fr-BE" dirty="0" smtClean="0"/>
            </a:br>
            <a:r>
              <a:rPr lang="fr-BE" dirty="0" err="1" smtClean="0"/>
              <a:t>T</a:t>
            </a:r>
            <a:r>
              <a:rPr lang="fr-BE" sz="3600" dirty="0" err="1" smtClean="0"/>
              <a:t>echnische</a:t>
            </a:r>
            <a:r>
              <a:rPr lang="fr-BE" sz="3600" dirty="0" smtClean="0"/>
              <a:t> </a:t>
            </a:r>
            <a:r>
              <a:rPr lang="fr-BE" sz="3600" dirty="0" err="1" smtClean="0"/>
              <a:t>view</a:t>
            </a:r>
            <a:endParaRPr lang="en-US" dirty="0"/>
          </a:p>
        </p:txBody>
      </p:sp>
      <p:sp>
        <p:nvSpPr>
          <p:cNvPr id="30" name="Rounded Rectangle 29"/>
          <p:cNvSpPr/>
          <p:nvPr/>
        </p:nvSpPr>
        <p:spPr>
          <a:xfrm>
            <a:off x="611560" y="5711452"/>
            <a:ext cx="8424936" cy="1146548"/>
          </a:xfrm>
          <a:prstGeom prst="roundRect">
            <a:avLst/>
          </a:prstGeom>
          <a:noFill/>
          <a:ln w="38100">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31" name="TextBox 30"/>
          <p:cNvSpPr txBox="1"/>
          <p:nvPr/>
        </p:nvSpPr>
        <p:spPr>
          <a:xfrm rot="18504151">
            <a:off x="-103334" y="5671987"/>
            <a:ext cx="903837" cy="461665"/>
          </a:xfrm>
          <a:prstGeom prst="rect">
            <a:avLst/>
          </a:prstGeom>
          <a:noFill/>
        </p:spPr>
        <p:txBody>
          <a:bodyPr wrap="none" rtlCol="0">
            <a:spAutoFit/>
          </a:bodyPr>
          <a:lstStyle/>
          <a:p>
            <a:r>
              <a:rPr lang="nl-BE" sz="2400" b="1" dirty="0" smtClean="0">
                <a:solidFill>
                  <a:srgbClr val="C00000"/>
                </a:solidFill>
              </a:rPr>
              <a:t>Focus</a:t>
            </a:r>
            <a:endParaRPr lang="nl-BE" sz="2400" b="1" dirty="0">
              <a:solidFill>
                <a:srgbClr val="C00000"/>
              </a:solidFill>
            </a:endParaRPr>
          </a:p>
        </p:txBody>
      </p:sp>
    </p:spTree>
    <p:extLst>
      <p:ext uri="{BB962C8B-B14F-4D97-AF65-F5344CB8AC3E}">
        <p14:creationId xmlns:p14="http://schemas.microsoft.com/office/powerpoint/2010/main" val="12466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4" name="Rounded Rectangle 13"/>
          <p:cNvSpPr/>
          <p:nvPr/>
        </p:nvSpPr>
        <p:spPr>
          <a:xfrm>
            <a:off x="140364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5" name="Rounded Rectangle 14"/>
          <p:cNvSpPr/>
          <p:nvPr/>
        </p:nvSpPr>
        <p:spPr>
          <a:xfrm>
            <a:off x="579613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6" name="Rounded Rectangle 15"/>
          <p:cNvSpPr/>
          <p:nvPr/>
        </p:nvSpPr>
        <p:spPr>
          <a:xfrm>
            <a:off x="687625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7" name="Rounded Rectangle 16"/>
          <p:cNvSpPr/>
          <p:nvPr/>
        </p:nvSpPr>
        <p:spPr>
          <a:xfrm>
            <a:off x="7956376"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8" name="Rounded Rectangle 17"/>
          <p:cNvSpPr/>
          <p:nvPr/>
        </p:nvSpPr>
        <p:spPr>
          <a:xfrm>
            <a:off x="2483768"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9" name="Rounded Rectangle 18"/>
          <p:cNvSpPr/>
          <p:nvPr/>
        </p:nvSpPr>
        <p:spPr>
          <a:xfrm>
            <a:off x="3580297"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20" name="Rounded Rectangle 19"/>
          <p:cNvSpPr/>
          <p:nvPr/>
        </p:nvSpPr>
        <p:spPr>
          <a:xfrm>
            <a:off x="4688215" y="548680"/>
            <a:ext cx="864096" cy="468052"/>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prstClr val="black"/>
              </a:solidFill>
            </a:endParaRPr>
          </a:p>
        </p:txBody>
      </p:sp>
      <p:sp>
        <p:nvSpPr>
          <p:cNvPr id="10" name="Rounded Rectangle 9"/>
          <p:cNvSpPr/>
          <p:nvPr/>
        </p:nvSpPr>
        <p:spPr>
          <a:xfrm>
            <a:off x="251520" y="332656"/>
            <a:ext cx="8640960" cy="72008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BE" sz="3200" b="1" dirty="0" smtClean="0">
                <a:solidFill>
                  <a:prstClr val="black"/>
                </a:solidFill>
              </a:rPr>
              <a:t>Business-</a:t>
            </a:r>
            <a:r>
              <a:rPr lang="fr-BE" sz="3200" b="1" dirty="0" err="1" smtClean="0">
                <a:solidFill>
                  <a:prstClr val="black"/>
                </a:solidFill>
              </a:rPr>
              <a:t>toepassingen</a:t>
            </a:r>
            <a:endParaRPr lang="fr-BE" sz="3200" b="1" dirty="0" smtClean="0">
              <a:solidFill>
                <a:prstClr val="black"/>
              </a:solidFill>
            </a:endParaRPr>
          </a:p>
        </p:txBody>
      </p:sp>
      <p:grpSp>
        <p:nvGrpSpPr>
          <p:cNvPr id="47" name="Group 46"/>
          <p:cNvGrpSpPr/>
          <p:nvPr/>
        </p:nvGrpSpPr>
        <p:grpSpPr>
          <a:xfrm>
            <a:off x="107504" y="1124744"/>
            <a:ext cx="9001000" cy="5328592"/>
            <a:chOff x="-339315" y="1268760"/>
            <a:chExt cx="9231795" cy="5589240"/>
          </a:xfrm>
        </p:grpSpPr>
        <p:sp>
          <p:nvSpPr>
            <p:cNvPr id="22" name="Rounded Rectangle 21"/>
            <p:cNvSpPr/>
            <p:nvPr/>
          </p:nvSpPr>
          <p:spPr>
            <a:xfrm>
              <a:off x="-339315" y="1268760"/>
              <a:ext cx="9231795" cy="5589240"/>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en-GB" sz="2400" dirty="0">
                <a:solidFill>
                  <a:prstClr val="black"/>
                </a:solidFill>
              </a:endParaRPr>
            </a:p>
          </p:txBody>
        </p:sp>
        <p:sp>
          <p:nvSpPr>
            <p:cNvPr id="7" name="Rounded Rectangle 6"/>
            <p:cNvSpPr/>
            <p:nvPr/>
          </p:nvSpPr>
          <p:spPr>
            <a:xfrm>
              <a:off x="323528" y="5567084"/>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fr-BE" sz="2800" b="1" dirty="0">
                  <a:solidFill>
                    <a:prstClr val="black"/>
                  </a:solidFill>
                </a:rPr>
                <a:t>Harde </a:t>
              </a:r>
              <a:r>
                <a:rPr lang="fr-BE" sz="2800" b="1" dirty="0" err="1" smtClean="0">
                  <a:solidFill>
                    <a:prstClr val="black"/>
                  </a:solidFill>
                </a:rPr>
                <a:t>infrastructuur</a:t>
              </a:r>
              <a:endParaRPr lang="fr-BE" sz="2800" b="1" dirty="0">
                <a:solidFill>
                  <a:prstClr val="black"/>
                </a:solidFill>
              </a:endParaRPr>
            </a:p>
          </p:txBody>
        </p:sp>
        <p:sp>
          <p:nvSpPr>
            <p:cNvPr id="8" name="Rounded Rectangle 7"/>
            <p:cNvSpPr/>
            <p:nvPr/>
          </p:nvSpPr>
          <p:spPr>
            <a:xfrm>
              <a:off x="323528" y="4270940"/>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fr-BE" sz="2800" b="1" dirty="0" err="1">
                  <a:solidFill>
                    <a:prstClr val="black"/>
                  </a:solidFill>
                </a:rPr>
                <a:t>Zachte</a:t>
              </a:r>
              <a:r>
                <a:rPr lang="fr-BE" sz="2800" b="1" dirty="0">
                  <a:solidFill>
                    <a:prstClr val="black"/>
                  </a:solidFill>
                </a:rPr>
                <a:t> </a:t>
              </a:r>
              <a:r>
                <a:rPr lang="fr-BE" sz="2800" b="1" dirty="0" err="1" smtClean="0">
                  <a:solidFill>
                    <a:prstClr val="black"/>
                  </a:solidFill>
                </a:rPr>
                <a:t>infrastructuur</a:t>
              </a:r>
              <a:endParaRPr lang="fr-BE" sz="2800" b="1" dirty="0">
                <a:solidFill>
                  <a:prstClr val="black"/>
                </a:solidFill>
              </a:endParaRPr>
            </a:p>
          </p:txBody>
        </p:sp>
        <p:sp>
          <p:nvSpPr>
            <p:cNvPr id="9" name="Rounded Rectangle 8"/>
            <p:cNvSpPr/>
            <p:nvPr/>
          </p:nvSpPr>
          <p:spPr>
            <a:xfrm>
              <a:off x="323528" y="2636912"/>
              <a:ext cx="8496944" cy="1584176"/>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fr-BE" sz="2800" b="1" dirty="0" err="1" smtClean="0">
                  <a:solidFill>
                    <a:prstClr val="black"/>
                  </a:solidFill>
                </a:rPr>
                <a:t>Toepassingsplatform</a:t>
              </a:r>
              <a:endParaRPr lang="fr-BE" sz="2800" b="1" dirty="0" smtClean="0">
                <a:solidFill>
                  <a:prstClr val="black"/>
                </a:solidFill>
              </a:endParaRPr>
            </a:p>
          </p:txBody>
        </p:sp>
        <p:sp>
          <p:nvSpPr>
            <p:cNvPr id="30" name="Rounded Rectangle 29"/>
            <p:cNvSpPr/>
            <p:nvPr/>
          </p:nvSpPr>
          <p:spPr>
            <a:xfrm>
              <a:off x="323528" y="1340768"/>
              <a:ext cx="8496944" cy="1246292"/>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t"/>
            <a:lstStyle/>
            <a:p>
              <a:pPr algn="ctr"/>
              <a:r>
                <a:rPr lang="fr-BE" sz="2800" b="1" dirty="0" smtClean="0">
                  <a:solidFill>
                    <a:prstClr val="black"/>
                  </a:solidFill>
                </a:rPr>
                <a:t>Horizontale software (Solutions)</a:t>
              </a:r>
              <a:endParaRPr lang="fr-BE" sz="2800" b="1" dirty="0">
                <a:solidFill>
                  <a:prstClr val="black"/>
                </a:solidFill>
              </a:endParaRPr>
            </a:p>
          </p:txBody>
        </p:sp>
        <p:sp>
          <p:nvSpPr>
            <p:cNvPr id="26" name="Snip Single Corner Rectangle 25"/>
            <p:cNvSpPr/>
            <p:nvPr/>
          </p:nvSpPr>
          <p:spPr>
            <a:xfrm>
              <a:off x="3760968" y="6159113"/>
              <a:ext cx="1603120" cy="613453"/>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Datacenter consolidatie</a:t>
              </a:r>
              <a:endParaRPr lang="fr-BE" dirty="0">
                <a:solidFill>
                  <a:prstClr val="white"/>
                </a:solidFill>
              </a:endParaRPr>
            </a:p>
          </p:txBody>
        </p:sp>
        <p:sp>
          <p:nvSpPr>
            <p:cNvPr id="27" name="Snip Single Corner Rectangle 26"/>
            <p:cNvSpPr/>
            <p:nvPr/>
          </p:nvSpPr>
          <p:spPr>
            <a:xfrm>
              <a:off x="523735" y="6284394"/>
              <a:ext cx="1728192" cy="456974"/>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LAN/WAN</a:t>
              </a:r>
              <a:endParaRPr lang="fr-BE" dirty="0">
                <a:solidFill>
                  <a:prstClr val="white"/>
                </a:solidFill>
              </a:endParaRPr>
            </a:p>
          </p:txBody>
        </p:sp>
        <p:sp>
          <p:nvSpPr>
            <p:cNvPr id="29" name="Snip Single Corner Rectangle 28"/>
            <p:cNvSpPr/>
            <p:nvPr/>
          </p:nvSpPr>
          <p:spPr>
            <a:xfrm>
              <a:off x="523735" y="5702139"/>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Compute</a:t>
              </a:r>
              <a:endParaRPr lang="fr-BE" dirty="0">
                <a:solidFill>
                  <a:prstClr val="white"/>
                </a:solidFill>
              </a:endParaRPr>
            </a:p>
          </p:txBody>
        </p:sp>
        <p:sp>
          <p:nvSpPr>
            <p:cNvPr id="31" name="Snip Single Corner Rectangle 30"/>
            <p:cNvSpPr/>
            <p:nvPr/>
          </p:nvSpPr>
          <p:spPr>
            <a:xfrm>
              <a:off x="6871959" y="5702139"/>
              <a:ext cx="1728192" cy="456974"/>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Network</a:t>
              </a:r>
              <a:endParaRPr lang="fr-BE" dirty="0">
                <a:solidFill>
                  <a:prstClr val="white"/>
                </a:solidFill>
              </a:endParaRPr>
            </a:p>
          </p:txBody>
        </p:sp>
        <p:sp>
          <p:nvSpPr>
            <p:cNvPr id="32" name="Snip Single Corner Rectangle 31"/>
            <p:cNvSpPr/>
            <p:nvPr/>
          </p:nvSpPr>
          <p:spPr>
            <a:xfrm>
              <a:off x="6867020" y="6251785"/>
              <a:ext cx="1728192" cy="456974"/>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Storage</a:t>
              </a:r>
              <a:endParaRPr lang="fr-BE" dirty="0">
                <a:solidFill>
                  <a:prstClr val="white"/>
                </a:solidFill>
              </a:endParaRPr>
            </a:p>
          </p:txBody>
        </p:sp>
        <p:sp>
          <p:nvSpPr>
            <p:cNvPr id="34" name="Snip Single Corner Rectangle 33"/>
            <p:cNvSpPr/>
            <p:nvPr/>
          </p:nvSpPr>
          <p:spPr>
            <a:xfrm>
              <a:off x="899592"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prstClr val="black"/>
                  </a:solidFill>
                </a:rPr>
                <a:t>Database</a:t>
              </a:r>
              <a:endParaRPr lang="fr-BE" dirty="0">
                <a:solidFill>
                  <a:prstClr val="black"/>
                </a:solidFill>
              </a:endParaRPr>
            </a:p>
          </p:txBody>
        </p:sp>
        <p:sp>
          <p:nvSpPr>
            <p:cNvPr id="35" name="Snip Single Corner Rectangle 34"/>
            <p:cNvSpPr/>
            <p:nvPr/>
          </p:nvSpPr>
          <p:spPr>
            <a:xfrm>
              <a:off x="2843808"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err="1" smtClean="0">
                  <a:solidFill>
                    <a:prstClr val="black"/>
                  </a:solidFill>
                </a:rPr>
                <a:t>Middleware</a:t>
              </a:r>
              <a:endParaRPr lang="fr-BE" dirty="0">
                <a:solidFill>
                  <a:prstClr val="black"/>
                </a:solidFill>
              </a:endParaRPr>
            </a:p>
          </p:txBody>
        </p:sp>
        <p:grpSp>
          <p:nvGrpSpPr>
            <p:cNvPr id="36" name="Group 35"/>
            <p:cNvGrpSpPr/>
            <p:nvPr/>
          </p:nvGrpSpPr>
          <p:grpSpPr>
            <a:xfrm>
              <a:off x="755576" y="3681028"/>
              <a:ext cx="7867387" cy="456974"/>
              <a:chOff x="755576" y="3681028"/>
              <a:chExt cx="7867387" cy="456974"/>
            </a:xfrm>
          </p:grpSpPr>
          <p:sp>
            <p:nvSpPr>
              <p:cNvPr id="37" name="Trapezoid 36"/>
              <p:cNvSpPr/>
              <p:nvPr/>
            </p:nvSpPr>
            <p:spPr>
              <a:xfrm>
                <a:off x="755576" y="3681028"/>
                <a:ext cx="1543701" cy="456974"/>
              </a:xfrm>
              <a:prstGeom prst="trapezoi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Green</a:t>
                </a:r>
                <a:endParaRPr lang="fr-BE" dirty="0">
                  <a:solidFill>
                    <a:prstClr val="white"/>
                  </a:solidFill>
                </a:endParaRPr>
              </a:p>
            </p:txBody>
          </p:sp>
          <p:sp>
            <p:nvSpPr>
              <p:cNvPr id="38" name="Trapezoid 37"/>
              <p:cNvSpPr/>
              <p:nvPr/>
            </p:nvSpPr>
            <p:spPr>
              <a:xfrm>
                <a:off x="2346556" y="3681028"/>
                <a:ext cx="1543701" cy="456974"/>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Yellow</a:t>
                </a:r>
                <a:endParaRPr lang="fr-BE" dirty="0">
                  <a:solidFill>
                    <a:prstClr val="white"/>
                  </a:solidFill>
                </a:endParaRPr>
              </a:p>
            </p:txBody>
          </p:sp>
          <p:sp>
            <p:nvSpPr>
              <p:cNvPr id="39" name="Trapezoid 38"/>
              <p:cNvSpPr/>
              <p:nvPr/>
            </p:nvSpPr>
            <p:spPr>
              <a:xfrm>
                <a:off x="3916698" y="3681028"/>
                <a:ext cx="1543701" cy="456974"/>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Blue</a:t>
                </a:r>
                <a:endParaRPr lang="fr-BE" dirty="0">
                  <a:solidFill>
                    <a:prstClr val="white"/>
                  </a:solidFill>
                </a:endParaRPr>
              </a:p>
            </p:txBody>
          </p:sp>
          <p:sp>
            <p:nvSpPr>
              <p:cNvPr id="40" name="Trapezoid 39"/>
              <p:cNvSpPr/>
              <p:nvPr/>
            </p:nvSpPr>
            <p:spPr>
              <a:xfrm>
                <a:off x="5510988" y="3681028"/>
                <a:ext cx="1543701" cy="456974"/>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Red</a:t>
                </a:r>
                <a:endParaRPr lang="fr-BE" dirty="0">
                  <a:solidFill>
                    <a:prstClr val="white"/>
                  </a:solidFill>
                </a:endParaRPr>
              </a:p>
            </p:txBody>
          </p:sp>
          <p:sp>
            <p:nvSpPr>
              <p:cNvPr id="41" name="Trapezoid 40"/>
              <p:cNvSpPr/>
              <p:nvPr/>
            </p:nvSpPr>
            <p:spPr>
              <a:xfrm>
                <a:off x="7079262" y="3681028"/>
                <a:ext cx="1543701" cy="456974"/>
              </a:xfrm>
              <a:prstGeom prst="trapezoi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SAS</a:t>
                </a:r>
                <a:endParaRPr lang="fr-BE" dirty="0">
                  <a:solidFill>
                    <a:prstClr val="white"/>
                  </a:solidFill>
                </a:endParaRPr>
              </a:p>
            </p:txBody>
          </p:sp>
        </p:grpSp>
        <p:sp>
          <p:nvSpPr>
            <p:cNvPr id="42" name="Snip Single Corner Rectangle 41"/>
            <p:cNvSpPr/>
            <p:nvPr/>
          </p:nvSpPr>
          <p:spPr>
            <a:xfrm>
              <a:off x="4752020"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lIns="72000" rIns="72000" rtlCol="0" anchor="ctr"/>
            <a:lstStyle/>
            <a:p>
              <a:pPr algn="ctr"/>
              <a:r>
                <a:rPr lang="nl-BE" dirty="0" smtClean="0">
                  <a:solidFill>
                    <a:prstClr val="black"/>
                  </a:solidFill>
                </a:rPr>
                <a:t>Communication</a:t>
              </a:r>
              <a:endParaRPr lang="fr-BE" dirty="0">
                <a:solidFill>
                  <a:prstClr val="black"/>
                </a:solidFill>
              </a:endParaRPr>
            </a:p>
          </p:txBody>
        </p:sp>
        <p:sp>
          <p:nvSpPr>
            <p:cNvPr id="43" name="Snip Single Corner Rectangle 42"/>
            <p:cNvSpPr/>
            <p:nvPr/>
          </p:nvSpPr>
          <p:spPr>
            <a:xfrm>
              <a:off x="6678747" y="3176972"/>
              <a:ext cx="1728192" cy="456974"/>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solidFill>
                    <a:prstClr val="black"/>
                  </a:solidFill>
                </a:rPr>
                <a:t>BI</a:t>
              </a:r>
              <a:endParaRPr lang="fr-BE" dirty="0">
                <a:solidFill>
                  <a:prstClr val="black"/>
                </a:solidFill>
              </a:endParaRPr>
            </a:p>
          </p:txBody>
        </p:sp>
        <p:grpSp>
          <p:nvGrpSpPr>
            <p:cNvPr id="13" name="Group 12"/>
            <p:cNvGrpSpPr/>
            <p:nvPr/>
          </p:nvGrpSpPr>
          <p:grpSpPr>
            <a:xfrm>
              <a:off x="539552" y="1844824"/>
              <a:ext cx="8083411" cy="648072"/>
              <a:chOff x="539552" y="1844824"/>
              <a:chExt cx="8083411" cy="648072"/>
            </a:xfrm>
          </p:grpSpPr>
          <p:sp>
            <p:nvSpPr>
              <p:cNvPr id="2" name="Snip Single Corner Rectangle 1"/>
              <p:cNvSpPr/>
              <p:nvPr/>
            </p:nvSpPr>
            <p:spPr>
              <a:xfrm>
                <a:off x="539552" y="1844824"/>
                <a:ext cx="1960566" cy="64807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Goovbox</a:t>
                </a:r>
                <a:endParaRPr lang="nl-BE" dirty="0" smtClean="0">
                  <a:solidFill>
                    <a:prstClr val="white"/>
                  </a:solidFill>
                </a:endParaRPr>
              </a:p>
              <a:p>
                <a:pPr algn="ctr"/>
                <a:r>
                  <a:rPr lang="nl-BE" sz="1400" dirty="0" smtClean="0">
                    <a:solidFill>
                      <a:prstClr val="white"/>
                    </a:solidFill>
                  </a:rPr>
                  <a:t>File </a:t>
                </a:r>
                <a:r>
                  <a:rPr lang="nl-BE" sz="1400" dirty="0" err="1" smtClean="0">
                    <a:solidFill>
                      <a:prstClr val="white"/>
                    </a:solidFill>
                  </a:rPr>
                  <a:t>sharing</a:t>
                </a:r>
                <a:endParaRPr lang="fr-BE" dirty="0">
                  <a:solidFill>
                    <a:prstClr val="white"/>
                  </a:solidFill>
                </a:endParaRPr>
              </a:p>
            </p:txBody>
          </p:sp>
          <p:sp>
            <p:nvSpPr>
              <p:cNvPr id="21" name="Snip Single Corner Rectangle 20"/>
              <p:cNvSpPr/>
              <p:nvPr/>
            </p:nvSpPr>
            <p:spPr>
              <a:xfrm>
                <a:off x="2580501"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err="1" smtClean="0">
                    <a:solidFill>
                      <a:prstClr val="white"/>
                    </a:solidFill>
                  </a:rPr>
                  <a:t>BabelFed</a:t>
                </a:r>
                <a:endParaRPr lang="nl-BE" dirty="0" smtClean="0">
                  <a:solidFill>
                    <a:prstClr val="white"/>
                  </a:solidFill>
                </a:endParaRPr>
              </a:p>
              <a:p>
                <a:pPr algn="ctr"/>
                <a:r>
                  <a:rPr lang="nl-BE" sz="1400" dirty="0" err="1" smtClean="0">
                    <a:solidFill>
                      <a:prstClr val="white"/>
                    </a:solidFill>
                  </a:rPr>
                  <a:t>Translation</a:t>
                </a:r>
                <a:endParaRPr lang="fr-BE" sz="1400" dirty="0">
                  <a:solidFill>
                    <a:prstClr val="white"/>
                  </a:solidFill>
                </a:endParaRPr>
              </a:p>
            </p:txBody>
          </p:sp>
          <p:sp>
            <p:nvSpPr>
              <p:cNvPr id="24" name="Snip Single Corner Rectangle 23"/>
              <p:cNvSpPr/>
              <p:nvPr/>
            </p:nvSpPr>
            <p:spPr>
              <a:xfrm>
                <a:off x="4621449" y="1844824"/>
                <a:ext cx="1960566" cy="64807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ITSM</a:t>
                </a:r>
                <a:endParaRPr lang="nl-BE" sz="1600" dirty="0" smtClean="0">
                  <a:solidFill>
                    <a:prstClr val="white"/>
                  </a:solidFill>
                </a:endParaRPr>
              </a:p>
              <a:p>
                <a:pPr algn="ctr"/>
                <a:r>
                  <a:rPr lang="nl-BE" sz="1400" dirty="0" smtClean="0">
                    <a:solidFill>
                      <a:prstClr val="white"/>
                    </a:solidFill>
                  </a:rPr>
                  <a:t>Service desk</a:t>
                </a:r>
                <a:endParaRPr lang="fr-BE" dirty="0">
                  <a:solidFill>
                    <a:prstClr val="white"/>
                  </a:solidFill>
                </a:endParaRPr>
              </a:p>
            </p:txBody>
          </p:sp>
          <p:sp>
            <p:nvSpPr>
              <p:cNvPr id="44" name="Snip Single Corner Rectangle 43"/>
              <p:cNvSpPr/>
              <p:nvPr/>
            </p:nvSpPr>
            <p:spPr>
              <a:xfrm>
                <a:off x="6662397" y="1844824"/>
                <a:ext cx="1960566" cy="648072"/>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dirty="0" smtClean="0">
                    <a:solidFill>
                      <a:prstClr val="white"/>
                    </a:solidFill>
                  </a:rPr>
                  <a:t>WCM</a:t>
                </a:r>
              </a:p>
              <a:p>
                <a:pPr algn="ctr"/>
                <a:r>
                  <a:rPr lang="nl-BE" sz="1400" dirty="0" smtClean="0">
                    <a:solidFill>
                      <a:prstClr val="white"/>
                    </a:solidFill>
                  </a:rPr>
                  <a:t>Websites</a:t>
                </a:r>
                <a:endParaRPr lang="fr-BE" dirty="0">
                  <a:solidFill>
                    <a:prstClr val="white"/>
                  </a:solidFill>
                </a:endParaRPr>
              </a:p>
            </p:txBody>
          </p:sp>
        </p:grpSp>
        <p:grpSp>
          <p:nvGrpSpPr>
            <p:cNvPr id="25" name="Group 24"/>
            <p:cNvGrpSpPr/>
            <p:nvPr/>
          </p:nvGrpSpPr>
          <p:grpSpPr>
            <a:xfrm>
              <a:off x="-265457" y="1412776"/>
              <a:ext cx="8937165" cy="5328594"/>
              <a:chOff x="-265457" y="1412776"/>
              <a:chExt cx="8937165" cy="5328594"/>
            </a:xfrm>
          </p:grpSpPr>
          <p:sp>
            <p:nvSpPr>
              <p:cNvPr id="23" name="Snip Single Corner Rectangle 22"/>
              <p:cNvSpPr/>
              <p:nvPr/>
            </p:nvSpPr>
            <p:spPr>
              <a:xfrm>
                <a:off x="2168747" y="4797152"/>
                <a:ext cx="1567927" cy="60485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smtClean="0">
                    <a:solidFill>
                      <a:prstClr val="white"/>
                    </a:solidFill>
                  </a:rPr>
                  <a:t>UCC</a:t>
                </a:r>
              </a:p>
              <a:p>
                <a:pPr algn="ctr"/>
                <a:r>
                  <a:rPr lang="nl-BE" sz="1400" dirty="0" smtClean="0">
                    <a:solidFill>
                      <a:prstClr val="white"/>
                    </a:solidFill>
                  </a:rPr>
                  <a:t>Mail, </a:t>
                </a:r>
                <a:r>
                  <a:rPr lang="nl-BE" sz="1400" dirty="0" err="1" smtClean="0">
                    <a:solidFill>
                      <a:prstClr val="white"/>
                    </a:solidFill>
                  </a:rPr>
                  <a:t>VoiP</a:t>
                </a:r>
                <a:r>
                  <a:rPr lang="nl-BE" sz="1400" dirty="0" smtClean="0">
                    <a:solidFill>
                      <a:prstClr val="white"/>
                    </a:solidFill>
                  </a:rPr>
                  <a:t>, ...</a:t>
                </a:r>
                <a:endParaRPr lang="fr-BE" dirty="0">
                  <a:solidFill>
                    <a:prstClr val="white"/>
                  </a:solidFill>
                </a:endParaRPr>
              </a:p>
            </p:txBody>
          </p:sp>
          <p:sp>
            <p:nvSpPr>
              <p:cNvPr id="28" name="Snip Single Corner Rectangle 27"/>
              <p:cNvSpPr/>
              <p:nvPr/>
            </p:nvSpPr>
            <p:spPr>
              <a:xfrm>
                <a:off x="3813758" y="4797152"/>
                <a:ext cx="1567927" cy="604852"/>
              </a:xfrm>
              <a:prstGeom prst="snip1Rect">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IAP</a:t>
                </a:r>
              </a:p>
              <a:p>
                <a:pPr algn="ctr"/>
                <a:r>
                  <a:rPr lang="nl-BE" sz="1400" dirty="0" smtClean="0">
                    <a:solidFill>
                      <a:prstClr val="white"/>
                    </a:solidFill>
                  </a:rPr>
                  <a:t>Firewalls proxy, ...</a:t>
                </a:r>
                <a:endParaRPr lang="fr-BE" dirty="0">
                  <a:solidFill>
                    <a:prstClr val="white"/>
                  </a:solidFill>
                </a:endParaRPr>
              </a:p>
            </p:txBody>
          </p:sp>
          <p:sp>
            <p:nvSpPr>
              <p:cNvPr id="33" name="Snip Single Corner Rectangle 32"/>
              <p:cNvSpPr/>
              <p:nvPr/>
            </p:nvSpPr>
            <p:spPr>
              <a:xfrm>
                <a:off x="523736" y="4797152"/>
                <a:ext cx="1567927" cy="60485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Backup</a:t>
                </a:r>
                <a:endParaRPr lang="fr-BE" dirty="0">
                  <a:solidFill>
                    <a:prstClr val="white"/>
                  </a:solidFill>
                </a:endParaRPr>
              </a:p>
            </p:txBody>
          </p:sp>
          <p:sp>
            <p:nvSpPr>
              <p:cNvPr id="45" name="Snip Single Corner Rectangle 44"/>
              <p:cNvSpPr/>
              <p:nvPr/>
            </p:nvSpPr>
            <p:spPr>
              <a:xfrm>
                <a:off x="5458769" y="4797152"/>
                <a:ext cx="1567927" cy="604852"/>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dirty="0" err="1" smtClean="0">
                    <a:solidFill>
                      <a:prstClr val="white"/>
                    </a:solidFill>
                  </a:rPr>
                  <a:t>Archiving</a:t>
                </a:r>
                <a:endParaRPr lang="fr-BE" dirty="0">
                  <a:solidFill>
                    <a:prstClr val="white"/>
                  </a:solidFill>
                </a:endParaRPr>
              </a:p>
            </p:txBody>
          </p:sp>
          <p:sp>
            <p:nvSpPr>
              <p:cNvPr id="46" name="Snip Single Corner Rectangle 45"/>
              <p:cNvSpPr/>
              <p:nvPr/>
            </p:nvSpPr>
            <p:spPr>
              <a:xfrm>
                <a:off x="7103781" y="4797152"/>
                <a:ext cx="1567927" cy="604852"/>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err="1" smtClean="0">
                    <a:solidFill>
                      <a:prstClr val="white"/>
                    </a:solidFill>
                  </a:rPr>
                  <a:t>ShaD</a:t>
                </a:r>
                <a:endParaRPr lang="nl-BE" dirty="0" smtClean="0">
                  <a:solidFill>
                    <a:prstClr val="white"/>
                  </a:solidFill>
                </a:endParaRPr>
              </a:p>
              <a:p>
                <a:pPr algn="ctr"/>
                <a:r>
                  <a:rPr lang="nl-BE" sz="1400" dirty="0" smtClean="0">
                    <a:solidFill>
                      <a:prstClr val="white"/>
                    </a:solidFill>
                  </a:rPr>
                  <a:t>Directory</a:t>
                </a:r>
                <a:endParaRPr lang="fr-BE" dirty="0">
                  <a:solidFill>
                    <a:prstClr val="white"/>
                  </a:solidFill>
                </a:endParaRPr>
              </a:p>
            </p:txBody>
          </p:sp>
          <p:sp>
            <p:nvSpPr>
              <p:cNvPr id="48" name="Snip Single Corner Rectangle 47"/>
              <p:cNvSpPr/>
              <p:nvPr/>
            </p:nvSpPr>
            <p:spPr>
              <a:xfrm rot="16200000">
                <a:off x="-2656501" y="3803820"/>
                <a:ext cx="5328594" cy="546506"/>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dirty="0" smtClean="0">
                    <a:solidFill>
                      <a:prstClr val="white"/>
                    </a:solidFill>
                  </a:rPr>
                  <a:t>Architectuur</a:t>
                </a:r>
                <a:endParaRPr lang="fr-BE" dirty="0">
                  <a:solidFill>
                    <a:prstClr val="white"/>
                  </a:solidFill>
                </a:endParaRPr>
              </a:p>
            </p:txBody>
          </p:sp>
        </p:grpSp>
      </p:grpSp>
      <p:grpSp>
        <p:nvGrpSpPr>
          <p:cNvPr id="56" name="Group 55"/>
          <p:cNvGrpSpPr/>
          <p:nvPr/>
        </p:nvGrpSpPr>
        <p:grpSpPr>
          <a:xfrm>
            <a:off x="1835696" y="6597352"/>
            <a:ext cx="5184576" cy="216024"/>
            <a:chOff x="1691680" y="6567735"/>
            <a:chExt cx="5741754" cy="317649"/>
          </a:xfrm>
        </p:grpSpPr>
        <p:sp>
          <p:nvSpPr>
            <p:cNvPr id="53" name="Rectangle 52"/>
            <p:cNvSpPr/>
            <p:nvPr/>
          </p:nvSpPr>
          <p:spPr>
            <a:xfrm>
              <a:off x="1691680" y="6567735"/>
              <a:ext cx="1800201" cy="317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nl-BE" dirty="0" smtClean="0">
                  <a:solidFill>
                    <a:prstClr val="white"/>
                  </a:solidFill>
                </a:rPr>
                <a:t>Voorbereiding</a:t>
              </a:r>
              <a:endParaRPr lang="fr-BE" dirty="0">
                <a:solidFill>
                  <a:prstClr val="white"/>
                </a:solidFill>
              </a:endParaRPr>
            </a:p>
          </p:txBody>
        </p:sp>
        <p:sp>
          <p:nvSpPr>
            <p:cNvPr id="54" name="Rectangle 53"/>
            <p:cNvSpPr/>
            <p:nvPr/>
          </p:nvSpPr>
          <p:spPr>
            <a:xfrm>
              <a:off x="5633233" y="6567735"/>
              <a:ext cx="1800201" cy="3176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nl-BE" dirty="0" smtClean="0">
                  <a:solidFill>
                    <a:prstClr val="white"/>
                  </a:solidFill>
                </a:rPr>
                <a:t>Beschikbaar</a:t>
              </a:r>
              <a:endParaRPr lang="fr-BE" dirty="0">
                <a:solidFill>
                  <a:prstClr val="white"/>
                </a:solidFill>
              </a:endParaRPr>
            </a:p>
          </p:txBody>
        </p:sp>
        <p:sp>
          <p:nvSpPr>
            <p:cNvPr id="55" name="Rectangle 54"/>
            <p:cNvSpPr/>
            <p:nvPr/>
          </p:nvSpPr>
          <p:spPr>
            <a:xfrm>
              <a:off x="3652305" y="6567735"/>
              <a:ext cx="1800201" cy="3176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nl-BE" dirty="0" smtClean="0">
                  <a:solidFill>
                    <a:prstClr val="white"/>
                  </a:solidFill>
                </a:rPr>
                <a:t>Bezig</a:t>
              </a:r>
              <a:endParaRPr lang="fr-BE" dirty="0">
                <a:solidFill>
                  <a:prstClr val="white"/>
                </a:solidFill>
              </a:endParaRPr>
            </a:p>
          </p:txBody>
        </p:sp>
      </p:grpSp>
      <p:sp>
        <p:nvSpPr>
          <p:cNvPr id="3" name="Title 2"/>
          <p:cNvSpPr>
            <a:spLocks noGrp="1"/>
          </p:cNvSpPr>
          <p:nvPr>
            <p:ph type="title"/>
          </p:nvPr>
        </p:nvSpPr>
        <p:spPr>
          <a:xfrm>
            <a:off x="179515" y="-171400"/>
            <a:ext cx="8838127" cy="656430"/>
          </a:xfrm>
        </p:spPr>
        <p:txBody>
          <a:bodyPr/>
          <a:lstStyle/>
          <a:p>
            <a:pPr algn="ctr"/>
            <a:r>
              <a:rPr lang="nl-BE" sz="2400" dirty="0" smtClean="0"/>
              <a:t>G-</a:t>
            </a:r>
            <a:r>
              <a:rPr lang="nl-BE" sz="2400" dirty="0" err="1" smtClean="0"/>
              <a:t>cloud</a:t>
            </a:r>
            <a:r>
              <a:rPr lang="nl-BE" sz="2400" dirty="0" smtClean="0"/>
              <a:t>: stand van zaken</a:t>
            </a:r>
            <a:endParaRPr lang="fr-BE" sz="2400" dirty="0"/>
          </a:p>
        </p:txBody>
      </p:sp>
      <p:sp>
        <p:nvSpPr>
          <p:cNvPr id="5" name="Slide Number Placeholder 4"/>
          <p:cNvSpPr>
            <a:spLocks noGrp="1"/>
          </p:cNvSpPr>
          <p:nvPr>
            <p:ph type="sldNum" sz="quarter" idx="12"/>
          </p:nvPr>
        </p:nvSpPr>
        <p:spPr/>
        <p:txBody>
          <a:bodyPr/>
          <a:lstStyle/>
          <a:p>
            <a:fld id="{13B540AB-6939-4937-A918-1D15FF1C7CE3}" type="slidenum">
              <a:rPr lang="nl-BE" smtClean="0"/>
              <a:pPr/>
              <a:t>55</a:t>
            </a:fld>
            <a:endParaRPr lang="nl-BE" dirty="0"/>
          </a:p>
        </p:txBody>
      </p:sp>
    </p:spTree>
    <p:extLst>
      <p:ext uri="{BB962C8B-B14F-4D97-AF65-F5344CB8AC3E}">
        <p14:creationId xmlns:p14="http://schemas.microsoft.com/office/powerpoint/2010/main" val="2753406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eBox burger</a:t>
            </a:r>
            <a:endParaRPr lang="fr-BE" dirty="0"/>
          </a:p>
        </p:txBody>
      </p:sp>
      <p:sp>
        <p:nvSpPr>
          <p:cNvPr id="3" name="Content Placeholder 2"/>
          <p:cNvSpPr>
            <a:spLocks noGrp="1"/>
          </p:cNvSpPr>
          <p:nvPr>
            <p:ph idx="1"/>
          </p:nvPr>
        </p:nvSpPr>
        <p:spPr/>
        <p:txBody>
          <a:bodyPr>
            <a:normAutofit fontScale="92500" lnSpcReduction="10000"/>
          </a:bodyPr>
          <a:lstStyle/>
          <a:p>
            <a:r>
              <a:rPr lang="nl-BE" dirty="0" smtClean="0"/>
              <a:t>Documenten in een beveiligde elektronische mailbox deponeren</a:t>
            </a:r>
          </a:p>
          <a:p>
            <a:pPr lvl="1"/>
            <a:r>
              <a:rPr lang="nl-BE" dirty="0" smtClean="0"/>
              <a:t>gecentraliseerd (documenten van verschillende uitvoeringsorganisaties)</a:t>
            </a:r>
          </a:p>
          <a:p>
            <a:pPr lvl="1"/>
            <a:r>
              <a:rPr lang="nl-BE" dirty="0" smtClean="0"/>
              <a:t>persoonlijk</a:t>
            </a:r>
          </a:p>
          <a:p>
            <a:r>
              <a:rPr lang="nl-BE" dirty="0" smtClean="0"/>
              <a:t>Enkel ontvangst (geen interactie via </a:t>
            </a:r>
            <a:r>
              <a:rPr lang="nl-BE" dirty="0" err="1" smtClean="0"/>
              <a:t>eBox</a:t>
            </a:r>
            <a:r>
              <a:rPr lang="nl-BE" dirty="0" smtClean="0"/>
              <a:t>)</a:t>
            </a:r>
          </a:p>
          <a:p>
            <a:r>
              <a:rPr lang="nl-BE" dirty="0" smtClean="0"/>
              <a:t>Verwittiging telkens bij een nieuwe publicatie via mail met link naar </a:t>
            </a:r>
            <a:r>
              <a:rPr lang="nl-BE" dirty="0" err="1" smtClean="0"/>
              <a:t>eBox</a:t>
            </a:r>
            <a:endParaRPr lang="nl-BE" dirty="0" smtClean="0"/>
          </a:p>
          <a:p>
            <a:r>
              <a:rPr lang="nl-BE" dirty="0" smtClean="0"/>
              <a:t>Als aanvulling naast andere initiatieven</a:t>
            </a:r>
          </a:p>
          <a:p>
            <a:r>
              <a:rPr lang="nl-BE" dirty="0" smtClean="0"/>
              <a:t>KSF: één beveiligde mailbox per gebruiker voor zoveel mogelijk documenten ongeacht herkomst =&gt; de facto PPP (</a:t>
            </a:r>
            <a:r>
              <a:rPr lang="nl-BE" dirty="0" err="1" smtClean="0"/>
              <a:t>bvb</a:t>
            </a:r>
            <a:r>
              <a:rPr lang="nl-BE" dirty="0" smtClean="0"/>
              <a:t> </a:t>
            </a:r>
            <a:r>
              <a:rPr lang="nl-BE" dirty="0" err="1" smtClean="0"/>
              <a:t>Doccle</a:t>
            </a:r>
            <a:r>
              <a:rPr lang="nl-BE" dirty="0" smtClean="0"/>
              <a:t>)</a:t>
            </a:r>
          </a:p>
          <a:p>
            <a:r>
              <a:rPr lang="nl-BE" dirty="0" smtClean="0"/>
              <a:t>Voor meer informatie: </a:t>
            </a:r>
            <a:r>
              <a:rPr lang="nl-BE" dirty="0" smtClean="0">
                <a:solidFill>
                  <a:schemeClr val="accent5">
                    <a:lumMod val="75000"/>
                  </a:schemeClr>
                </a:solidFill>
                <a:hlinkClick r:id="rId2"/>
              </a:rPr>
              <a:t>claudia.laeremans@ksz.fgov.be</a:t>
            </a:r>
            <a:endParaRPr lang="nl-BE" dirty="0">
              <a:solidFill>
                <a:schemeClr val="accent5">
                  <a:lumMod val="75000"/>
                </a:schemeClr>
              </a:solidFill>
            </a:endParaRPr>
          </a:p>
          <a:p>
            <a:endParaRPr lang="fr-BE" dirty="0" smtClean="0"/>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56</a:t>
            </a:fld>
            <a:endParaRPr lang="en-GB" dirty="0"/>
          </a:p>
        </p:txBody>
      </p:sp>
    </p:spTree>
    <p:extLst>
      <p:ext uri="{BB962C8B-B14F-4D97-AF65-F5344CB8AC3E}">
        <p14:creationId xmlns:p14="http://schemas.microsoft.com/office/powerpoint/2010/main" val="1656328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eBox burgers</a:t>
            </a:r>
            <a:endParaRPr lang="fr-BE" dirty="0"/>
          </a:p>
        </p:txBody>
      </p:sp>
      <p:sp>
        <p:nvSpPr>
          <p:cNvPr id="3" name="Content Placeholder 2"/>
          <p:cNvSpPr>
            <a:spLocks noGrp="1"/>
          </p:cNvSpPr>
          <p:nvPr>
            <p:ph idx="1"/>
          </p:nvPr>
        </p:nvSpPr>
        <p:spPr/>
        <p:txBody>
          <a:bodyPr/>
          <a:lstStyle/>
          <a:p>
            <a:r>
              <a:rPr lang="nl-BE" dirty="0" smtClean="0"/>
              <a:t>Toegangskanaal</a:t>
            </a:r>
          </a:p>
          <a:p>
            <a:pPr lvl="1"/>
            <a:r>
              <a:rPr lang="nl-BE" dirty="0" smtClean="0"/>
              <a:t>MyeBox.be</a:t>
            </a:r>
          </a:p>
          <a:p>
            <a:pPr lvl="1"/>
            <a:r>
              <a:rPr lang="nl-BE" dirty="0" smtClean="0"/>
              <a:t>portaal socialsecurity.be</a:t>
            </a:r>
          </a:p>
          <a:p>
            <a:pPr lvl="1"/>
            <a:r>
              <a:rPr lang="nl-BE" dirty="0" smtClean="0"/>
              <a:t>privaat-publieke samenwerking met Doccle.be </a:t>
            </a:r>
          </a:p>
          <a:p>
            <a:pPr lvl="1"/>
            <a:r>
              <a:rPr lang="nl-BE" dirty="0" smtClean="0"/>
              <a:t>via de website van uw instelling (integratie)</a:t>
            </a: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57</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01905897"/>
              </p:ext>
            </p:extLst>
          </p:nvPr>
        </p:nvGraphicFramePr>
        <p:xfrm>
          <a:off x="663470" y="3704078"/>
          <a:ext cx="7776864" cy="2628148"/>
        </p:xfrm>
        <a:graphic>
          <a:graphicData uri="http://schemas.openxmlformats.org/drawingml/2006/table">
            <a:tbl>
              <a:tblPr firstRow="1" bandRow="1">
                <a:tableStyleId>{69CF1AB2-1976-4502-BF36-3FF5EA218861}</a:tableStyleId>
              </a:tblPr>
              <a:tblGrid>
                <a:gridCol w="4221726"/>
                <a:gridCol w="1250882"/>
                <a:gridCol w="2304256"/>
              </a:tblGrid>
              <a:tr h="0">
                <a:tc>
                  <a:txBody>
                    <a:bodyPr/>
                    <a:lstStyle/>
                    <a:p>
                      <a:r>
                        <a:rPr lang="nl-BE" dirty="0" smtClean="0"/>
                        <a:t>Totaal aantal geactiveerde eBox Burger</a:t>
                      </a:r>
                      <a:endParaRPr lang="fr-BE" dirty="0"/>
                    </a:p>
                  </a:txBody>
                  <a:tcPr/>
                </a:tc>
                <a:tc>
                  <a:txBody>
                    <a:bodyPr/>
                    <a:lstStyle/>
                    <a:p>
                      <a:pPr algn="r"/>
                      <a:r>
                        <a:rPr lang="nl-BE" dirty="0" smtClean="0"/>
                        <a:t>168.737</a:t>
                      </a:r>
                      <a:endParaRPr lang="fr-BE" dirty="0"/>
                    </a:p>
                  </a:txBody>
                  <a:tcPr/>
                </a:tc>
                <a:tc>
                  <a:txBody>
                    <a:bodyPr/>
                    <a:lstStyle/>
                    <a:p>
                      <a:pPr algn="r"/>
                      <a:endParaRPr lang="fr-BE" dirty="0"/>
                    </a:p>
                  </a:txBody>
                  <a:tcPr/>
                </a:tc>
              </a:tr>
              <a:tr h="576064">
                <a:tc>
                  <a:txBody>
                    <a:bodyPr/>
                    <a:lstStyle/>
                    <a:p>
                      <a:r>
                        <a:rPr lang="nl-BE" dirty="0" smtClean="0"/>
                        <a:t>Totaal aantal gepubliceerde documenten</a:t>
                      </a:r>
                      <a:endParaRPr lang="fr-BE" dirty="0"/>
                    </a:p>
                  </a:txBody>
                  <a:tcPr/>
                </a:tc>
                <a:tc>
                  <a:txBody>
                    <a:bodyPr/>
                    <a:lstStyle/>
                    <a:p>
                      <a:pPr algn="r"/>
                      <a:r>
                        <a:rPr lang="nl-BE" dirty="0" smtClean="0"/>
                        <a:t>6.648.887</a:t>
                      </a:r>
                      <a:endParaRPr lang="fr-BE" dirty="0"/>
                    </a:p>
                  </a:txBody>
                  <a:tcPr/>
                </a:tc>
                <a:tc>
                  <a:txBody>
                    <a:bodyPr/>
                    <a:lstStyle/>
                    <a:p>
                      <a:pPr algn="r"/>
                      <a:endParaRPr lang="fr-BE" dirty="0"/>
                    </a:p>
                  </a:txBody>
                  <a:tcPr/>
                </a:tc>
              </a:tr>
              <a:tr h="421581">
                <a:tc>
                  <a:txBody>
                    <a:bodyPr/>
                    <a:lstStyle/>
                    <a:p>
                      <a:pPr algn="r"/>
                      <a:r>
                        <a:rPr lang="nl-BE" dirty="0" smtClean="0"/>
                        <a:t>Publicerende instellingen</a:t>
                      </a:r>
                      <a:endParaRPr lang="fr-BE" dirty="0"/>
                    </a:p>
                  </a:txBody>
                  <a:tcPr/>
                </a:tc>
                <a:tc>
                  <a:txBody>
                    <a:bodyPr/>
                    <a:lstStyle/>
                    <a:p>
                      <a:pPr algn="r"/>
                      <a:r>
                        <a:rPr lang="nl-BE" dirty="0" smtClean="0"/>
                        <a:t>RVA</a:t>
                      </a:r>
                      <a:endParaRPr lang="fr-BE" dirty="0"/>
                    </a:p>
                  </a:txBody>
                  <a:tcPr/>
                </a:tc>
                <a:tc>
                  <a:txBody>
                    <a:bodyPr/>
                    <a:lstStyle/>
                    <a:p>
                      <a:pPr algn="r"/>
                      <a:r>
                        <a:rPr lang="nl-BE" dirty="0" smtClean="0"/>
                        <a:t>1.224.490</a:t>
                      </a:r>
                      <a:endParaRPr lang="fr-BE" dirty="0"/>
                    </a:p>
                  </a:txBody>
                  <a:tcPr/>
                </a:tc>
              </a:tr>
              <a:tr h="421581">
                <a:tc>
                  <a:txBody>
                    <a:bodyPr/>
                    <a:lstStyle/>
                    <a:p>
                      <a:endParaRPr lang="fr-BE" dirty="0"/>
                    </a:p>
                  </a:txBody>
                  <a:tcPr/>
                </a:tc>
                <a:tc>
                  <a:txBody>
                    <a:bodyPr/>
                    <a:lstStyle/>
                    <a:p>
                      <a:pPr algn="r"/>
                      <a:r>
                        <a:rPr lang="nl-BE" dirty="0" smtClean="0"/>
                        <a:t>RSZ</a:t>
                      </a:r>
                      <a:endParaRPr lang="fr-BE" dirty="0"/>
                    </a:p>
                  </a:txBody>
                  <a:tcPr/>
                </a:tc>
                <a:tc>
                  <a:txBody>
                    <a:bodyPr/>
                    <a:lstStyle/>
                    <a:p>
                      <a:pPr algn="r"/>
                      <a:r>
                        <a:rPr lang="nl-BE" dirty="0" smtClean="0"/>
                        <a:t>531.827</a:t>
                      </a:r>
                      <a:endParaRPr lang="fr-BE" dirty="0"/>
                    </a:p>
                  </a:txBody>
                  <a:tcPr/>
                </a:tc>
              </a:tr>
              <a:tr h="421581">
                <a:tc>
                  <a:txBody>
                    <a:bodyPr/>
                    <a:lstStyle/>
                    <a:p>
                      <a:endParaRPr lang="fr-BE"/>
                    </a:p>
                  </a:txBody>
                  <a:tcPr/>
                </a:tc>
                <a:tc>
                  <a:txBody>
                    <a:bodyPr/>
                    <a:lstStyle/>
                    <a:p>
                      <a:pPr algn="r"/>
                      <a:r>
                        <a:rPr lang="nl-BE" dirty="0" smtClean="0"/>
                        <a:t>FBZ</a:t>
                      </a:r>
                      <a:endParaRPr lang="fr-BE" dirty="0"/>
                    </a:p>
                  </a:txBody>
                  <a:tcPr/>
                </a:tc>
                <a:tc>
                  <a:txBody>
                    <a:bodyPr/>
                    <a:lstStyle/>
                    <a:p>
                      <a:pPr algn="r"/>
                      <a:r>
                        <a:rPr lang="nl-BE" dirty="0" smtClean="0"/>
                        <a:t>11.662</a:t>
                      </a:r>
                      <a:endParaRPr lang="fr-BE" dirty="0"/>
                    </a:p>
                  </a:txBody>
                  <a:tcPr/>
                </a:tc>
              </a:tr>
              <a:tr h="421581">
                <a:tc>
                  <a:txBody>
                    <a:bodyPr/>
                    <a:lstStyle/>
                    <a:p>
                      <a:endParaRPr lang="fr-BE" dirty="0"/>
                    </a:p>
                  </a:txBody>
                  <a:tcPr/>
                </a:tc>
                <a:tc>
                  <a:txBody>
                    <a:bodyPr/>
                    <a:lstStyle/>
                    <a:p>
                      <a:pPr algn="r"/>
                      <a:r>
                        <a:rPr lang="nl-BE" dirty="0" smtClean="0"/>
                        <a:t>RJV</a:t>
                      </a:r>
                      <a:endParaRPr lang="fr-BE" dirty="0"/>
                    </a:p>
                  </a:txBody>
                  <a:tcPr/>
                </a:tc>
                <a:tc>
                  <a:txBody>
                    <a:bodyPr/>
                    <a:lstStyle/>
                    <a:p>
                      <a:pPr algn="r"/>
                      <a:r>
                        <a:rPr lang="nl-BE" dirty="0" smtClean="0"/>
                        <a:t>4.880.908</a:t>
                      </a:r>
                      <a:endParaRPr lang="fr-BE" dirty="0"/>
                    </a:p>
                  </a:txBody>
                  <a:tcPr/>
                </a:tc>
              </a:tr>
            </a:tbl>
          </a:graphicData>
        </a:graphic>
      </p:graphicFrame>
    </p:spTree>
    <p:extLst>
      <p:ext uri="{BB962C8B-B14F-4D97-AF65-F5344CB8AC3E}">
        <p14:creationId xmlns:p14="http://schemas.microsoft.com/office/powerpoint/2010/main" val="1359039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 integratie</a:t>
            </a:r>
            <a:endParaRPr lang="fr-BE" dirty="0"/>
          </a:p>
        </p:txBody>
      </p:sp>
      <p:sp>
        <p:nvSpPr>
          <p:cNvPr id="4" name="Slide Number Placeholder 3"/>
          <p:cNvSpPr>
            <a:spLocks noGrp="1"/>
          </p:cNvSpPr>
          <p:nvPr>
            <p:ph type="sldNum" sz="quarter" idx="10"/>
          </p:nvPr>
        </p:nvSpPr>
        <p:spPr>
          <a:xfrm>
            <a:off x="8393112" y="5793512"/>
            <a:ext cx="750888" cy="260648"/>
          </a:xfrm>
        </p:spPr>
        <p:txBody>
          <a:bodyPr/>
          <a:lstStyle/>
          <a:p>
            <a:fld id="{5471B662-E07F-4B45-AF7C-5436FF003ECE}" type="slidenum">
              <a:rPr lang="en-GB" smtClean="0"/>
              <a:pPr/>
              <a:t>58</a:t>
            </a:fld>
            <a:endParaRPr lang="en-GB" dirty="0"/>
          </a:p>
        </p:txBody>
      </p:sp>
      <p:sp>
        <p:nvSpPr>
          <p:cNvPr id="5" name="Content Placeholder 2"/>
          <p:cNvSpPr txBox="1">
            <a:spLocks/>
          </p:cNvSpPr>
          <p:nvPr/>
        </p:nvSpPr>
        <p:spPr bwMode="auto">
          <a:xfrm>
            <a:off x="457200" y="91693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mtClean="0"/>
          </a:p>
          <a:p>
            <a:endParaRPr lang="nl-BE"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545"/>
            <a:ext cx="9144000" cy="583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cxnSp>
        <p:nvCxnSpPr>
          <p:cNvPr id="7" name="Straight Arrow Connector 6"/>
          <p:cNvCxnSpPr>
            <a:cxnSpLocks noChangeShapeType="1"/>
          </p:cNvCxnSpPr>
          <p:nvPr/>
        </p:nvCxnSpPr>
        <p:spPr bwMode="auto">
          <a:xfrm flipH="1">
            <a:off x="1184660" y="1240987"/>
            <a:ext cx="431800" cy="1451369"/>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8" name="Rounded Rectangle 7"/>
          <p:cNvSpPr>
            <a:spLocks noChangeArrowheads="1"/>
          </p:cNvSpPr>
          <p:nvPr/>
        </p:nvSpPr>
        <p:spPr bwMode="auto">
          <a:xfrm>
            <a:off x="0" y="2692356"/>
            <a:ext cx="3059832" cy="2304256"/>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rgbClr val="BE008C"/>
              </a:buClr>
              <a:buChar char="•"/>
              <a:defRPr sz="2400">
                <a:solidFill>
                  <a:srgbClr val="2C2C86"/>
                </a:solidFill>
                <a:latin typeface="Verdana" pitchFamily="34" charset="0"/>
              </a:defRPr>
            </a:lvl1pPr>
            <a:lvl2pPr marL="742950" indent="-285750" eaLnBrk="0" hangingPunct="0">
              <a:spcBef>
                <a:spcPct val="20000"/>
              </a:spcBef>
              <a:buClr>
                <a:srgbClr val="BE008C"/>
              </a:buClr>
              <a:buFont typeface="Symbol" pitchFamily="18" charset="2"/>
              <a:buChar char="-"/>
              <a:defRPr sz="2200">
                <a:solidFill>
                  <a:srgbClr val="2C2C86"/>
                </a:solidFill>
                <a:latin typeface="Verdana" pitchFamily="34" charset="0"/>
              </a:defRPr>
            </a:lvl2pPr>
            <a:lvl3pPr marL="1143000" indent="-228600" eaLnBrk="0" hangingPunct="0">
              <a:spcBef>
                <a:spcPct val="20000"/>
              </a:spcBef>
              <a:buClr>
                <a:srgbClr val="BE008C"/>
              </a:buClr>
              <a:buFont typeface="Wingdings" pitchFamily="2" charset="2"/>
              <a:buChar char="§"/>
              <a:defRPr sz="2000">
                <a:solidFill>
                  <a:srgbClr val="2C2C86"/>
                </a:solidFill>
                <a:latin typeface="Verdana" pitchFamily="34" charset="0"/>
              </a:defRPr>
            </a:lvl3pPr>
            <a:lvl4pPr marL="1600200" indent="-228600" eaLnBrk="0" hangingPunct="0">
              <a:spcBef>
                <a:spcPct val="20000"/>
              </a:spcBef>
              <a:buClr>
                <a:srgbClr val="BE008C"/>
              </a:buClr>
              <a:buChar char="–"/>
              <a:defRPr>
                <a:solidFill>
                  <a:srgbClr val="2C2C86"/>
                </a:solidFill>
                <a:latin typeface="Verdana" pitchFamily="34" charset="0"/>
              </a:defRPr>
            </a:lvl4pPr>
            <a:lvl5pPr marL="2057400" indent="-228600" eaLnBrk="0" hangingPunct="0">
              <a:spcBef>
                <a:spcPct val="20000"/>
              </a:spcBef>
              <a:buClr>
                <a:srgbClr val="BE008C"/>
              </a:buClr>
              <a:buChar char="»"/>
              <a:defRPr>
                <a:solidFill>
                  <a:srgbClr val="2C2C86"/>
                </a:solidFill>
                <a:latin typeface="Verdana" pitchFamily="34" charset="0"/>
              </a:defRPr>
            </a:lvl5pPr>
            <a:lvl6pPr marL="2514600" indent="-228600" eaLnBrk="0" fontAlgn="base" hangingPunct="0">
              <a:spcBef>
                <a:spcPct val="20000"/>
              </a:spcBef>
              <a:spcAft>
                <a:spcPct val="0"/>
              </a:spcAft>
              <a:buClr>
                <a:srgbClr val="BE008C"/>
              </a:buClr>
              <a:buChar char="»"/>
              <a:defRPr>
                <a:solidFill>
                  <a:srgbClr val="2C2C86"/>
                </a:solidFill>
                <a:latin typeface="Verdana" pitchFamily="34" charset="0"/>
              </a:defRPr>
            </a:lvl6pPr>
            <a:lvl7pPr marL="2971800" indent="-228600" eaLnBrk="0" fontAlgn="base" hangingPunct="0">
              <a:spcBef>
                <a:spcPct val="20000"/>
              </a:spcBef>
              <a:spcAft>
                <a:spcPct val="0"/>
              </a:spcAft>
              <a:buClr>
                <a:srgbClr val="BE008C"/>
              </a:buClr>
              <a:buChar char="»"/>
              <a:defRPr>
                <a:solidFill>
                  <a:srgbClr val="2C2C86"/>
                </a:solidFill>
                <a:latin typeface="Verdana" pitchFamily="34" charset="0"/>
              </a:defRPr>
            </a:lvl7pPr>
            <a:lvl8pPr marL="3429000" indent="-228600" eaLnBrk="0" fontAlgn="base" hangingPunct="0">
              <a:spcBef>
                <a:spcPct val="20000"/>
              </a:spcBef>
              <a:spcAft>
                <a:spcPct val="0"/>
              </a:spcAft>
              <a:buClr>
                <a:srgbClr val="BE008C"/>
              </a:buClr>
              <a:buChar char="»"/>
              <a:defRPr>
                <a:solidFill>
                  <a:srgbClr val="2C2C86"/>
                </a:solidFill>
                <a:latin typeface="Verdana" pitchFamily="34" charset="0"/>
              </a:defRPr>
            </a:lvl8pPr>
            <a:lvl9pPr marL="3886200" indent="-228600" eaLnBrk="0" fontAlgn="base" hangingPunct="0">
              <a:spcBef>
                <a:spcPct val="20000"/>
              </a:spcBef>
              <a:spcAft>
                <a:spcPct val="0"/>
              </a:spcAft>
              <a:buClr>
                <a:srgbClr val="BE008C"/>
              </a:buClr>
              <a:buChar char="»"/>
              <a:defRPr>
                <a:solidFill>
                  <a:srgbClr val="2C2C86"/>
                </a:solidFill>
                <a:latin typeface="Verdana" pitchFamily="34" charset="0"/>
              </a:defRPr>
            </a:lvl9pPr>
          </a:lstStyle>
          <a:p>
            <a:pPr>
              <a:spcBef>
                <a:spcPct val="0"/>
              </a:spcBef>
              <a:buClrTx/>
              <a:buFontTx/>
              <a:buNone/>
            </a:pPr>
            <a:endParaRPr lang="fr-BE" altLang="fr-FR">
              <a:solidFill>
                <a:schemeClr val="tx1"/>
              </a:solidFill>
              <a:latin typeface="Times New Roman" pitchFamily="18" charset="0"/>
            </a:endParaRPr>
          </a:p>
        </p:txBody>
      </p:sp>
      <p:sp>
        <p:nvSpPr>
          <p:cNvPr id="9" name="Rounded Rectangle 7"/>
          <p:cNvSpPr>
            <a:spLocks noChangeArrowheads="1"/>
          </p:cNvSpPr>
          <p:nvPr/>
        </p:nvSpPr>
        <p:spPr bwMode="auto">
          <a:xfrm>
            <a:off x="6084168" y="1449592"/>
            <a:ext cx="2915816" cy="517079"/>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rgbClr val="BE008C"/>
              </a:buClr>
              <a:buChar char="•"/>
              <a:defRPr sz="2400">
                <a:solidFill>
                  <a:srgbClr val="2C2C86"/>
                </a:solidFill>
                <a:latin typeface="Verdana" pitchFamily="34" charset="0"/>
              </a:defRPr>
            </a:lvl1pPr>
            <a:lvl2pPr marL="742950" indent="-285750" eaLnBrk="0" hangingPunct="0">
              <a:spcBef>
                <a:spcPct val="20000"/>
              </a:spcBef>
              <a:buClr>
                <a:srgbClr val="BE008C"/>
              </a:buClr>
              <a:buFont typeface="Symbol" pitchFamily="18" charset="2"/>
              <a:buChar char="-"/>
              <a:defRPr sz="2200">
                <a:solidFill>
                  <a:srgbClr val="2C2C86"/>
                </a:solidFill>
                <a:latin typeface="Verdana" pitchFamily="34" charset="0"/>
              </a:defRPr>
            </a:lvl2pPr>
            <a:lvl3pPr marL="1143000" indent="-228600" eaLnBrk="0" hangingPunct="0">
              <a:spcBef>
                <a:spcPct val="20000"/>
              </a:spcBef>
              <a:buClr>
                <a:srgbClr val="BE008C"/>
              </a:buClr>
              <a:buFont typeface="Wingdings" pitchFamily="2" charset="2"/>
              <a:buChar char="§"/>
              <a:defRPr sz="2000">
                <a:solidFill>
                  <a:srgbClr val="2C2C86"/>
                </a:solidFill>
                <a:latin typeface="Verdana" pitchFamily="34" charset="0"/>
              </a:defRPr>
            </a:lvl3pPr>
            <a:lvl4pPr marL="1600200" indent="-228600" eaLnBrk="0" hangingPunct="0">
              <a:spcBef>
                <a:spcPct val="20000"/>
              </a:spcBef>
              <a:buClr>
                <a:srgbClr val="BE008C"/>
              </a:buClr>
              <a:buChar char="–"/>
              <a:defRPr>
                <a:solidFill>
                  <a:srgbClr val="2C2C86"/>
                </a:solidFill>
                <a:latin typeface="Verdana" pitchFamily="34" charset="0"/>
              </a:defRPr>
            </a:lvl4pPr>
            <a:lvl5pPr marL="2057400" indent="-228600" eaLnBrk="0" hangingPunct="0">
              <a:spcBef>
                <a:spcPct val="20000"/>
              </a:spcBef>
              <a:buClr>
                <a:srgbClr val="BE008C"/>
              </a:buClr>
              <a:buChar char="»"/>
              <a:defRPr>
                <a:solidFill>
                  <a:srgbClr val="2C2C86"/>
                </a:solidFill>
                <a:latin typeface="Verdana" pitchFamily="34" charset="0"/>
              </a:defRPr>
            </a:lvl5pPr>
            <a:lvl6pPr marL="2514600" indent="-228600" eaLnBrk="0" fontAlgn="base" hangingPunct="0">
              <a:spcBef>
                <a:spcPct val="20000"/>
              </a:spcBef>
              <a:spcAft>
                <a:spcPct val="0"/>
              </a:spcAft>
              <a:buClr>
                <a:srgbClr val="BE008C"/>
              </a:buClr>
              <a:buChar char="»"/>
              <a:defRPr>
                <a:solidFill>
                  <a:srgbClr val="2C2C86"/>
                </a:solidFill>
                <a:latin typeface="Verdana" pitchFamily="34" charset="0"/>
              </a:defRPr>
            </a:lvl6pPr>
            <a:lvl7pPr marL="2971800" indent="-228600" eaLnBrk="0" fontAlgn="base" hangingPunct="0">
              <a:spcBef>
                <a:spcPct val="20000"/>
              </a:spcBef>
              <a:spcAft>
                <a:spcPct val="0"/>
              </a:spcAft>
              <a:buClr>
                <a:srgbClr val="BE008C"/>
              </a:buClr>
              <a:buChar char="»"/>
              <a:defRPr>
                <a:solidFill>
                  <a:srgbClr val="2C2C86"/>
                </a:solidFill>
                <a:latin typeface="Verdana" pitchFamily="34" charset="0"/>
              </a:defRPr>
            </a:lvl7pPr>
            <a:lvl8pPr marL="3429000" indent="-228600" eaLnBrk="0" fontAlgn="base" hangingPunct="0">
              <a:spcBef>
                <a:spcPct val="20000"/>
              </a:spcBef>
              <a:spcAft>
                <a:spcPct val="0"/>
              </a:spcAft>
              <a:buClr>
                <a:srgbClr val="BE008C"/>
              </a:buClr>
              <a:buChar char="»"/>
              <a:defRPr>
                <a:solidFill>
                  <a:srgbClr val="2C2C86"/>
                </a:solidFill>
                <a:latin typeface="Verdana" pitchFamily="34" charset="0"/>
              </a:defRPr>
            </a:lvl8pPr>
            <a:lvl9pPr marL="3886200" indent="-228600" eaLnBrk="0" fontAlgn="base" hangingPunct="0">
              <a:spcBef>
                <a:spcPct val="20000"/>
              </a:spcBef>
              <a:spcAft>
                <a:spcPct val="0"/>
              </a:spcAft>
              <a:buClr>
                <a:srgbClr val="BE008C"/>
              </a:buClr>
              <a:buChar char="»"/>
              <a:defRPr>
                <a:solidFill>
                  <a:srgbClr val="2C2C86"/>
                </a:solidFill>
                <a:latin typeface="Verdana" pitchFamily="34" charset="0"/>
              </a:defRPr>
            </a:lvl9pPr>
          </a:lstStyle>
          <a:p>
            <a:pPr>
              <a:spcBef>
                <a:spcPct val="0"/>
              </a:spcBef>
              <a:buClrTx/>
              <a:buFontTx/>
              <a:buNone/>
            </a:pPr>
            <a:endParaRPr lang="fr-BE" altLang="fr-FR">
              <a:solidFill>
                <a:schemeClr val="tx1"/>
              </a:solidFill>
              <a:latin typeface="Times New Roman" pitchFamily="18" charset="0"/>
            </a:endParaRPr>
          </a:p>
        </p:txBody>
      </p:sp>
      <p:cxnSp>
        <p:nvCxnSpPr>
          <p:cNvPr id="10" name="Straight Arrow Connector 6"/>
          <p:cNvCxnSpPr>
            <a:cxnSpLocks noChangeShapeType="1"/>
          </p:cNvCxnSpPr>
          <p:nvPr/>
        </p:nvCxnSpPr>
        <p:spPr bwMode="auto">
          <a:xfrm>
            <a:off x="1768860" y="1240987"/>
            <a:ext cx="4027276" cy="46714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898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Voorbeeld integratie</a:t>
            </a:r>
            <a:endParaRPr lang="fr-BE" dirty="0"/>
          </a:p>
        </p:txBody>
      </p:sp>
      <p:sp>
        <p:nvSpPr>
          <p:cNvPr id="3" name="Content Placeholder 2"/>
          <p:cNvSpPr>
            <a:spLocks noGrp="1"/>
          </p:cNvSpPr>
          <p:nvPr>
            <p:ph idx="1"/>
          </p:nvPr>
        </p:nvSpPr>
        <p:spPr/>
        <p:txBody>
          <a:bodyPr/>
          <a:lstStyle/>
          <a:p>
            <a:endParaRPr lang="fr-BE"/>
          </a:p>
        </p:txBody>
      </p:sp>
      <p:sp>
        <p:nvSpPr>
          <p:cNvPr id="4" name="Slide Number Placeholder 3"/>
          <p:cNvSpPr>
            <a:spLocks noGrp="1"/>
          </p:cNvSpPr>
          <p:nvPr>
            <p:ph type="sldNum" sz="quarter" idx="10"/>
          </p:nvPr>
        </p:nvSpPr>
        <p:spPr/>
        <p:txBody>
          <a:bodyPr/>
          <a:lstStyle/>
          <a:p>
            <a:fld id="{5471B662-E07F-4B45-AF7C-5436FF003ECE}" type="slidenum">
              <a:rPr lang="en-GB" smtClean="0"/>
              <a:pPr/>
              <a:t>59</a:t>
            </a:fld>
            <a:endParaRPr lang="en-GB"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1" y="980697"/>
            <a:ext cx="9120998"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7"/>
          <p:cNvSpPr>
            <a:spLocks noChangeArrowheads="1"/>
          </p:cNvSpPr>
          <p:nvPr/>
        </p:nvSpPr>
        <p:spPr bwMode="auto">
          <a:xfrm>
            <a:off x="8240353" y="2204832"/>
            <a:ext cx="652127" cy="662633"/>
          </a:xfrm>
          <a:prstGeom prst="roundRect">
            <a:avLst>
              <a:gd name="adj" fmla="val 16667"/>
            </a:avLst>
          </a:prstGeom>
          <a:noFill/>
          <a:ln w="2540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lr>
                <a:srgbClr val="BE008C"/>
              </a:buClr>
              <a:buChar char="•"/>
              <a:defRPr sz="2400">
                <a:solidFill>
                  <a:srgbClr val="2C2C86"/>
                </a:solidFill>
                <a:latin typeface="Verdana" pitchFamily="34" charset="0"/>
              </a:defRPr>
            </a:lvl1pPr>
            <a:lvl2pPr marL="742950" indent="-285750" eaLnBrk="0" hangingPunct="0">
              <a:spcBef>
                <a:spcPct val="20000"/>
              </a:spcBef>
              <a:buClr>
                <a:srgbClr val="BE008C"/>
              </a:buClr>
              <a:buFont typeface="Symbol" pitchFamily="18" charset="2"/>
              <a:buChar char="-"/>
              <a:defRPr sz="2200">
                <a:solidFill>
                  <a:srgbClr val="2C2C86"/>
                </a:solidFill>
                <a:latin typeface="Verdana" pitchFamily="34" charset="0"/>
              </a:defRPr>
            </a:lvl2pPr>
            <a:lvl3pPr marL="1143000" indent="-228600" eaLnBrk="0" hangingPunct="0">
              <a:spcBef>
                <a:spcPct val="20000"/>
              </a:spcBef>
              <a:buClr>
                <a:srgbClr val="BE008C"/>
              </a:buClr>
              <a:buFont typeface="Wingdings" pitchFamily="2" charset="2"/>
              <a:buChar char="§"/>
              <a:defRPr sz="2000">
                <a:solidFill>
                  <a:srgbClr val="2C2C86"/>
                </a:solidFill>
                <a:latin typeface="Verdana" pitchFamily="34" charset="0"/>
              </a:defRPr>
            </a:lvl3pPr>
            <a:lvl4pPr marL="1600200" indent="-228600" eaLnBrk="0" hangingPunct="0">
              <a:spcBef>
                <a:spcPct val="20000"/>
              </a:spcBef>
              <a:buClr>
                <a:srgbClr val="BE008C"/>
              </a:buClr>
              <a:buChar char="–"/>
              <a:defRPr>
                <a:solidFill>
                  <a:srgbClr val="2C2C86"/>
                </a:solidFill>
                <a:latin typeface="Verdana" pitchFamily="34" charset="0"/>
              </a:defRPr>
            </a:lvl4pPr>
            <a:lvl5pPr marL="2057400" indent="-228600" eaLnBrk="0" hangingPunct="0">
              <a:spcBef>
                <a:spcPct val="20000"/>
              </a:spcBef>
              <a:buClr>
                <a:srgbClr val="BE008C"/>
              </a:buClr>
              <a:buChar char="»"/>
              <a:defRPr>
                <a:solidFill>
                  <a:srgbClr val="2C2C86"/>
                </a:solidFill>
                <a:latin typeface="Verdana" pitchFamily="34" charset="0"/>
              </a:defRPr>
            </a:lvl5pPr>
            <a:lvl6pPr marL="2514600" indent="-228600" eaLnBrk="0" fontAlgn="base" hangingPunct="0">
              <a:spcBef>
                <a:spcPct val="20000"/>
              </a:spcBef>
              <a:spcAft>
                <a:spcPct val="0"/>
              </a:spcAft>
              <a:buClr>
                <a:srgbClr val="BE008C"/>
              </a:buClr>
              <a:buChar char="»"/>
              <a:defRPr>
                <a:solidFill>
                  <a:srgbClr val="2C2C86"/>
                </a:solidFill>
                <a:latin typeface="Verdana" pitchFamily="34" charset="0"/>
              </a:defRPr>
            </a:lvl6pPr>
            <a:lvl7pPr marL="2971800" indent="-228600" eaLnBrk="0" fontAlgn="base" hangingPunct="0">
              <a:spcBef>
                <a:spcPct val="20000"/>
              </a:spcBef>
              <a:spcAft>
                <a:spcPct val="0"/>
              </a:spcAft>
              <a:buClr>
                <a:srgbClr val="BE008C"/>
              </a:buClr>
              <a:buChar char="»"/>
              <a:defRPr>
                <a:solidFill>
                  <a:srgbClr val="2C2C86"/>
                </a:solidFill>
                <a:latin typeface="Verdana" pitchFamily="34" charset="0"/>
              </a:defRPr>
            </a:lvl7pPr>
            <a:lvl8pPr marL="3429000" indent="-228600" eaLnBrk="0" fontAlgn="base" hangingPunct="0">
              <a:spcBef>
                <a:spcPct val="20000"/>
              </a:spcBef>
              <a:spcAft>
                <a:spcPct val="0"/>
              </a:spcAft>
              <a:buClr>
                <a:srgbClr val="BE008C"/>
              </a:buClr>
              <a:buChar char="»"/>
              <a:defRPr>
                <a:solidFill>
                  <a:srgbClr val="2C2C86"/>
                </a:solidFill>
                <a:latin typeface="Verdana" pitchFamily="34" charset="0"/>
              </a:defRPr>
            </a:lvl8pPr>
            <a:lvl9pPr marL="3886200" indent="-228600" eaLnBrk="0" fontAlgn="base" hangingPunct="0">
              <a:spcBef>
                <a:spcPct val="20000"/>
              </a:spcBef>
              <a:spcAft>
                <a:spcPct val="0"/>
              </a:spcAft>
              <a:buClr>
                <a:srgbClr val="BE008C"/>
              </a:buClr>
              <a:buChar char="»"/>
              <a:defRPr>
                <a:solidFill>
                  <a:srgbClr val="2C2C86"/>
                </a:solidFill>
                <a:latin typeface="Verdana" pitchFamily="34" charset="0"/>
              </a:defRPr>
            </a:lvl9pPr>
          </a:lstStyle>
          <a:p>
            <a:pPr>
              <a:spcBef>
                <a:spcPct val="0"/>
              </a:spcBef>
              <a:buClrTx/>
              <a:buFontTx/>
              <a:buNone/>
            </a:pPr>
            <a:endParaRPr lang="fr-BE" altLang="fr-FR">
              <a:solidFill>
                <a:schemeClr val="tx1"/>
              </a:solidFill>
              <a:latin typeface="Times New Roman" pitchFamily="18" charset="0"/>
            </a:endParaRPr>
          </a:p>
        </p:txBody>
      </p:sp>
      <p:cxnSp>
        <p:nvCxnSpPr>
          <p:cNvPr id="7" name="Straight Arrow Connector 6"/>
          <p:cNvCxnSpPr>
            <a:cxnSpLocks noChangeShapeType="1"/>
          </p:cNvCxnSpPr>
          <p:nvPr/>
        </p:nvCxnSpPr>
        <p:spPr bwMode="auto">
          <a:xfrm>
            <a:off x="6300192" y="907552"/>
            <a:ext cx="2069976" cy="129614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8268"/>
            <a:ext cx="8100392" cy="350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58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Wensen overheid</a:t>
            </a:r>
            <a:endParaRPr lang="fr-BE" dirty="0"/>
          </a:p>
        </p:txBody>
      </p:sp>
      <p:sp>
        <p:nvSpPr>
          <p:cNvPr id="3" name="Content Placeholder 2"/>
          <p:cNvSpPr>
            <a:spLocks noGrp="1"/>
          </p:cNvSpPr>
          <p:nvPr>
            <p:ph idx="1"/>
          </p:nvPr>
        </p:nvSpPr>
        <p:spPr/>
        <p:txBody>
          <a:bodyPr/>
          <a:lstStyle/>
          <a:p>
            <a:r>
              <a:rPr lang="nl-BE" altLang="fr-FR" smtClean="0"/>
              <a:t>Burgers en ondernemingen die tevreden zijn omdat ze een dienstverlening krijgen die voldoet aan hun verwachtingen</a:t>
            </a:r>
          </a:p>
          <a:p>
            <a:r>
              <a:rPr lang="nl-BE" altLang="fr-FR" smtClean="0"/>
              <a:t>Maximaliseren van de effectiviteit van het beleid</a:t>
            </a:r>
          </a:p>
          <a:p>
            <a:r>
              <a:rPr lang="nl-BE" altLang="fr-FR" smtClean="0"/>
              <a:t>Kostenbeheersing voor alle betrokkenen</a:t>
            </a:r>
          </a:p>
          <a:p>
            <a:r>
              <a:rPr lang="nl-BE" altLang="fr-FR" smtClean="0"/>
              <a:t>Optimaliseren van de efficiëntie van de werking van de overheidsdiensten en de private instanties met opdrachten van algemeen belang</a:t>
            </a:r>
          </a:p>
          <a:p>
            <a:r>
              <a:rPr lang="nl-BE" altLang="fr-FR" smtClean="0"/>
              <a:t>Vermijden en bestrijden van fraude</a:t>
            </a:r>
          </a:p>
          <a:p>
            <a:r>
              <a:rPr lang="nl-BE" altLang="fr-FR" smtClean="0"/>
              <a:t>Degelijke ondersteuning van het beleid</a:t>
            </a:r>
          </a:p>
          <a:p>
            <a:r>
              <a:rPr lang="nl-BE" altLang="fr-FR" smtClean="0"/>
              <a:t>Bevorderen van de sociale inclusie</a:t>
            </a:r>
            <a:endParaRPr lang="nl-BE" altLang="fr-FR" dirty="0"/>
          </a:p>
        </p:txBody>
      </p:sp>
      <p:sp>
        <p:nvSpPr>
          <p:cNvPr id="5" name="Slide Number Placeholder 3"/>
          <p:cNvSpPr>
            <a:spLocks noGrp="1"/>
          </p:cNvSpPr>
          <p:nvPr>
            <p:ph type="sldNum" sz="quarter" idx="10"/>
          </p:nvPr>
        </p:nvSpPr>
        <p:spPr/>
        <p:txBody>
          <a:bodyPr/>
          <a:lstStyle/>
          <a:p>
            <a:fld id="{5471B662-E07F-4B45-AF7C-5436FF003ECE}" type="slidenum">
              <a:rPr lang="en-GB" smtClean="0"/>
              <a:pPr/>
              <a:t>6</a:t>
            </a:fld>
            <a:endParaRPr lang="en-GB" dirty="0"/>
          </a:p>
        </p:txBody>
      </p:sp>
    </p:spTree>
    <p:extLst>
      <p:ext uri="{BB962C8B-B14F-4D97-AF65-F5344CB8AC3E}">
        <p14:creationId xmlns:p14="http://schemas.microsoft.com/office/powerpoint/2010/main" val="3159176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t>
            </a:r>
            <a:r>
              <a:rPr lang="nl-BE" dirty="0" smtClean="0"/>
              <a:t>oorbeelden van transformatie</a:t>
            </a:r>
            <a:endParaRPr lang="fr-BE" dirty="0"/>
          </a:p>
        </p:txBody>
      </p:sp>
      <p:sp>
        <p:nvSpPr>
          <p:cNvPr id="3" name="Content Placeholder 2"/>
          <p:cNvSpPr>
            <a:spLocks noGrp="1"/>
          </p:cNvSpPr>
          <p:nvPr>
            <p:ph idx="1"/>
          </p:nvPr>
        </p:nvSpPr>
        <p:spPr/>
        <p:txBody>
          <a:bodyPr>
            <a:normAutofit/>
          </a:bodyPr>
          <a:lstStyle/>
          <a:p>
            <a:r>
              <a:rPr lang="nl-BE" dirty="0" smtClean="0"/>
              <a:t>Globaal financieel beheer in de sociale zekerheid</a:t>
            </a:r>
          </a:p>
          <a:p>
            <a:r>
              <a:rPr lang="nl-BE" dirty="0" smtClean="0"/>
              <a:t>Automatische toekenning van afgeleide rechten</a:t>
            </a:r>
          </a:p>
          <a:p>
            <a:r>
              <a:rPr lang="nl-BE" dirty="0" smtClean="0"/>
              <a:t>Gezondheidszorgverstrekking op basis van elektronische gegevensdeling tussen zorgverstrekkers en </a:t>
            </a:r>
            <a:r>
              <a:rPr lang="nl-BE" dirty="0" err="1" smtClean="0"/>
              <a:t>evidenced</a:t>
            </a:r>
            <a:r>
              <a:rPr lang="nl-BE" dirty="0" smtClean="0"/>
              <a:t> </a:t>
            </a:r>
            <a:r>
              <a:rPr lang="nl-BE" dirty="0" err="1" smtClean="0"/>
              <a:t>based</a:t>
            </a:r>
            <a:r>
              <a:rPr lang="nl-BE" dirty="0" smtClean="0"/>
              <a:t> </a:t>
            </a:r>
            <a:r>
              <a:rPr lang="nl-BE" dirty="0" err="1" smtClean="0"/>
              <a:t>medicine</a:t>
            </a:r>
            <a:r>
              <a:rPr lang="nl-BE" dirty="0" smtClean="0"/>
              <a:t> </a:t>
            </a:r>
          </a:p>
          <a:p>
            <a:r>
              <a:rPr lang="nl-BE" dirty="0" smtClean="0"/>
              <a:t>Overheid in dynamische regierol </a:t>
            </a:r>
            <a:r>
              <a:rPr lang="nl-BE" dirty="0" err="1" smtClean="0"/>
              <a:t>ipv</a:t>
            </a:r>
            <a:r>
              <a:rPr lang="nl-BE" dirty="0" smtClean="0"/>
              <a:t> monopolistische actor of passieve regulator </a:t>
            </a:r>
          </a:p>
          <a:p>
            <a:r>
              <a:rPr lang="nl-BE" dirty="0" smtClean="0"/>
              <a:t>Inschakeling eindgebruikers en </a:t>
            </a:r>
            <a:r>
              <a:rPr lang="nl-BE" dirty="0" err="1" smtClean="0"/>
              <a:t>communities</a:t>
            </a:r>
            <a:r>
              <a:rPr lang="nl-BE" dirty="0" smtClean="0"/>
              <a:t> bij ontwikkeling van front office toepassingen</a:t>
            </a:r>
          </a:p>
        </p:txBody>
      </p:sp>
      <p:sp>
        <p:nvSpPr>
          <p:cNvPr id="4" name="Slide Number Placeholder 3"/>
          <p:cNvSpPr>
            <a:spLocks noGrp="1"/>
          </p:cNvSpPr>
          <p:nvPr>
            <p:ph type="sldNum" sz="quarter" idx="10"/>
          </p:nvPr>
        </p:nvSpPr>
        <p:spPr/>
        <p:txBody>
          <a:bodyPr/>
          <a:lstStyle/>
          <a:p>
            <a:fld id="{5471B662-E07F-4B45-AF7C-5436FF003ECE}" type="slidenum">
              <a:rPr lang="en-GB" smtClean="0"/>
              <a:pPr/>
              <a:t>60</a:t>
            </a:fld>
            <a:endParaRPr lang="en-GB" dirty="0"/>
          </a:p>
        </p:txBody>
      </p:sp>
    </p:spTree>
    <p:extLst>
      <p:ext uri="{BB962C8B-B14F-4D97-AF65-F5344CB8AC3E}">
        <p14:creationId xmlns:p14="http://schemas.microsoft.com/office/powerpoint/2010/main" val="47549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a:t>
            </a:r>
            <a:r>
              <a:rPr lang="nl-BE" dirty="0" err="1" smtClean="0"/>
              <a:t>synergieën</a:t>
            </a:r>
            <a:r>
              <a:rPr lang="nl-BE" dirty="0" smtClean="0"/>
              <a:t>: </a:t>
            </a:r>
            <a:r>
              <a:rPr lang="nl-BE" dirty="0" err="1" smtClean="0"/>
              <a:t>Nexus</a:t>
            </a:r>
            <a:r>
              <a:rPr lang="nl-BE" dirty="0" smtClean="0"/>
              <a:t> effect</a:t>
            </a:r>
            <a:endParaRPr lang="fr-BE" dirty="0"/>
          </a:p>
        </p:txBody>
      </p:sp>
      <p:pic>
        <p:nvPicPr>
          <p:cNvPr id="5"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064" y="1049867"/>
            <a:ext cx="6184198" cy="540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607653" y="5998025"/>
            <a:ext cx="2090057" cy="307777"/>
          </a:xfrm>
          <a:prstGeom prst="rect">
            <a:avLst/>
          </a:prstGeom>
          <a:noFill/>
        </p:spPr>
        <p:txBody>
          <a:bodyPr wrap="square" rtlCol="0">
            <a:spAutoFit/>
          </a:bodyPr>
          <a:lstStyle/>
          <a:p>
            <a:r>
              <a:rPr lang="nl-BE" sz="1400" dirty="0" smtClean="0"/>
              <a:t>Bron: MIT </a:t>
            </a:r>
            <a:r>
              <a:rPr lang="nl-BE" sz="1400" dirty="0" err="1" smtClean="0"/>
              <a:t>Sloan</a:t>
            </a:r>
            <a:endParaRPr lang="en-US" sz="1400" dirty="0"/>
          </a:p>
        </p:txBody>
      </p:sp>
      <p:sp>
        <p:nvSpPr>
          <p:cNvPr id="3" name="Slide Number Placeholder 2"/>
          <p:cNvSpPr>
            <a:spLocks noGrp="1"/>
          </p:cNvSpPr>
          <p:nvPr>
            <p:ph type="sldNum" sz="quarter" idx="10"/>
          </p:nvPr>
        </p:nvSpPr>
        <p:spPr/>
        <p:txBody>
          <a:bodyPr/>
          <a:lstStyle/>
          <a:p>
            <a:fld id="{5471B662-E07F-4B45-AF7C-5436FF003ECE}" type="slidenum">
              <a:rPr lang="en-GB" smtClean="0"/>
              <a:pPr/>
              <a:t>61</a:t>
            </a:fld>
            <a:endParaRPr lang="en-GB" dirty="0"/>
          </a:p>
        </p:txBody>
      </p:sp>
    </p:spTree>
    <p:extLst>
      <p:ext uri="{BB962C8B-B14F-4D97-AF65-F5344CB8AC3E}">
        <p14:creationId xmlns:p14="http://schemas.microsoft.com/office/powerpoint/2010/main" val="917282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KSF: goede architectuur: SOA</a:t>
            </a:r>
            <a:endParaRPr lang="nl-BE" dirty="0"/>
          </a:p>
        </p:txBody>
      </p:sp>
      <p:sp>
        <p:nvSpPr>
          <p:cNvPr id="3" name="Content Placeholder 2"/>
          <p:cNvSpPr>
            <a:spLocks noGrp="1"/>
          </p:cNvSpPr>
          <p:nvPr>
            <p:ph idx="1"/>
          </p:nvPr>
        </p:nvSpPr>
        <p:spPr/>
        <p:txBody>
          <a:bodyPr>
            <a:normAutofit fontScale="85000" lnSpcReduction="20000"/>
          </a:bodyPr>
          <a:lstStyle/>
          <a:p>
            <a:pPr marL="0" indent="0">
              <a:buNone/>
            </a:pPr>
            <a:r>
              <a:rPr lang="en-US" altLang="fr-FR" dirty="0"/>
              <a:t>“Service Oriented Architecture (SOA) is a paradigm for organizing and utilizing </a:t>
            </a:r>
            <a:r>
              <a:rPr lang="en-US" altLang="fr-FR" dirty="0">
                <a:solidFill>
                  <a:srgbClr val="FF0000"/>
                </a:solidFill>
              </a:rPr>
              <a:t>distributed capabilities </a:t>
            </a:r>
            <a:r>
              <a:rPr lang="en-US" altLang="fr-FR" dirty="0"/>
              <a:t>that may be </a:t>
            </a:r>
            <a:r>
              <a:rPr lang="en-US" altLang="fr-FR" dirty="0">
                <a:solidFill>
                  <a:srgbClr val="FF0000"/>
                </a:solidFill>
              </a:rPr>
              <a:t>under the control of different ownership domains</a:t>
            </a:r>
            <a:r>
              <a:rPr lang="en-US" altLang="fr-FR" dirty="0"/>
              <a:t>. </a:t>
            </a:r>
          </a:p>
          <a:p>
            <a:endParaRPr lang="en-US" altLang="fr-FR" dirty="0"/>
          </a:p>
          <a:p>
            <a:pPr marL="0" indent="0">
              <a:buNone/>
            </a:pPr>
            <a:r>
              <a:rPr lang="en-US" altLang="fr-FR" dirty="0"/>
              <a:t>It provides a uniform means to offer, discover, interact with and use capabilities to produce desired effects consistent with measurable preconditions and expectations.</a:t>
            </a:r>
          </a:p>
          <a:p>
            <a:endParaRPr lang="en-US" altLang="fr-FR" dirty="0"/>
          </a:p>
          <a:p>
            <a:pPr marL="0" indent="0">
              <a:buNone/>
            </a:pPr>
            <a:r>
              <a:rPr lang="en-US" altLang="fr-FR" dirty="0"/>
              <a:t>Enterprise architects believe that SOA can help businesses </a:t>
            </a:r>
            <a:r>
              <a:rPr lang="en-US" altLang="fr-FR" dirty="0">
                <a:solidFill>
                  <a:srgbClr val="FF0000"/>
                </a:solidFill>
              </a:rPr>
              <a:t>respond more quickly and cost-effectively to the changing market conditions</a:t>
            </a:r>
            <a:r>
              <a:rPr lang="en-US" altLang="fr-FR" dirty="0"/>
              <a:t>. This style of architecture promotes reuse at the macro (service) level rather than micro levels (</a:t>
            </a:r>
            <a:r>
              <a:rPr lang="en-US" altLang="fr-FR" dirty="0" err="1"/>
              <a:t>eg</a:t>
            </a:r>
            <a:r>
              <a:rPr lang="en-US" altLang="fr-FR" dirty="0"/>
              <a:t>. objects). It also </a:t>
            </a:r>
            <a:r>
              <a:rPr lang="en-US" altLang="fr-FR" dirty="0">
                <a:solidFill>
                  <a:srgbClr val="FF0000"/>
                </a:solidFill>
              </a:rPr>
              <a:t>makes interconnection of existing </a:t>
            </a:r>
            <a:r>
              <a:rPr lang="en-US" altLang="fr-FR" dirty="0" smtClean="0">
                <a:solidFill>
                  <a:srgbClr val="FF0000"/>
                </a:solidFill>
              </a:rPr>
              <a:t>ICT </a:t>
            </a:r>
            <a:r>
              <a:rPr lang="en-US" altLang="fr-FR" dirty="0">
                <a:solidFill>
                  <a:srgbClr val="FF0000"/>
                </a:solidFill>
              </a:rPr>
              <a:t>assets trivial</a:t>
            </a:r>
            <a:r>
              <a:rPr lang="en-US" altLang="fr-FR" dirty="0"/>
              <a:t>.” </a:t>
            </a:r>
          </a:p>
          <a:p>
            <a:endParaRPr lang="en-US" altLang="fr-FR" dirty="0"/>
          </a:p>
          <a:p>
            <a:pPr marL="0" indent="0">
              <a:buNone/>
            </a:pPr>
            <a:r>
              <a:rPr lang="en-US" altLang="fr-FR" dirty="0"/>
              <a:t>(OASIS Reference Group)</a:t>
            </a:r>
          </a:p>
          <a:p>
            <a:pPr marL="0" indent="0">
              <a:buNone/>
            </a:pPr>
            <a:endParaRPr lang="nl-BE" dirty="0" smtClean="0"/>
          </a:p>
        </p:txBody>
      </p:sp>
      <p:sp>
        <p:nvSpPr>
          <p:cNvPr id="5" name="Slide Number Placeholder 4"/>
          <p:cNvSpPr>
            <a:spLocks noGrp="1"/>
          </p:cNvSpPr>
          <p:nvPr>
            <p:ph type="sldNum" sz="quarter" idx="10"/>
          </p:nvPr>
        </p:nvSpPr>
        <p:spPr/>
        <p:txBody>
          <a:bodyPr/>
          <a:lstStyle/>
          <a:p>
            <a:fld id="{5471B662-E07F-4B45-AF7C-5436FF003ECE}" type="slidenum">
              <a:rPr lang="en-GB" smtClean="0"/>
              <a:pPr/>
              <a:t>62</a:t>
            </a:fld>
            <a:endParaRPr lang="en-GB" dirty="0"/>
          </a:p>
        </p:txBody>
      </p:sp>
    </p:spTree>
    <p:extLst>
      <p:ext uri="{BB962C8B-B14F-4D97-AF65-F5344CB8AC3E}">
        <p14:creationId xmlns:p14="http://schemas.microsoft.com/office/powerpoint/2010/main" val="34912983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Enkele kernbegrippen van SOA</a:t>
            </a:r>
            <a:endParaRPr lang="fr-BE" dirty="0"/>
          </a:p>
        </p:txBody>
      </p:sp>
      <p:sp>
        <p:nvSpPr>
          <p:cNvPr id="3" name="Content Placeholder 2"/>
          <p:cNvSpPr>
            <a:spLocks noGrp="1"/>
          </p:cNvSpPr>
          <p:nvPr>
            <p:ph idx="1"/>
          </p:nvPr>
        </p:nvSpPr>
        <p:spPr/>
        <p:txBody>
          <a:bodyPr>
            <a:normAutofit lnSpcReduction="10000"/>
          </a:bodyPr>
          <a:lstStyle/>
          <a:p>
            <a:r>
              <a:rPr lang="nl-BE" smtClean="0"/>
              <a:t>Modulariteit en vervangbaarheid van diensten</a:t>
            </a:r>
          </a:p>
          <a:p>
            <a:endParaRPr lang="nl-BE" smtClean="0"/>
          </a:p>
          <a:p>
            <a:r>
              <a:rPr lang="nl-BE" smtClean="0"/>
              <a:t>Compositioneerbaarheid van diensten</a:t>
            </a:r>
          </a:p>
          <a:p>
            <a:endParaRPr lang="nl-BE" smtClean="0"/>
          </a:p>
          <a:p>
            <a:r>
              <a:rPr lang="nl-BE" smtClean="0"/>
              <a:t>Genericiteit van diensten</a:t>
            </a:r>
          </a:p>
          <a:p>
            <a:endParaRPr lang="nl-BE" smtClean="0"/>
          </a:p>
          <a:p>
            <a:r>
              <a:rPr lang="nl-BE" smtClean="0"/>
              <a:t>Gebruik van open, internationale standaarden (standaardiseren = massa – massa = kassa)</a:t>
            </a:r>
          </a:p>
          <a:p>
            <a:endParaRPr lang="nl-BE" smtClean="0"/>
          </a:p>
          <a:p>
            <a:r>
              <a:rPr lang="nl-BE" smtClean="0"/>
              <a:t>Virtualiteit van diensten: afnemer heeft geen weet van concrete implementatie</a:t>
            </a:r>
            <a:endParaRPr lang="nl-BE" dirty="0" smtClean="0"/>
          </a:p>
        </p:txBody>
      </p:sp>
      <p:sp>
        <p:nvSpPr>
          <p:cNvPr id="4" name="Slide Number Placeholder 3"/>
          <p:cNvSpPr>
            <a:spLocks noGrp="1"/>
          </p:cNvSpPr>
          <p:nvPr>
            <p:ph type="sldNum" sz="quarter" idx="10"/>
          </p:nvPr>
        </p:nvSpPr>
        <p:spPr/>
        <p:txBody>
          <a:bodyPr/>
          <a:lstStyle/>
          <a:p>
            <a:fld id="{5471B662-E07F-4B45-AF7C-5436FF003ECE}" type="slidenum">
              <a:rPr lang="en-GB" smtClean="0"/>
              <a:pPr/>
              <a:t>63</a:t>
            </a:fld>
            <a:endParaRPr lang="en-GB" dirty="0"/>
          </a:p>
        </p:txBody>
      </p:sp>
    </p:spTree>
    <p:extLst>
      <p:ext uri="{BB962C8B-B14F-4D97-AF65-F5344CB8AC3E}">
        <p14:creationId xmlns:p14="http://schemas.microsoft.com/office/powerpoint/2010/main" val="18137007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Waarom een SOA-architectuur ?</a:t>
            </a:r>
            <a:endParaRPr lang="fr-BE" dirty="0"/>
          </a:p>
        </p:txBody>
      </p:sp>
      <p:sp>
        <p:nvSpPr>
          <p:cNvPr id="3" name="Content Placeholder 2"/>
          <p:cNvSpPr>
            <a:spLocks noGrp="1"/>
          </p:cNvSpPr>
          <p:nvPr>
            <p:ph idx="1"/>
          </p:nvPr>
        </p:nvSpPr>
        <p:spPr/>
        <p:txBody>
          <a:bodyPr/>
          <a:lstStyle/>
          <a:p>
            <a:r>
              <a:rPr lang="en-US" altLang="fr-FR" dirty="0" err="1" smtClean="0"/>
              <a:t>Nood</a:t>
            </a:r>
            <a:r>
              <a:rPr lang="en-US" altLang="fr-FR" dirty="0" smtClean="0"/>
              <a:t> </a:t>
            </a:r>
            <a:r>
              <a:rPr lang="en-US" altLang="fr-FR" dirty="0" err="1" smtClean="0"/>
              <a:t>aan</a:t>
            </a:r>
            <a:endParaRPr lang="en-US" altLang="fr-FR" dirty="0" smtClean="0"/>
          </a:p>
          <a:p>
            <a:pPr lvl="1"/>
            <a:r>
              <a:rPr lang="en-US" altLang="fr-FR" dirty="0" err="1" smtClean="0"/>
              <a:t>samenwerking</a:t>
            </a:r>
            <a:r>
              <a:rPr lang="en-US" altLang="fr-FR" dirty="0" smtClean="0"/>
              <a:t> </a:t>
            </a:r>
            <a:r>
              <a:rPr lang="en-US" altLang="fr-FR" dirty="0" err="1" smtClean="0"/>
              <a:t>en</a:t>
            </a:r>
            <a:r>
              <a:rPr lang="en-US" altLang="fr-FR" dirty="0" smtClean="0"/>
              <a:t> </a:t>
            </a:r>
            <a:r>
              <a:rPr lang="en-US" altLang="fr-FR" dirty="0" err="1" smtClean="0"/>
              <a:t>procescoordinatie</a:t>
            </a:r>
            <a:r>
              <a:rPr lang="en-US" altLang="fr-FR" dirty="0" smtClean="0"/>
              <a:t> </a:t>
            </a:r>
            <a:r>
              <a:rPr lang="en-US" altLang="fr-FR" dirty="0" err="1" smtClean="0"/>
              <a:t>tussen</a:t>
            </a:r>
            <a:endParaRPr lang="en-US" altLang="fr-FR" dirty="0" smtClean="0"/>
          </a:p>
          <a:p>
            <a:pPr lvl="2"/>
            <a:r>
              <a:rPr lang="en-US" altLang="fr-FR" dirty="0" smtClean="0"/>
              <a:t>&gt; 3.000 </a:t>
            </a:r>
            <a:r>
              <a:rPr lang="en-US" altLang="fr-FR" dirty="0" err="1" smtClean="0"/>
              <a:t>actoren</a:t>
            </a:r>
            <a:r>
              <a:rPr lang="en-US" altLang="fr-FR" dirty="0" smtClean="0"/>
              <a:t> in de </a:t>
            </a:r>
            <a:r>
              <a:rPr lang="en-US" altLang="fr-FR" dirty="0" err="1" smtClean="0"/>
              <a:t>sociale</a:t>
            </a:r>
            <a:r>
              <a:rPr lang="en-US" altLang="fr-FR" dirty="0" smtClean="0"/>
              <a:t> sector</a:t>
            </a:r>
          </a:p>
          <a:p>
            <a:pPr lvl="2"/>
            <a:r>
              <a:rPr lang="en-US" altLang="fr-FR" dirty="0" smtClean="0"/>
              <a:t>&gt; 240.000 </a:t>
            </a:r>
            <a:r>
              <a:rPr lang="en-US" altLang="fr-FR" dirty="0" err="1" smtClean="0"/>
              <a:t>ondernemingen</a:t>
            </a:r>
            <a:endParaRPr lang="en-US" altLang="fr-FR" dirty="0" smtClean="0"/>
          </a:p>
          <a:p>
            <a:pPr lvl="2"/>
            <a:r>
              <a:rPr lang="en-US" altLang="fr-FR" dirty="0" smtClean="0"/>
              <a:t>&gt; 1.000.000 </a:t>
            </a:r>
            <a:r>
              <a:rPr lang="en-US" altLang="fr-FR" dirty="0" err="1" smtClean="0"/>
              <a:t>zelfstandigen</a:t>
            </a:r>
            <a:endParaRPr lang="en-US" altLang="fr-FR" dirty="0" smtClean="0"/>
          </a:p>
          <a:p>
            <a:pPr lvl="2"/>
            <a:r>
              <a:rPr lang="en-US" altLang="fr-FR" dirty="0" smtClean="0"/>
              <a:t>&gt; 11.000.000 burgers</a:t>
            </a:r>
          </a:p>
          <a:p>
            <a:pPr lvl="1"/>
            <a:r>
              <a:rPr lang="en-US" altLang="fr-FR" dirty="0" smtClean="0"/>
              <a:t>met respect </a:t>
            </a:r>
            <a:r>
              <a:rPr lang="en-US" altLang="fr-FR" dirty="0" err="1" smtClean="0"/>
              <a:t>voor</a:t>
            </a:r>
            <a:r>
              <a:rPr lang="en-US" altLang="fr-FR" dirty="0" smtClean="0"/>
              <a:t> </a:t>
            </a:r>
            <a:r>
              <a:rPr lang="en-US" altLang="fr-FR" dirty="0" err="1" smtClean="0"/>
              <a:t>hun</a:t>
            </a:r>
            <a:r>
              <a:rPr lang="en-US" altLang="fr-FR" dirty="0" smtClean="0"/>
              <a:t> </a:t>
            </a:r>
            <a:r>
              <a:rPr lang="en-US" altLang="fr-FR" dirty="0" err="1" smtClean="0"/>
              <a:t>inhoudelijke</a:t>
            </a:r>
            <a:r>
              <a:rPr lang="en-US" altLang="fr-FR" dirty="0" smtClean="0"/>
              <a:t> </a:t>
            </a:r>
            <a:r>
              <a:rPr lang="en-US" altLang="fr-FR" dirty="0" err="1" smtClean="0"/>
              <a:t>autonomie</a:t>
            </a:r>
            <a:r>
              <a:rPr lang="en-US" altLang="fr-FR" dirty="0" smtClean="0"/>
              <a:t> </a:t>
            </a:r>
            <a:r>
              <a:rPr lang="en-US" altLang="fr-FR" dirty="0" err="1" smtClean="0"/>
              <a:t>en</a:t>
            </a:r>
            <a:r>
              <a:rPr lang="en-US" altLang="fr-FR" dirty="0" smtClean="0"/>
              <a:t> </a:t>
            </a:r>
            <a:r>
              <a:rPr lang="en-US" altLang="fr-FR" dirty="0" err="1" smtClean="0"/>
              <a:t>wettelijke</a:t>
            </a:r>
            <a:r>
              <a:rPr lang="en-US" altLang="fr-FR" dirty="0" smtClean="0"/>
              <a:t> </a:t>
            </a:r>
            <a:r>
              <a:rPr lang="en-US" altLang="fr-FR" dirty="0" err="1" smtClean="0"/>
              <a:t>opdrachten</a:t>
            </a:r>
            <a:endParaRPr lang="en-US" altLang="fr-FR" dirty="0" smtClean="0"/>
          </a:p>
          <a:p>
            <a:pPr lvl="1"/>
            <a:r>
              <a:rPr lang="en-US" altLang="fr-FR" dirty="0" smtClean="0"/>
              <a:t> SOA </a:t>
            </a:r>
            <a:r>
              <a:rPr lang="en-US" altLang="fr-FR" dirty="0" err="1" smtClean="0"/>
              <a:t>biedt</a:t>
            </a:r>
            <a:r>
              <a:rPr lang="en-US" altLang="fr-FR" dirty="0" smtClean="0"/>
              <a:t> de </a:t>
            </a:r>
            <a:r>
              <a:rPr lang="en-US" altLang="fr-FR" dirty="0" err="1" smtClean="0"/>
              <a:t>mogelijkheid</a:t>
            </a:r>
            <a:r>
              <a:rPr lang="en-US" altLang="fr-FR" dirty="0" smtClean="0"/>
              <a:t> om</a:t>
            </a:r>
          </a:p>
          <a:p>
            <a:pPr lvl="2"/>
            <a:r>
              <a:rPr lang="en-US" altLang="fr-FR" dirty="0" err="1" smtClean="0"/>
              <a:t>processen</a:t>
            </a:r>
            <a:r>
              <a:rPr lang="en-US" altLang="fr-FR" dirty="0" smtClean="0"/>
              <a:t> over </a:t>
            </a:r>
            <a:r>
              <a:rPr lang="en-US" altLang="fr-FR" dirty="0" err="1" smtClean="0"/>
              <a:t>actoren</a:t>
            </a:r>
            <a:r>
              <a:rPr lang="en-US" altLang="fr-FR" dirty="0" smtClean="0"/>
              <a:t> </a:t>
            </a:r>
            <a:r>
              <a:rPr lang="en-US" altLang="fr-FR" dirty="0" err="1" smtClean="0"/>
              <a:t>heen</a:t>
            </a:r>
            <a:r>
              <a:rPr lang="en-US" altLang="fr-FR" dirty="0" smtClean="0"/>
              <a:t> </a:t>
            </a:r>
            <a:r>
              <a:rPr lang="en-US" altLang="fr-FR" dirty="0" err="1" smtClean="0"/>
              <a:t>te</a:t>
            </a:r>
            <a:r>
              <a:rPr lang="en-US" altLang="fr-FR" dirty="0" smtClean="0"/>
              <a:t> </a:t>
            </a:r>
            <a:r>
              <a:rPr lang="en-US" altLang="fr-FR" dirty="0" err="1" smtClean="0"/>
              <a:t>ontwikkelen</a:t>
            </a:r>
            <a:endParaRPr lang="en-US" altLang="fr-FR" dirty="0" smtClean="0"/>
          </a:p>
          <a:p>
            <a:pPr lvl="2"/>
            <a:r>
              <a:rPr lang="en-US" altLang="fr-FR" dirty="0" err="1" smtClean="0"/>
              <a:t>pebaseerd</a:t>
            </a:r>
            <a:r>
              <a:rPr lang="en-US" altLang="fr-FR" dirty="0" smtClean="0"/>
              <a:t> op ‘</a:t>
            </a:r>
            <a:r>
              <a:rPr lang="en-US" altLang="fr-FR" dirty="0" err="1" smtClean="0"/>
              <a:t>los</a:t>
            </a:r>
            <a:r>
              <a:rPr lang="en-US" altLang="fr-FR" dirty="0" smtClean="0"/>
              <a:t> </a:t>
            </a:r>
            <a:r>
              <a:rPr lang="en-US" altLang="fr-FR" dirty="0" err="1" smtClean="0"/>
              <a:t>gekoppelde</a:t>
            </a:r>
            <a:r>
              <a:rPr lang="en-US" altLang="fr-FR" dirty="0" smtClean="0"/>
              <a:t>’ </a:t>
            </a:r>
            <a:r>
              <a:rPr lang="en-US" altLang="fr-FR" dirty="0" err="1" smtClean="0"/>
              <a:t>samenwerking</a:t>
            </a:r>
            <a:endParaRPr lang="en-US" altLang="fr-FR" dirty="0" smtClean="0"/>
          </a:p>
          <a:p>
            <a:pPr lvl="2"/>
            <a:r>
              <a:rPr lang="nl-BE" altLang="fr-FR" dirty="0" smtClean="0"/>
              <a:t>gebaseerd op open standaarden</a:t>
            </a:r>
            <a:endParaRPr lang="en-US" altLang="fr-FR"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64</a:t>
            </a:fld>
            <a:endParaRPr lang="en-GB" dirty="0"/>
          </a:p>
        </p:txBody>
      </p:sp>
    </p:spTree>
    <p:extLst>
      <p:ext uri="{BB962C8B-B14F-4D97-AF65-F5344CB8AC3E}">
        <p14:creationId xmlns:p14="http://schemas.microsoft.com/office/powerpoint/2010/main" val="18701679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Waarom een SOA-architectuur ?</a:t>
            </a:r>
            <a:endParaRPr lang="fr-BE" dirty="0"/>
          </a:p>
        </p:txBody>
      </p:sp>
      <p:sp>
        <p:nvSpPr>
          <p:cNvPr id="3" name="Content Placeholder 2"/>
          <p:cNvSpPr>
            <a:spLocks noGrp="1"/>
          </p:cNvSpPr>
          <p:nvPr>
            <p:ph idx="1"/>
          </p:nvPr>
        </p:nvSpPr>
        <p:spPr/>
        <p:txBody>
          <a:bodyPr>
            <a:normAutofit fontScale="92500" lnSpcReduction="20000"/>
          </a:bodyPr>
          <a:lstStyle/>
          <a:p>
            <a:r>
              <a:rPr lang="en-US" altLang="fr-FR" dirty="0" err="1" smtClean="0"/>
              <a:t>Nood</a:t>
            </a:r>
            <a:r>
              <a:rPr lang="en-US" altLang="fr-FR" dirty="0" smtClean="0"/>
              <a:t> </a:t>
            </a:r>
            <a:r>
              <a:rPr lang="en-US" altLang="fr-FR" dirty="0" err="1" smtClean="0"/>
              <a:t>aan</a:t>
            </a:r>
            <a:r>
              <a:rPr lang="en-US" altLang="fr-FR" dirty="0" smtClean="0"/>
              <a:t> </a:t>
            </a:r>
            <a:r>
              <a:rPr lang="en-US" altLang="fr-FR" dirty="0" err="1" smtClean="0"/>
              <a:t>hergebruik</a:t>
            </a:r>
            <a:r>
              <a:rPr lang="en-US" altLang="fr-FR" dirty="0" smtClean="0"/>
              <a:t> van ICT-assets</a:t>
            </a:r>
          </a:p>
          <a:p>
            <a:pPr lvl="1"/>
            <a:r>
              <a:rPr lang="en-US" altLang="fr-FR" dirty="0" err="1" smtClean="0"/>
              <a:t>kostenbeheersing</a:t>
            </a:r>
            <a:endParaRPr lang="en-US" altLang="fr-FR" dirty="0" smtClean="0"/>
          </a:p>
          <a:p>
            <a:pPr lvl="1"/>
            <a:r>
              <a:rPr lang="en-US" altLang="fr-FR" dirty="0" err="1" smtClean="0"/>
              <a:t>mogelijkheid</a:t>
            </a:r>
            <a:r>
              <a:rPr lang="en-US" altLang="fr-FR" dirty="0" smtClean="0"/>
              <a:t> om partners </a:t>
            </a:r>
            <a:r>
              <a:rPr lang="en-US" altLang="fr-FR" dirty="0" err="1" smtClean="0"/>
              <a:t>te</a:t>
            </a:r>
            <a:r>
              <a:rPr lang="en-US" altLang="fr-FR" dirty="0" smtClean="0"/>
              <a:t> </a:t>
            </a:r>
            <a:r>
              <a:rPr lang="en-US" altLang="fr-FR" dirty="0" err="1" smtClean="0"/>
              <a:t>ondersteunen</a:t>
            </a:r>
            <a:endParaRPr lang="en-US" altLang="fr-FR" dirty="0" smtClean="0"/>
          </a:p>
          <a:p>
            <a:pPr lvl="1"/>
            <a:endParaRPr lang="en-US" altLang="fr-FR" dirty="0" smtClean="0"/>
          </a:p>
          <a:p>
            <a:pPr lvl="1">
              <a:buFont typeface="Wingdings" panose="05000000000000000000" pitchFamily="2" charset="2"/>
              <a:buChar char="Ø"/>
            </a:pPr>
            <a:r>
              <a:rPr lang="en-US" altLang="fr-FR" dirty="0" smtClean="0"/>
              <a:t> SOA </a:t>
            </a:r>
            <a:r>
              <a:rPr lang="en-US" altLang="fr-FR" dirty="0" err="1" smtClean="0"/>
              <a:t>biedt</a:t>
            </a:r>
            <a:r>
              <a:rPr lang="en-US" altLang="fr-FR" dirty="0" smtClean="0"/>
              <a:t> de </a:t>
            </a:r>
            <a:r>
              <a:rPr lang="en-US" altLang="fr-FR" dirty="0" err="1" smtClean="0"/>
              <a:t>mogelijkheid</a:t>
            </a:r>
            <a:r>
              <a:rPr lang="en-US" altLang="fr-FR" dirty="0" smtClean="0"/>
              <a:t> om</a:t>
            </a:r>
          </a:p>
          <a:p>
            <a:pPr lvl="2"/>
            <a:r>
              <a:rPr lang="en-US" altLang="fr-FR" dirty="0" err="1"/>
              <a:t>m</a:t>
            </a:r>
            <a:r>
              <a:rPr lang="en-US" altLang="fr-FR" dirty="0" err="1" smtClean="0"/>
              <a:t>ultifunctionele</a:t>
            </a:r>
            <a:r>
              <a:rPr lang="en-US" altLang="fr-FR" dirty="0" smtClean="0"/>
              <a:t> basis- </a:t>
            </a:r>
            <a:r>
              <a:rPr lang="en-US" altLang="fr-FR" dirty="0" err="1" smtClean="0"/>
              <a:t>en</a:t>
            </a:r>
            <a:r>
              <a:rPr lang="en-US" altLang="fr-FR" dirty="0" smtClean="0"/>
              <a:t> </a:t>
            </a:r>
            <a:r>
              <a:rPr lang="en-US" altLang="fr-FR" dirty="0" err="1" smtClean="0"/>
              <a:t>businessdiensten</a:t>
            </a:r>
            <a:r>
              <a:rPr lang="en-US" altLang="fr-FR" dirty="0" smtClean="0"/>
              <a:t> </a:t>
            </a:r>
            <a:r>
              <a:rPr lang="en-US" altLang="fr-FR" dirty="0" err="1" smtClean="0"/>
              <a:t>te</a:t>
            </a:r>
            <a:r>
              <a:rPr lang="en-US" altLang="fr-FR" dirty="0" smtClean="0"/>
              <a:t> </a:t>
            </a:r>
            <a:r>
              <a:rPr lang="en-US" altLang="fr-FR" dirty="0" err="1" smtClean="0"/>
              <a:t>ontwikkelen</a:t>
            </a:r>
            <a:endParaRPr lang="en-US" altLang="fr-FR" dirty="0" smtClean="0"/>
          </a:p>
          <a:p>
            <a:pPr lvl="2"/>
            <a:r>
              <a:rPr lang="en-US" altLang="fr-FR" dirty="0"/>
              <a:t>d</a:t>
            </a:r>
            <a:r>
              <a:rPr lang="en-US" altLang="fr-FR" dirty="0" smtClean="0"/>
              <a:t>ie </a:t>
            </a:r>
            <a:r>
              <a:rPr lang="en-US" altLang="fr-FR" dirty="0" err="1" smtClean="0"/>
              <a:t>kunnen</a:t>
            </a:r>
            <a:r>
              <a:rPr lang="en-US" altLang="fr-FR" dirty="0" smtClean="0"/>
              <a:t> </a:t>
            </a:r>
            <a:r>
              <a:rPr lang="en-US" altLang="fr-FR" dirty="0" err="1" smtClean="0"/>
              <a:t>worden</a:t>
            </a:r>
            <a:r>
              <a:rPr lang="en-US" altLang="fr-FR" dirty="0" smtClean="0"/>
              <a:t> </a:t>
            </a:r>
            <a:r>
              <a:rPr lang="en-US" altLang="fr-FR" dirty="0" err="1" smtClean="0"/>
              <a:t>hergebruikt</a:t>
            </a:r>
            <a:r>
              <a:rPr lang="en-US" altLang="fr-FR" dirty="0" smtClean="0"/>
              <a:t> door </a:t>
            </a:r>
            <a:r>
              <a:rPr lang="en-US" altLang="fr-FR" dirty="0" err="1" smtClean="0"/>
              <a:t>alle</a:t>
            </a:r>
            <a:r>
              <a:rPr lang="en-US" altLang="fr-FR" dirty="0" smtClean="0"/>
              <a:t> </a:t>
            </a:r>
            <a:r>
              <a:rPr lang="en-US" altLang="fr-FR" dirty="0" err="1" smtClean="0"/>
              <a:t>geïnteresseerde</a:t>
            </a:r>
            <a:r>
              <a:rPr lang="en-US" altLang="fr-FR" dirty="0" smtClean="0"/>
              <a:t> </a:t>
            </a:r>
            <a:r>
              <a:rPr lang="en-US" altLang="fr-FR" dirty="0" err="1" smtClean="0"/>
              <a:t>actoren</a:t>
            </a:r>
            <a:endParaRPr lang="en-US" altLang="fr-FR" dirty="0" smtClean="0"/>
          </a:p>
          <a:p>
            <a:pPr lvl="1"/>
            <a:endParaRPr lang="en-US" altLang="fr-FR" dirty="0" smtClean="0"/>
          </a:p>
          <a:p>
            <a:r>
              <a:rPr lang="en-US" altLang="fr-FR" dirty="0" err="1" smtClean="0"/>
              <a:t>Nood</a:t>
            </a:r>
            <a:r>
              <a:rPr lang="en-US" altLang="fr-FR" dirty="0" smtClean="0"/>
              <a:t> </a:t>
            </a:r>
            <a:r>
              <a:rPr lang="en-US" altLang="fr-FR" dirty="0" err="1" smtClean="0"/>
              <a:t>aan</a:t>
            </a:r>
            <a:r>
              <a:rPr lang="en-US" altLang="fr-FR" dirty="0" smtClean="0"/>
              <a:t> </a:t>
            </a:r>
            <a:r>
              <a:rPr lang="en-US" altLang="fr-FR" dirty="0" err="1" smtClean="0"/>
              <a:t>snelle</a:t>
            </a:r>
            <a:r>
              <a:rPr lang="en-US" altLang="fr-FR" dirty="0" smtClean="0"/>
              <a:t> </a:t>
            </a:r>
            <a:r>
              <a:rPr lang="en-US" altLang="fr-FR" dirty="0" err="1" smtClean="0"/>
              <a:t>aanpassing</a:t>
            </a:r>
            <a:r>
              <a:rPr lang="en-US" altLang="fr-FR" dirty="0" smtClean="0"/>
              <a:t> </a:t>
            </a:r>
            <a:r>
              <a:rPr lang="en-US" altLang="fr-FR" dirty="0" err="1" smtClean="0"/>
              <a:t>aan</a:t>
            </a:r>
            <a:r>
              <a:rPr lang="en-US" altLang="fr-FR" dirty="0" smtClean="0"/>
              <a:t> </a:t>
            </a:r>
            <a:r>
              <a:rPr lang="en-US" altLang="fr-FR" dirty="0" err="1" smtClean="0"/>
              <a:t>een</a:t>
            </a:r>
            <a:r>
              <a:rPr lang="en-US" altLang="fr-FR" dirty="0" smtClean="0"/>
              <a:t> steeds </a:t>
            </a:r>
            <a:r>
              <a:rPr lang="en-US" altLang="fr-FR" dirty="0" err="1" smtClean="0"/>
              <a:t>wijzigende</a:t>
            </a:r>
            <a:r>
              <a:rPr lang="en-US" altLang="fr-FR" dirty="0" smtClean="0"/>
              <a:t> </a:t>
            </a:r>
            <a:r>
              <a:rPr lang="en-US" altLang="fr-FR" dirty="0" err="1" smtClean="0"/>
              <a:t>maatschappelijke</a:t>
            </a:r>
            <a:r>
              <a:rPr lang="en-US" altLang="fr-FR" dirty="0" smtClean="0"/>
              <a:t> </a:t>
            </a:r>
            <a:r>
              <a:rPr lang="en-US" altLang="fr-FR" dirty="0" err="1" smtClean="0"/>
              <a:t>en</a:t>
            </a:r>
            <a:r>
              <a:rPr lang="en-US" altLang="fr-FR" dirty="0" smtClean="0"/>
              <a:t> </a:t>
            </a:r>
            <a:r>
              <a:rPr lang="en-US" altLang="fr-FR" dirty="0" err="1" smtClean="0"/>
              <a:t>juridische</a:t>
            </a:r>
            <a:r>
              <a:rPr lang="en-US" altLang="fr-FR" dirty="0" smtClean="0"/>
              <a:t> </a:t>
            </a:r>
            <a:r>
              <a:rPr lang="en-US" altLang="fr-FR" dirty="0" err="1" smtClean="0"/>
              <a:t>omgeving</a:t>
            </a:r>
            <a:endParaRPr lang="en-US" altLang="fr-FR" dirty="0" smtClean="0"/>
          </a:p>
          <a:p>
            <a:endParaRPr lang="en-US" altLang="fr-FR" dirty="0" smtClean="0"/>
          </a:p>
          <a:p>
            <a:pPr lvl="1">
              <a:buFont typeface="Wingdings" panose="05000000000000000000" pitchFamily="2" charset="2"/>
              <a:buChar char="Ø"/>
            </a:pPr>
            <a:r>
              <a:rPr lang="en-US" altLang="fr-FR" dirty="0" smtClean="0"/>
              <a:t> SOA </a:t>
            </a:r>
            <a:r>
              <a:rPr lang="en-US" altLang="fr-FR" dirty="0" err="1" smtClean="0"/>
              <a:t>biedt</a:t>
            </a:r>
            <a:r>
              <a:rPr lang="en-US" altLang="fr-FR" dirty="0" smtClean="0"/>
              <a:t> de </a:t>
            </a:r>
            <a:r>
              <a:rPr lang="en-US" altLang="fr-FR" dirty="0" err="1" smtClean="0"/>
              <a:t>mogelijkheid</a:t>
            </a:r>
            <a:r>
              <a:rPr lang="en-US" altLang="fr-FR" dirty="0" smtClean="0"/>
              <a:t> om</a:t>
            </a:r>
          </a:p>
          <a:p>
            <a:pPr lvl="2"/>
            <a:r>
              <a:rPr lang="en-US" altLang="fr-FR" dirty="0" err="1" smtClean="0"/>
              <a:t>diensten</a:t>
            </a:r>
            <a:r>
              <a:rPr lang="en-US" altLang="fr-FR" dirty="0" smtClean="0"/>
              <a:t> </a:t>
            </a:r>
            <a:r>
              <a:rPr lang="en-US" altLang="fr-FR" dirty="0" err="1" smtClean="0"/>
              <a:t>aan</a:t>
            </a:r>
            <a:r>
              <a:rPr lang="en-US" altLang="fr-FR" dirty="0" smtClean="0"/>
              <a:t> </a:t>
            </a:r>
            <a:r>
              <a:rPr lang="en-US" altLang="fr-FR" dirty="0" err="1" smtClean="0"/>
              <a:t>te</a:t>
            </a:r>
            <a:r>
              <a:rPr lang="en-US" altLang="fr-FR" dirty="0" smtClean="0"/>
              <a:t> </a:t>
            </a:r>
            <a:r>
              <a:rPr lang="en-US" altLang="fr-FR" dirty="0" err="1" smtClean="0"/>
              <a:t>passen</a:t>
            </a:r>
            <a:r>
              <a:rPr lang="en-US" altLang="fr-FR" dirty="0" smtClean="0"/>
              <a:t>, </a:t>
            </a:r>
            <a:r>
              <a:rPr lang="en-US" altLang="fr-FR" dirty="0" err="1" smtClean="0"/>
              <a:t>te</a:t>
            </a:r>
            <a:r>
              <a:rPr lang="en-US" altLang="fr-FR" dirty="0" smtClean="0"/>
              <a:t> </a:t>
            </a:r>
            <a:r>
              <a:rPr lang="en-US" altLang="fr-FR" dirty="0" err="1" smtClean="0"/>
              <a:t>vervangen</a:t>
            </a:r>
            <a:r>
              <a:rPr lang="en-US" altLang="fr-FR" dirty="0" smtClean="0"/>
              <a:t> of toe </a:t>
            </a:r>
            <a:r>
              <a:rPr lang="en-US" altLang="fr-FR" dirty="0" err="1" smtClean="0"/>
              <a:t>te</a:t>
            </a:r>
            <a:r>
              <a:rPr lang="en-US" altLang="fr-FR" dirty="0" smtClean="0"/>
              <a:t> </a:t>
            </a:r>
            <a:r>
              <a:rPr lang="en-US" altLang="fr-FR" dirty="0" err="1" smtClean="0"/>
              <a:t>voegen</a:t>
            </a:r>
            <a:r>
              <a:rPr lang="en-US" altLang="fr-FR" dirty="0" smtClean="0"/>
              <a:t> </a:t>
            </a:r>
            <a:r>
              <a:rPr lang="en-US" altLang="fr-FR" dirty="0" err="1" smtClean="0"/>
              <a:t>zonder</a:t>
            </a:r>
            <a:r>
              <a:rPr lang="en-US" altLang="fr-FR" dirty="0" smtClean="0"/>
              <a:t> effect op de </a:t>
            </a:r>
            <a:r>
              <a:rPr lang="en-US" altLang="fr-FR" dirty="0" err="1" smtClean="0"/>
              <a:t>andere</a:t>
            </a:r>
            <a:r>
              <a:rPr lang="en-US" altLang="fr-FR" dirty="0" smtClean="0"/>
              <a:t> </a:t>
            </a:r>
            <a:r>
              <a:rPr lang="en-US" altLang="fr-FR" dirty="0" err="1" smtClean="0"/>
              <a:t>diensten</a:t>
            </a:r>
            <a:endParaRPr lang="en-US" altLang="fr-FR" dirty="0" smtClean="0"/>
          </a:p>
          <a:p>
            <a:pPr lvl="2"/>
            <a:r>
              <a:rPr lang="en-US" altLang="fr-FR" dirty="0" err="1" smtClean="0"/>
              <a:t>nieuwe</a:t>
            </a:r>
            <a:r>
              <a:rPr lang="en-US" altLang="fr-FR" dirty="0" smtClean="0"/>
              <a:t> </a:t>
            </a:r>
            <a:r>
              <a:rPr lang="en-US" altLang="fr-FR" dirty="0" err="1" smtClean="0"/>
              <a:t>toepassingen</a:t>
            </a:r>
            <a:r>
              <a:rPr lang="en-US" altLang="fr-FR" dirty="0" smtClean="0"/>
              <a:t> </a:t>
            </a:r>
            <a:r>
              <a:rPr lang="en-US" altLang="fr-FR" dirty="0" err="1" smtClean="0"/>
              <a:t>te</a:t>
            </a:r>
            <a:r>
              <a:rPr lang="en-US" altLang="fr-FR" dirty="0" smtClean="0"/>
              <a:t> </a:t>
            </a:r>
            <a:r>
              <a:rPr lang="en-US" altLang="fr-FR" dirty="0" err="1" smtClean="0"/>
              <a:t>ontwikkelen</a:t>
            </a:r>
            <a:r>
              <a:rPr lang="en-US" altLang="fr-FR" dirty="0" smtClean="0"/>
              <a:t> </a:t>
            </a:r>
            <a:r>
              <a:rPr lang="en-US" altLang="fr-FR" dirty="0" err="1" smtClean="0"/>
              <a:t>gebaseerd</a:t>
            </a:r>
            <a:r>
              <a:rPr lang="en-US" altLang="fr-FR" dirty="0" smtClean="0"/>
              <a:t> op het </a:t>
            </a:r>
            <a:r>
              <a:rPr lang="en-US" altLang="fr-FR" dirty="0" err="1" smtClean="0"/>
              <a:t>hergebruik</a:t>
            </a:r>
            <a:r>
              <a:rPr lang="en-US" altLang="fr-FR" dirty="0" smtClean="0"/>
              <a:t> van </a:t>
            </a:r>
            <a:r>
              <a:rPr lang="en-US" altLang="fr-FR" dirty="0" err="1" smtClean="0"/>
              <a:t>bestaande</a:t>
            </a:r>
            <a:r>
              <a:rPr lang="en-US" altLang="fr-FR" dirty="0" smtClean="0"/>
              <a:t> </a:t>
            </a:r>
            <a:r>
              <a:rPr lang="en-US" altLang="fr-FR" dirty="0" err="1" smtClean="0"/>
              <a:t>diensten</a:t>
            </a:r>
            <a:r>
              <a:rPr lang="en-US" altLang="fr-FR" dirty="0" smtClean="0"/>
              <a:t>   </a:t>
            </a:r>
            <a:endParaRPr lang="en-US" altLang="fr-FR"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65</a:t>
            </a:fld>
            <a:endParaRPr lang="en-GB" dirty="0"/>
          </a:p>
        </p:txBody>
      </p:sp>
    </p:spTree>
    <p:extLst>
      <p:ext uri="{BB962C8B-B14F-4D97-AF65-F5344CB8AC3E}">
        <p14:creationId xmlns:p14="http://schemas.microsoft.com/office/powerpoint/2010/main" val="29763048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Middel: dienstenintegratoren</a:t>
            </a:r>
            <a:endParaRPr lang="en-US" dirty="0"/>
          </a:p>
        </p:txBody>
      </p:sp>
      <p:sp>
        <p:nvSpPr>
          <p:cNvPr id="3" name="Content Placeholder 2"/>
          <p:cNvSpPr>
            <a:spLocks noGrp="1"/>
          </p:cNvSpPr>
          <p:nvPr>
            <p:ph idx="1"/>
          </p:nvPr>
        </p:nvSpPr>
        <p:spPr/>
        <p:txBody>
          <a:bodyPr>
            <a:normAutofit/>
          </a:bodyPr>
          <a:lstStyle/>
          <a:p>
            <a:r>
              <a:rPr lang="en-US" altLang="fr-FR" dirty="0" err="1" smtClean="0"/>
              <a:t>Organiseren</a:t>
            </a:r>
            <a:r>
              <a:rPr lang="en-US" altLang="fr-FR" dirty="0" smtClean="0"/>
              <a:t> van </a:t>
            </a:r>
            <a:r>
              <a:rPr lang="en-US" altLang="fr-FR" dirty="0" err="1" smtClean="0"/>
              <a:t>elektronische</a:t>
            </a:r>
            <a:r>
              <a:rPr lang="en-US" altLang="fr-FR" dirty="0" smtClean="0"/>
              <a:t> </a:t>
            </a:r>
            <a:r>
              <a:rPr lang="en-US" altLang="fr-FR" dirty="0" err="1" smtClean="0"/>
              <a:t>samenwerking</a:t>
            </a:r>
            <a:r>
              <a:rPr lang="en-US" altLang="fr-FR" dirty="0" smtClean="0"/>
              <a:t> </a:t>
            </a:r>
            <a:r>
              <a:rPr lang="en-US" altLang="fr-FR" dirty="0" err="1"/>
              <a:t>tussen</a:t>
            </a:r>
            <a:r>
              <a:rPr lang="en-US" altLang="fr-FR" dirty="0"/>
              <a:t> de </a:t>
            </a:r>
            <a:r>
              <a:rPr lang="en-US" altLang="fr-FR" dirty="0" err="1"/>
              <a:t>actoren</a:t>
            </a:r>
            <a:r>
              <a:rPr lang="en-US" altLang="fr-FR" dirty="0"/>
              <a:t> </a:t>
            </a:r>
            <a:r>
              <a:rPr lang="en-US" altLang="fr-FR" dirty="0" err="1" smtClean="0"/>
              <a:t>zonder</a:t>
            </a:r>
            <a:r>
              <a:rPr lang="en-US" altLang="fr-FR" dirty="0" smtClean="0"/>
              <a:t> </a:t>
            </a:r>
            <a:r>
              <a:rPr lang="en-US" altLang="fr-FR" dirty="0" err="1"/>
              <a:t>hun</a:t>
            </a:r>
            <a:r>
              <a:rPr lang="en-US" altLang="fr-FR" dirty="0"/>
              <a:t> </a:t>
            </a:r>
            <a:r>
              <a:rPr lang="en-US" altLang="fr-FR" dirty="0" err="1"/>
              <a:t>plaats</a:t>
            </a:r>
            <a:r>
              <a:rPr lang="en-US" altLang="fr-FR" dirty="0"/>
              <a:t> in </a:t>
            </a:r>
            <a:r>
              <a:rPr lang="en-US" altLang="fr-FR" dirty="0" err="1"/>
              <a:t>te</a:t>
            </a:r>
            <a:r>
              <a:rPr lang="en-US" altLang="fr-FR" dirty="0"/>
              <a:t> </a:t>
            </a:r>
            <a:r>
              <a:rPr lang="en-US" altLang="fr-FR" dirty="0" err="1"/>
              <a:t>nemen</a:t>
            </a:r>
            <a:r>
              <a:rPr lang="en-US" altLang="fr-FR" dirty="0"/>
              <a:t> </a:t>
            </a:r>
          </a:p>
          <a:p>
            <a:pPr lvl="1"/>
            <a:r>
              <a:rPr lang="en-US" altLang="fr-FR" dirty="0" err="1"/>
              <a:t>autonomie</a:t>
            </a:r>
            <a:endParaRPr lang="en-US" altLang="fr-FR" dirty="0"/>
          </a:p>
          <a:p>
            <a:pPr lvl="1"/>
            <a:r>
              <a:rPr lang="en-US" altLang="fr-FR" dirty="0" err="1"/>
              <a:t>responsabilisering</a:t>
            </a:r>
            <a:endParaRPr lang="en-US" altLang="fr-FR" dirty="0"/>
          </a:p>
          <a:p>
            <a:r>
              <a:rPr lang="nl-BE" dirty="0" smtClean="0"/>
              <a:t>Vastleggen en bevorderen van naleving van</a:t>
            </a:r>
          </a:p>
          <a:p>
            <a:pPr lvl="1"/>
            <a:r>
              <a:rPr lang="nl-BE" dirty="0" smtClean="0"/>
              <a:t>gemeenschappelijke visie met betrekking tot geïntegreerde elektronische dienstverlening</a:t>
            </a:r>
          </a:p>
          <a:p>
            <a:pPr lvl="1"/>
            <a:r>
              <a:rPr lang="nl-BE" dirty="0" smtClean="0"/>
              <a:t>gemeenschappelijke basisprincipes inzake informatiebeheer en –veiligheid</a:t>
            </a:r>
          </a:p>
          <a:p>
            <a:r>
              <a:rPr lang="nl-BE" dirty="0" smtClean="0"/>
              <a:t>Motor zijn van noodzakelijke veranderingen voor de uitvoering van de visie</a:t>
            </a:r>
          </a:p>
          <a:p>
            <a:endParaRPr lang="nl-BE" dirty="0" smtClean="0"/>
          </a:p>
          <a:p>
            <a:pPr lvl="1"/>
            <a:endParaRPr lang="nl-BE" dirty="0" smtClean="0"/>
          </a:p>
          <a:p>
            <a:pPr lvl="1"/>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66</a:t>
            </a:fld>
            <a:endParaRPr lang="en-GB" dirty="0"/>
          </a:p>
        </p:txBody>
      </p:sp>
    </p:spTree>
    <p:extLst>
      <p:ext uri="{BB962C8B-B14F-4D97-AF65-F5344CB8AC3E}">
        <p14:creationId xmlns:p14="http://schemas.microsoft.com/office/powerpoint/2010/main" val="3178991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Middel: dienstenintegratoren</a:t>
            </a:r>
            <a:endParaRPr lang="en-US" dirty="0"/>
          </a:p>
        </p:txBody>
      </p:sp>
      <p:sp>
        <p:nvSpPr>
          <p:cNvPr id="3" name="Content Placeholder 2"/>
          <p:cNvSpPr>
            <a:spLocks noGrp="1"/>
          </p:cNvSpPr>
          <p:nvPr>
            <p:ph idx="1"/>
          </p:nvPr>
        </p:nvSpPr>
        <p:spPr/>
        <p:txBody>
          <a:bodyPr/>
          <a:lstStyle/>
          <a:p>
            <a:r>
              <a:rPr lang="nl-BE" smtClean="0"/>
              <a:t>Coördineren van</a:t>
            </a:r>
          </a:p>
          <a:p>
            <a:pPr lvl="1"/>
            <a:r>
              <a:rPr lang="nl-BE" smtClean="0"/>
              <a:t>de procesoptimalisering</a:t>
            </a:r>
          </a:p>
          <a:p>
            <a:pPr lvl="1"/>
            <a:r>
              <a:rPr lang="nl-BE" smtClean="0"/>
              <a:t>elektronische  informatie-uitwisseling, oa door middel van een verwijzingsrepertorium</a:t>
            </a:r>
          </a:p>
          <a:p>
            <a:pPr lvl="1"/>
            <a:r>
              <a:rPr lang="nl-BE" smtClean="0"/>
              <a:t>taakverdeling inzake beheer van authentieke bronnen</a:t>
            </a:r>
          </a:p>
          <a:p>
            <a:pPr lvl="1"/>
            <a:r>
              <a:rPr lang="nl-BE" smtClean="0"/>
              <a:t>programma’s en projecten</a:t>
            </a:r>
            <a:endParaRPr lang="en-US" altLang="fr-FR" smtClean="0"/>
          </a:p>
          <a:p>
            <a:r>
              <a:rPr lang="en-US" altLang="fr-FR" smtClean="0"/>
              <a:t>Beheren van een veilig elektronisch samenwerkings-platform</a:t>
            </a:r>
          </a:p>
          <a:p>
            <a:pPr lvl="1"/>
            <a:r>
              <a:rPr lang="en-US" altLang="fr-FR" smtClean="0"/>
              <a:t>op technisch vlak : architectuur, standaarden, basisdiensten</a:t>
            </a:r>
          </a:p>
          <a:p>
            <a:pPr lvl="1"/>
            <a:r>
              <a:rPr lang="en-US" altLang="fr-FR" smtClean="0"/>
              <a:t>op semantisch vlak: afstemming van de begrippen en coördinatie van de aanpassingen van de reglementering</a:t>
            </a:r>
          </a:p>
          <a:p>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67</a:t>
            </a:fld>
            <a:endParaRPr lang="en-GB" dirty="0"/>
          </a:p>
        </p:txBody>
      </p:sp>
    </p:spTree>
    <p:extLst>
      <p:ext uri="{BB962C8B-B14F-4D97-AF65-F5344CB8AC3E}">
        <p14:creationId xmlns:p14="http://schemas.microsoft.com/office/powerpoint/2010/main" val="3525326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Middel: dienstenintegratoren</a:t>
            </a:r>
            <a:endParaRPr lang="en-US" dirty="0"/>
          </a:p>
        </p:txBody>
      </p:sp>
      <p:sp>
        <p:nvSpPr>
          <p:cNvPr id="3" name="Content Placeholder 2"/>
          <p:cNvSpPr>
            <a:spLocks noGrp="1"/>
          </p:cNvSpPr>
          <p:nvPr>
            <p:ph idx="1"/>
          </p:nvPr>
        </p:nvSpPr>
        <p:spPr/>
        <p:txBody>
          <a:bodyPr/>
          <a:lstStyle/>
          <a:p>
            <a:r>
              <a:rPr lang="nl-BE" dirty="0" smtClean="0"/>
              <a:t>Optreden als </a:t>
            </a:r>
            <a:r>
              <a:rPr lang="nl-BE" dirty="0" err="1" smtClean="0"/>
              <a:t>trusted</a:t>
            </a:r>
            <a:r>
              <a:rPr lang="nl-BE" dirty="0" smtClean="0"/>
              <a:t> </a:t>
            </a:r>
            <a:r>
              <a:rPr lang="nl-BE" dirty="0" err="1" smtClean="0"/>
              <a:t>third</a:t>
            </a:r>
            <a:r>
              <a:rPr lang="nl-BE" dirty="0" smtClean="0"/>
              <a:t> party voor </a:t>
            </a:r>
            <a:r>
              <a:rPr lang="nl-BE" dirty="0" err="1" smtClean="0"/>
              <a:t>anonimisering</a:t>
            </a:r>
            <a:r>
              <a:rPr lang="nl-BE" dirty="0" smtClean="0"/>
              <a:t> en codering van persoonsgegevens</a:t>
            </a:r>
          </a:p>
          <a:p>
            <a:r>
              <a:rPr lang="nl-BE" dirty="0" smtClean="0"/>
              <a:t>Met goede onderlinge afspraken, samenwerking en interoperabiliteit tussen dienstenintegratoren</a:t>
            </a:r>
          </a:p>
          <a:p>
            <a:pPr lvl="1"/>
            <a:r>
              <a:rPr lang="nl-BE" dirty="0" smtClean="0"/>
              <a:t>thematische (KSZ, </a:t>
            </a:r>
            <a:r>
              <a:rPr lang="nl-BE" dirty="0" err="1" smtClean="0"/>
              <a:t>eHealth</a:t>
            </a:r>
            <a:r>
              <a:rPr lang="nl-BE" dirty="0" smtClean="0"/>
              <a:t>-platform)</a:t>
            </a:r>
          </a:p>
          <a:p>
            <a:pPr lvl="1"/>
            <a:r>
              <a:rPr lang="nl-BE" dirty="0" smtClean="0"/>
              <a:t>per overheidsniveau (</a:t>
            </a:r>
            <a:r>
              <a:rPr lang="nl-BE" dirty="0" err="1" smtClean="0"/>
              <a:t>Fedict</a:t>
            </a:r>
            <a:r>
              <a:rPr lang="nl-BE" dirty="0" smtClean="0"/>
              <a:t>, </a:t>
            </a:r>
            <a:r>
              <a:rPr lang="nl-BE" dirty="0" err="1" smtClean="0"/>
              <a:t>Corve</a:t>
            </a:r>
            <a:r>
              <a:rPr lang="nl-BE" dirty="0" smtClean="0"/>
              <a:t>-Magda, </a:t>
            </a:r>
            <a:r>
              <a:rPr lang="nl-BE" dirty="0" err="1" smtClean="0"/>
              <a:t>eWBWS</a:t>
            </a:r>
            <a:r>
              <a:rPr lang="nl-BE" dirty="0" smtClean="0"/>
              <a:t>, CIRB)</a:t>
            </a:r>
          </a:p>
          <a:p>
            <a:r>
              <a:rPr lang="nl-BE" dirty="0" smtClean="0"/>
              <a:t>Beheerd door stakeholders, indien thematisch over beleidsniveaus heen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68</a:t>
            </a:fld>
            <a:endParaRPr lang="en-GB" dirty="0"/>
          </a:p>
        </p:txBody>
      </p:sp>
    </p:spTree>
    <p:extLst>
      <p:ext uri="{BB962C8B-B14F-4D97-AF65-F5344CB8AC3E}">
        <p14:creationId xmlns:p14="http://schemas.microsoft.com/office/powerpoint/2010/main" val="34963824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Middel: dienstenintegratoren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69</a:t>
            </a:fld>
            <a:endParaRPr lang="en-GB" dirty="0"/>
          </a:p>
        </p:txBody>
      </p:sp>
      <p:grpSp>
        <p:nvGrpSpPr>
          <p:cNvPr id="5" name="Group 4"/>
          <p:cNvGrpSpPr/>
          <p:nvPr/>
        </p:nvGrpSpPr>
        <p:grpSpPr>
          <a:xfrm>
            <a:off x="382662" y="3502082"/>
            <a:ext cx="2622531" cy="2783633"/>
            <a:chOff x="6498432" y="1852500"/>
            <a:chExt cx="2622531" cy="2477406"/>
          </a:xfrm>
          <a:solidFill>
            <a:srgbClr val="008CB2"/>
          </a:solidFill>
        </p:grpSpPr>
        <p:sp>
          <p:nvSpPr>
            <p:cNvPr id="6" name="Up-Down Arrow 5"/>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Up-Down Arrow 6"/>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Down Arrow 7"/>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Down Arrow 8"/>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9"/>
          <p:cNvGrpSpPr/>
          <p:nvPr/>
        </p:nvGrpSpPr>
        <p:grpSpPr>
          <a:xfrm>
            <a:off x="4318074" y="4464060"/>
            <a:ext cx="3332163" cy="2124056"/>
            <a:chOff x="5565775" y="1913731"/>
            <a:chExt cx="3489325" cy="2124056"/>
          </a:xfrm>
          <a:solidFill>
            <a:srgbClr val="5DAF5D"/>
          </a:solidFill>
        </p:grpSpPr>
        <p:sp>
          <p:nvSpPr>
            <p:cNvPr id="11" name="Left-Right Arrow 10"/>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eft-Right Arrow 11"/>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 name="Group 12"/>
            <p:cNvGrpSpPr/>
            <p:nvPr/>
          </p:nvGrpSpPr>
          <p:grpSpPr>
            <a:xfrm>
              <a:off x="5565775" y="1913731"/>
              <a:ext cx="3489325" cy="903269"/>
              <a:chOff x="5565775" y="1913731"/>
              <a:chExt cx="3489325" cy="903269"/>
            </a:xfrm>
            <a:grpFill/>
          </p:grpSpPr>
          <p:sp>
            <p:nvSpPr>
              <p:cNvPr id="14" name="Left-Right Arrow 13"/>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Right Arrow 14"/>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6" name="Group 15"/>
          <p:cNvGrpSpPr/>
          <p:nvPr/>
        </p:nvGrpSpPr>
        <p:grpSpPr>
          <a:xfrm>
            <a:off x="1109737" y="1385907"/>
            <a:ext cx="3530599" cy="2124056"/>
            <a:chOff x="5565775" y="1913731"/>
            <a:chExt cx="3489325" cy="2124056"/>
          </a:xfrm>
          <a:solidFill>
            <a:srgbClr val="5DAF5D"/>
          </a:solidFill>
        </p:grpSpPr>
        <p:sp>
          <p:nvSpPr>
            <p:cNvPr id="17" name="Left-Right Arrow 16"/>
            <p:cNvSpPr/>
            <p:nvPr/>
          </p:nvSpPr>
          <p:spPr>
            <a:xfrm>
              <a:off x="5565775" y="3735387"/>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eft-Right Arrow 17"/>
            <p:cNvSpPr/>
            <p:nvPr/>
          </p:nvSpPr>
          <p:spPr>
            <a:xfrm>
              <a:off x="5565775" y="3135312"/>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 name="Group 18"/>
            <p:cNvGrpSpPr/>
            <p:nvPr/>
          </p:nvGrpSpPr>
          <p:grpSpPr>
            <a:xfrm>
              <a:off x="5565775" y="1913731"/>
              <a:ext cx="3489325" cy="903269"/>
              <a:chOff x="5565775" y="1913731"/>
              <a:chExt cx="3489325" cy="903269"/>
            </a:xfrm>
            <a:grpFill/>
          </p:grpSpPr>
          <p:sp>
            <p:nvSpPr>
              <p:cNvPr id="20" name="Left-Right Arrow 19"/>
              <p:cNvSpPr/>
              <p:nvPr/>
            </p:nvSpPr>
            <p:spPr>
              <a:xfrm>
                <a:off x="5565775" y="2514600"/>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Right Arrow 20"/>
              <p:cNvSpPr/>
              <p:nvPr/>
            </p:nvSpPr>
            <p:spPr>
              <a:xfrm>
                <a:off x="5565775" y="1913731"/>
                <a:ext cx="3489325" cy="302400"/>
              </a:xfrm>
              <a:prstGeom prst="leftRightArrow">
                <a:avLst/>
              </a:prstGeom>
              <a:grpFill/>
              <a:ln>
                <a:solidFill>
                  <a:srgbClr val="5DAF5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22" name="Group 21"/>
          <p:cNvGrpSpPr/>
          <p:nvPr/>
        </p:nvGrpSpPr>
        <p:grpSpPr>
          <a:xfrm>
            <a:off x="6284987" y="2015107"/>
            <a:ext cx="2622531" cy="2477406"/>
            <a:chOff x="6498432" y="1852500"/>
            <a:chExt cx="2622531" cy="2477406"/>
          </a:xfrm>
          <a:solidFill>
            <a:srgbClr val="008CB2"/>
          </a:solidFill>
        </p:grpSpPr>
        <p:sp>
          <p:nvSpPr>
            <p:cNvPr id="23" name="Up-Down Arrow 22"/>
            <p:cNvSpPr/>
            <p:nvPr/>
          </p:nvSpPr>
          <p:spPr>
            <a:xfrm>
              <a:off x="8818563" y="1852500"/>
              <a:ext cx="302400" cy="247513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Up-Down Arrow 23"/>
            <p:cNvSpPr/>
            <p:nvPr/>
          </p:nvSpPr>
          <p:spPr>
            <a:xfrm>
              <a:off x="8017669" y="1857373"/>
              <a:ext cx="302400" cy="247105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Up-Down Arrow 24"/>
            <p:cNvSpPr/>
            <p:nvPr/>
          </p:nvSpPr>
          <p:spPr>
            <a:xfrm>
              <a:off x="7225507" y="1865201"/>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Up-Down Arrow 25"/>
            <p:cNvSpPr/>
            <p:nvPr/>
          </p:nvSpPr>
          <p:spPr>
            <a:xfrm>
              <a:off x="6498432" y="1862930"/>
              <a:ext cx="302400" cy="2464705"/>
            </a:xfrm>
            <a:prstGeom prst="upDownArrow">
              <a:avLst/>
            </a:prstGeom>
            <a:grpFill/>
            <a:ln>
              <a:solidFill>
                <a:srgbClr val="008C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 name="Line 2"/>
          <p:cNvSpPr>
            <a:spLocks noChangeShapeType="1"/>
          </p:cNvSpPr>
          <p:nvPr/>
        </p:nvSpPr>
        <p:spPr bwMode="auto">
          <a:xfrm>
            <a:off x="3670374" y="3330575"/>
            <a:ext cx="144463" cy="5032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28" name="Line 3"/>
          <p:cNvSpPr>
            <a:spLocks noChangeShapeType="1"/>
          </p:cNvSpPr>
          <p:nvPr/>
        </p:nvSpPr>
        <p:spPr bwMode="auto">
          <a:xfrm flipH="1" flipV="1">
            <a:off x="5289624" y="4575175"/>
            <a:ext cx="152400" cy="411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BE"/>
          </a:p>
        </p:txBody>
      </p:sp>
      <p:sp>
        <p:nvSpPr>
          <p:cNvPr id="29" name="Line 4"/>
          <p:cNvSpPr>
            <a:spLocks noChangeShapeType="1"/>
          </p:cNvSpPr>
          <p:nvPr/>
        </p:nvSpPr>
        <p:spPr bwMode="auto">
          <a:xfrm flipH="1">
            <a:off x="5542037" y="4049713"/>
            <a:ext cx="936625" cy="865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0" name="Line 5"/>
          <p:cNvSpPr>
            <a:spLocks noChangeShapeType="1"/>
          </p:cNvSpPr>
          <p:nvPr/>
        </p:nvSpPr>
        <p:spPr bwMode="auto">
          <a:xfrm>
            <a:off x="7270824" y="2897188"/>
            <a:ext cx="0"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1" name="Line 6"/>
          <p:cNvSpPr>
            <a:spLocks noChangeShapeType="1"/>
          </p:cNvSpPr>
          <p:nvPr/>
        </p:nvSpPr>
        <p:spPr bwMode="auto">
          <a:xfrm flipV="1">
            <a:off x="7702624" y="3330575"/>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2" name="Line 7"/>
          <p:cNvSpPr>
            <a:spLocks noChangeShapeType="1"/>
          </p:cNvSpPr>
          <p:nvPr/>
        </p:nvSpPr>
        <p:spPr bwMode="auto">
          <a:xfrm>
            <a:off x="7847087" y="3833813"/>
            <a:ext cx="431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3" name="Line 8"/>
          <p:cNvSpPr>
            <a:spLocks noChangeShapeType="1"/>
          </p:cNvSpPr>
          <p:nvPr/>
        </p:nvSpPr>
        <p:spPr bwMode="auto">
          <a:xfrm>
            <a:off x="7342262" y="4122738"/>
            <a:ext cx="576262" cy="358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4" name="Line 9"/>
          <p:cNvSpPr>
            <a:spLocks noChangeShapeType="1"/>
          </p:cNvSpPr>
          <p:nvPr/>
        </p:nvSpPr>
        <p:spPr bwMode="auto">
          <a:xfrm flipV="1">
            <a:off x="6191324" y="4986338"/>
            <a:ext cx="431800" cy="71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5" name="Line 10"/>
          <p:cNvSpPr>
            <a:spLocks noChangeShapeType="1"/>
          </p:cNvSpPr>
          <p:nvPr/>
        </p:nvSpPr>
        <p:spPr bwMode="auto">
          <a:xfrm>
            <a:off x="4173612" y="4481513"/>
            <a:ext cx="792162" cy="504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6" name="Line 11"/>
          <p:cNvSpPr>
            <a:spLocks noChangeShapeType="1"/>
          </p:cNvSpPr>
          <p:nvPr/>
        </p:nvSpPr>
        <p:spPr bwMode="auto">
          <a:xfrm>
            <a:off x="6046862" y="5418138"/>
            <a:ext cx="4318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7" name="Line 12"/>
          <p:cNvSpPr>
            <a:spLocks noChangeShapeType="1"/>
          </p:cNvSpPr>
          <p:nvPr/>
        </p:nvSpPr>
        <p:spPr bwMode="auto">
          <a:xfrm flipH="1">
            <a:off x="4894337" y="5562600"/>
            <a:ext cx="144462" cy="287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8" name="Line 13"/>
          <p:cNvSpPr>
            <a:spLocks noChangeShapeType="1"/>
          </p:cNvSpPr>
          <p:nvPr/>
        </p:nvSpPr>
        <p:spPr bwMode="auto">
          <a:xfrm>
            <a:off x="4318074" y="2970213"/>
            <a:ext cx="2160588" cy="704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39" name="Line 14"/>
          <p:cNvSpPr>
            <a:spLocks noChangeShapeType="1"/>
          </p:cNvSpPr>
          <p:nvPr/>
        </p:nvSpPr>
        <p:spPr bwMode="auto">
          <a:xfrm flipH="1" flipV="1">
            <a:off x="6407224" y="3186113"/>
            <a:ext cx="381000" cy="419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0" name="Line 15"/>
          <p:cNvSpPr>
            <a:spLocks noChangeShapeType="1"/>
          </p:cNvSpPr>
          <p:nvPr/>
        </p:nvSpPr>
        <p:spPr bwMode="auto">
          <a:xfrm flipH="1">
            <a:off x="1943174" y="4414838"/>
            <a:ext cx="107950" cy="4841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fr-BE"/>
          </a:p>
        </p:txBody>
      </p:sp>
      <p:sp>
        <p:nvSpPr>
          <p:cNvPr id="41" name="Line 16"/>
          <p:cNvSpPr>
            <a:spLocks noChangeShapeType="1"/>
          </p:cNvSpPr>
          <p:nvPr/>
        </p:nvSpPr>
        <p:spPr bwMode="auto">
          <a:xfrm flipV="1">
            <a:off x="1403424" y="5418138"/>
            <a:ext cx="27305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2" name="Line 17"/>
          <p:cNvSpPr>
            <a:spLocks noChangeShapeType="1"/>
          </p:cNvSpPr>
          <p:nvPr/>
        </p:nvSpPr>
        <p:spPr bwMode="auto">
          <a:xfrm flipH="1" flipV="1">
            <a:off x="2343224" y="5418138"/>
            <a:ext cx="279400" cy="2952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3" name="Line 18"/>
          <p:cNvSpPr>
            <a:spLocks noChangeShapeType="1"/>
          </p:cNvSpPr>
          <p:nvPr/>
        </p:nvSpPr>
        <p:spPr bwMode="auto">
          <a:xfrm flipH="1">
            <a:off x="2165424" y="3184525"/>
            <a:ext cx="763588" cy="16748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4" name="Line 19"/>
          <p:cNvSpPr>
            <a:spLocks noChangeShapeType="1"/>
          </p:cNvSpPr>
          <p:nvPr/>
        </p:nvSpPr>
        <p:spPr bwMode="auto">
          <a:xfrm flipH="1">
            <a:off x="2622624" y="4265613"/>
            <a:ext cx="760413" cy="649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5" name="Line 20"/>
          <p:cNvSpPr>
            <a:spLocks noChangeShapeType="1"/>
          </p:cNvSpPr>
          <p:nvPr/>
        </p:nvSpPr>
        <p:spPr bwMode="auto">
          <a:xfrm flipH="1">
            <a:off x="2806774" y="5167313"/>
            <a:ext cx="1946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6" name="Line 21"/>
          <p:cNvSpPr>
            <a:spLocks noChangeShapeType="1"/>
          </p:cNvSpPr>
          <p:nvPr/>
        </p:nvSpPr>
        <p:spPr bwMode="auto">
          <a:xfrm>
            <a:off x="5686499" y="5562600"/>
            <a:ext cx="144463" cy="479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7" name="Line 22"/>
          <p:cNvSpPr>
            <a:spLocks noChangeShapeType="1"/>
          </p:cNvSpPr>
          <p:nvPr/>
        </p:nvSpPr>
        <p:spPr bwMode="auto">
          <a:xfrm flipV="1">
            <a:off x="4678437" y="3833813"/>
            <a:ext cx="1728787"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endParaRPr lang="fr-BE"/>
          </a:p>
        </p:txBody>
      </p:sp>
      <p:sp>
        <p:nvSpPr>
          <p:cNvPr id="48" name="Cloud"/>
          <p:cNvSpPr>
            <a:spLocks noChangeAspect="1" noEditPoints="1" noChangeArrowheads="1"/>
          </p:cNvSpPr>
          <p:nvPr/>
        </p:nvSpPr>
        <p:spPr bwMode="auto">
          <a:xfrm>
            <a:off x="6297687" y="3406775"/>
            <a:ext cx="1611312" cy="819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defRPr/>
            </a:pPr>
            <a:endParaRPr lang="en-US"/>
          </a:p>
        </p:txBody>
      </p:sp>
      <p:sp>
        <p:nvSpPr>
          <p:cNvPr id="49" name="Cloud"/>
          <p:cNvSpPr>
            <a:spLocks noChangeAspect="1" noEditPoints="1" noChangeArrowheads="1"/>
          </p:cNvSpPr>
          <p:nvPr/>
        </p:nvSpPr>
        <p:spPr bwMode="auto">
          <a:xfrm>
            <a:off x="3141737" y="3754438"/>
            <a:ext cx="1611312"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Internet</a:t>
            </a:r>
          </a:p>
        </p:txBody>
      </p:sp>
      <p:sp>
        <p:nvSpPr>
          <p:cNvPr id="50" name="Cloud"/>
          <p:cNvSpPr>
            <a:spLocks noChangeAspect="1" noEditPoints="1" noChangeArrowheads="1"/>
          </p:cNvSpPr>
          <p:nvPr/>
        </p:nvSpPr>
        <p:spPr bwMode="auto">
          <a:xfrm>
            <a:off x="2735337" y="2525713"/>
            <a:ext cx="179705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w="9525">
            <a:solidFill>
              <a:schemeClr val="bg1"/>
            </a:solidFill>
            <a:miter lim="800000"/>
            <a:headEnd/>
            <a:tailEnd/>
          </a:ln>
          <a:effectLst>
            <a:outerShdw dist="107763" dir="2700000" algn="ctr" rotWithShape="0">
              <a:srgbClr val="808080"/>
            </a:outerShdw>
          </a:effectLst>
        </p:spPr>
        <p:txBody>
          <a:bodyPr/>
          <a:lstStyle/>
          <a:p>
            <a:pPr algn="ctr" eaLnBrk="0" hangingPunct="0">
              <a:buSzPct val="100000"/>
              <a:defRPr/>
            </a:pPr>
            <a:r>
              <a:rPr lang="en-US" sz="1200">
                <a:solidFill>
                  <a:srgbClr val="000000"/>
                </a:solidFill>
                <a:sym typeface="Arial" charset="0"/>
              </a:rPr>
              <a:t>Extranet</a:t>
            </a:r>
          </a:p>
          <a:p>
            <a:pPr algn="ctr" eaLnBrk="0" hangingPunct="0">
              <a:buSzPct val="100000"/>
              <a:defRPr/>
            </a:pPr>
            <a:r>
              <a:rPr lang="en-US" sz="1200">
                <a:solidFill>
                  <a:srgbClr val="000000"/>
                </a:solidFill>
                <a:sym typeface="Arial" charset="0"/>
              </a:rPr>
              <a:t>gewest of</a:t>
            </a:r>
          </a:p>
          <a:p>
            <a:pPr algn="ctr" eaLnBrk="0" hangingPunct="0">
              <a:buSzPct val="100000"/>
              <a:defRPr/>
            </a:pPr>
            <a:r>
              <a:rPr lang="en-US" sz="1200">
                <a:solidFill>
                  <a:srgbClr val="000000"/>
                </a:solidFill>
                <a:sym typeface="Arial" charset="0"/>
              </a:rPr>
              <a:t>gemeenschap</a:t>
            </a:r>
          </a:p>
        </p:txBody>
      </p:sp>
      <p:sp>
        <p:nvSpPr>
          <p:cNvPr id="51" name="Cloud"/>
          <p:cNvSpPr>
            <a:spLocks noChangeAspect="1" noEditPoints="1" noChangeArrowheads="1"/>
          </p:cNvSpPr>
          <p:nvPr/>
        </p:nvSpPr>
        <p:spPr bwMode="auto">
          <a:xfrm>
            <a:off x="4684787" y="4859338"/>
            <a:ext cx="1612900"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Fedman</a:t>
            </a:r>
          </a:p>
        </p:txBody>
      </p:sp>
      <p:sp>
        <p:nvSpPr>
          <p:cNvPr id="52" name="Rectangle 28"/>
          <p:cNvSpPr>
            <a:spLocks noChangeArrowheads="1"/>
          </p:cNvSpPr>
          <p:nvPr/>
        </p:nvSpPr>
        <p:spPr bwMode="auto">
          <a:xfrm>
            <a:off x="6910462" y="2478088"/>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53" name="Oval 29"/>
          <p:cNvSpPr>
            <a:spLocks noChangeArrowheads="1"/>
          </p:cNvSpPr>
          <p:nvPr/>
        </p:nvSpPr>
        <p:spPr bwMode="auto">
          <a:xfrm>
            <a:off x="5003874" y="4265613"/>
            <a:ext cx="538163" cy="366712"/>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FOD</a:t>
            </a:r>
          </a:p>
        </p:txBody>
      </p:sp>
      <p:sp>
        <p:nvSpPr>
          <p:cNvPr id="54" name="Oval 30"/>
          <p:cNvSpPr>
            <a:spLocks noChangeArrowheads="1"/>
          </p:cNvSpPr>
          <p:nvPr/>
        </p:nvSpPr>
        <p:spPr bwMode="auto">
          <a:xfrm>
            <a:off x="6550099" y="4799013"/>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FOD</a:t>
            </a:r>
          </a:p>
        </p:txBody>
      </p:sp>
      <p:sp>
        <p:nvSpPr>
          <p:cNvPr id="55" name="Oval 31"/>
          <p:cNvSpPr>
            <a:spLocks noChangeArrowheads="1"/>
          </p:cNvSpPr>
          <p:nvPr/>
        </p:nvSpPr>
        <p:spPr bwMode="auto">
          <a:xfrm>
            <a:off x="4533974" y="584200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POD</a:t>
            </a:r>
          </a:p>
        </p:txBody>
      </p:sp>
      <p:sp>
        <p:nvSpPr>
          <p:cNvPr id="56" name="Oval 32"/>
          <p:cNvSpPr>
            <a:spLocks noChangeArrowheads="1"/>
          </p:cNvSpPr>
          <p:nvPr/>
        </p:nvSpPr>
        <p:spPr bwMode="auto">
          <a:xfrm>
            <a:off x="7650237" y="4430713"/>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57" name="Line 33"/>
          <p:cNvSpPr>
            <a:spLocks noChangeShapeType="1"/>
          </p:cNvSpPr>
          <p:nvPr/>
        </p:nvSpPr>
        <p:spPr bwMode="auto">
          <a:xfrm flipV="1">
            <a:off x="4318074" y="2465388"/>
            <a:ext cx="3603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58" name="Line 34"/>
          <p:cNvSpPr>
            <a:spLocks noChangeShapeType="1"/>
          </p:cNvSpPr>
          <p:nvPr/>
        </p:nvSpPr>
        <p:spPr bwMode="auto">
          <a:xfrm flipV="1">
            <a:off x="3886274" y="2106613"/>
            <a:ext cx="7143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59" name="Line 35"/>
          <p:cNvSpPr>
            <a:spLocks noChangeShapeType="1"/>
          </p:cNvSpPr>
          <p:nvPr/>
        </p:nvSpPr>
        <p:spPr bwMode="auto">
          <a:xfrm flipH="1" flipV="1">
            <a:off x="2862337" y="2249488"/>
            <a:ext cx="520700"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60" name="Oval 36"/>
          <p:cNvSpPr>
            <a:spLocks noChangeArrowheads="1"/>
          </p:cNvSpPr>
          <p:nvPr/>
        </p:nvSpPr>
        <p:spPr bwMode="auto">
          <a:xfrm>
            <a:off x="8258249" y="36417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61" name="Rectangle 37"/>
          <p:cNvSpPr>
            <a:spLocks noChangeArrowheads="1"/>
          </p:cNvSpPr>
          <p:nvPr/>
        </p:nvSpPr>
        <p:spPr bwMode="auto">
          <a:xfrm>
            <a:off x="5442024" y="60420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62" name="Text Box 38"/>
          <p:cNvSpPr txBox="1">
            <a:spLocks noChangeArrowheads="1"/>
          </p:cNvSpPr>
          <p:nvPr/>
        </p:nvSpPr>
        <p:spPr bwMode="auto">
          <a:xfrm>
            <a:off x="6808862" y="3509963"/>
            <a:ext cx="747712" cy="636587"/>
          </a:xfrm>
          <a:prstGeom prst="rect">
            <a:avLst/>
          </a:prstGeom>
          <a:solidFill>
            <a:schemeClr val="bg1">
              <a:lumMod val="85000"/>
            </a:schemeClr>
          </a:solidFill>
          <a:ln>
            <a:noFill/>
          </a:ln>
          <a:effectLst/>
        </p:spPr>
        <p:txBody>
          <a:bodyPr wrap="none" lIns="90488" tIns="44450" rIns="90488" bIns="4445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defRPr/>
            </a:pPr>
            <a:r>
              <a:rPr lang="en-US" sz="1200" smtClean="0">
                <a:solidFill>
                  <a:srgbClr val="000000"/>
                </a:solidFill>
                <a:latin typeface="Arial" charset="0"/>
                <a:sym typeface="Arial" charset="0"/>
              </a:rPr>
              <a:t>Extranet</a:t>
            </a:r>
          </a:p>
          <a:p>
            <a:pPr algn="ctr">
              <a:buSzPct val="100000"/>
              <a:defRPr/>
            </a:pPr>
            <a:r>
              <a:rPr lang="en-US" sz="1200" smtClean="0">
                <a:solidFill>
                  <a:srgbClr val="000000"/>
                </a:solidFill>
                <a:latin typeface="Arial" charset="0"/>
                <a:sym typeface="Arial" charset="0"/>
              </a:rPr>
              <a:t>sociale</a:t>
            </a:r>
          </a:p>
          <a:p>
            <a:pPr algn="ctr">
              <a:buSzPct val="100000"/>
              <a:defRPr/>
            </a:pPr>
            <a:r>
              <a:rPr lang="en-US" sz="1200" smtClean="0">
                <a:solidFill>
                  <a:srgbClr val="000000"/>
                </a:solidFill>
                <a:latin typeface="Arial" charset="0"/>
                <a:sym typeface="Arial" charset="0"/>
              </a:rPr>
              <a:t>sector</a:t>
            </a:r>
          </a:p>
        </p:txBody>
      </p:sp>
      <p:sp>
        <p:nvSpPr>
          <p:cNvPr id="63" name="Oval 39"/>
          <p:cNvSpPr>
            <a:spLocks noChangeArrowheads="1"/>
          </p:cNvSpPr>
          <p:nvPr/>
        </p:nvSpPr>
        <p:spPr bwMode="auto">
          <a:xfrm>
            <a:off x="6121474" y="2816225"/>
            <a:ext cx="536575"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a:solidFill>
                  <a:srgbClr val="000000"/>
                </a:solidFill>
                <a:sym typeface="Arial" charset="0"/>
              </a:rPr>
              <a:t>ISZ</a:t>
            </a:r>
          </a:p>
        </p:txBody>
      </p:sp>
      <p:sp>
        <p:nvSpPr>
          <p:cNvPr id="64" name="Oval 40"/>
          <p:cNvSpPr>
            <a:spLocks noChangeArrowheads="1"/>
          </p:cNvSpPr>
          <p:nvPr/>
        </p:nvSpPr>
        <p:spPr bwMode="auto">
          <a:xfrm>
            <a:off x="4533974" y="2241550"/>
            <a:ext cx="538163"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dirty="0">
                <a:solidFill>
                  <a:srgbClr val="000000"/>
                </a:solidFill>
                <a:sym typeface="Arial" charset="0"/>
              </a:rPr>
              <a:t>GOD</a:t>
            </a:r>
          </a:p>
        </p:txBody>
      </p:sp>
      <p:sp>
        <p:nvSpPr>
          <p:cNvPr id="65" name="Oval 41"/>
          <p:cNvSpPr>
            <a:spLocks noChangeArrowheads="1"/>
          </p:cNvSpPr>
          <p:nvPr/>
        </p:nvSpPr>
        <p:spPr bwMode="auto">
          <a:xfrm>
            <a:off x="3687837" y="1881188"/>
            <a:ext cx="538162" cy="368300"/>
          </a:xfrm>
          <a:prstGeom prst="ellipse">
            <a:avLst/>
          </a:prstGeom>
          <a:solidFill>
            <a:schemeClr val="bg1">
              <a:lumMod val="85000"/>
            </a:schemeClr>
          </a:solidFill>
          <a:ln w="12700">
            <a:solidFill>
              <a:schemeClr val="tx1"/>
            </a:solidFill>
            <a:round/>
            <a:headEnd/>
            <a:tailEnd/>
          </a:ln>
          <a:effectLst/>
        </p:spPr>
        <p:txBody>
          <a:bodyPr wrap="none" anchor="ctr"/>
          <a:lstStyle/>
          <a:p>
            <a:pPr algn="ctr" eaLnBrk="0" hangingPunct="0">
              <a:buSzPct val="100000"/>
              <a:defRPr/>
            </a:pPr>
            <a:r>
              <a:rPr lang="en-US" sz="1200" dirty="0">
                <a:solidFill>
                  <a:srgbClr val="000000"/>
                </a:solidFill>
                <a:sym typeface="Arial" charset="0"/>
              </a:rPr>
              <a:t>GOD</a:t>
            </a:r>
          </a:p>
        </p:txBody>
      </p:sp>
      <p:sp>
        <p:nvSpPr>
          <p:cNvPr id="66" name="Line 42"/>
          <p:cNvSpPr>
            <a:spLocks noChangeShapeType="1"/>
          </p:cNvSpPr>
          <p:nvPr/>
        </p:nvSpPr>
        <p:spPr bwMode="auto">
          <a:xfrm flipV="1">
            <a:off x="2343224" y="29083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67" name="Rectangle 43"/>
          <p:cNvSpPr>
            <a:spLocks noChangeArrowheads="1"/>
          </p:cNvSpPr>
          <p:nvPr/>
        </p:nvSpPr>
        <p:spPr bwMode="auto">
          <a:xfrm>
            <a:off x="1676474" y="26892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a:solidFill>
                  <a:srgbClr val="000000"/>
                </a:solidFill>
                <a:sym typeface="Arial" charset="0"/>
              </a:rPr>
              <a:t>Service</a:t>
            </a:r>
          </a:p>
          <a:p>
            <a:pPr algn="ctr" eaLnBrk="0" hangingPunct="0">
              <a:buSzPct val="100000"/>
              <a:defRPr/>
            </a:pPr>
            <a:r>
              <a:rPr lang="en-US" sz="1200">
                <a:solidFill>
                  <a:srgbClr val="000000"/>
                </a:solidFill>
                <a:sym typeface="Arial" charset="0"/>
              </a:rPr>
              <a:t>repository</a:t>
            </a:r>
          </a:p>
        </p:txBody>
      </p:sp>
      <p:sp>
        <p:nvSpPr>
          <p:cNvPr id="68" name="Cloud"/>
          <p:cNvSpPr>
            <a:spLocks noChangeAspect="1" noEditPoints="1" noChangeArrowheads="1"/>
          </p:cNvSpPr>
          <p:nvPr/>
        </p:nvSpPr>
        <p:spPr bwMode="auto">
          <a:xfrm>
            <a:off x="1251024" y="4725988"/>
            <a:ext cx="1611313" cy="820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lumMod val="85000"/>
            </a:schemeClr>
          </a:solidFill>
          <a:ln>
            <a:noFill/>
          </a:ln>
          <a:effectLst>
            <a:outerShdw dist="107763" dir="2700000" algn="ctr" rotWithShape="0">
              <a:srgbClr val="808080"/>
            </a:outerShdw>
          </a:effectLst>
        </p:spPr>
        <p:txBody>
          <a:bodyPr/>
          <a:lstStyle/>
          <a:p>
            <a:pPr algn="ctr" eaLnBrk="0" hangingPunct="0">
              <a:buSzPct val="100000"/>
              <a:defRPr/>
            </a:pPr>
            <a:endParaRPr lang="en-US" sz="1200">
              <a:solidFill>
                <a:srgbClr val="000000"/>
              </a:solidFill>
              <a:sym typeface="Arial" charset="0"/>
            </a:endParaRPr>
          </a:p>
          <a:p>
            <a:pPr algn="ctr" eaLnBrk="0" hangingPunct="0">
              <a:buSzPct val="100000"/>
              <a:defRPr/>
            </a:pPr>
            <a:r>
              <a:rPr lang="en-US" sz="1200">
                <a:solidFill>
                  <a:srgbClr val="000000"/>
                </a:solidFill>
                <a:sym typeface="Arial" charset="0"/>
              </a:rPr>
              <a:t>VPN</a:t>
            </a:r>
          </a:p>
        </p:txBody>
      </p:sp>
      <p:sp>
        <p:nvSpPr>
          <p:cNvPr id="69" name="Oval 45"/>
          <p:cNvSpPr>
            <a:spLocks noChangeArrowheads="1"/>
          </p:cNvSpPr>
          <p:nvPr/>
        </p:nvSpPr>
        <p:spPr bwMode="auto">
          <a:xfrm>
            <a:off x="703337" y="5668963"/>
            <a:ext cx="1176337" cy="363537"/>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Apotheker</a:t>
            </a:r>
          </a:p>
        </p:txBody>
      </p:sp>
      <p:sp>
        <p:nvSpPr>
          <p:cNvPr id="70" name="Oval 46"/>
          <p:cNvSpPr>
            <a:spLocks noChangeArrowheads="1"/>
          </p:cNvSpPr>
          <p:nvPr/>
        </p:nvSpPr>
        <p:spPr bwMode="auto">
          <a:xfrm>
            <a:off x="2116212" y="5699125"/>
            <a:ext cx="1233487"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Ziekenhuis</a:t>
            </a:r>
          </a:p>
        </p:txBody>
      </p:sp>
      <p:sp>
        <p:nvSpPr>
          <p:cNvPr id="71" name="Oval 47"/>
          <p:cNvSpPr>
            <a:spLocks noChangeArrowheads="1"/>
          </p:cNvSpPr>
          <p:nvPr/>
        </p:nvSpPr>
        <p:spPr bwMode="auto">
          <a:xfrm>
            <a:off x="1762199" y="4060825"/>
            <a:ext cx="581025" cy="363538"/>
          </a:xfrm>
          <a:prstGeom prst="ellipse">
            <a:avLst/>
          </a:prstGeom>
          <a:solidFill>
            <a:schemeClr val="bg1">
              <a:lumMod val="85000"/>
            </a:schemeClr>
          </a:solidFill>
          <a:ln w="12700">
            <a:solidFill>
              <a:schemeClr val="tx1"/>
            </a:solidFill>
            <a:round/>
            <a:headEnd/>
            <a:tailEnd/>
          </a:ln>
          <a:effectLst/>
        </p:spPr>
        <p:txBody>
          <a:bodyPr wrap="none" anchor="ctr">
            <a:spAutoFit/>
          </a:bodyPr>
          <a:lstStyle/>
          <a:p>
            <a:pPr algn="ctr" eaLnBrk="0" hangingPunct="0">
              <a:buSzPct val="100000"/>
              <a:defRPr/>
            </a:pPr>
            <a:r>
              <a:rPr lang="en-US" sz="1200">
                <a:solidFill>
                  <a:srgbClr val="000000"/>
                </a:solidFill>
                <a:sym typeface="Arial" charset="0"/>
              </a:rPr>
              <a:t>Arts</a:t>
            </a:r>
          </a:p>
        </p:txBody>
      </p:sp>
      <p:sp>
        <p:nvSpPr>
          <p:cNvPr id="72" name="Line 48"/>
          <p:cNvSpPr>
            <a:spLocks noChangeShapeType="1"/>
          </p:cNvSpPr>
          <p:nvPr/>
        </p:nvSpPr>
        <p:spPr bwMode="auto">
          <a:xfrm flipV="1">
            <a:off x="898599" y="5118100"/>
            <a:ext cx="504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73" name="Rectangle 49"/>
          <p:cNvSpPr>
            <a:spLocks noChangeArrowheads="1"/>
          </p:cNvSpPr>
          <p:nvPr/>
        </p:nvSpPr>
        <p:spPr bwMode="auto">
          <a:xfrm>
            <a:off x="231849" y="4899025"/>
            <a:ext cx="720725" cy="419100"/>
          </a:xfrm>
          <a:prstGeom prst="rect">
            <a:avLst/>
          </a:prstGeom>
          <a:solidFill>
            <a:schemeClr val="bg1">
              <a:lumMod val="85000"/>
            </a:schemeClr>
          </a:solidFill>
          <a:ln>
            <a:noFill/>
          </a:ln>
          <a:effectLst/>
        </p:spPr>
        <p:txBody>
          <a:bodyPr wrap="none" anchor="ctr"/>
          <a:lstStyle/>
          <a:p>
            <a:pPr algn="ctr" eaLnBrk="0" hangingPunct="0">
              <a:buSzPct val="100000"/>
              <a:defRPr/>
            </a:pPr>
            <a:r>
              <a:rPr lang="en-US" sz="1200" dirty="0">
                <a:solidFill>
                  <a:srgbClr val="000000"/>
                </a:solidFill>
                <a:sym typeface="Arial" charset="0"/>
              </a:rPr>
              <a:t>Service</a:t>
            </a:r>
          </a:p>
          <a:p>
            <a:pPr algn="ctr" eaLnBrk="0" hangingPunct="0">
              <a:buSzPct val="100000"/>
              <a:defRPr/>
            </a:pPr>
            <a:r>
              <a:rPr lang="en-US" sz="1200" dirty="0">
                <a:solidFill>
                  <a:srgbClr val="000000"/>
                </a:solidFill>
                <a:sym typeface="Arial" charset="0"/>
              </a:rPr>
              <a:t>repository</a:t>
            </a:r>
          </a:p>
        </p:txBody>
      </p:sp>
      <p:sp>
        <p:nvSpPr>
          <p:cNvPr id="74" name="Rectangle 50"/>
          <p:cNvSpPr>
            <a:spLocks noChangeArrowheads="1"/>
          </p:cNvSpPr>
          <p:nvPr/>
        </p:nvSpPr>
        <p:spPr bwMode="auto">
          <a:xfrm>
            <a:off x="8331274" y="31861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fr-FR"/>
          </a:p>
        </p:txBody>
      </p:sp>
      <p:sp>
        <p:nvSpPr>
          <p:cNvPr id="75" name="Oval 51"/>
          <p:cNvSpPr>
            <a:spLocks noChangeArrowheads="1"/>
          </p:cNvSpPr>
          <p:nvPr/>
        </p:nvSpPr>
        <p:spPr bwMode="auto">
          <a:xfrm>
            <a:off x="7967663" y="57531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fr-FR"/>
          </a:p>
        </p:txBody>
      </p:sp>
      <p:sp>
        <p:nvSpPr>
          <p:cNvPr id="76" name="Oval 52"/>
          <p:cNvSpPr>
            <a:spLocks noChangeArrowheads="1"/>
          </p:cNvSpPr>
          <p:nvPr/>
        </p:nvSpPr>
        <p:spPr bwMode="auto">
          <a:xfrm>
            <a:off x="6407224" y="53943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(Fedict)</a:t>
            </a:r>
          </a:p>
        </p:txBody>
      </p:sp>
      <p:sp>
        <p:nvSpPr>
          <p:cNvPr id="77" name="Oval 53"/>
          <p:cNvSpPr>
            <a:spLocks noChangeArrowheads="1"/>
          </p:cNvSpPr>
          <p:nvPr/>
        </p:nvSpPr>
        <p:spPr bwMode="auto">
          <a:xfrm>
            <a:off x="7931224" y="2624138"/>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(KSZ)</a:t>
            </a:r>
          </a:p>
        </p:txBody>
      </p:sp>
      <p:sp>
        <p:nvSpPr>
          <p:cNvPr id="78" name="Oval 54"/>
          <p:cNvSpPr>
            <a:spLocks noChangeArrowheads="1"/>
          </p:cNvSpPr>
          <p:nvPr/>
        </p:nvSpPr>
        <p:spPr bwMode="auto">
          <a:xfrm>
            <a:off x="1674210" y="1483666"/>
            <a:ext cx="1595203" cy="1164932"/>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dirty="0" err="1">
                <a:solidFill>
                  <a:srgbClr val="000000"/>
                </a:solidFill>
                <a:sym typeface="Arial" charset="0"/>
              </a:rPr>
              <a:t>Diensten</a:t>
            </a:r>
            <a:r>
              <a:rPr lang="en-US" sz="1200" dirty="0">
                <a:solidFill>
                  <a:srgbClr val="000000"/>
                </a:solidFill>
                <a:sym typeface="Arial" charset="0"/>
              </a:rPr>
              <a:t>-</a:t>
            </a:r>
          </a:p>
          <a:p>
            <a:pPr algn="ctr" eaLnBrk="0" hangingPunct="0">
              <a:buSzPct val="100000"/>
              <a:defRPr/>
            </a:pPr>
            <a:r>
              <a:rPr lang="en-US" sz="1200" dirty="0">
                <a:solidFill>
                  <a:srgbClr val="000000"/>
                </a:solidFill>
                <a:sym typeface="Arial" charset="0"/>
              </a:rPr>
              <a:t>integrator</a:t>
            </a:r>
          </a:p>
          <a:p>
            <a:pPr algn="ctr" eaLnBrk="0" hangingPunct="0">
              <a:buSzPct val="100000"/>
              <a:defRPr/>
            </a:pPr>
            <a:r>
              <a:rPr lang="en-US" sz="1200" dirty="0">
                <a:solidFill>
                  <a:srgbClr val="000000"/>
                </a:solidFill>
                <a:sym typeface="Arial" charset="0"/>
              </a:rPr>
              <a:t>(</a:t>
            </a:r>
            <a:r>
              <a:rPr lang="en-US" sz="1200" dirty="0" err="1">
                <a:solidFill>
                  <a:srgbClr val="000000"/>
                </a:solidFill>
                <a:sym typeface="Arial" charset="0"/>
              </a:rPr>
              <a:t>Corve</a:t>
            </a:r>
            <a:r>
              <a:rPr lang="en-US" sz="1200" dirty="0">
                <a:solidFill>
                  <a:srgbClr val="000000"/>
                </a:solidFill>
                <a:sym typeface="Arial" charset="0"/>
              </a:rPr>
              <a:t>,</a:t>
            </a:r>
          </a:p>
          <a:p>
            <a:pPr algn="ctr" eaLnBrk="0" hangingPunct="0">
              <a:buSzPct val="100000"/>
              <a:defRPr/>
            </a:pPr>
            <a:r>
              <a:rPr lang="en-US" sz="1200" dirty="0" err="1" smtClean="0">
                <a:solidFill>
                  <a:srgbClr val="000000"/>
                </a:solidFill>
                <a:sym typeface="Arial" charset="0"/>
              </a:rPr>
              <a:t>eWBS</a:t>
            </a:r>
            <a:r>
              <a:rPr lang="en-US" sz="1200" dirty="0" smtClean="0">
                <a:solidFill>
                  <a:srgbClr val="000000"/>
                </a:solidFill>
                <a:sym typeface="Arial" charset="0"/>
              </a:rPr>
              <a:t>, </a:t>
            </a:r>
            <a:r>
              <a:rPr lang="en-US" sz="1200" dirty="0">
                <a:solidFill>
                  <a:srgbClr val="000000"/>
                </a:solidFill>
                <a:sym typeface="Arial" charset="0"/>
              </a:rPr>
              <a:t>CIRB, …)</a:t>
            </a:r>
          </a:p>
        </p:txBody>
      </p:sp>
      <p:sp>
        <p:nvSpPr>
          <p:cNvPr id="79" name="Line 56"/>
          <p:cNvSpPr>
            <a:spLocks noChangeShapeType="1"/>
          </p:cNvSpPr>
          <p:nvPr/>
        </p:nvSpPr>
        <p:spPr bwMode="auto">
          <a:xfrm>
            <a:off x="1147837" y="4445000"/>
            <a:ext cx="368300" cy="40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80" name="Oval 55"/>
          <p:cNvSpPr>
            <a:spLocks noChangeArrowheads="1"/>
          </p:cNvSpPr>
          <p:nvPr/>
        </p:nvSpPr>
        <p:spPr bwMode="auto">
          <a:xfrm>
            <a:off x="312812" y="3768725"/>
            <a:ext cx="1098550" cy="863600"/>
          </a:xfrm>
          <a:prstGeom prst="ellipse">
            <a:avLst/>
          </a:prstGeom>
          <a:solidFill>
            <a:schemeClr val="bg1">
              <a:lumMod val="85000"/>
            </a:schemeClr>
          </a:solidFill>
          <a:ln>
            <a:noFill/>
          </a:ln>
          <a:effectLst/>
        </p:spPr>
        <p:txBody>
          <a:bodyPr wrap="none" lIns="90488" tIns="44450" rIns="90488" bIns="44450" anchor="ctr">
            <a:spAutoFit/>
          </a:bodyPr>
          <a:lstStyle/>
          <a:p>
            <a:pPr algn="ctr" eaLnBrk="0" hangingPunct="0">
              <a:buSzPct val="100000"/>
              <a:defRPr/>
            </a:pPr>
            <a:r>
              <a:rPr lang="en-US" sz="1200">
                <a:solidFill>
                  <a:srgbClr val="000000"/>
                </a:solidFill>
                <a:sym typeface="Arial" charset="0"/>
              </a:rPr>
              <a:t>Diensten-</a:t>
            </a:r>
          </a:p>
          <a:p>
            <a:pPr algn="ctr" eaLnBrk="0" hangingPunct="0">
              <a:buSzPct val="100000"/>
              <a:defRPr/>
            </a:pPr>
            <a:r>
              <a:rPr lang="en-US" sz="1200">
                <a:solidFill>
                  <a:srgbClr val="000000"/>
                </a:solidFill>
                <a:sym typeface="Arial" charset="0"/>
              </a:rPr>
              <a:t>integrator</a:t>
            </a:r>
          </a:p>
          <a:p>
            <a:pPr algn="ctr" eaLnBrk="0" hangingPunct="0">
              <a:buSzPct val="100000"/>
              <a:defRPr/>
            </a:pPr>
            <a:r>
              <a:rPr lang="en-US" sz="1200">
                <a:solidFill>
                  <a:srgbClr val="000000"/>
                </a:solidFill>
                <a:sym typeface="Arial" charset="0"/>
              </a:rPr>
              <a:t>(eHealth)</a:t>
            </a:r>
          </a:p>
        </p:txBody>
      </p:sp>
    </p:spTree>
    <p:extLst>
      <p:ext uri="{BB962C8B-B14F-4D97-AF65-F5344CB8AC3E}">
        <p14:creationId xmlns:p14="http://schemas.microsoft.com/office/powerpoint/2010/main" val="3147182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Netwerk sociale zekerheid </a:t>
            </a:r>
            <a:endParaRPr lang="fr-BE" dirty="0"/>
          </a:p>
        </p:txBody>
      </p:sp>
      <p:sp>
        <p:nvSpPr>
          <p:cNvPr id="3" name="Content Placeholder 2"/>
          <p:cNvSpPr>
            <a:spLocks noGrp="1"/>
          </p:cNvSpPr>
          <p:nvPr>
            <p:ph idx="1"/>
          </p:nvPr>
        </p:nvSpPr>
        <p:spPr/>
        <p:txBody>
          <a:bodyPr>
            <a:normAutofit lnSpcReduction="10000"/>
          </a:bodyPr>
          <a:lstStyle/>
          <a:p>
            <a:r>
              <a:rPr lang="nl-BE" dirty="0" smtClean="0"/>
              <a:t>Actoren in de sociale sector</a:t>
            </a:r>
          </a:p>
          <a:p>
            <a:r>
              <a:rPr lang="nl-BE" dirty="0" smtClean="0"/>
              <a:t>Gekozen model (°1990)</a:t>
            </a:r>
          </a:p>
          <a:p>
            <a:r>
              <a:rPr lang="nl-BE" dirty="0" smtClean="0"/>
              <a:t>Rol Kruispuntbank Sociale Zekerheid (KSZ)</a:t>
            </a:r>
          </a:p>
          <a:p>
            <a:r>
              <a:rPr lang="nl-BE" dirty="0" smtClean="0"/>
              <a:t>Stand van zaken</a:t>
            </a:r>
          </a:p>
          <a:p>
            <a:pPr lvl="1"/>
            <a:r>
              <a:rPr lang="nl-BE" dirty="0" smtClean="0"/>
              <a:t>algemeen</a:t>
            </a:r>
          </a:p>
          <a:p>
            <a:pPr lvl="1"/>
            <a:r>
              <a:rPr lang="nl-BE" dirty="0"/>
              <a:t>d</a:t>
            </a:r>
            <a:r>
              <a:rPr lang="nl-BE" dirty="0" smtClean="0"/>
              <a:t>iensten tussen actoren in de sociale sector</a:t>
            </a:r>
          </a:p>
          <a:p>
            <a:pPr lvl="1"/>
            <a:r>
              <a:rPr lang="nl-BE" dirty="0"/>
              <a:t>d</a:t>
            </a:r>
            <a:r>
              <a:rPr lang="nl-BE" dirty="0" smtClean="0"/>
              <a:t>iensten voor ondernemingen</a:t>
            </a:r>
          </a:p>
          <a:p>
            <a:pPr lvl="1"/>
            <a:r>
              <a:rPr lang="nl-BE" dirty="0"/>
              <a:t>d</a:t>
            </a:r>
            <a:r>
              <a:rPr lang="nl-BE" dirty="0" smtClean="0"/>
              <a:t>iensten voor burgers</a:t>
            </a:r>
          </a:p>
          <a:p>
            <a:pPr lvl="1"/>
            <a:r>
              <a:rPr lang="nl-BE" dirty="0" smtClean="0"/>
              <a:t>diensten voor derden</a:t>
            </a:r>
          </a:p>
          <a:p>
            <a:pPr lvl="1"/>
            <a:r>
              <a:rPr lang="nl-BE" dirty="0"/>
              <a:t>c</a:t>
            </a:r>
            <a:r>
              <a:rPr lang="nl-BE" dirty="0" smtClean="0"/>
              <a:t>ijfers over beschikbaarheid en </a:t>
            </a:r>
            <a:r>
              <a:rPr lang="nl-BE" dirty="0" err="1" smtClean="0"/>
              <a:t>performantie</a:t>
            </a:r>
            <a:endParaRPr lang="nl-BE" dirty="0" smtClean="0"/>
          </a:p>
          <a:p>
            <a:r>
              <a:rPr lang="nl-BE" dirty="0" smtClean="0"/>
              <a:t>Systematische oplevering: enkele projecten 2014 en 2015</a:t>
            </a:r>
          </a:p>
          <a:p>
            <a:endParaRPr lang="nl-BE" dirty="0" smtClean="0"/>
          </a:p>
          <a:p>
            <a:endParaRPr lang="nl-BE" dirty="0" smtClean="0"/>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a:t>
            </a:fld>
            <a:endParaRPr lang="en-GB" dirty="0"/>
          </a:p>
        </p:txBody>
      </p:sp>
    </p:spTree>
    <p:extLst>
      <p:ext uri="{BB962C8B-B14F-4D97-AF65-F5344CB8AC3E}">
        <p14:creationId xmlns:p14="http://schemas.microsoft.com/office/powerpoint/2010/main" val="32963038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Ander voorbeeld: </a:t>
            </a:r>
            <a:r>
              <a:rPr lang="nl-BE" dirty="0" err="1" smtClean="0"/>
              <a:t>eHealth</a:t>
            </a:r>
            <a:r>
              <a:rPr lang="nl-BE" dirty="0" smtClean="0"/>
              <a:t>-platform</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70</a:t>
            </a:fld>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9"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0"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1"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12"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13" name="Picture 3"/>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1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7"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18" name="Picture 20" descr="FOD_tekeni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20"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21" name="Group 24"/>
          <p:cNvGrpSpPr>
            <a:grpSpLocks/>
          </p:cNvGrpSpPr>
          <p:nvPr/>
        </p:nvGrpSpPr>
        <p:grpSpPr bwMode="auto">
          <a:xfrm>
            <a:off x="760413" y="1689100"/>
            <a:ext cx="1219200" cy="914400"/>
            <a:chOff x="432" y="1200"/>
            <a:chExt cx="912" cy="672"/>
          </a:xfrm>
        </p:grpSpPr>
        <p:sp>
          <p:nvSpPr>
            <p:cNvPr id="22"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23"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4"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5"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26"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27" name="Picture 30" descr="FOD_teken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29"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0"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1"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2"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3"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34"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5"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6"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37"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8"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39"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0"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4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49"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50"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1"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2"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53"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5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56"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57"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58"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59"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0"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1"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2"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3"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64"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65"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 name="Picture 69" descr="logo_ziekenhuis_1083990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0" descr="Logo huisar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1" descr="logo_ziekenhuis_1083990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1"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2"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73"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Tree>
    <p:extLst>
      <p:ext uri="{BB962C8B-B14F-4D97-AF65-F5344CB8AC3E}">
        <p14:creationId xmlns:p14="http://schemas.microsoft.com/office/powerpoint/2010/main" val="3868890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5759"/>
            <a:ext cx="8640960" cy="1441783"/>
          </a:xfrm>
        </p:spPr>
        <p:txBody>
          <a:bodyPr>
            <a:normAutofit/>
          </a:bodyPr>
          <a:lstStyle/>
          <a:p>
            <a:r>
              <a:rPr lang="nl-BE" dirty="0" smtClean="0"/>
              <a:t>Voorbeeld: </a:t>
            </a:r>
            <a:r>
              <a:rPr lang="nl-BE" dirty="0" err="1" smtClean="0"/>
              <a:t>eHealth</a:t>
            </a:r>
            <a:r>
              <a:rPr lang="nl-BE" dirty="0" smtClean="0"/>
              <a:t>-platform</a:t>
            </a:r>
            <a:br>
              <a:rPr lang="nl-BE" dirty="0" smtClean="0"/>
            </a:br>
            <a:r>
              <a:rPr lang="nl-BE" dirty="0" smtClean="0"/>
              <a:t>Basisdiensten</a:t>
            </a:r>
            <a:endParaRPr lang="en-US"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71</a:t>
            </a:fld>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286110607"/>
              </p:ext>
            </p:extLst>
          </p:nvPr>
        </p:nvGraphicFramePr>
        <p:xfrm>
          <a:off x="457200" y="1369096"/>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4477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Franchisebenadering</a:t>
            </a:r>
            <a:r>
              <a:rPr lang="fr-BE" dirty="0" smtClean="0"/>
              <a:t> OASIS</a:t>
            </a:r>
            <a:endParaRPr lang="en-GB" dirty="0"/>
          </a:p>
        </p:txBody>
      </p:sp>
      <p:sp>
        <p:nvSpPr>
          <p:cNvPr id="3" name="Content Placeholder 2"/>
          <p:cNvSpPr>
            <a:spLocks noGrp="1"/>
          </p:cNvSpPr>
          <p:nvPr>
            <p:ph idx="1"/>
          </p:nvPr>
        </p:nvSpPr>
        <p:spPr/>
        <p:txBody>
          <a:bodyPr>
            <a:normAutofit/>
          </a:bodyPr>
          <a:lstStyle/>
          <a:p>
            <a:r>
              <a:rPr lang="fr-BE" dirty="0" err="1" smtClean="0"/>
              <a:t>Vaststelling</a:t>
            </a:r>
            <a:r>
              <a:rPr lang="fr-BE" dirty="0" smtClean="0"/>
              <a:t>: </a:t>
            </a:r>
            <a:r>
              <a:rPr lang="fr-BE" dirty="0" err="1" smtClean="0"/>
              <a:t>functionele</a:t>
            </a:r>
            <a:r>
              <a:rPr lang="fr-BE" dirty="0" smtClean="0"/>
              <a:t> </a:t>
            </a:r>
            <a:r>
              <a:rPr lang="fr-BE" dirty="0" err="1" smtClean="0"/>
              <a:t>specialisatie</a:t>
            </a:r>
            <a:r>
              <a:rPr lang="fr-BE" dirty="0" smtClean="0"/>
              <a:t> en </a:t>
            </a:r>
            <a:r>
              <a:rPr lang="fr-BE" dirty="0" err="1" smtClean="0"/>
              <a:t>organisatie</a:t>
            </a:r>
            <a:r>
              <a:rPr lang="fr-BE" dirty="0" smtClean="0"/>
              <a:t> </a:t>
            </a:r>
            <a:r>
              <a:rPr lang="fr-BE" dirty="0" err="1" smtClean="0"/>
              <a:t>volgens</a:t>
            </a:r>
            <a:r>
              <a:rPr lang="fr-BE" dirty="0" smtClean="0"/>
              <a:t> </a:t>
            </a:r>
            <a:r>
              <a:rPr lang="fr-BE" dirty="0" err="1" smtClean="0"/>
              <a:t>bevoegdheidsniveaus</a:t>
            </a:r>
            <a:r>
              <a:rPr lang="fr-BE" dirty="0" smtClean="0"/>
              <a:t> </a:t>
            </a:r>
            <a:r>
              <a:rPr lang="fr-BE" dirty="0" err="1" smtClean="0"/>
              <a:t>moeilijk</a:t>
            </a:r>
            <a:r>
              <a:rPr lang="fr-BE" dirty="0" smtClean="0"/>
              <a:t> </a:t>
            </a:r>
            <a:r>
              <a:rPr lang="fr-BE" dirty="0" err="1" smtClean="0"/>
              <a:t>verenigbaar</a:t>
            </a:r>
            <a:r>
              <a:rPr lang="fr-BE" dirty="0" smtClean="0"/>
              <a:t> met focus op </a:t>
            </a:r>
            <a:r>
              <a:rPr lang="fr-BE" dirty="0" err="1" smtClean="0"/>
              <a:t>doelgroep</a:t>
            </a:r>
            <a:endParaRPr lang="fr-BE" dirty="0" smtClean="0"/>
          </a:p>
          <a:p>
            <a:r>
              <a:rPr lang="fr-BE" dirty="0" err="1" smtClean="0"/>
              <a:t>Voorstel</a:t>
            </a:r>
            <a:r>
              <a:rPr lang="fr-BE" dirty="0" smtClean="0"/>
              <a:t> van </a:t>
            </a:r>
            <a:r>
              <a:rPr lang="fr-BE" dirty="0" err="1" smtClean="0"/>
              <a:t>oplossing</a:t>
            </a:r>
            <a:r>
              <a:rPr lang="fr-BE" dirty="0" smtClean="0"/>
              <a:t>: f</a:t>
            </a:r>
            <a:r>
              <a:rPr lang="en-US" dirty="0" err="1" smtClean="0"/>
              <a:t>lexibele</a:t>
            </a:r>
            <a:r>
              <a:rPr lang="en-US" dirty="0"/>
              <a:t>, </a:t>
            </a:r>
            <a:r>
              <a:rPr lang="en-US" dirty="0" err="1"/>
              <a:t>transversale</a:t>
            </a:r>
            <a:r>
              <a:rPr lang="en-US" dirty="0"/>
              <a:t> </a:t>
            </a:r>
            <a:r>
              <a:rPr lang="en-US" dirty="0" err="1" smtClean="0"/>
              <a:t>uitvoeringsdiensten</a:t>
            </a:r>
            <a:r>
              <a:rPr lang="en-US" dirty="0" smtClean="0"/>
              <a:t> </a:t>
            </a:r>
            <a:r>
              <a:rPr lang="en-US" dirty="0"/>
              <a:t>(franchises) </a:t>
            </a:r>
            <a:r>
              <a:rPr lang="en-US" dirty="0" smtClean="0"/>
              <a:t>die</a:t>
            </a:r>
            <a:endParaRPr lang="en-GB" dirty="0"/>
          </a:p>
          <a:p>
            <a:pPr lvl="1"/>
            <a:r>
              <a:rPr lang="en-US" dirty="0" err="1"/>
              <a:t>opgericht</a:t>
            </a:r>
            <a:r>
              <a:rPr lang="en-US" dirty="0"/>
              <a:t> </a:t>
            </a:r>
            <a:r>
              <a:rPr lang="en-US" dirty="0" err="1"/>
              <a:t>zijn</a:t>
            </a:r>
            <a:r>
              <a:rPr lang="en-US" dirty="0"/>
              <a:t> </a:t>
            </a:r>
            <a:r>
              <a:rPr lang="en-US" dirty="0" err="1"/>
              <a:t>rond</a:t>
            </a:r>
            <a:r>
              <a:rPr lang="en-US" dirty="0"/>
              <a:t> </a:t>
            </a:r>
            <a:r>
              <a:rPr lang="en-US" dirty="0" err="1" smtClean="0"/>
              <a:t>doelgroepen</a:t>
            </a:r>
            <a:r>
              <a:rPr lang="en-US" dirty="0" smtClean="0"/>
              <a:t> </a:t>
            </a:r>
            <a:r>
              <a:rPr lang="en-US" dirty="0"/>
              <a:t>(</a:t>
            </a:r>
            <a:r>
              <a:rPr lang="en-US" dirty="0" err="1"/>
              <a:t>ouders</a:t>
            </a:r>
            <a:r>
              <a:rPr lang="en-US" dirty="0"/>
              <a:t>, </a:t>
            </a:r>
            <a:r>
              <a:rPr lang="en-US" dirty="0" err="1" smtClean="0"/>
              <a:t>autobestuurders</a:t>
            </a:r>
            <a:r>
              <a:rPr lang="en-US" dirty="0"/>
              <a:t>, </a:t>
            </a:r>
            <a:r>
              <a:rPr lang="en-US" dirty="0" err="1" smtClean="0"/>
              <a:t>gehandicapten</a:t>
            </a:r>
            <a:r>
              <a:rPr lang="en-US" dirty="0" smtClean="0"/>
              <a:t>, …)</a:t>
            </a:r>
            <a:endParaRPr lang="en-US" dirty="0"/>
          </a:p>
          <a:p>
            <a:pPr lvl="1"/>
            <a:r>
              <a:rPr lang="en-US" dirty="0" err="1" smtClean="0"/>
              <a:t>klantgericht</a:t>
            </a:r>
            <a:r>
              <a:rPr lang="en-US" dirty="0" smtClean="0"/>
              <a:t> en </a:t>
            </a:r>
            <a:r>
              <a:rPr lang="en-US" dirty="0" err="1" smtClean="0"/>
              <a:t>betrouwbaar</a:t>
            </a:r>
            <a:r>
              <a:rPr lang="en-US" dirty="0" smtClean="0"/>
              <a:t> </a:t>
            </a:r>
            <a:r>
              <a:rPr lang="en-US" dirty="0" err="1"/>
              <a:t>informatie</a:t>
            </a:r>
            <a:r>
              <a:rPr lang="en-US" dirty="0"/>
              <a:t> en </a:t>
            </a:r>
            <a:r>
              <a:rPr lang="en-US" dirty="0" err="1"/>
              <a:t>transacties</a:t>
            </a:r>
            <a:r>
              <a:rPr lang="en-US" dirty="0"/>
              <a:t> </a:t>
            </a:r>
            <a:r>
              <a:rPr lang="en-US" dirty="0" err="1" smtClean="0"/>
              <a:t>aanbieden</a:t>
            </a:r>
            <a:endParaRPr lang="en-US" dirty="0"/>
          </a:p>
          <a:p>
            <a:pPr lvl="1"/>
            <a:r>
              <a:rPr lang="fr-BE" dirty="0"/>
              <a:t>d</a:t>
            </a:r>
            <a:r>
              <a:rPr lang="fr-BE" dirty="0" smtClean="0"/>
              <a:t>e </a:t>
            </a:r>
            <a:r>
              <a:rPr lang="fr-BE" dirty="0" err="1"/>
              <a:t>motor</a:t>
            </a:r>
            <a:r>
              <a:rPr lang="fr-BE" dirty="0"/>
              <a:t> </a:t>
            </a:r>
            <a:r>
              <a:rPr lang="fr-BE" dirty="0" err="1"/>
              <a:t>zijn</a:t>
            </a:r>
            <a:r>
              <a:rPr lang="fr-BE" dirty="0"/>
              <a:t> van </a:t>
            </a:r>
            <a:r>
              <a:rPr lang="fr-BE" dirty="0" err="1"/>
              <a:t>klantgedreven</a:t>
            </a:r>
            <a:r>
              <a:rPr lang="fr-BE" dirty="0"/>
              <a:t> </a:t>
            </a:r>
            <a:r>
              <a:rPr lang="fr-BE" dirty="0" err="1" smtClean="0"/>
              <a:t>verbetering</a:t>
            </a:r>
            <a:r>
              <a:rPr lang="fr-BE" dirty="0" smtClean="0"/>
              <a:t> van de </a:t>
            </a:r>
            <a:r>
              <a:rPr lang="fr-BE" dirty="0" err="1" smtClean="0"/>
              <a:t>dienstverlening</a:t>
            </a:r>
            <a:endParaRPr lang="en-GB" dirty="0"/>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72</a:t>
            </a:fld>
            <a:endParaRPr lang="en-GB" dirty="0"/>
          </a:p>
        </p:txBody>
      </p:sp>
    </p:spTree>
    <p:extLst>
      <p:ext uri="{BB962C8B-B14F-4D97-AF65-F5344CB8AC3E}">
        <p14:creationId xmlns:p14="http://schemas.microsoft.com/office/powerpoint/2010/main" val="7485011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Description: 2011-11-Frachise Marketplace Business Mod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639"/>
          <a:stretch>
            <a:fillRect/>
          </a:stretch>
        </p:blipFill>
        <p:spPr bwMode="auto">
          <a:xfrm>
            <a:off x="431064" y="894303"/>
            <a:ext cx="8270102" cy="572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dirty="0" err="1" smtClean="0"/>
              <a:t>Franchisebenadering</a:t>
            </a:r>
            <a:r>
              <a:rPr lang="fr-BE" dirty="0" smtClean="0"/>
              <a:t> OASIS</a:t>
            </a:r>
            <a:endParaRPr lang="en-GB"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73</a:t>
            </a:fld>
            <a:endParaRPr lang="en-GB" dirty="0"/>
          </a:p>
        </p:txBody>
      </p:sp>
    </p:spTree>
    <p:extLst>
      <p:ext uri="{BB962C8B-B14F-4D97-AF65-F5344CB8AC3E}">
        <p14:creationId xmlns:p14="http://schemas.microsoft.com/office/powerpoint/2010/main" val="9810784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Visie ICT-managers federale overheid</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74</a:t>
            </a:fld>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433501440"/>
              </p:ext>
            </p:extLst>
          </p:nvPr>
        </p:nvGraphicFramePr>
        <p:xfrm>
          <a:off x="894615" y="984738"/>
          <a:ext cx="7445517" cy="540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1098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voorkeur voor digitaal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8201678"/>
              </p:ext>
            </p:extLst>
          </p:nvPr>
        </p:nvGraphicFramePr>
        <p:xfrm>
          <a:off x="250825" y="1104900"/>
          <a:ext cx="8642350" cy="5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5471B662-E07F-4B45-AF7C-5436FF003ECE}" type="slidenum">
              <a:rPr lang="en-GB" smtClean="0"/>
              <a:pPr/>
              <a:t>75</a:t>
            </a:fld>
            <a:endParaRPr lang="en-GB" dirty="0"/>
          </a:p>
        </p:txBody>
      </p:sp>
    </p:spTree>
    <p:extLst>
      <p:ext uri="{BB962C8B-B14F-4D97-AF65-F5344CB8AC3E}">
        <p14:creationId xmlns:p14="http://schemas.microsoft.com/office/powerpoint/2010/main" val="21481079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performante administraties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3767829"/>
              </p:ext>
            </p:extLst>
          </p:nvPr>
        </p:nvGraphicFramePr>
        <p:xfrm>
          <a:off x="250825" y="1104900"/>
          <a:ext cx="8642350" cy="542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5471B662-E07F-4B45-AF7C-5436FF003ECE}" type="slidenum">
              <a:rPr lang="en-GB" smtClean="0"/>
              <a:pPr/>
              <a:t>76</a:t>
            </a:fld>
            <a:endParaRPr lang="en-GB" dirty="0"/>
          </a:p>
        </p:txBody>
      </p:sp>
    </p:spTree>
    <p:extLst>
      <p:ext uri="{BB962C8B-B14F-4D97-AF65-F5344CB8AC3E}">
        <p14:creationId xmlns:p14="http://schemas.microsoft.com/office/powerpoint/2010/main" val="39718531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overheid als één geheel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5075907"/>
              </p:ext>
            </p:extLst>
          </p:nvPr>
        </p:nvGraphicFramePr>
        <p:xfrm>
          <a:off x="250825" y="1104900"/>
          <a:ext cx="8642350" cy="542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5471B662-E07F-4B45-AF7C-5436FF003ECE}" type="slidenum">
              <a:rPr lang="en-GB" smtClean="0"/>
              <a:pPr/>
              <a:t>77</a:t>
            </a:fld>
            <a:endParaRPr lang="en-GB" dirty="0"/>
          </a:p>
        </p:txBody>
      </p:sp>
    </p:spTree>
    <p:extLst>
      <p:ext uri="{BB962C8B-B14F-4D97-AF65-F5344CB8AC3E}">
        <p14:creationId xmlns:p14="http://schemas.microsoft.com/office/powerpoint/2010/main" val="18692425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Visie: ondersteunen beleid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5397016"/>
              </p:ext>
            </p:extLst>
          </p:nvPr>
        </p:nvGraphicFramePr>
        <p:xfrm>
          <a:off x="250825" y="1104900"/>
          <a:ext cx="8642350" cy="542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5471B662-E07F-4B45-AF7C-5436FF003ECE}" type="slidenum">
              <a:rPr lang="en-GB" smtClean="0"/>
              <a:pPr/>
              <a:t>78</a:t>
            </a:fld>
            <a:endParaRPr lang="en-GB" dirty="0"/>
          </a:p>
        </p:txBody>
      </p:sp>
    </p:spTree>
    <p:extLst>
      <p:ext uri="{BB962C8B-B14F-4D97-AF65-F5344CB8AC3E}">
        <p14:creationId xmlns:p14="http://schemas.microsoft.com/office/powerpoint/2010/main" val="2844921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Tot slot</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79</a:t>
            </a:fld>
            <a:endParaRPr lang="en-GB" dirty="0"/>
          </a:p>
        </p:txBody>
      </p:sp>
      <p:pic>
        <p:nvPicPr>
          <p:cNvPr id="5" name="Picture 2" descr="Deze powerpoint afbeelding afbeeldingen figuur figuren &#10;            bevat: ICT IT PUSH PERSPECTIEF STRATEGIE HENDERSON VENKATRAMAN ICT MANAGE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39" y="1286931"/>
            <a:ext cx="7950268"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63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Actoren in sociale sector</a:t>
            </a:r>
            <a:endParaRPr lang="fr-BE" dirty="0"/>
          </a:p>
        </p:txBody>
      </p:sp>
      <p:sp>
        <p:nvSpPr>
          <p:cNvPr id="3" name="Content Placeholder 2"/>
          <p:cNvSpPr>
            <a:spLocks noGrp="1"/>
          </p:cNvSpPr>
          <p:nvPr>
            <p:ph idx="1"/>
          </p:nvPr>
        </p:nvSpPr>
        <p:spPr/>
        <p:txBody>
          <a:bodyPr>
            <a:normAutofit fontScale="85000" lnSpcReduction="20000"/>
          </a:bodyPr>
          <a:lstStyle/>
          <a:p>
            <a:r>
              <a:rPr lang="en-US" altLang="en-US" smtClean="0">
                <a:sym typeface="Arial" charset="0"/>
              </a:rPr>
              <a:t>&gt; 240.000 werkgevers</a:t>
            </a:r>
          </a:p>
          <a:p>
            <a:r>
              <a:rPr lang="en-US" altLang="en-US" smtClean="0">
                <a:sym typeface="Arial" charset="0"/>
              </a:rPr>
              <a:t>&gt; 1.000.000 zelfstandigen</a:t>
            </a:r>
          </a:p>
          <a:p>
            <a:r>
              <a:rPr lang="en-US" altLang="en-US" smtClean="0">
                <a:sym typeface="Arial" charset="0"/>
              </a:rPr>
              <a:t>&gt; 11.000.000 burgers</a:t>
            </a:r>
          </a:p>
          <a:p>
            <a:r>
              <a:rPr lang="en-US" altLang="en-US" smtClean="0">
                <a:sym typeface="Arial" charset="0"/>
              </a:rPr>
              <a:t>2.000 instanties actief bij de inning van bijdragen voor of bij het beheer, de uitvoering of de toekenning van</a:t>
            </a:r>
          </a:p>
          <a:p>
            <a:pPr lvl="1"/>
            <a:r>
              <a:rPr lang="en-US" altLang="en-US" smtClean="0">
                <a:sym typeface="Arial" charset="0"/>
              </a:rPr>
              <a:t>de sociale verzekeringen (ziekteverzekering, werkloosheidsverzekering, pensioenen, gezinsbijslagen, …) in alle stelsels (werknemers, zelfstandigen, ambtenaren)</a:t>
            </a:r>
          </a:p>
          <a:p>
            <a:pPr lvl="1"/>
            <a:r>
              <a:rPr lang="en-US" altLang="en-US" smtClean="0">
                <a:sym typeface="Arial" charset="0"/>
              </a:rPr>
              <a:t>de sociale bijstand (leefloon, tegemoetkomingen aan gehandicapten, …)</a:t>
            </a:r>
          </a:p>
          <a:p>
            <a:pPr lvl="1"/>
            <a:r>
              <a:rPr lang="en-US" altLang="en-US" smtClean="0">
                <a:sym typeface="Arial" charset="0"/>
              </a:rPr>
              <a:t>de aanvullende voordelen voorzien in CAO’s</a:t>
            </a:r>
          </a:p>
          <a:p>
            <a:r>
              <a:rPr lang="en-US" altLang="en-US" smtClean="0">
                <a:sym typeface="Arial" charset="0"/>
              </a:rPr>
              <a:t>1.000 instanties actief bij het beheer, de uitvoering of de toekenning van</a:t>
            </a:r>
          </a:p>
          <a:p>
            <a:pPr lvl="1"/>
            <a:r>
              <a:rPr lang="en-US" altLang="en-US" smtClean="0">
                <a:sym typeface="Arial" charset="0"/>
              </a:rPr>
              <a:t>sociale voordelen voorzien door andere overheidsniveaus dan de federale overheid (gemeenten, steden, provincies, gewesten, gemeenschappen, …)</a:t>
            </a:r>
          </a:p>
          <a:p>
            <a:pPr lvl="1"/>
            <a:r>
              <a:rPr lang="en-US" altLang="en-US" smtClean="0">
                <a:sym typeface="Arial" charset="0"/>
              </a:rPr>
              <a:t>afgeleide rechten toegekend op basis van het sociaal statuut van de begunstigde (belastingdiensten, vervoersmaatschappijen, openbare-nutsbedrijven, sociale huisvestingsmaatschappijen, …)</a:t>
            </a: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8</a:t>
            </a:fld>
            <a:endParaRPr lang="en-GB" dirty="0"/>
          </a:p>
        </p:txBody>
      </p:sp>
    </p:spTree>
    <p:extLst>
      <p:ext uri="{BB962C8B-B14F-4D97-AF65-F5344CB8AC3E}">
        <p14:creationId xmlns:p14="http://schemas.microsoft.com/office/powerpoint/2010/main" val="5030982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BE" dirty="0" smtClean="0"/>
              <a:t>Tot slot</a:t>
            </a:r>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80</a:t>
            </a:fld>
            <a:endParaRPr lang="en-GB" dirty="0"/>
          </a:p>
        </p:txBody>
      </p:sp>
      <p:grpSp>
        <p:nvGrpSpPr>
          <p:cNvPr id="3" name="Group 2"/>
          <p:cNvGrpSpPr/>
          <p:nvPr/>
        </p:nvGrpSpPr>
        <p:grpSpPr>
          <a:xfrm>
            <a:off x="279015" y="888566"/>
            <a:ext cx="5901269" cy="4446802"/>
            <a:chOff x="149575" y="128938"/>
            <a:chExt cx="4919136" cy="3237972"/>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9575" y="128938"/>
              <a:ext cx="4919136" cy="3237972"/>
            </a:xfrm>
            <a:prstGeom prst="rect">
              <a:avLst/>
            </a:prstGeom>
          </p:spPr>
        </p:pic>
        <p:sp>
          <p:nvSpPr>
            <p:cNvPr id="14" name="Rectangle 13"/>
            <p:cNvSpPr/>
            <p:nvPr/>
          </p:nvSpPr>
          <p:spPr>
            <a:xfrm>
              <a:off x="149575" y="573652"/>
              <a:ext cx="4919136" cy="1008494"/>
            </a:xfrm>
            <a:prstGeom prst="rect">
              <a:avLst/>
            </a:prstGeom>
          </p:spPr>
          <p:txBody>
            <a:bodyPr wrap="square">
              <a:spAutoFit/>
            </a:bodyPr>
            <a:lstStyle/>
            <a:p>
              <a:pPr algn="ctr"/>
              <a:r>
                <a:rPr lang="nl-BE" sz="2800" dirty="0">
                  <a:latin typeface="+mn-lt"/>
                </a:rPr>
                <a:t>Er zijn altijd 10 redenen </a:t>
              </a:r>
              <a:endParaRPr lang="nl-BE" sz="2800" dirty="0" smtClean="0">
                <a:latin typeface="+mn-lt"/>
              </a:endParaRPr>
            </a:p>
            <a:p>
              <a:pPr algn="ctr"/>
              <a:r>
                <a:rPr lang="nl-BE" sz="2800" dirty="0" smtClean="0">
                  <a:latin typeface="+mn-lt"/>
                </a:rPr>
                <a:t>om </a:t>
              </a:r>
              <a:r>
                <a:rPr lang="nl-BE" sz="2800" dirty="0">
                  <a:latin typeface="+mn-lt"/>
                </a:rPr>
                <a:t>niet te veranderen, </a:t>
              </a:r>
              <a:endParaRPr lang="nl-BE" sz="2800" dirty="0" smtClean="0">
                <a:latin typeface="+mn-lt"/>
              </a:endParaRPr>
            </a:p>
            <a:p>
              <a:pPr algn="ctr"/>
              <a:r>
                <a:rPr lang="nl-BE" sz="2800" dirty="0" smtClean="0">
                  <a:latin typeface="+mn-lt"/>
                </a:rPr>
                <a:t>maar </a:t>
              </a:r>
              <a:r>
                <a:rPr lang="nl-BE" sz="2800" dirty="0">
                  <a:latin typeface="+mn-lt"/>
                </a:rPr>
                <a:t>geef daar niet aan toe</a:t>
              </a:r>
            </a:p>
          </p:txBody>
        </p:sp>
      </p:grpSp>
      <p:grpSp>
        <p:nvGrpSpPr>
          <p:cNvPr id="8" name="Group 7"/>
          <p:cNvGrpSpPr/>
          <p:nvPr/>
        </p:nvGrpSpPr>
        <p:grpSpPr>
          <a:xfrm>
            <a:off x="2264668" y="2012523"/>
            <a:ext cx="6721287" cy="4456010"/>
            <a:chOff x="1600200" y="1757362"/>
            <a:chExt cx="5943600" cy="334327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757362"/>
              <a:ext cx="5943600" cy="3343275"/>
            </a:xfrm>
            <a:prstGeom prst="rect">
              <a:avLst/>
            </a:prstGeom>
            <a:ln>
              <a:noFill/>
            </a:ln>
            <a:effectLst>
              <a:outerShdw blurRad="190500" algn="tl" rotWithShape="0">
                <a:srgbClr val="000000">
                  <a:alpha val="70000"/>
                </a:srgbClr>
              </a:outerShdw>
            </a:effectLst>
          </p:spPr>
        </p:pic>
        <p:sp>
          <p:nvSpPr>
            <p:cNvPr id="7" name="TextBox 6"/>
            <p:cNvSpPr txBox="1"/>
            <p:nvPr/>
          </p:nvSpPr>
          <p:spPr>
            <a:xfrm>
              <a:off x="1600200" y="3234190"/>
              <a:ext cx="2409722" cy="1685716"/>
            </a:xfrm>
            <a:prstGeom prst="rect">
              <a:avLst/>
            </a:prstGeom>
            <a:noFill/>
          </p:spPr>
          <p:txBody>
            <a:bodyPr wrap="square" rtlCol="0">
              <a:spAutoFit/>
            </a:bodyPr>
            <a:lstStyle/>
            <a:p>
              <a:pPr algn="ctr"/>
              <a:r>
                <a:rPr lang="nl-BE" sz="2800" dirty="0">
                  <a:solidFill>
                    <a:schemeClr val="bg2">
                      <a:lumMod val="25000"/>
                    </a:schemeClr>
                  </a:solidFill>
                </a:rPr>
                <a:t>Een </a:t>
              </a:r>
              <a:r>
                <a:rPr lang="nl-BE" sz="2800" dirty="0" smtClean="0">
                  <a:solidFill>
                    <a:schemeClr val="bg2">
                      <a:lumMod val="25000"/>
                    </a:schemeClr>
                  </a:solidFill>
                </a:rPr>
                <a:t>olifant</a:t>
              </a:r>
            </a:p>
            <a:p>
              <a:pPr algn="ctr"/>
              <a:r>
                <a:rPr lang="nl-BE" sz="2800" dirty="0" smtClean="0">
                  <a:solidFill>
                    <a:schemeClr val="bg2">
                      <a:lumMod val="25000"/>
                    </a:schemeClr>
                  </a:solidFill>
                </a:rPr>
                <a:t>eet </a:t>
              </a:r>
              <a:r>
                <a:rPr lang="nl-BE" sz="2800" dirty="0">
                  <a:solidFill>
                    <a:schemeClr val="bg2">
                      <a:lumMod val="25000"/>
                    </a:schemeClr>
                  </a:solidFill>
                </a:rPr>
                <a:t>je </a:t>
              </a:r>
              <a:r>
                <a:rPr lang="nl-BE" sz="2800" dirty="0" smtClean="0">
                  <a:solidFill>
                    <a:schemeClr val="bg2">
                      <a:lumMod val="25000"/>
                    </a:schemeClr>
                  </a:solidFill>
                </a:rPr>
                <a:t>op</a:t>
              </a:r>
            </a:p>
            <a:p>
              <a:pPr algn="ctr"/>
              <a:r>
                <a:rPr lang="nl-BE" sz="2800" dirty="0" smtClean="0">
                  <a:solidFill>
                    <a:schemeClr val="bg2">
                      <a:lumMod val="25000"/>
                    </a:schemeClr>
                  </a:solidFill>
                </a:rPr>
                <a:t>in </a:t>
              </a:r>
              <a:r>
                <a:rPr lang="nl-BE" sz="2800" dirty="0">
                  <a:solidFill>
                    <a:schemeClr val="bg2">
                      <a:lumMod val="25000"/>
                    </a:schemeClr>
                  </a:solidFill>
                </a:rPr>
                <a:t>kleine </a:t>
              </a:r>
              <a:r>
                <a:rPr lang="nl-BE" sz="2800" dirty="0" smtClean="0">
                  <a:solidFill>
                    <a:schemeClr val="bg2">
                      <a:lumMod val="25000"/>
                    </a:schemeClr>
                  </a:solidFill>
                </a:rPr>
                <a:t>hapjes, anders</a:t>
              </a:r>
            </a:p>
            <a:p>
              <a:pPr algn="ctr"/>
              <a:r>
                <a:rPr lang="nl-BE" sz="2800" dirty="0" smtClean="0">
                  <a:solidFill>
                    <a:schemeClr val="bg2">
                      <a:lumMod val="25000"/>
                    </a:schemeClr>
                  </a:solidFill>
                </a:rPr>
                <a:t>verslik </a:t>
              </a:r>
              <a:r>
                <a:rPr lang="nl-BE" sz="2800" dirty="0">
                  <a:solidFill>
                    <a:schemeClr val="bg2">
                      <a:lumMod val="25000"/>
                    </a:schemeClr>
                  </a:solidFill>
                </a:rPr>
                <a:t>je </a:t>
              </a:r>
              <a:r>
                <a:rPr lang="nl-BE" sz="2800" dirty="0" smtClean="0">
                  <a:solidFill>
                    <a:schemeClr val="bg2">
                      <a:lumMod val="25000"/>
                    </a:schemeClr>
                  </a:solidFill>
                </a:rPr>
                <a:t>je</a:t>
              </a:r>
              <a:endParaRPr lang="nl-BE" sz="2800" dirty="0">
                <a:solidFill>
                  <a:schemeClr val="bg2">
                    <a:lumMod val="25000"/>
                  </a:schemeClr>
                </a:solidFill>
              </a:endParaRPr>
            </a:p>
          </p:txBody>
        </p:sp>
      </p:grpSp>
      <p:grpSp>
        <p:nvGrpSpPr>
          <p:cNvPr id="5" name="Group 4"/>
          <p:cNvGrpSpPr/>
          <p:nvPr/>
        </p:nvGrpSpPr>
        <p:grpSpPr>
          <a:xfrm>
            <a:off x="1430537" y="1492359"/>
            <a:ext cx="6689323" cy="4456010"/>
            <a:chOff x="1430537" y="1492359"/>
            <a:chExt cx="6689323" cy="445601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689" y="1492359"/>
              <a:ext cx="6686171" cy="4456010"/>
            </a:xfrm>
            <a:prstGeom prst="rect">
              <a:avLst/>
            </a:prstGeom>
            <a:ln>
              <a:noFill/>
            </a:ln>
            <a:effectLst>
              <a:outerShdw blurRad="190500" algn="tl" rotWithShape="0">
                <a:srgbClr val="000000">
                  <a:alpha val="70000"/>
                </a:srgbClr>
              </a:outerShdw>
            </a:effectLst>
          </p:spPr>
        </p:pic>
        <p:sp>
          <p:nvSpPr>
            <p:cNvPr id="17" name="Rectangle 16"/>
            <p:cNvSpPr/>
            <p:nvPr/>
          </p:nvSpPr>
          <p:spPr>
            <a:xfrm>
              <a:off x="1430537" y="1509005"/>
              <a:ext cx="6686173" cy="954107"/>
            </a:xfrm>
            <a:prstGeom prst="rect">
              <a:avLst/>
            </a:prstGeom>
          </p:spPr>
          <p:txBody>
            <a:bodyPr wrap="square">
              <a:spAutoFit/>
            </a:bodyPr>
            <a:lstStyle/>
            <a:p>
              <a:pPr algn="ctr"/>
              <a:r>
                <a:rPr lang="nl-BE" sz="2800" dirty="0">
                  <a:solidFill>
                    <a:srgbClr val="002060"/>
                  </a:solidFill>
                </a:rPr>
                <a:t>Gras groeit niet door eraan te trekken, </a:t>
              </a:r>
              <a:endParaRPr lang="nl-BE" sz="2800" dirty="0" smtClean="0">
                <a:solidFill>
                  <a:srgbClr val="002060"/>
                </a:solidFill>
              </a:endParaRPr>
            </a:p>
            <a:p>
              <a:pPr algn="ctr"/>
              <a:r>
                <a:rPr lang="nl-BE" sz="2800" dirty="0" smtClean="0">
                  <a:solidFill>
                    <a:srgbClr val="002060"/>
                  </a:solidFill>
                </a:rPr>
                <a:t>wel </a:t>
              </a:r>
              <a:r>
                <a:rPr lang="nl-BE" sz="2800" dirty="0">
                  <a:solidFill>
                    <a:srgbClr val="002060"/>
                  </a:solidFill>
                </a:rPr>
                <a:t>door het water, mest en licht te geven</a:t>
              </a:r>
            </a:p>
          </p:txBody>
        </p:sp>
      </p:grpSp>
    </p:spTree>
    <p:extLst>
      <p:ext uri="{BB962C8B-B14F-4D97-AF65-F5344CB8AC3E}">
        <p14:creationId xmlns:p14="http://schemas.microsoft.com/office/powerpoint/2010/main" val="194906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fr.hdyo.org/assets/ask-question-2-ce96e3e01c85a38a0d39c61cfae6d42c.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3624" y="979040"/>
            <a:ext cx="4176464"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2"/>
          <p:cNvSpPr txBox="1">
            <a:spLocks noChangeArrowheads="1"/>
          </p:cNvSpPr>
          <p:nvPr/>
        </p:nvSpPr>
        <p:spPr bwMode="auto">
          <a:xfrm>
            <a:off x="5262656" y="4401594"/>
            <a:ext cx="38877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r>
              <a:rPr lang="nl-BE" sz="1600" dirty="0" smtClean="0">
                <a:sym typeface="Arial" pitchFamily="34" charset="0"/>
              </a:rPr>
              <a:t>http</a:t>
            </a:r>
            <a:r>
              <a:rPr lang="nl-BE" sz="1600" dirty="0">
                <a:sym typeface="Arial" pitchFamily="34" charset="0"/>
              </a:rPr>
              <a:t>://www.frankrobben.be</a:t>
            </a:r>
            <a:endParaRPr lang="nl-BE" sz="1600" dirty="0"/>
          </a:p>
        </p:txBody>
      </p:sp>
      <p:grpSp>
        <p:nvGrpSpPr>
          <p:cNvPr id="4" name="Group 11"/>
          <p:cNvGrpSpPr>
            <a:grpSpLocks/>
          </p:cNvGrpSpPr>
          <p:nvPr/>
        </p:nvGrpSpPr>
        <p:grpSpPr bwMode="auto">
          <a:xfrm>
            <a:off x="4881656" y="5353732"/>
            <a:ext cx="397733" cy="892782"/>
            <a:chOff x="4406900" y="3629091"/>
            <a:chExt cx="397733" cy="893182"/>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31806"/>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0"/>
          </p:nvPr>
        </p:nvSpPr>
        <p:spPr/>
        <p:txBody>
          <a:bodyPr/>
          <a:lstStyle/>
          <a:p>
            <a:fld id="{5471B662-E07F-4B45-AF7C-5436FF003ECE}" type="slidenum">
              <a:rPr lang="en-GB" smtClean="0"/>
              <a:pPr/>
              <a:t>81</a:t>
            </a:fld>
            <a:endParaRPr lang="en-GB" dirty="0"/>
          </a:p>
        </p:txBody>
      </p:sp>
    </p:spTree>
    <p:extLst>
      <p:ext uri="{BB962C8B-B14F-4D97-AF65-F5344CB8AC3E}">
        <p14:creationId xmlns:p14="http://schemas.microsoft.com/office/powerpoint/2010/main" val="21454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BE" smtClean="0"/>
              <a:t>Gekozen model (°1990)</a:t>
            </a:r>
            <a:endParaRPr lang="fr-BE" dirty="0"/>
          </a:p>
        </p:txBody>
      </p:sp>
      <p:sp>
        <p:nvSpPr>
          <p:cNvPr id="3" name="Content Placeholder 2"/>
          <p:cNvSpPr>
            <a:spLocks noGrp="1"/>
          </p:cNvSpPr>
          <p:nvPr>
            <p:ph idx="1"/>
          </p:nvPr>
        </p:nvSpPr>
        <p:spPr/>
        <p:txBody>
          <a:bodyPr>
            <a:normAutofit fontScale="85000" lnSpcReduction="10000"/>
          </a:bodyPr>
          <a:lstStyle/>
          <a:p>
            <a:r>
              <a:rPr lang="en-US" dirty="0" err="1" smtClean="0">
                <a:sym typeface="Arial" charset="0"/>
              </a:rPr>
              <a:t>Organisatie</a:t>
            </a:r>
            <a:r>
              <a:rPr lang="en-US" dirty="0" smtClean="0">
                <a:sym typeface="Arial" charset="0"/>
              </a:rPr>
              <a:t> van </a:t>
            </a:r>
            <a:r>
              <a:rPr lang="en-US" dirty="0" err="1" smtClean="0">
                <a:sym typeface="Arial" charset="0"/>
              </a:rPr>
              <a:t>een</a:t>
            </a:r>
            <a:r>
              <a:rPr lang="en-US" dirty="0" smtClean="0">
                <a:sym typeface="Arial" charset="0"/>
              </a:rPr>
              <a:t> </a:t>
            </a:r>
            <a:r>
              <a:rPr lang="en-US" dirty="0" err="1" smtClean="0">
                <a:sym typeface="Arial" charset="0"/>
              </a:rPr>
              <a:t>procesoptimalisatie</a:t>
            </a:r>
            <a:r>
              <a:rPr lang="en-US" dirty="0" smtClean="0">
                <a:sym typeface="Arial" charset="0"/>
              </a:rPr>
              <a:t> </a:t>
            </a:r>
            <a:r>
              <a:rPr lang="en-US" dirty="0" err="1" smtClean="0">
                <a:sym typeface="Arial" charset="0"/>
              </a:rPr>
              <a:t>en</a:t>
            </a:r>
            <a:r>
              <a:rPr lang="en-US" dirty="0" smtClean="0">
                <a:sym typeface="Arial" charset="0"/>
              </a:rPr>
              <a:t> </a:t>
            </a:r>
            <a:r>
              <a:rPr lang="en-US" dirty="0" err="1" smtClean="0">
                <a:sym typeface="Arial" charset="0"/>
              </a:rPr>
              <a:t>goed</a:t>
            </a:r>
            <a:r>
              <a:rPr lang="en-US" dirty="0" smtClean="0">
                <a:sym typeface="Arial" charset="0"/>
              </a:rPr>
              <a:t> </a:t>
            </a:r>
            <a:r>
              <a:rPr lang="en-US" dirty="0" err="1" smtClean="0">
                <a:sym typeface="Arial" charset="0"/>
              </a:rPr>
              <a:t>beveiligde</a:t>
            </a:r>
            <a:r>
              <a:rPr lang="en-US" dirty="0" smtClean="0">
                <a:sym typeface="Arial" charset="0"/>
              </a:rPr>
              <a:t> </a:t>
            </a:r>
            <a:r>
              <a:rPr lang="en-US" dirty="0" err="1" smtClean="0">
                <a:sym typeface="Arial" charset="0"/>
              </a:rPr>
              <a:t>en</a:t>
            </a:r>
            <a:r>
              <a:rPr lang="en-US" dirty="0" smtClean="0">
                <a:sym typeface="Arial" charset="0"/>
              </a:rPr>
              <a:t> </a:t>
            </a:r>
            <a:r>
              <a:rPr lang="en-US" dirty="0" err="1" smtClean="0">
                <a:sym typeface="Arial" charset="0"/>
              </a:rPr>
              <a:t>efficiënte</a:t>
            </a:r>
            <a:r>
              <a:rPr lang="en-US" dirty="0" smtClean="0">
                <a:sym typeface="Arial" charset="0"/>
              </a:rPr>
              <a:t> </a:t>
            </a:r>
            <a:r>
              <a:rPr lang="en-US" dirty="0" err="1" smtClean="0">
                <a:sym typeface="Arial" charset="0"/>
              </a:rPr>
              <a:t>elektronische</a:t>
            </a:r>
            <a:r>
              <a:rPr lang="en-US" dirty="0" smtClean="0">
                <a:sym typeface="Arial" charset="0"/>
              </a:rPr>
              <a:t> </a:t>
            </a:r>
            <a:r>
              <a:rPr lang="en-US" dirty="0" err="1" smtClean="0">
                <a:sym typeface="Arial" charset="0"/>
              </a:rPr>
              <a:t>gegevensuitwisseling</a:t>
            </a:r>
            <a:r>
              <a:rPr lang="en-US" dirty="0" smtClean="0">
                <a:sym typeface="Arial" charset="0"/>
              </a:rPr>
              <a:t> </a:t>
            </a:r>
            <a:r>
              <a:rPr lang="en-US" dirty="0" err="1" smtClean="0">
                <a:sym typeface="Arial" charset="0"/>
              </a:rPr>
              <a:t>tussen</a:t>
            </a:r>
            <a:r>
              <a:rPr lang="en-US" dirty="0" smtClean="0">
                <a:sym typeface="Arial" charset="0"/>
              </a:rPr>
              <a:t> </a:t>
            </a:r>
            <a:r>
              <a:rPr lang="en-US" dirty="0" err="1" smtClean="0">
                <a:sym typeface="Arial" charset="0"/>
              </a:rPr>
              <a:t>tal</a:t>
            </a:r>
            <a:r>
              <a:rPr lang="en-US" dirty="0" smtClean="0">
                <a:sym typeface="Arial" charset="0"/>
              </a:rPr>
              <a:t> van </a:t>
            </a:r>
            <a:r>
              <a:rPr lang="en-US" dirty="0" err="1" smtClean="0">
                <a:sym typeface="Arial" charset="0"/>
              </a:rPr>
              <a:t>autonome</a:t>
            </a:r>
            <a:r>
              <a:rPr lang="en-US" dirty="0" smtClean="0">
                <a:sym typeface="Arial" charset="0"/>
              </a:rPr>
              <a:t> </a:t>
            </a:r>
            <a:r>
              <a:rPr lang="en-US" dirty="0" err="1" smtClean="0">
                <a:sym typeface="Arial" charset="0"/>
              </a:rPr>
              <a:t>actoren</a:t>
            </a:r>
            <a:endParaRPr lang="en-US" dirty="0" smtClean="0">
              <a:sym typeface="Arial" charset="0"/>
            </a:endParaRPr>
          </a:p>
          <a:p>
            <a:r>
              <a:rPr lang="en-US" dirty="0" smtClean="0">
                <a:sym typeface="Arial" charset="0"/>
              </a:rPr>
              <a:t>Met respect </a:t>
            </a:r>
            <a:r>
              <a:rPr lang="en-US" dirty="0" err="1" smtClean="0">
                <a:sym typeface="Arial" charset="0"/>
              </a:rPr>
              <a:t>voor</a:t>
            </a:r>
            <a:r>
              <a:rPr lang="en-US" dirty="0" smtClean="0">
                <a:sym typeface="Arial" charset="0"/>
              </a:rPr>
              <a:t> </a:t>
            </a:r>
            <a:r>
              <a:rPr lang="en-US" dirty="0" err="1" smtClean="0">
                <a:sym typeface="Arial" charset="0"/>
              </a:rPr>
              <a:t>hun</a:t>
            </a:r>
            <a:r>
              <a:rPr lang="en-US" dirty="0" smtClean="0">
                <a:sym typeface="Arial" charset="0"/>
              </a:rPr>
              <a:t> </a:t>
            </a:r>
            <a:r>
              <a:rPr lang="en-US" dirty="0" err="1" smtClean="0">
                <a:sym typeface="Arial" charset="0"/>
              </a:rPr>
              <a:t>autonomie</a:t>
            </a:r>
            <a:r>
              <a:rPr lang="en-US" dirty="0" smtClean="0">
                <a:sym typeface="Arial" charset="0"/>
              </a:rPr>
              <a:t> </a:t>
            </a:r>
            <a:r>
              <a:rPr lang="en-US" dirty="0" err="1" smtClean="0">
                <a:sym typeface="Arial" charset="0"/>
              </a:rPr>
              <a:t>en</a:t>
            </a:r>
            <a:r>
              <a:rPr lang="en-US" dirty="0" smtClean="0">
                <a:sym typeface="Arial" charset="0"/>
              </a:rPr>
              <a:t> de hen </a:t>
            </a:r>
            <a:r>
              <a:rPr lang="en-US" dirty="0" err="1" smtClean="0">
                <a:sym typeface="Arial" charset="0"/>
              </a:rPr>
              <a:t>toebedeelde</a:t>
            </a:r>
            <a:r>
              <a:rPr lang="en-US" dirty="0" smtClean="0">
                <a:sym typeface="Arial" charset="0"/>
              </a:rPr>
              <a:t> </a:t>
            </a:r>
            <a:r>
              <a:rPr lang="en-US" dirty="0" err="1" smtClean="0">
                <a:sym typeface="Arial" charset="0"/>
              </a:rPr>
              <a:t>opdrachten</a:t>
            </a:r>
            <a:endParaRPr lang="en-US" dirty="0" smtClean="0">
              <a:sym typeface="Arial" charset="0"/>
            </a:endParaRPr>
          </a:p>
          <a:p>
            <a:r>
              <a:rPr lang="en-US" dirty="0" err="1" smtClean="0">
                <a:sym typeface="Arial" charset="0"/>
              </a:rPr>
              <a:t>Zonder</a:t>
            </a:r>
            <a:r>
              <a:rPr lang="en-US" dirty="0" smtClean="0">
                <a:sym typeface="Arial" charset="0"/>
              </a:rPr>
              <a:t> </a:t>
            </a:r>
            <a:r>
              <a:rPr lang="en-US" dirty="0" err="1" smtClean="0">
                <a:sym typeface="Arial" charset="0"/>
              </a:rPr>
              <a:t>massale</a:t>
            </a:r>
            <a:r>
              <a:rPr lang="en-US" dirty="0" smtClean="0">
                <a:sym typeface="Arial" charset="0"/>
              </a:rPr>
              <a:t> </a:t>
            </a:r>
            <a:r>
              <a:rPr lang="en-US" dirty="0" err="1" smtClean="0">
                <a:sym typeface="Arial" charset="0"/>
              </a:rPr>
              <a:t>centrale</a:t>
            </a:r>
            <a:r>
              <a:rPr lang="en-US" dirty="0" smtClean="0">
                <a:sym typeface="Arial" charset="0"/>
              </a:rPr>
              <a:t> </a:t>
            </a:r>
            <a:r>
              <a:rPr lang="en-US" dirty="0" err="1" smtClean="0">
                <a:sym typeface="Arial" charset="0"/>
              </a:rPr>
              <a:t>opslag</a:t>
            </a:r>
            <a:r>
              <a:rPr lang="en-US" dirty="0" smtClean="0">
                <a:sym typeface="Arial" charset="0"/>
              </a:rPr>
              <a:t> van </a:t>
            </a:r>
            <a:r>
              <a:rPr lang="en-US" dirty="0" err="1" smtClean="0">
                <a:sym typeface="Arial" charset="0"/>
              </a:rPr>
              <a:t>persoonsgegevens</a:t>
            </a:r>
            <a:endParaRPr lang="en-US" dirty="0" smtClean="0">
              <a:sym typeface="Arial" charset="0"/>
            </a:endParaRPr>
          </a:p>
          <a:p>
            <a:r>
              <a:rPr lang="en-US" dirty="0" smtClean="0">
                <a:sym typeface="Arial" charset="0"/>
              </a:rPr>
              <a:t>Met het </a:t>
            </a:r>
            <a:r>
              <a:rPr lang="en-US" dirty="0" err="1" smtClean="0">
                <a:sym typeface="Arial" charset="0"/>
              </a:rPr>
              <a:t>oog</a:t>
            </a:r>
            <a:r>
              <a:rPr lang="en-US" dirty="0" smtClean="0">
                <a:sym typeface="Arial" charset="0"/>
              </a:rPr>
              <a:t> op </a:t>
            </a:r>
            <a:r>
              <a:rPr lang="en-US" dirty="0" err="1" smtClean="0">
                <a:sym typeface="Arial" charset="0"/>
              </a:rPr>
              <a:t>een</a:t>
            </a:r>
            <a:r>
              <a:rPr lang="en-US" dirty="0" smtClean="0">
                <a:sym typeface="Arial" charset="0"/>
              </a:rPr>
              <a:t> </a:t>
            </a:r>
            <a:r>
              <a:rPr lang="en-US" dirty="0" err="1" smtClean="0">
                <a:sym typeface="Arial" charset="0"/>
              </a:rPr>
              <a:t>geïntegreerde</a:t>
            </a:r>
            <a:r>
              <a:rPr lang="en-US" dirty="0" smtClean="0">
                <a:sym typeface="Arial" charset="0"/>
              </a:rPr>
              <a:t> </a:t>
            </a:r>
            <a:r>
              <a:rPr lang="en-US" dirty="0" err="1" smtClean="0">
                <a:sym typeface="Arial" charset="0"/>
              </a:rPr>
              <a:t>elektronische</a:t>
            </a:r>
            <a:r>
              <a:rPr lang="en-US" dirty="0" smtClean="0">
                <a:sym typeface="Arial" charset="0"/>
              </a:rPr>
              <a:t> </a:t>
            </a:r>
            <a:r>
              <a:rPr lang="en-US" dirty="0" err="1" smtClean="0">
                <a:sym typeface="Arial" charset="0"/>
              </a:rPr>
              <a:t>dienstverlening</a:t>
            </a:r>
            <a:r>
              <a:rPr lang="en-US" dirty="0" smtClean="0">
                <a:sym typeface="Arial" charset="0"/>
              </a:rPr>
              <a:t> die </a:t>
            </a:r>
            <a:r>
              <a:rPr lang="en-US" dirty="0" err="1" smtClean="0">
                <a:sym typeface="Arial" charset="0"/>
              </a:rPr>
              <a:t>beantwoordt</a:t>
            </a:r>
            <a:r>
              <a:rPr lang="en-US" dirty="0" smtClean="0">
                <a:sym typeface="Arial" charset="0"/>
              </a:rPr>
              <a:t> </a:t>
            </a:r>
            <a:r>
              <a:rPr lang="en-US" dirty="0" err="1" smtClean="0">
                <a:sym typeface="Arial" charset="0"/>
              </a:rPr>
              <a:t>aan</a:t>
            </a:r>
            <a:r>
              <a:rPr lang="en-US" dirty="0" smtClean="0">
                <a:sym typeface="Arial" charset="0"/>
              </a:rPr>
              <a:t> de </a:t>
            </a:r>
            <a:r>
              <a:rPr lang="en-US" dirty="0" err="1" smtClean="0">
                <a:sym typeface="Arial" charset="0"/>
              </a:rPr>
              <a:t>verwachtingen</a:t>
            </a:r>
            <a:r>
              <a:rPr lang="en-US" dirty="0" smtClean="0">
                <a:sym typeface="Arial" charset="0"/>
              </a:rPr>
              <a:t> van de </a:t>
            </a:r>
            <a:r>
              <a:rPr lang="en-US" dirty="0" err="1" smtClean="0">
                <a:sym typeface="Arial" charset="0"/>
              </a:rPr>
              <a:t>gebruikers</a:t>
            </a:r>
            <a:r>
              <a:rPr lang="en-US" dirty="0" smtClean="0">
                <a:sym typeface="Arial" charset="0"/>
              </a:rPr>
              <a:t> (burgers, </a:t>
            </a:r>
            <a:r>
              <a:rPr lang="en-US" dirty="0" err="1" smtClean="0">
                <a:sym typeface="Arial" charset="0"/>
              </a:rPr>
              <a:t>ondernemingen</a:t>
            </a:r>
            <a:r>
              <a:rPr lang="en-US" dirty="0" smtClean="0">
                <a:sym typeface="Arial" charset="0"/>
              </a:rPr>
              <a:t>, </a:t>
            </a:r>
            <a:r>
              <a:rPr lang="en-US" dirty="0" err="1" smtClean="0">
                <a:sym typeface="Arial" charset="0"/>
              </a:rPr>
              <a:t>beroepsbeoefenaars</a:t>
            </a:r>
            <a:r>
              <a:rPr lang="en-US" dirty="0" smtClean="0">
                <a:sym typeface="Arial" charset="0"/>
              </a:rPr>
              <a:t>, …)</a:t>
            </a:r>
          </a:p>
          <a:p>
            <a:r>
              <a:rPr lang="en-US" dirty="0" smtClean="0">
                <a:sym typeface="Arial" charset="0"/>
              </a:rPr>
              <a:t>Op basis van </a:t>
            </a:r>
            <a:r>
              <a:rPr lang="en-US" dirty="0" err="1" smtClean="0">
                <a:sym typeface="Arial" charset="0"/>
              </a:rPr>
              <a:t>gemeenschappelijke</a:t>
            </a:r>
            <a:r>
              <a:rPr lang="en-US" dirty="0" smtClean="0">
                <a:sym typeface="Arial" charset="0"/>
              </a:rPr>
              <a:t> </a:t>
            </a:r>
            <a:r>
              <a:rPr lang="en-US" dirty="0" err="1" smtClean="0">
                <a:sym typeface="Arial" charset="0"/>
              </a:rPr>
              <a:t>principes</a:t>
            </a:r>
            <a:r>
              <a:rPr lang="en-US" dirty="0" smtClean="0">
                <a:sym typeface="Arial" charset="0"/>
              </a:rPr>
              <a:t> </a:t>
            </a:r>
            <a:r>
              <a:rPr lang="en-US" dirty="0" err="1" smtClean="0">
                <a:sym typeface="Arial" charset="0"/>
              </a:rPr>
              <a:t>inzake</a:t>
            </a:r>
            <a:r>
              <a:rPr lang="en-US" dirty="0" smtClean="0">
                <a:sym typeface="Arial" charset="0"/>
              </a:rPr>
              <a:t>  </a:t>
            </a:r>
          </a:p>
          <a:p>
            <a:pPr lvl="1"/>
            <a:r>
              <a:rPr lang="en-US" dirty="0" err="1" smtClean="0">
                <a:sym typeface="Arial" charset="0"/>
              </a:rPr>
              <a:t>modellering</a:t>
            </a:r>
            <a:r>
              <a:rPr lang="en-US" dirty="0" smtClean="0">
                <a:sym typeface="Arial" charset="0"/>
              </a:rPr>
              <a:t>, </a:t>
            </a:r>
            <a:r>
              <a:rPr lang="en-US" dirty="0" err="1" smtClean="0">
                <a:sym typeface="Arial" charset="0"/>
              </a:rPr>
              <a:t>inzameling</a:t>
            </a:r>
            <a:r>
              <a:rPr lang="en-US" dirty="0" smtClean="0">
                <a:sym typeface="Arial" charset="0"/>
              </a:rPr>
              <a:t>, </a:t>
            </a:r>
            <a:r>
              <a:rPr lang="en-US" dirty="0" err="1" smtClean="0">
                <a:sym typeface="Arial" charset="0"/>
              </a:rPr>
              <a:t>beheer</a:t>
            </a:r>
            <a:r>
              <a:rPr lang="en-US" dirty="0" smtClean="0">
                <a:sym typeface="Arial" charset="0"/>
              </a:rPr>
              <a:t> </a:t>
            </a:r>
            <a:r>
              <a:rPr lang="en-US" dirty="0" err="1" smtClean="0">
                <a:sym typeface="Arial" charset="0"/>
              </a:rPr>
              <a:t>en</a:t>
            </a:r>
            <a:r>
              <a:rPr lang="en-US" dirty="0" smtClean="0">
                <a:sym typeface="Arial" charset="0"/>
              </a:rPr>
              <a:t> </a:t>
            </a:r>
            <a:r>
              <a:rPr lang="en-US" dirty="0" err="1" smtClean="0">
                <a:sym typeface="Arial" charset="0"/>
              </a:rPr>
              <a:t>uitwisseling</a:t>
            </a:r>
            <a:r>
              <a:rPr lang="en-US" dirty="0" smtClean="0">
                <a:sym typeface="Arial" charset="0"/>
              </a:rPr>
              <a:t> van </a:t>
            </a:r>
            <a:r>
              <a:rPr lang="en-US" dirty="0" err="1" smtClean="0">
                <a:sym typeface="Arial" charset="0"/>
              </a:rPr>
              <a:t>informatie</a:t>
            </a:r>
            <a:endParaRPr lang="en-US" dirty="0" smtClean="0">
              <a:sym typeface="Arial" charset="0"/>
            </a:endParaRPr>
          </a:p>
          <a:p>
            <a:pPr lvl="1"/>
            <a:r>
              <a:rPr lang="en-US" dirty="0" err="1" smtClean="0">
                <a:sym typeface="Arial" charset="0"/>
              </a:rPr>
              <a:t>beveiliging</a:t>
            </a:r>
            <a:r>
              <a:rPr lang="en-US" dirty="0" smtClean="0">
                <a:sym typeface="Arial" charset="0"/>
              </a:rPr>
              <a:t> van </a:t>
            </a:r>
            <a:r>
              <a:rPr lang="en-US" dirty="0" err="1" smtClean="0">
                <a:sym typeface="Arial" charset="0"/>
              </a:rPr>
              <a:t>informatie</a:t>
            </a:r>
            <a:r>
              <a:rPr lang="en-US" dirty="0" smtClean="0">
                <a:sym typeface="Arial" charset="0"/>
              </a:rPr>
              <a:t> </a:t>
            </a:r>
            <a:r>
              <a:rPr lang="en-US" dirty="0" err="1" smtClean="0">
                <a:sym typeface="Arial" charset="0"/>
              </a:rPr>
              <a:t>en</a:t>
            </a:r>
            <a:r>
              <a:rPr lang="en-US" dirty="0" smtClean="0">
                <a:sym typeface="Arial" charset="0"/>
              </a:rPr>
              <a:t> </a:t>
            </a:r>
            <a:r>
              <a:rPr lang="en-US" dirty="0" err="1" smtClean="0">
                <a:sym typeface="Arial" charset="0"/>
              </a:rPr>
              <a:t>bescherming</a:t>
            </a:r>
            <a:r>
              <a:rPr lang="en-US" dirty="0" smtClean="0">
                <a:sym typeface="Arial" charset="0"/>
              </a:rPr>
              <a:t> van de </a:t>
            </a:r>
            <a:r>
              <a:rPr lang="en-US" dirty="0" err="1" smtClean="0">
                <a:sym typeface="Arial" charset="0"/>
              </a:rPr>
              <a:t>persoonlijke</a:t>
            </a:r>
            <a:r>
              <a:rPr lang="en-US" dirty="0" smtClean="0">
                <a:sym typeface="Arial" charset="0"/>
              </a:rPr>
              <a:t> </a:t>
            </a:r>
            <a:r>
              <a:rPr lang="en-US" dirty="0" err="1" smtClean="0">
                <a:sym typeface="Arial" charset="0"/>
              </a:rPr>
              <a:t>levenssfeer</a:t>
            </a:r>
            <a:endParaRPr lang="en-US" dirty="0" smtClean="0">
              <a:sym typeface="Arial" charset="0"/>
            </a:endParaRPr>
          </a:p>
          <a:p>
            <a:r>
              <a:rPr lang="en-US" dirty="0" err="1" smtClean="0">
                <a:sym typeface="Arial" charset="0"/>
              </a:rPr>
              <a:t>Gecoördineerd</a:t>
            </a:r>
            <a:r>
              <a:rPr lang="en-US" dirty="0" smtClean="0">
                <a:sym typeface="Arial" charset="0"/>
              </a:rPr>
              <a:t>, </a:t>
            </a:r>
            <a:r>
              <a:rPr lang="en-US" dirty="0" err="1" smtClean="0">
                <a:sym typeface="Arial" charset="0"/>
              </a:rPr>
              <a:t>gestimuleerd</a:t>
            </a:r>
            <a:r>
              <a:rPr lang="en-US" dirty="0" smtClean="0">
                <a:sym typeface="Arial" charset="0"/>
              </a:rPr>
              <a:t> </a:t>
            </a:r>
            <a:r>
              <a:rPr lang="en-US" dirty="0" err="1" smtClean="0">
                <a:sym typeface="Arial" charset="0"/>
              </a:rPr>
              <a:t>en</a:t>
            </a:r>
            <a:r>
              <a:rPr lang="en-US" dirty="0" smtClean="0">
                <a:sym typeface="Arial" charset="0"/>
              </a:rPr>
              <a:t> </a:t>
            </a:r>
            <a:r>
              <a:rPr lang="en-US" dirty="0" err="1" smtClean="0">
                <a:sym typeface="Arial" charset="0"/>
              </a:rPr>
              <a:t>georganiseerd</a:t>
            </a:r>
            <a:r>
              <a:rPr lang="en-US" dirty="0" smtClean="0">
                <a:sym typeface="Arial" charset="0"/>
              </a:rPr>
              <a:t> door </a:t>
            </a:r>
            <a:r>
              <a:rPr lang="en-US" dirty="0" err="1" smtClean="0">
                <a:sym typeface="Arial" charset="0"/>
              </a:rPr>
              <a:t>een</a:t>
            </a:r>
            <a:r>
              <a:rPr lang="en-US" dirty="0" smtClean="0">
                <a:sym typeface="Arial" charset="0"/>
              </a:rPr>
              <a:t> </a:t>
            </a:r>
            <a:r>
              <a:rPr lang="en-US" dirty="0" err="1" smtClean="0">
                <a:sym typeface="Arial" charset="0"/>
              </a:rPr>
              <a:t>dienstenintegrator</a:t>
            </a:r>
            <a:r>
              <a:rPr lang="en-US" dirty="0" smtClean="0">
                <a:sym typeface="Arial" charset="0"/>
              </a:rPr>
              <a:t> met </a:t>
            </a:r>
            <a:r>
              <a:rPr lang="en-US" dirty="0" err="1" smtClean="0">
                <a:sym typeface="Arial" charset="0"/>
              </a:rPr>
              <a:t>een</a:t>
            </a:r>
            <a:r>
              <a:rPr lang="en-US" dirty="0" smtClean="0">
                <a:sym typeface="Arial" charset="0"/>
              </a:rPr>
              <a:t> </a:t>
            </a:r>
            <a:r>
              <a:rPr lang="en-US" dirty="0" err="1" smtClean="0">
                <a:sym typeface="Arial" charset="0"/>
              </a:rPr>
              <a:t>kruispuntfunctie</a:t>
            </a:r>
            <a:r>
              <a:rPr lang="en-US" dirty="0" smtClean="0">
                <a:sym typeface="Arial" charset="0"/>
              </a:rPr>
              <a:t> (KSZ)</a:t>
            </a:r>
          </a:p>
          <a:p>
            <a:endParaRPr lang="fr-BE" dirty="0"/>
          </a:p>
        </p:txBody>
      </p:sp>
      <p:sp>
        <p:nvSpPr>
          <p:cNvPr id="4" name="Slide Number Placeholder 3"/>
          <p:cNvSpPr>
            <a:spLocks noGrp="1"/>
          </p:cNvSpPr>
          <p:nvPr>
            <p:ph type="sldNum" sz="quarter" idx="10"/>
          </p:nvPr>
        </p:nvSpPr>
        <p:spPr/>
        <p:txBody>
          <a:bodyPr/>
          <a:lstStyle/>
          <a:p>
            <a:fld id="{5471B662-E07F-4B45-AF7C-5436FF003ECE}" type="slidenum">
              <a:rPr lang="en-GB" smtClean="0"/>
              <a:pPr/>
              <a:t>9</a:t>
            </a:fld>
            <a:endParaRPr lang="en-GB" dirty="0"/>
          </a:p>
        </p:txBody>
      </p:sp>
    </p:spTree>
    <p:extLst>
      <p:ext uri="{BB962C8B-B14F-4D97-AF65-F5344CB8AC3E}">
        <p14:creationId xmlns:p14="http://schemas.microsoft.com/office/powerpoint/2010/main" val="330842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2682</TotalTime>
  <Words>4806</Words>
  <Application>Microsoft Office PowerPoint</Application>
  <PresentationFormat>On-screen Show (4:3)</PresentationFormat>
  <Paragraphs>931</Paragraphs>
  <Slides>81</Slides>
  <Notes>11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ICT in de sociale sector: stand van zaken, uitdagingen en opportuniteiten</vt:lpstr>
      <vt:lpstr>Structuur van de uiteenzetting</vt:lpstr>
      <vt:lpstr>Enkele highlights Rik Vera</vt:lpstr>
      <vt:lpstr>Verwachtingen burgers/ondernemingen</vt:lpstr>
      <vt:lpstr>Verwachtingen burgers/ondernemingen</vt:lpstr>
      <vt:lpstr>Wensen overheid</vt:lpstr>
      <vt:lpstr>Netwerk sociale zekerheid </vt:lpstr>
      <vt:lpstr>Actoren in sociale sector</vt:lpstr>
      <vt:lpstr>Gekozen model (°1990)</vt:lpstr>
      <vt:lpstr>Kruispuntbank Sociale Zekerheid</vt:lpstr>
      <vt:lpstr>Kruispuntbank Sociale Zekerheid</vt:lpstr>
      <vt:lpstr>Functioneel: sternetwerk</vt:lpstr>
      <vt:lpstr>Technisch: backbone</vt:lpstr>
      <vt:lpstr>Stand van zaken</vt:lpstr>
      <vt:lpstr>Stand van zaken</vt:lpstr>
      <vt:lpstr>Stand van zaken</vt:lpstr>
      <vt:lpstr>Stand van zaken</vt:lpstr>
      <vt:lpstr>Stand van zaken</vt:lpstr>
      <vt:lpstr>Stand van zaken</vt:lpstr>
      <vt:lpstr>Stand van zaken: ondernemingen</vt:lpstr>
      <vt:lpstr>Stand van zaken: diensten voor burgers</vt:lpstr>
      <vt:lpstr>Stand van zaken: diensten voor derden</vt:lpstr>
      <vt:lpstr>Stand van zaken: diensten voor derden</vt:lpstr>
      <vt:lpstr>Beschikbaarheid en performantie</vt:lpstr>
      <vt:lpstr>Systematische oplevering</vt:lpstr>
      <vt:lpstr>Systematische oplevering</vt:lpstr>
      <vt:lpstr>Systematische oplevering</vt:lpstr>
      <vt:lpstr>Complexe omgeving</vt:lpstr>
      <vt:lpstr>Uitdaging</vt:lpstr>
      <vt:lpstr>Enkele kritische succesfactoren</vt:lpstr>
      <vt:lpstr>Enkele kritische succesfactoren</vt:lpstr>
      <vt:lpstr>Enkele kritische succesfactoren</vt:lpstr>
      <vt:lpstr>Enkele kritische succesfactoren</vt:lpstr>
      <vt:lpstr>KSF: basisprincipes informatiebeheer</vt:lpstr>
      <vt:lpstr>KSF: basisprincipes informatiebeheer</vt:lpstr>
      <vt:lpstr>KSF: basisprincipes informatiebeheer</vt:lpstr>
      <vt:lpstr>KSF: informatieveiligheid by design</vt:lpstr>
      <vt:lpstr>KSF: informatieveiligheid by design</vt:lpstr>
      <vt:lpstr>KSF: informatieveiligheid by design</vt:lpstr>
      <vt:lpstr>KSF: informatieveiligheid by design</vt:lpstr>
      <vt:lpstr>KSF: synergieën en transformatie</vt:lpstr>
      <vt:lpstr>Synergieën om slim te besparen</vt:lpstr>
      <vt:lpstr>Voorbeelden van synergieën</vt:lpstr>
      <vt:lpstr>G-cloud</vt:lpstr>
      <vt:lpstr>Fysieke consolidatie</vt:lpstr>
      <vt:lpstr>Consolidatie van datacenters</vt:lpstr>
      <vt:lpstr>Virtuele consolidatie</vt:lpstr>
      <vt:lpstr>Principes van cloud</vt:lpstr>
      <vt:lpstr>Principes van cloud</vt:lpstr>
      <vt:lpstr>Principes van cloud</vt:lpstr>
      <vt:lpstr>Situering van de G-cloud Infrastructuur &amp; Platformen</vt:lpstr>
      <vt:lpstr>G-cloud visie (fase 1)</vt:lpstr>
      <vt:lpstr>G-cloud visie (fase 2)</vt:lpstr>
      <vt:lpstr>G-cloud – visie (fase 2) Technische view</vt:lpstr>
      <vt:lpstr>G-cloud: stand van zaken</vt:lpstr>
      <vt:lpstr>eBox burger</vt:lpstr>
      <vt:lpstr>eBox burgers</vt:lpstr>
      <vt:lpstr>Voorbeeld integratie</vt:lpstr>
      <vt:lpstr>Voorbeeld integratie</vt:lpstr>
      <vt:lpstr>Voorbeelden van transformatie</vt:lpstr>
      <vt:lpstr>KSF: synergieën: Nexus effect</vt:lpstr>
      <vt:lpstr>KSF: goede architectuur: SOA</vt:lpstr>
      <vt:lpstr>Enkele kernbegrippen van SOA</vt:lpstr>
      <vt:lpstr>Waarom een SOA-architectuur ?</vt:lpstr>
      <vt:lpstr>Waarom een SOA-architectuur ?</vt:lpstr>
      <vt:lpstr>Middel: dienstenintegratoren</vt:lpstr>
      <vt:lpstr>Middel: dienstenintegratoren</vt:lpstr>
      <vt:lpstr>Middel: dienstenintegratoren</vt:lpstr>
      <vt:lpstr>Middel: dienstenintegratoren</vt:lpstr>
      <vt:lpstr>Ander voorbeeld: eHealth-platform</vt:lpstr>
      <vt:lpstr>Voorbeeld: eHealth-platform Basisdiensten</vt:lpstr>
      <vt:lpstr>Franchisebenadering OASIS</vt:lpstr>
      <vt:lpstr>Franchisebenadering OASIS</vt:lpstr>
      <vt:lpstr>Visie ICT-managers federale overheid</vt:lpstr>
      <vt:lpstr>Visie: voorkeur voor digitaal</vt:lpstr>
      <vt:lpstr>Visie: performante administraties</vt:lpstr>
      <vt:lpstr>Visie: overheid als één geheel</vt:lpstr>
      <vt:lpstr>Visie: ondersteunen beleid</vt:lpstr>
      <vt:lpstr>Tot slot</vt:lpstr>
      <vt:lpstr>Tot slot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Coherent, efficiënt en toekomstgericht IT beleid</dc:title>
  <dc:creator>Sanne Miseur</dc:creator>
  <cp:lastModifiedBy>Frank Robben</cp:lastModifiedBy>
  <cp:revision>180</cp:revision>
  <dcterms:modified xsi:type="dcterms:W3CDTF">2015-07-02T08:34:33Z</dcterms:modified>
</cp:coreProperties>
</file>