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2"/>
  </p:notesMasterIdLst>
  <p:handoutMasterIdLst>
    <p:handoutMasterId r:id="rId83"/>
  </p:handoutMasterIdLst>
  <p:sldIdLst>
    <p:sldId id="332" r:id="rId2"/>
    <p:sldId id="261" r:id="rId3"/>
    <p:sldId id="262" r:id="rId4"/>
    <p:sldId id="263" r:id="rId5"/>
    <p:sldId id="264" r:id="rId6"/>
    <p:sldId id="265" r:id="rId7"/>
    <p:sldId id="266" r:id="rId8"/>
    <p:sldId id="267" r:id="rId9"/>
    <p:sldId id="341" r:id="rId10"/>
    <p:sldId id="343" r:id="rId11"/>
    <p:sldId id="268" r:id="rId12"/>
    <p:sldId id="354" r:id="rId13"/>
    <p:sldId id="382" r:id="rId14"/>
    <p:sldId id="355" r:id="rId15"/>
    <p:sldId id="356" r:id="rId16"/>
    <p:sldId id="360" r:id="rId17"/>
    <p:sldId id="383" r:id="rId18"/>
    <p:sldId id="357" r:id="rId19"/>
    <p:sldId id="358" r:id="rId20"/>
    <p:sldId id="359" r:id="rId21"/>
    <p:sldId id="269" r:id="rId22"/>
    <p:sldId id="271" r:id="rId23"/>
    <p:sldId id="275" r:id="rId24"/>
    <p:sldId id="276" r:id="rId25"/>
    <p:sldId id="277" r:id="rId26"/>
    <p:sldId id="336" r:id="rId27"/>
    <p:sldId id="337" r:id="rId28"/>
    <p:sldId id="339" r:id="rId29"/>
    <p:sldId id="278" r:id="rId30"/>
    <p:sldId id="279" r:id="rId31"/>
    <p:sldId id="384" r:id="rId32"/>
    <p:sldId id="385" r:id="rId33"/>
    <p:sldId id="386" r:id="rId34"/>
    <p:sldId id="387" r:id="rId35"/>
    <p:sldId id="388" r:id="rId36"/>
    <p:sldId id="285" r:id="rId37"/>
    <p:sldId id="286" r:id="rId38"/>
    <p:sldId id="287" r:id="rId39"/>
    <p:sldId id="389" r:id="rId40"/>
    <p:sldId id="289" r:id="rId41"/>
    <p:sldId id="290" r:id="rId42"/>
    <p:sldId id="390" r:id="rId43"/>
    <p:sldId id="391" r:id="rId44"/>
    <p:sldId id="303" r:id="rId45"/>
    <p:sldId id="304" r:id="rId46"/>
    <p:sldId id="307" r:id="rId47"/>
    <p:sldId id="308" r:id="rId48"/>
    <p:sldId id="309" r:id="rId49"/>
    <p:sldId id="311" r:id="rId50"/>
    <p:sldId id="392"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34" r:id="rId72"/>
    <p:sldId id="335" r:id="rId73"/>
    <p:sldId id="315" r:id="rId74"/>
    <p:sldId id="316" r:id="rId75"/>
    <p:sldId id="333" r:id="rId76"/>
    <p:sldId id="314" r:id="rId77"/>
    <p:sldId id="317" r:id="rId78"/>
    <p:sldId id="319" r:id="rId79"/>
    <p:sldId id="345" r:id="rId80"/>
    <p:sldId id="331" r:id="rId8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28" autoAdjust="0"/>
  </p:normalViewPr>
  <p:slideViewPr>
    <p:cSldViewPr snapToGrid="0" snapToObjects="1">
      <p:cViewPr>
        <p:scale>
          <a:sx n="78" d="100"/>
          <a:sy n="78" d="100"/>
        </p:scale>
        <p:origin x="-2646" y="-8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image" Target="../media/image77.jpeg"/><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5B361F2-94FD-458E-9CF0-22D96ED87ED3}" type="presOf" srcId="{CB8410C7-D6F2-43A6-AD81-C74A81EE903F}" destId="{6273677B-BEF3-4B28-96B6-2A414649EAEE}" srcOrd="0" destOrd="0" presId="urn:microsoft.com/office/officeart/2005/8/layout/vList5"/>
    <dgm:cxn modelId="{2C39FEA3-CB2E-4A9A-86CE-9AD78A764F4B}" type="presOf" srcId="{283E63E5-401D-47F3-B99A-0A8B0671698F}" destId="{4F5301D4-6D10-4291-8DF6-6956AF37A1EA}" srcOrd="0" destOrd="0" presId="urn:microsoft.com/office/officeart/2005/8/layout/vList5"/>
    <dgm:cxn modelId="{DFAB370E-52CE-4FFB-9C0C-ED9E302E85AC}" type="presOf" srcId="{9ED7CC8B-16A7-4240-9857-889C660DF3CC}" destId="{F13FEE27-CFB8-4A27-A48D-DB155A6B42B7}"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7088134-CCBD-4ACB-9DE0-7D9B2B5F88A4}"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0921C39E-B6AD-4BBC-8885-9E7EB0E03D29}" srcId="{CB8410C7-D6F2-43A6-AD81-C74A81EE903F}" destId="{34490C8B-2247-4E32-894B-BE662C9FFFD3}" srcOrd="1" destOrd="0" parTransId="{A32F660C-9046-4ADA-9732-63E181EE52E5}" sibTransId="{55134588-2800-49BF-8B90-F73AD7FAAB0B}"/>
    <dgm:cxn modelId="{5DB0E701-EC0A-476D-B9C4-283F375A2AD7}" type="presOf" srcId="{34490C8B-2247-4E32-894B-BE662C9FFFD3}" destId="{F13FEE27-CFB8-4A27-A48D-DB155A6B42B7}" srcOrd="0" destOrd="1" presId="urn:microsoft.com/office/officeart/2005/8/layout/vList5"/>
    <dgm:cxn modelId="{454C29D1-B97A-410D-8F3C-2464C2BF16F3}" srcId="{CB8410C7-D6F2-43A6-AD81-C74A81EE903F}" destId="{9ED7CC8B-16A7-4240-9857-889C660DF3CC}" srcOrd="0" destOrd="0" parTransId="{7CD7F47E-A0C2-4D70-A837-75D86987CFEA}" sibTransId="{E1988EE8-5A2B-4E71-A8DC-E0EEC5E18584}"/>
    <dgm:cxn modelId="{571C541B-AB5D-4175-BC7B-9374A0FDCFFA}" type="presParOf" srcId="{4F5301D4-6D10-4291-8DF6-6956AF37A1EA}" destId="{88B521AE-D9F3-4F7D-B4C1-A88FFE9E2366}" srcOrd="0" destOrd="0" presId="urn:microsoft.com/office/officeart/2005/8/layout/vList5"/>
    <dgm:cxn modelId="{A8EE0A35-9175-4D55-AD2E-17CA18BF5D36}" type="presParOf" srcId="{88B521AE-D9F3-4F7D-B4C1-A88FFE9E2366}" destId="{6273677B-BEF3-4B28-96B6-2A414649EAEE}" srcOrd="0" destOrd="0" presId="urn:microsoft.com/office/officeart/2005/8/layout/vList5"/>
    <dgm:cxn modelId="{F472B335-CB0E-4CCA-97EC-AD5DB510544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85784FFB-AAF6-4086-91DA-0A489A9CFBDB}" type="presOf" srcId="{53250AAA-89D6-4377-B3C0-0E5BF972A3C0}" destId="{411BB13E-A3FD-42F9-8D3A-DD2DDC4A3516}" srcOrd="0" destOrd="0" presId="urn:microsoft.com/office/officeart/2008/layout/PictureStrips"/>
    <dgm:cxn modelId="{4E7BE40A-4DAB-4482-A4FD-28E028322A36}"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0B7A821B-CD46-4437-BC0F-FA7C1657074A}" type="presOf" srcId="{E7919EDD-7680-4985-B198-1CBB0F9E96AC}" destId="{7A8D609C-F894-4686-8594-F633FD78C201}" srcOrd="0" destOrd="0" presId="urn:microsoft.com/office/officeart/2008/layout/PictureStrips"/>
    <dgm:cxn modelId="{09585914-DEE7-48C6-AB4D-41B3D6AEE354}" type="presOf" srcId="{3069D4A7-A9EB-432B-8415-5BE83922B144}" destId="{9C5C0C8B-F255-4694-B3C6-8BE7DBC5F7E5}"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28C53B38-D6B1-463E-AF47-245C5F6A5A3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E4E5B23E-5E37-4871-983D-80C2E3C6764E}" type="presOf" srcId="{81FDCA61-7A32-4339-89E8-DD3704FB86F4}" destId="{6F6ACCCA-7573-4F27-BB76-D1BFA52EAEE3}" srcOrd="0" destOrd="0" presId="urn:microsoft.com/office/officeart/2008/layout/PictureStrips"/>
    <dgm:cxn modelId="{BB627397-5C5C-40F6-8E34-AADC58258687}"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C8EAD82-9C58-4A06-B3C9-D27DCFCA3779}" type="presOf" srcId="{426C232F-332D-4FF2-A820-7A068898BF0D}" destId="{A9AE0183-4578-4303-9373-BBB0DAF179FE}" srcOrd="0" destOrd="0" presId="urn:microsoft.com/office/officeart/2008/layout/PictureStrips"/>
    <dgm:cxn modelId="{678F1619-60CC-4A79-A654-909F036B291B}" type="presOf" srcId="{F9B22A10-E2AD-420E-86FD-C6A619FB34C3}" destId="{610D24CD-EC64-4585-8806-7B24163BBCA5}" srcOrd="0" destOrd="0" presId="urn:microsoft.com/office/officeart/2008/layout/PictureStrips"/>
    <dgm:cxn modelId="{9AB47457-A368-43F8-BFB2-02F36B94C018}" type="presOf" srcId="{D1B0C0D0-7AB7-487B-ADF8-3BB3DD4E9EE7}" destId="{9E029134-162C-442E-A062-F55ADB999C33}" srcOrd="0" destOrd="0" presId="urn:microsoft.com/office/officeart/2008/layout/PictureStrips"/>
    <dgm:cxn modelId="{D37661C6-EA4C-4A24-A4F3-68DA654B2003}" type="presOf" srcId="{AE2357B3-F8D1-4E13-B807-E393E9FC5539}" destId="{DC5DD086-89E5-4CD9-B1D2-0E7FF2C522A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8731A976-F61E-4B1E-BB3B-E47980AEB4F2}" type="presParOf" srcId="{9E029134-162C-442E-A062-F55ADB999C33}" destId="{60E777AF-AE30-4678-946F-1FF94928EBDC}" srcOrd="0" destOrd="0" presId="urn:microsoft.com/office/officeart/2008/layout/PictureStrips"/>
    <dgm:cxn modelId="{BA37B24D-83B9-4982-9DED-7245E9AF3D8C}" type="presParOf" srcId="{60E777AF-AE30-4678-946F-1FF94928EBDC}" destId="{7A8D609C-F894-4686-8594-F633FD78C201}" srcOrd="0" destOrd="0" presId="urn:microsoft.com/office/officeart/2008/layout/PictureStrips"/>
    <dgm:cxn modelId="{48CCB7A5-47C8-400E-81EB-638EB4F448B5}" type="presParOf" srcId="{60E777AF-AE30-4678-946F-1FF94928EBDC}" destId="{8B00EC11-24E0-4E0C-8101-DB576F31F9D2}" srcOrd="1" destOrd="0" presId="urn:microsoft.com/office/officeart/2008/layout/PictureStrips"/>
    <dgm:cxn modelId="{DCB02381-5FE2-4983-BC84-CC6C7E60FDF8}" type="presParOf" srcId="{9E029134-162C-442E-A062-F55ADB999C33}" destId="{7105A6FE-D318-4A98-A922-671C581530DC}" srcOrd="1" destOrd="0" presId="urn:microsoft.com/office/officeart/2008/layout/PictureStrips"/>
    <dgm:cxn modelId="{5869B4DD-680D-4F12-84F0-5A0E1B70F39C}" type="presParOf" srcId="{9E029134-162C-442E-A062-F55ADB999C33}" destId="{85CFEB57-FC52-4321-A97D-3211B5D63D4D}" srcOrd="2" destOrd="0" presId="urn:microsoft.com/office/officeart/2008/layout/PictureStrips"/>
    <dgm:cxn modelId="{72147468-1F32-4EDC-B34A-FAB3D2558BCF}" type="presParOf" srcId="{85CFEB57-FC52-4321-A97D-3211B5D63D4D}" destId="{A9AE0183-4578-4303-9373-BBB0DAF179FE}" srcOrd="0" destOrd="0" presId="urn:microsoft.com/office/officeart/2008/layout/PictureStrips"/>
    <dgm:cxn modelId="{996AB7CD-78C5-4C8B-AFE8-648D5BDDCE39}" type="presParOf" srcId="{85CFEB57-FC52-4321-A97D-3211B5D63D4D}" destId="{17BB8C5E-ACC5-4AEA-AC3B-15C53CC548C0}" srcOrd="1" destOrd="0" presId="urn:microsoft.com/office/officeart/2008/layout/PictureStrips"/>
    <dgm:cxn modelId="{3259A975-32A2-4D7D-8736-BCEDDA57AA1E}" type="presParOf" srcId="{9E029134-162C-442E-A062-F55ADB999C33}" destId="{3DF2FDF0-8F29-4351-969E-A1025413C53F}" srcOrd="3" destOrd="0" presId="urn:microsoft.com/office/officeart/2008/layout/PictureStrips"/>
    <dgm:cxn modelId="{AA55B178-191B-4BFF-B8E0-6047E0C6BC1F}" type="presParOf" srcId="{9E029134-162C-442E-A062-F55ADB999C33}" destId="{51949F69-36F9-42ED-A197-4A357D3FCC84}" srcOrd="4" destOrd="0" presId="urn:microsoft.com/office/officeart/2008/layout/PictureStrips"/>
    <dgm:cxn modelId="{A2D3FC9E-D00F-4E4D-8874-BA462EE4ADE2}" type="presParOf" srcId="{51949F69-36F9-42ED-A197-4A357D3FCC84}" destId="{DC5DD086-89E5-4CD9-B1D2-0E7FF2C522A2}" srcOrd="0" destOrd="0" presId="urn:microsoft.com/office/officeart/2008/layout/PictureStrips"/>
    <dgm:cxn modelId="{3AF0C1A5-4FDF-44EE-BE45-1034D89E4D58}" type="presParOf" srcId="{51949F69-36F9-42ED-A197-4A357D3FCC84}" destId="{DEDE190B-7605-44A7-B19B-482157C4ED09}" srcOrd="1" destOrd="0" presId="urn:microsoft.com/office/officeart/2008/layout/PictureStrips"/>
    <dgm:cxn modelId="{99B9D9F1-63DA-454C-8FD7-ABFF79463096}" type="presParOf" srcId="{9E029134-162C-442E-A062-F55ADB999C33}" destId="{800A896D-7DD0-4D28-BE08-D3B8F3F2A8C6}" srcOrd="5" destOrd="0" presId="urn:microsoft.com/office/officeart/2008/layout/PictureStrips"/>
    <dgm:cxn modelId="{7B1D3BF9-BDA6-4A48-9682-40073EE7547D}" type="presParOf" srcId="{9E029134-162C-442E-A062-F55ADB999C33}" destId="{09DCF082-D387-4036-A517-A57508B9F296}" srcOrd="6" destOrd="0" presId="urn:microsoft.com/office/officeart/2008/layout/PictureStrips"/>
    <dgm:cxn modelId="{054355D0-70E3-43F4-B773-8C60FFF6EAC2}" type="presParOf" srcId="{09DCF082-D387-4036-A517-A57508B9F296}" destId="{6F6ACCCA-7573-4F27-BB76-D1BFA52EAEE3}" srcOrd="0" destOrd="0" presId="urn:microsoft.com/office/officeart/2008/layout/PictureStrips"/>
    <dgm:cxn modelId="{357E1B80-5177-4D89-A24D-5B07AF9CA7B9}" type="presParOf" srcId="{09DCF082-D387-4036-A517-A57508B9F296}" destId="{F94043AE-FBAE-4418-8D10-10B1481C95AF}" srcOrd="1" destOrd="0" presId="urn:microsoft.com/office/officeart/2008/layout/PictureStrips"/>
    <dgm:cxn modelId="{A548D128-A7B2-4DC5-AA3C-71E7C34D5B30}" type="presParOf" srcId="{9E029134-162C-442E-A062-F55ADB999C33}" destId="{2F838AD4-66C5-4737-8D8D-66F3281C6FE1}" srcOrd="7" destOrd="0" presId="urn:microsoft.com/office/officeart/2008/layout/PictureStrips"/>
    <dgm:cxn modelId="{ABB9C941-7164-4471-AEAB-6A15E402B25F}" type="presParOf" srcId="{9E029134-162C-442E-A062-F55ADB999C33}" destId="{0F749A16-F5F6-45E8-9E08-2382EA901724}" srcOrd="8" destOrd="0" presId="urn:microsoft.com/office/officeart/2008/layout/PictureStrips"/>
    <dgm:cxn modelId="{61AA1343-F99C-412F-80CB-21424AFA3AD9}" type="presParOf" srcId="{0F749A16-F5F6-45E8-9E08-2382EA901724}" destId="{610D24CD-EC64-4585-8806-7B24163BBCA5}" srcOrd="0" destOrd="0" presId="urn:microsoft.com/office/officeart/2008/layout/PictureStrips"/>
    <dgm:cxn modelId="{789C71A0-4A00-4046-9179-9884A79BC3BC}" type="presParOf" srcId="{0F749A16-F5F6-45E8-9E08-2382EA901724}" destId="{1D377189-38FA-44FB-9886-A25D865375A4}" srcOrd="1" destOrd="0" presId="urn:microsoft.com/office/officeart/2008/layout/PictureStrips"/>
    <dgm:cxn modelId="{CB02CFFA-3DE7-4AC8-92F3-062CE1ADF3B2}" type="presParOf" srcId="{9E029134-162C-442E-A062-F55ADB999C33}" destId="{D0690CA7-5AC0-41CF-B946-24781BCFD1A5}" srcOrd="9" destOrd="0" presId="urn:microsoft.com/office/officeart/2008/layout/PictureStrips"/>
    <dgm:cxn modelId="{F9598F9C-E702-4716-940A-0CC928D809E7}" type="presParOf" srcId="{9E029134-162C-442E-A062-F55ADB999C33}" destId="{B7B3EDE5-7630-4030-822E-F5E4C9706E85}" srcOrd="10" destOrd="0" presId="urn:microsoft.com/office/officeart/2008/layout/PictureStrips"/>
    <dgm:cxn modelId="{BA5B7E10-E8AD-4EFE-8098-CC4498537A28}" type="presParOf" srcId="{B7B3EDE5-7630-4030-822E-F5E4C9706E85}" destId="{4F50CB91-2850-4662-936D-F5CF85EB32D2}" srcOrd="0" destOrd="0" presId="urn:microsoft.com/office/officeart/2008/layout/PictureStrips"/>
    <dgm:cxn modelId="{11655685-70AE-4B8A-8892-963DE3688889}" type="presParOf" srcId="{B7B3EDE5-7630-4030-822E-F5E4C9706E85}" destId="{82E38FB2-A96C-4D7A-A866-6D7BE57189A0}" srcOrd="1" destOrd="0" presId="urn:microsoft.com/office/officeart/2008/layout/PictureStrips"/>
    <dgm:cxn modelId="{0FB3003D-31FC-42FC-93EC-70539EE67E99}" type="presParOf" srcId="{9E029134-162C-442E-A062-F55ADB999C33}" destId="{FFADA039-4E63-4656-B69A-9CDE6DF7D22E}" srcOrd="11" destOrd="0" presId="urn:microsoft.com/office/officeart/2008/layout/PictureStrips"/>
    <dgm:cxn modelId="{7FC0FB11-4226-48C4-8631-5B4BD23C533C}" type="presParOf" srcId="{9E029134-162C-442E-A062-F55ADB999C33}" destId="{617E62FE-8B7F-4345-A007-B8285279A613}" srcOrd="12" destOrd="0" presId="urn:microsoft.com/office/officeart/2008/layout/PictureStrips"/>
    <dgm:cxn modelId="{22F26BD3-1DE0-4B2D-ADBB-A7FEA716430A}" type="presParOf" srcId="{617E62FE-8B7F-4345-A007-B8285279A613}" destId="{9C5C0C8B-F255-4694-B3C6-8BE7DBC5F7E5}" srcOrd="0" destOrd="0" presId="urn:microsoft.com/office/officeart/2008/layout/PictureStrips"/>
    <dgm:cxn modelId="{3AA4CF9B-C813-47A2-8F30-FA192BE15E14}" type="presParOf" srcId="{617E62FE-8B7F-4345-A007-B8285279A613}" destId="{A9E14B50-194E-4A93-B9D9-20BB56D81973}" srcOrd="1" destOrd="0" presId="urn:microsoft.com/office/officeart/2008/layout/PictureStrips"/>
    <dgm:cxn modelId="{22C76B28-AACB-4E20-85F6-E1B621C4E966}" type="presParOf" srcId="{9E029134-162C-442E-A062-F55ADB999C33}" destId="{CC5C64CB-AB52-41A1-B231-D8699C0C625F}" srcOrd="13" destOrd="0" presId="urn:microsoft.com/office/officeart/2008/layout/PictureStrips"/>
    <dgm:cxn modelId="{752F8985-39C9-4ABD-AD63-F09E17E54374}" type="presParOf" srcId="{9E029134-162C-442E-A062-F55ADB999C33}" destId="{F8E94CFA-B945-48E5-BE10-370DD69F16A4}" srcOrd="14" destOrd="0" presId="urn:microsoft.com/office/officeart/2008/layout/PictureStrips"/>
    <dgm:cxn modelId="{BC57B373-992E-499B-809E-534AD96EA683}" type="presParOf" srcId="{F8E94CFA-B945-48E5-BE10-370DD69F16A4}" destId="{411BB13E-A3FD-42F9-8D3A-DD2DDC4A3516}" srcOrd="0" destOrd="0" presId="urn:microsoft.com/office/officeart/2008/layout/PictureStrips"/>
    <dgm:cxn modelId="{3A4121F5-203E-4DF2-B7D5-D86D6F11A1F3}" type="presParOf" srcId="{F8E94CFA-B945-48E5-BE10-370DD69F16A4}" destId="{70C2EA1E-D7DB-4E74-806D-4590DBE781A3}" srcOrd="1" destOrd="0" presId="urn:microsoft.com/office/officeart/2008/layout/PictureStrips"/>
    <dgm:cxn modelId="{8D5ECEE6-0B73-435E-B9FB-C48A5A651B83}" type="presParOf" srcId="{9E029134-162C-442E-A062-F55ADB999C33}" destId="{B6819F3B-727A-4EDF-BC16-FDFFBB563868}" srcOrd="15" destOrd="0" presId="urn:microsoft.com/office/officeart/2008/layout/PictureStrips"/>
    <dgm:cxn modelId="{20F977B4-F268-4B85-BB97-7D2D8250B003}" type="presParOf" srcId="{9E029134-162C-442E-A062-F55ADB999C33}" destId="{BB272E9F-26C5-4655-93E5-F3616BF119CC}" srcOrd="16" destOrd="0" presId="urn:microsoft.com/office/officeart/2008/layout/PictureStrips"/>
    <dgm:cxn modelId="{7874416D-3132-4E63-9DC7-69E2D35B33B2}" type="presParOf" srcId="{BB272E9F-26C5-4655-93E5-F3616BF119CC}" destId="{E0757731-3698-433B-8E7C-2EB749869931}" srcOrd="0" destOrd="0" presId="urn:microsoft.com/office/officeart/2008/layout/PictureStrips"/>
    <dgm:cxn modelId="{CAA4FEE5-147F-4BAD-BFCD-76FEE6642984}" type="presParOf" srcId="{BB272E9F-26C5-4655-93E5-F3616BF119CC}" destId="{139FD9EA-3509-4D4C-98D4-BC741BA871D8}" srcOrd="1" destOrd="0" presId="urn:microsoft.com/office/officeart/2008/layout/PictureStrips"/>
    <dgm:cxn modelId="{8B4BBB3C-8CF2-45C4-A2CD-183E1DA10653}" type="presParOf" srcId="{9E029134-162C-442E-A062-F55ADB999C33}" destId="{979B97D2-0F97-437F-8686-ABD1B910F38F}" srcOrd="17" destOrd="0" presId="urn:microsoft.com/office/officeart/2008/layout/PictureStrips"/>
    <dgm:cxn modelId="{98137520-8921-4669-9668-11281B85E695}" type="presParOf" srcId="{9E029134-162C-442E-A062-F55ADB999C33}" destId="{0216C3D0-FCC6-4B0C-AA10-7E78E85A1DE2}" srcOrd="18" destOrd="0" presId="urn:microsoft.com/office/officeart/2008/layout/PictureStrips"/>
    <dgm:cxn modelId="{3AF5D1B0-3188-40BB-A1B3-47FA488EF035}" type="presParOf" srcId="{0216C3D0-FCC6-4B0C-AA10-7E78E85A1DE2}" destId="{22C56DC3-2158-416C-A2CA-0A41276F6E72}" srcOrd="0" destOrd="0" presId="urn:microsoft.com/office/officeart/2008/layout/PictureStrips"/>
    <dgm:cxn modelId="{4F7A2955-3E9F-4E8D-A4B6-AFECB4D77323}"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CD0FA9-8745-4B01-9D6A-301E9AA6D98B}" type="datetimeFigureOut">
              <a:rPr lang="en-US"/>
              <a:pPr>
                <a:defRPr/>
              </a:pPr>
              <a:t>5/27/2016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E7ECCD-16F2-47DB-B850-22CFB3661D14}" type="slidenum">
              <a:rPr lang="en-US"/>
              <a:pPr>
                <a:defRPr/>
              </a:pPr>
              <a:t>‹#›</a:t>
            </a:fld>
            <a:endParaRPr lang="fr-BE"/>
          </a:p>
        </p:txBody>
      </p:sp>
    </p:spTree>
    <p:extLst>
      <p:ext uri="{BB962C8B-B14F-4D97-AF65-F5344CB8AC3E}">
        <p14:creationId xmlns:p14="http://schemas.microsoft.com/office/powerpoint/2010/main" val="35770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B03759-8BCF-4183-8B30-67EF66351CDE}" type="datetimeFigureOut">
              <a:rPr lang="en-US"/>
              <a:pPr>
                <a:defRPr/>
              </a:pPr>
              <a:t>5/27/2016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2DCC09A-C938-4725-A62B-54BFFB6613AE}" type="slidenum">
              <a:rPr lang="en-US"/>
              <a:pPr>
                <a:defRPr/>
              </a:pPr>
              <a:t>‹#›</a:t>
            </a:fld>
            <a:endParaRPr lang="fr-BE"/>
          </a:p>
        </p:txBody>
      </p:sp>
    </p:spTree>
    <p:extLst>
      <p:ext uri="{BB962C8B-B14F-4D97-AF65-F5344CB8AC3E}">
        <p14:creationId xmlns:p14="http://schemas.microsoft.com/office/powerpoint/2010/main" val="214366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FFEF8E3-AB2B-4BBF-BFBE-34FBC5650126}"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nl-BE"/>
          </a:p>
        </p:txBody>
      </p:sp>
    </p:spTree>
    <p:extLst>
      <p:ext uri="{BB962C8B-B14F-4D97-AF65-F5344CB8AC3E}">
        <p14:creationId xmlns:p14="http://schemas.microsoft.com/office/powerpoint/2010/main" val="42904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DAFDE-5BB2-4279-8511-AD544C6088F6}" type="slidenum">
              <a:rPr lang="en-GB" altLang="en-US" smtClean="0">
                <a:latin typeface="Calibri" pitchFamily="34" charset="0"/>
              </a:rPr>
              <a:pPr fontAlgn="base">
                <a:spcBef>
                  <a:spcPct val="0"/>
                </a:spcBef>
                <a:spcAft>
                  <a:spcPct val="0"/>
                </a:spcAft>
                <a:defRPr/>
              </a:pPr>
              <a:t>6</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8A941DC-0DEA-43D9-B1F5-EBAA06ED3879}" type="slidenum">
              <a:rPr lang="en-US" altLang="en-US" smtClean="0">
                <a:latin typeface="Calibri" pitchFamily="34" charset="0"/>
              </a:rPr>
              <a:pPr fontAlgn="base">
                <a:spcBef>
                  <a:spcPct val="0"/>
                </a:spcBef>
                <a:spcAft>
                  <a:spcPct val="0"/>
                </a:spcAft>
                <a:defRPr/>
              </a:pPr>
              <a:t>54</a:t>
            </a:fld>
            <a:endParaRPr lang="fr-BE"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F5089CB-C9BC-45D6-893F-60DEA23A2CA2}" type="slidenum">
              <a:rPr lang="en-US" altLang="en-US" smtClean="0">
                <a:latin typeface="Calibri" pitchFamily="34" charset="0"/>
              </a:rPr>
              <a:pPr fontAlgn="base">
                <a:spcBef>
                  <a:spcPct val="0"/>
                </a:spcBef>
                <a:spcAft>
                  <a:spcPct val="0"/>
                </a:spcAft>
                <a:defRPr/>
              </a:pPr>
              <a:t>71</a:t>
            </a:fld>
            <a:endParaRPr lang="nl-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E59DBE5-9364-485C-A87B-AEDDF00AA795}" type="slidenum">
              <a:rPr lang="nl-NL" altLang="en-US" sz="1200">
                <a:solidFill>
                  <a:srgbClr val="000000"/>
                </a:solidFill>
              </a:rPr>
              <a:pPr algn="r" eaLnBrk="1" hangingPunct="1"/>
              <a:t>76</a:t>
            </a:fld>
            <a:endParaRPr lang="nl-BE" altLang="en-US" sz="1200">
              <a:solidFill>
                <a:srgbClr val="000000"/>
              </a:solidFill>
            </a:endParaRPr>
          </a:p>
        </p:txBody>
      </p:sp>
      <p:sp>
        <p:nvSpPr>
          <p:cNvPr id="11366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35CBBB4-AB56-426A-A317-BA19E3CC82FD}" type="slidenum">
              <a:rPr lang="nl-NL" altLang="en-US" sz="1200">
                <a:solidFill>
                  <a:srgbClr val="000000"/>
                </a:solidFill>
              </a:rPr>
              <a:pPr algn="r" eaLnBrk="1" hangingPunct="1"/>
              <a:t>76</a:t>
            </a:fld>
            <a:endParaRPr lang="nl-BE" altLang="en-US" sz="1200">
              <a:solidFill>
                <a:srgbClr val="000000"/>
              </a:solidFill>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1DE7A04-EB42-4EB3-A9E0-31CD74BADE8B}" type="slidenum">
              <a:rPr lang="en-US" altLang="en-US" smtClean="0">
                <a:latin typeface="Calibri" pitchFamily="34" charset="0"/>
              </a:rPr>
              <a:pPr fontAlgn="base">
                <a:spcBef>
                  <a:spcPct val="0"/>
                </a:spcBef>
                <a:spcAft>
                  <a:spcPct val="0"/>
                </a:spcAft>
                <a:defRPr/>
              </a:pPr>
              <a:t>77</a:t>
            </a:fld>
            <a:endParaRPr lang="nl-BE"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681B6E8-6201-40C5-9458-0FB9836E3A6F}" type="slidenum">
              <a:rPr lang="en-US" altLang="en-US" smtClean="0">
                <a:latin typeface="Calibri" pitchFamily="34" charset="0"/>
              </a:rPr>
              <a:pPr fontAlgn="base">
                <a:spcBef>
                  <a:spcPct val="0"/>
                </a:spcBef>
                <a:spcAft>
                  <a:spcPct val="0"/>
                </a:spcAft>
                <a:defRPr/>
              </a:pPr>
              <a:t>78</a:t>
            </a:fld>
            <a:endParaRPr lang="nl-BE" alt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0EE66AD-9491-464C-B10F-24B7788A56A0}" type="slidenum">
              <a:rPr lang="en-US" altLang="en-US" smtClean="0">
                <a:latin typeface="Calibri" pitchFamily="34" charset="0"/>
              </a:rPr>
              <a:pPr fontAlgn="base">
                <a:spcBef>
                  <a:spcPct val="0"/>
                </a:spcBef>
                <a:spcAft>
                  <a:spcPct val="0"/>
                </a:spcAft>
                <a:defRPr/>
              </a:pPr>
              <a:t>80</a:t>
            </a:fld>
            <a:endParaRPr lang="nl-BE"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40FCB3B-85F4-4C8C-94E6-D7A490432771}"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AFE69CD-F48F-404E-AE2C-B8CB8FB1BBC1}" type="slidenum">
              <a:rPr lang="en-US"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7FB38AF-B7CD-4358-8EB6-1C2F3B5CB797}" type="slidenum">
              <a:rPr lang="en-US" altLang="en-US" smtClean="0">
                <a:latin typeface="Calibri" pitchFamily="34" charset="0"/>
              </a:rPr>
              <a:pPr fontAlgn="base">
                <a:spcBef>
                  <a:spcPct val="0"/>
                </a:spcBef>
                <a:spcAft>
                  <a:spcPct val="0"/>
                </a:spcAft>
                <a:defRPr/>
              </a:pPr>
              <a:t>19</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r>
                <a:rPr lang="fr-BE" altLang="en-US" sz="1600" smtClean="0"/>
                <a:t>frank.robben@ehealth.fgov.be </a:t>
              </a:r>
            </a:p>
            <a:p>
              <a:pPr>
                <a:defRPr/>
              </a:pPr>
              <a:endParaRPr lang="fr-BE" altLang="en-US" sz="1600" smtClean="0">
                <a:sym typeface="Arial" pitchFamily="34" charset="0"/>
              </a:endParaRPr>
            </a:p>
            <a:p>
              <a:pPr>
                <a:defRPr/>
              </a:pPr>
              <a:r>
                <a:rPr lang="fr-BE" altLang="en-US" sz="1600" smtClean="0">
                  <a:sym typeface="Arial" pitchFamily="34" charset="0"/>
                </a:rPr>
                <a:t>@FrRobben</a:t>
              </a:r>
            </a:p>
            <a:p>
              <a:pPr>
                <a:defRPr/>
              </a:pPr>
              <a:endParaRPr lang="fr-BE" altLang="en-US" sz="1600" smtClean="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http://www.ksz.fgov.be</a:t>
              </a:r>
            </a:p>
            <a:p>
              <a:pPr>
                <a:defRPr/>
              </a:pPr>
              <a:r>
                <a:rPr lang="fr-BE" altLang="en-US" sz="1600" smtClean="0">
                  <a:sym typeface="Arial" pitchFamily="34" charset="0"/>
                </a:rPr>
                <a:t>http://www.frankrobben.be</a:t>
              </a:r>
              <a:endParaRPr lang="fr-BE" altLang="en-US" sz="1600" smtClean="0"/>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smtClean="0"/>
            </a:lvl1pPr>
          </a:lstStyle>
          <a:p>
            <a:pPr>
              <a:defRPr/>
            </a:pPr>
            <a:r>
              <a:rPr lang="en-US"/>
              <a:t>02/06/2016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2BBBF2F4-7BC2-4DF4-ADA7-61CC7EEC592A}" type="slidenum">
              <a:rPr lang="en-US"/>
              <a:pPr>
                <a:defRPr/>
              </a:pPr>
              <a:t>‹#›</a:t>
            </a:fld>
            <a:endParaRPr lang="en-US" dirty="0"/>
          </a:p>
        </p:txBody>
      </p:sp>
    </p:spTree>
    <p:extLst>
      <p:ext uri="{BB962C8B-B14F-4D97-AF65-F5344CB8AC3E}">
        <p14:creationId xmlns:p14="http://schemas.microsoft.com/office/powerpoint/2010/main" val="376824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02/06/2016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CF321-46D5-43FB-B2D8-5E174ADF2AAC}" type="slidenum">
              <a:rPr lang="en-US"/>
              <a:pPr>
                <a:defRPr/>
              </a:pPr>
              <a:t>‹#›</a:t>
            </a:fld>
            <a:endParaRPr lang="en-US" dirty="0"/>
          </a:p>
        </p:txBody>
      </p:sp>
    </p:spTree>
    <p:extLst>
      <p:ext uri="{BB962C8B-B14F-4D97-AF65-F5344CB8AC3E}">
        <p14:creationId xmlns:p14="http://schemas.microsoft.com/office/powerpoint/2010/main" val="308494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02/06/2016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CB3C88-E0BF-4D10-A4C9-533DAEA181C1}" type="slidenum">
              <a:rPr lang="en-US"/>
              <a:pPr>
                <a:defRPr/>
              </a:pPr>
              <a:t>‹#›</a:t>
            </a:fld>
            <a:endParaRPr lang="en-US" dirty="0"/>
          </a:p>
        </p:txBody>
      </p:sp>
    </p:spTree>
    <p:extLst>
      <p:ext uri="{BB962C8B-B14F-4D97-AF65-F5344CB8AC3E}">
        <p14:creationId xmlns:p14="http://schemas.microsoft.com/office/powerpoint/2010/main" val="218066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r>
              <a:rPr lang="en-US"/>
              <a:t>02/06/2016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F9604211-D289-43FC-9126-13939C1BEF80}" type="slidenum">
              <a:rPr lang="en-US"/>
              <a:pPr>
                <a:defRPr/>
              </a:pPr>
              <a:t>‹#›</a:t>
            </a:fld>
            <a:endParaRPr lang="en-US" dirty="0"/>
          </a:p>
        </p:txBody>
      </p:sp>
    </p:spTree>
    <p:extLst>
      <p:ext uri="{BB962C8B-B14F-4D97-AF65-F5344CB8AC3E}">
        <p14:creationId xmlns:p14="http://schemas.microsoft.com/office/powerpoint/2010/main" val="150611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02/06/2016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35D49E-B935-415D-99E8-C900C0A7AE04}" type="slidenum">
              <a:rPr lang="en-US"/>
              <a:pPr>
                <a:defRPr/>
              </a:pPr>
              <a:t>‹#›</a:t>
            </a:fld>
            <a:endParaRPr lang="en-US" dirty="0"/>
          </a:p>
        </p:txBody>
      </p:sp>
    </p:spTree>
    <p:extLst>
      <p:ext uri="{BB962C8B-B14F-4D97-AF65-F5344CB8AC3E}">
        <p14:creationId xmlns:p14="http://schemas.microsoft.com/office/powerpoint/2010/main" val="22652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02/06/2016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B0B1C5-D3EA-4C70-9F52-5195925B00C4}" type="slidenum">
              <a:rPr lang="en-US"/>
              <a:pPr>
                <a:defRPr/>
              </a:pPr>
              <a:t>‹#›</a:t>
            </a:fld>
            <a:endParaRPr lang="en-US" dirty="0"/>
          </a:p>
        </p:txBody>
      </p:sp>
    </p:spTree>
    <p:extLst>
      <p:ext uri="{BB962C8B-B14F-4D97-AF65-F5344CB8AC3E}">
        <p14:creationId xmlns:p14="http://schemas.microsoft.com/office/powerpoint/2010/main" val="96192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r>
                <a:rPr lang="fr-BE" altLang="en-US" sz="1600" smtClean="0"/>
                <a:t>frank.robben@ehealth.fgov.be </a:t>
              </a:r>
            </a:p>
            <a:p>
              <a:pPr>
                <a:defRPr/>
              </a:pPr>
              <a:endParaRPr lang="fr-BE" altLang="en-US" sz="1600" smtClean="0">
                <a:sym typeface="Arial" pitchFamily="34" charset="0"/>
              </a:endParaRPr>
            </a:p>
            <a:p>
              <a:pPr>
                <a:defRPr/>
              </a:pPr>
              <a:r>
                <a:rPr lang="fr-BE" altLang="en-US" sz="1600" smtClean="0">
                  <a:sym typeface="Arial" pitchFamily="34" charset="0"/>
                </a:rPr>
                <a:t>@FrRobben</a:t>
              </a:r>
            </a:p>
            <a:p>
              <a:pPr>
                <a:defRPr/>
              </a:pPr>
              <a:endParaRPr lang="fr-BE" altLang="en-US" sz="1600" smtClean="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http://www.ksz.fgov.be</a:t>
              </a:r>
            </a:p>
            <a:p>
              <a:pPr>
                <a:defRPr/>
              </a:pPr>
              <a:r>
                <a:rPr lang="fr-BE" altLang="en-US" sz="1600" smtClean="0">
                  <a:sym typeface="Arial" pitchFamily="34" charset="0"/>
                </a:rPr>
                <a:t>http://www.frankrobben.be</a:t>
              </a:r>
              <a:endParaRPr lang="fr-BE" altLang="en-US" sz="1600" smtClean="0"/>
            </a:p>
          </p:txBody>
        </p:sp>
      </p:grpSp>
      <p:sp>
        <p:nvSpPr>
          <p:cNvPr id="7" name="TextBox 6"/>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62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r>
              <a:rPr lang="en-US"/>
              <a:t>02/06/2016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D5AB441A-1ED5-48FF-A8CA-A4FB95973E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55" r:id="rId2"/>
    <p:sldLayoutId id="2147483756" r:id="rId3"/>
    <p:sldLayoutId id="2147483760" r:id="rId4"/>
    <p:sldLayoutId id="2147483757" r:id="rId5"/>
    <p:sldLayoutId id="2147483758" r:id="rId6"/>
    <p:sldLayoutId id="2147483761"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patientconsent.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63.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6" y="1813370"/>
            <a:ext cx="8051800" cy="2144713"/>
          </a:xfrm>
        </p:spPr>
        <p:txBody>
          <a:bodyPr/>
          <a:lstStyle/>
          <a:p>
            <a:pPr algn="ctr" eaLnBrk="1" fontAlgn="auto" hangingPunct="1">
              <a:spcAft>
                <a:spcPts val="0"/>
              </a:spcAft>
              <a:defRPr/>
            </a:pPr>
            <a:r>
              <a:rPr lang="nl-NL" sz="3200" b="1" cap="none" dirty="0" smtClean="0">
                <a:solidFill>
                  <a:srgbClr val="C00000"/>
                </a:solidFill>
              </a:rPr>
              <a:t/>
            </a:r>
            <a:br>
              <a:rPr lang="nl-NL" sz="3200" b="1" cap="none" dirty="0" smtClean="0">
                <a:solidFill>
                  <a:srgbClr val="C00000"/>
                </a:solidFill>
              </a:rPr>
            </a:br>
            <a:r>
              <a:rPr lang="nl-NL" sz="3400" cap="none" dirty="0" smtClean="0">
                <a:solidFill>
                  <a:srgbClr val="C00000"/>
                </a:solidFill>
              </a:rPr>
              <a:t>De weg naar een kwalitatief hoogstaande  </a:t>
            </a:r>
            <a:br>
              <a:rPr lang="nl-NL" sz="3400" cap="none" dirty="0" smtClean="0">
                <a:solidFill>
                  <a:srgbClr val="C00000"/>
                </a:solidFill>
              </a:rPr>
            </a:br>
            <a:r>
              <a:rPr lang="nl-NL" sz="3400" cap="none" dirty="0" smtClean="0">
                <a:solidFill>
                  <a:srgbClr val="C00000"/>
                </a:solidFill>
              </a:rPr>
              <a:t>gezondheidszorg gebaseerd op</a:t>
            </a:r>
            <a:br>
              <a:rPr lang="nl-NL" sz="3400" cap="none" dirty="0" smtClean="0">
                <a:solidFill>
                  <a:srgbClr val="C00000"/>
                </a:solidFill>
              </a:rPr>
            </a:br>
            <a:r>
              <a:rPr lang="nl-NL" sz="3400" cap="none" dirty="0" smtClean="0">
                <a:solidFill>
                  <a:srgbClr val="C00000"/>
                </a:solidFill>
              </a:rPr>
              <a:t>een veilige elektronische gegevensdeling</a:t>
            </a:r>
            <a:br>
              <a:rPr lang="nl-NL" sz="3400" cap="none" dirty="0" smtClean="0">
                <a:solidFill>
                  <a:srgbClr val="C00000"/>
                </a:solidFill>
              </a:rPr>
            </a:br>
            <a:r>
              <a:rPr lang="nl-NL" sz="3400" cap="none" dirty="0" smtClean="0">
                <a:solidFill>
                  <a:srgbClr val="C00000"/>
                </a:solidFill>
              </a:rPr>
              <a:t>tussen alle zorgpartners</a:t>
            </a:r>
            <a:endParaRPr lang="nl-BE" sz="3400" cap="none" dirty="0">
              <a:solidFill>
                <a:srgbClr val="C00000"/>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a:t>
            </a:r>
            <a:r>
              <a:rPr lang="nl-BE" dirty="0" err="1" smtClean="0"/>
              <a:t>Nexus</a:t>
            </a:r>
            <a:r>
              <a:rPr lang="nl-BE" dirty="0" smtClean="0"/>
              <a:t>-effect</a:t>
            </a:r>
            <a:endParaRPr lang="nl-BE" dirty="0"/>
          </a:p>
        </p:txBody>
      </p:sp>
      <p:sp>
        <p:nvSpPr>
          <p:cNvPr id="14339"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7F1085-62DB-4F59-85F2-F14EE323397A}" type="slidenum">
              <a:rPr lang="en-US" altLang="en-US" smtClean="0">
                <a:solidFill>
                  <a:srgbClr val="FFFFFF"/>
                </a:solidFill>
              </a:rPr>
              <a:pPr fontAlgn="base">
                <a:spcBef>
                  <a:spcPct val="0"/>
                </a:spcBef>
                <a:spcAft>
                  <a:spcPct val="0"/>
                </a:spcAft>
                <a:defRPr/>
              </a:pPr>
              <a:t>10</a:t>
            </a:fld>
            <a:endParaRPr lang="en-US" altLang="en-US" smtClean="0">
              <a:solidFill>
                <a:srgbClr val="FFFFFF"/>
              </a:solidFill>
            </a:endParaRPr>
          </a:p>
        </p:txBody>
      </p:sp>
      <p:pic>
        <p:nvPicPr>
          <p:cNvPr id="14340"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l-BE" altLang="fr-FR" sz="1400">
                <a:latin typeface="Calibri" pitchFamily="34" charset="0"/>
              </a:rPr>
              <a:t>Bron: MIT Sloan</a:t>
            </a:r>
            <a:endParaRPr lang="en-US" altLang="fr-FR" sz="1400">
              <a:latin typeface="Calibri" pitchFamily="34" charset="0"/>
            </a:endParaRP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5363"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C89B7EE-6BCB-4723-BB91-BB8650445EDF}" type="slidenum">
              <a:rPr lang="en-US" altLang="en-US" smtClean="0">
                <a:solidFill>
                  <a:srgbClr val="FFFFFF"/>
                </a:solidFill>
              </a:rPr>
              <a:pPr fontAlgn="base">
                <a:spcBef>
                  <a:spcPct val="0"/>
                </a:spcBef>
                <a:spcAft>
                  <a:spcPct val="0"/>
                </a:spcAft>
                <a:defRPr/>
              </a:pPr>
              <a:t>11</a:t>
            </a:fld>
            <a:endParaRPr lang="nl-BE" altLang="en-US" smtClean="0">
              <a:solidFill>
                <a:srgbClr val="FFFFFF"/>
              </a:solidFill>
            </a:endParaRPr>
          </a:p>
        </p:txBody>
      </p:sp>
      <p:pic>
        <p:nvPicPr>
          <p:cNvPr id="153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sz="3800" dirty="0" err="1" smtClean="0"/>
              <a:t>Roadmap</a:t>
            </a:r>
            <a:r>
              <a:rPr lang="nl-BE" sz="3800" dirty="0" smtClean="0"/>
              <a:t> 2.0: zorgverstrekkers in 2019</a:t>
            </a:r>
            <a:endParaRPr lang="nl-BE" sz="3800"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t>)</a:t>
            </a:r>
            <a:endParaRPr lang="nl-BE" dirty="0"/>
          </a:p>
          <a:p>
            <a:pPr marL="182880" indent="-182880" eaLnBrk="1" fontAlgn="auto" hangingPunct="1">
              <a:spcAft>
                <a:spcPts val="0"/>
              </a:spcAft>
              <a:defRPr/>
            </a:pPr>
            <a:endParaRPr lang="nl-BE" dirty="0" smtClean="0">
              <a:solidFill>
                <a:srgbClr val="3E6E5A"/>
              </a:solidFill>
            </a:endParaRPr>
          </a:p>
          <a:p>
            <a:pPr eaLnBrk="1" fontAlgn="auto" hangingPunct="1">
              <a:spcAft>
                <a:spcPts val="0"/>
              </a:spcAft>
              <a:buFont typeface="Wingdings" panose="05000000000000000000" pitchFamily="2" charset="2"/>
              <a:buChar char="v"/>
              <a:defRPr/>
            </a:pPr>
            <a:r>
              <a:rPr lang="nl-BE" dirty="0"/>
              <a:t>V</a:t>
            </a:r>
            <a:r>
              <a:rPr lang="nl-BE" dirty="0" smtClean="0"/>
              <a:t>oor </a:t>
            </a:r>
            <a:r>
              <a:rPr lang="nl-BE" dirty="0"/>
              <a:t>alle andere </a:t>
            </a:r>
            <a:r>
              <a:rPr lang="nl-BE" dirty="0" smtClean="0"/>
              <a:t>soorten zorgverstrekkers </a:t>
            </a:r>
            <a:r>
              <a:rPr lang="nl-BE" dirty="0"/>
              <a:t>is een elektronisch patiëntendossier (EPD) </a:t>
            </a:r>
            <a:r>
              <a:rPr lang="nl-BE" dirty="0" smtClean="0"/>
              <a:t>gedefinieerd, en ook </a:t>
            </a:r>
            <a:r>
              <a:rPr lang="nl-BE" dirty="0"/>
              <a:t>zij kunnen </a:t>
            </a:r>
            <a:r>
              <a:rPr lang="nl-BE" dirty="0" smtClean="0"/>
              <a:t>bepaalde informatie </a:t>
            </a:r>
            <a:r>
              <a:rPr lang="nl-BE" dirty="0"/>
              <a:t>uit hun EPD </a:t>
            </a:r>
            <a:r>
              <a:rPr lang="nl-BE" dirty="0" smtClean="0"/>
              <a:t>publiceren en actualiseren in </a:t>
            </a:r>
            <a:r>
              <a:rPr lang="nl-BE" dirty="0"/>
              <a:t>de beveiligde </a:t>
            </a:r>
            <a:r>
              <a:rPr lang="nl-BE" dirty="0" smtClean="0"/>
              <a:t>kluis</a:t>
            </a:r>
          </a:p>
          <a:p>
            <a:pPr marL="182880" indent="-182880" eaLnBrk="1" fontAlgn="auto" hangingPunct="1">
              <a:spcAft>
                <a:spcPts val="0"/>
              </a:spcAft>
              <a:defRPr/>
            </a:pPr>
            <a:endParaRPr lang="nl-BE" dirty="0"/>
          </a:p>
          <a:p>
            <a:pPr eaLnBrk="1" fontAlgn="auto" hangingPunct="1">
              <a:spcAft>
                <a:spcPts val="0"/>
              </a:spcAft>
              <a:buFont typeface="Wingdings" panose="05000000000000000000" pitchFamily="2" charset="2"/>
              <a:buChar char="v"/>
              <a:defRPr/>
            </a:pPr>
            <a:r>
              <a:rPr lang="nl-BE" dirty="0" smtClean="0"/>
              <a:t>Ziekenhuizen, psychiatrische instellingen en labo’s stellen hun documenten elektronisch beschikbaar met referentie in het hub-</a:t>
            </a:r>
            <a:r>
              <a:rPr lang="nl-BE" dirty="0" err="1" smtClean="0"/>
              <a:t>metahubsysteem</a:t>
            </a:r>
            <a:r>
              <a:rPr lang="nl-BE" dirty="0" smtClean="0"/>
              <a:t> en kunnen relevante gegevens uit de beveiligde kluizen raadplegen</a:t>
            </a: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638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3CA0986-4FDD-46A4-B1F7-055949B6396F}" type="slidenum">
              <a:rPr lang="en-US" altLang="en-US" smtClean="0">
                <a:solidFill>
                  <a:srgbClr val="FFFFFF"/>
                </a:solidFill>
              </a:rPr>
              <a:pPr fontAlgn="base">
                <a:spcBef>
                  <a:spcPct val="0"/>
                </a:spcBef>
                <a:spcAft>
                  <a:spcPct val="0"/>
                </a:spcAft>
                <a:defRPr/>
              </a:pPr>
              <a:t>12</a:t>
            </a:fld>
            <a:endParaRPr lang="nl-BE" altLang="en-US" smtClean="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nl-BE" sz="3800" dirty="0" err="1"/>
              <a:t>Roadmap</a:t>
            </a:r>
            <a:r>
              <a:rPr lang="nl-BE" sz="3800" dirty="0"/>
              <a:t> </a:t>
            </a:r>
            <a:r>
              <a:rPr lang="nl-BE" sz="3800" dirty="0" smtClean="0"/>
              <a:t>2.0: zorgverstrekkers </a:t>
            </a:r>
            <a:r>
              <a:rPr lang="nl-BE" sz="3800"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defRPr/>
            </a:pPr>
            <a:r>
              <a:rPr lang="nl-BE" dirty="0" smtClean="0"/>
              <a:t>Geneesmiddelen en medische prestaties worden elektronisch voorgeschreven</a:t>
            </a:r>
          </a:p>
          <a:p>
            <a:pPr marL="182880" indent="-182880" eaLnBrk="1" fontAlgn="auto" hangingPunct="1">
              <a:spcAft>
                <a:spcPts val="0"/>
              </a:spcAft>
              <a:defRPr/>
            </a:pPr>
            <a:endParaRPr lang="nl-BE" dirty="0"/>
          </a:p>
          <a:p>
            <a:pPr marL="182880" indent="-182880" eaLnBrk="1" fontAlgn="auto" hangingPunct="1">
              <a:spcAft>
                <a:spcPts val="0"/>
              </a:spcAft>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p>
          <a:p>
            <a:pPr marL="182880" indent="-182880" eaLnBrk="1" fontAlgn="auto" hangingPunct="1">
              <a:spcAft>
                <a:spcPts val="0"/>
              </a:spcAft>
              <a:defRPr/>
            </a:pPr>
            <a:endParaRPr lang="nl-BE" dirty="0"/>
          </a:p>
          <a:p>
            <a:pPr eaLnBrk="1" fontAlgn="auto" hangingPunct="1">
              <a:spcAft>
                <a:spcPts val="0"/>
              </a:spcAft>
              <a:buFont typeface="Wingdings" panose="05000000000000000000" pitchFamily="2" charset="2"/>
              <a:buChar char="v"/>
              <a:defRPr/>
            </a:pPr>
            <a:r>
              <a:rPr lang="nl-BE" dirty="0"/>
              <a:t>De huisarts heeft via zijn EMD toegang tot alle </a:t>
            </a:r>
            <a:r>
              <a:rPr lang="nl-BE" dirty="0" smtClean="0"/>
              <a:t>relevante, gepubliceerde </a:t>
            </a:r>
            <a:r>
              <a:rPr lang="nl-BE" dirty="0"/>
              <a:t>medische informatie </a:t>
            </a:r>
            <a:r>
              <a:rPr lang="nl-BE" dirty="0" smtClean="0"/>
              <a:t>over </a:t>
            </a:r>
            <a:r>
              <a:rPr lang="nl-BE" dirty="0"/>
              <a:t>zijn/haar </a:t>
            </a:r>
            <a:r>
              <a:rPr lang="nl-BE" dirty="0" smtClean="0"/>
              <a:t>patiënten</a:t>
            </a:r>
            <a:endParaRPr lang="nl-BE" dirty="0"/>
          </a:p>
          <a:p>
            <a:pPr marL="182880" indent="-182880" eaLnBrk="1" fontAlgn="auto" hangingPunct="1">
              <a:spcAft>
                <a:spcPts val="0"/>
              </a:spcAft>
              <a:defRPr/>
            </a:pPr>
            <a:endParaRPr lang="nl-BE" dirty="0"/>
          </a:p>
          <a:p>
            <a:pPr marL="182880" indent="-182880" eaLnBrk="1" fontAlgn="auto" hangingPunct="1">
              <a:spcAft>
                <a:spcPts val="0"/>
              </a:spcAft>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p>
        </p:txBody>
      </p:sp>
      <p:sp>
        <p:nvSpPr>
          <p:cNvPr id="17413"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D1DEE54-FC0D-489C-ADBA-666041FE2FC2}" type="slidenum">
              <a:rPr lang="en-US" altLang="en-US" smtClean="0">
                <a:solidFill>
                  <a:srgbClr val="FFFFFF"/>
                </a:solidFill>
              </a:rPr>
              <a:pPr fontAlgn="base">
                <a:spcBef>
                  <a:spcPct val="0"/>
                </a:spcBef>
                <a:spcAft>
                  <a:spcPct val="0"/>
                </a:spcAft>
                <a:defRPr/>
              </a:pPr>
              <a:t>13</a:t>
            </a:fld>
            <a:endParaRPr lang="en-US" altLang="en-US" smtClea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sz="3800" dirty="0" err="1" smtClean="0"/>
              <a:t>Roadmap</a:t>
            </a:r>
            <a:r>
              <a:rPr lang="nl-BE" sz="3800" dirty="0" smtClean="0"/>
              <a:t> </a:t>
            </a:r>
            <a:r>
              <a:rPr lang="nl-BE" sz="3800" dirty="0"/>
              <a:t>2.0: </a:t>
            </a:r>
            <a:r>
              <a:rPr lang="nl-BE" sz="3800" dirty="0" smtClean="0"/>
              <a:t>zorgverstrekkers </a:t>
            </a:r>
            <a:r>
              <a:rPr lang="nl-BE" sz="3800" dirty="0"/>
              <a:t>in 2019</a:t>
            </a:r>
          </a:p>
        </p:txBody>
      </p:sp>
      <p:sp>
        <p:nvSpPr>
          <p:cNvPr id="3" name="Content Placeholder 2"/>
          <p:cNvSpPr>
            <a:spLocks noGrp="1"/>
          </p:cNvSpPr>
          <p:nvPr>
            <p:ph idx="1"/>
          </p:nvPr>
        </p:nvSpPr>
        <p:spPr>
          <a:xfrm>
            <a:off x="457200" y="1600199"/>
            <a:ext cx="8229600" cy="5076371"/>
          </a:xfrm>
        </p:spPr>
        <p:txBody>
          <a:bodyPr rtlCol="0">
            <a:normAutofit lnSpcReduction="10000"/>
          </a:bodyPr>
          <a:lstStyle/>
          <a:p>
            <a:pPr marL="182880" indent="-182880" eaLnBrk="1" fontAlgn="auto" hangingPunct="1">
              <a:spcAft>
                <a:spcPts val="0"/>
              </a:spcAft>
              <a:defRPr/>
            </a:pPr>
            <a:r>
              <a:rPr lang="nl-BE" dirty="0" smtClean="0"/>
              <a:t>Elke andere zorgverstrekker heeft toegang tot alle relevante, gepubliceerde informatie van zijn/haar patiënten; hiervoor worden filters gedefinieerd; de informatie kan ook multidisciplinair aangevuld worden</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a:p>
            <a:pPr marL="182880" indent="-182880" eaLnBrk="1" fontAlgn="auto" hangingPunct="1">
              <a:spcAft>
                <a:spcPts val="0"/>
              </a:spcAft>
              <a:defRPr/>
            </a:pPr>
            <a:endParaRPr lang="nl-BE" dirty="0" smtClean="0"/>
          </a:p>
          <a:p>
            <a:pPr eaLnBrk="1" fontAlgn="auto" hangingPunct="1">
              <a:spcAft>
                <a:spcPts val="0"/>
              </a:spcAft>
              <a:buFont typeface="Wingdings" panose="05000000000000000000" pitchFamily="2" charset="2"/>
              <a:buChar char="v"/>
              <a:defRPr/>
            </a:pPr>
            <a:r>
              <a:rPr lang="nl-BE" dirty="0" smtClean="0"/>
              <a:t>Alle zorgverstrekkers kunnen met elkaar communiceren via de </a:t>
            </a:r>
            <a:r>
              <a:rPr lang="nl-BE" dirty="0" err="1" smtClean="0">
                <a:solidFill>
                  <a:srgbClr val="3E6E5A"/>
                </a:solidFill>
              </a:rPr>
              <a:t>eHealth</a:t>
            </a:r>
            <a:r>
              <a:rPr lang="nl-BE" dirty="0" err="1" smtClean="0"/>
              <a:t>box</a:t>
            </a:r>
            <a:r>
              <a:rPr lang="nl-BE" dirty="0"/>
              <a:t>;</a:t>
            </a:r>
            <a:r>
              <a:rPr lang="nl-BE" dirty="0" smtClean="0"/>
              <a:t> een aantal elektronische standaardformulieren worden hiertoe ter beschikking gesteld</a:t>
            </a: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843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4E290F9-A330-4CEA-9C78-30E9E647D5E7}" type="slidenum">
              <a:rPr lang="en-US" altLang="en-US" smtClean="0">
                <a:solidFill>
                  <a:srgbClr val="FFFFFF"/>
                </a:solidFill>
              </a:rPr>
              <a:pPr fontAlgn="base">
                <a:spcBef>
                  <a:spcPct val="0"/>
                </a:spcBef>
                <a:spcAft>
                  <a:spcPct val="0"/>
                </a:spcAft>
                <a:defRPr/>
              </a:pPr>
              <a:t>14</a:t>
            </a:fld>
            <a:endParaRPr lang="nl-BE" altLang="en-US" smtClea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sz="3800" dirty="0" err="1" smtClean="0"/>
              <a:t>Roadmap</a:t>
            </a:r>
            <a:r>
              <a:rPr lang="nl-BE" sz="3800" dirty="0" smtClean="0"/>
              <a:t> </a:t>
            </a:r>
            <a:r>
              <a:rPr lang="nl-BE" sz="3800" dirty="0"/>
              <a:t>2.0: </a:t>
            </a:r>
            <a:r>
              <a:rPr lang="nl-BE" sz="3800" dirty="0" smtClean="0"/>
              <a:t>zorgverstrekkers </a:t>
            </a:r>
            <a:r>
              <a:rPr lang="nl-BE" sz="3800" dirty="0"/>
              <a:t>in 2019</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De registers zijn geoptimaliseerd en </a:t>
            </a:r>
            <a:r>
              <a:rPr lang="nl-BE" dirty="0" err="1" smtClean="0"/>
              <a:t>geüniformiseerd</a:t>
            </a:r>
            <a:r>
              <a:rPr lang="nl-BE" dirty="0" smtClean="0"/>
              <a:t> en de registratie gebeurt zoveel mogelijk automatisch vanuit het EMD/EPD</a:t>
            </a:r>
          </a:p>
          <a:p>
            <a:pPr marL="182880" indent="-182880" eaLnBrk="1" fontAlgn="auto" hangingPunct="1">
              <a:spcAft>
                <a:spcPts val="0"/>
              </a:spcAft>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946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C07C4A7-0311-4948-8009-A9904CE14195}" type="slidenum">
              <a:rPr lang="en-US" altLang="en-US" smtClean="0">
                <a:solidFill>
                  <a:srgbClr val="FFFFFF"/>
                </a:solidFill>
              </a:rPr>
              <a:pPr fontAlgn="base">
                <a:spcBef>
                  <a:spcPct val="0"/>
                </a:spcBef>
                <a:spcAft>
                  <a:spcPct val="0"/>
                </a:spcAft>
                <a:defRPr/>
              </a:pPr>
              <a:t>15</a:t>
            </a:fld>
            <a:endParaRPr lang="nl-BE" altLang="en-US" smtClea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sz="3800" dirty="0" err="1"/>
              <a:t>Roadmap</a:t>
            </a:r>
            <a:r>
              <a:rPr lang="nl-BE" sz="3800" dirty="0"/>
              <a:t> 2.0: zorgverstrekkers in 2019</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defRPr/>
            </a:pPr>
            <a:r>
              <a:rPr lang="nl-BE" dirty="0"/>
              <a:t>Tracering van implantaten en geneesmiddelen gebeurt volgens internationale normen</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Alle gegevensuitwisseling tussen de zorgverstrekkers en de ziekenfondsen verloopt elektronisch</a:t>
            </a:r>
          </a:p>
          <a:p>
            <a:pPr marL="182880" indent="-182880" eaLnBrk="1" fontAlgn="auto" hangingPunct="1">
              <a:spcAft>
                <a:spcPts val="0"/>
              </a:spcAft>
              <a:defRPr/>
            </a:pPr>
            <a:endParaRPr lang="nl-BE" dirty="0"/>
          </a:p>
          <a:p>
            <a:pPr marL="182880" indent="-182880" eaLnBrk="1" fontAlgn="auto" hangingPunct="1">
              <a:spcAft>
                <a:spcPts val="0"/>
              </a:spcAft>
              <a:defRPr/>
            </a:pPr>
            <a:r>
              <a:rPr lang="nl-BE" dirty="0" smtClean="0"/>
              <a:t>De zorgverstrekkers krijgen incentives voor het gebruik van en zinvol toepassen van </a:t>
            </a:r>
            <a:r>
              <a:rPr lang="nl-BE" dirty="0" err="1" smtClean="0">
                <a:solidFill>
                  <a:srgbClr val="3E6E5A"/>
                </a:solidFill>
              </a:rPr>
              <a:t>eGezondheid</a:t>
            </a:r>
            <a:r>
              <a:rPr lang="nl-BE" dirty="0" smtClean="0"/>
              <a:t>; financiële incentives kunnen zowel een federaal luik hebben als een luik voor de verschillende gemeenschappen en gewesten</a:t>
            </a:r>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04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CA726D2-F21C-4EDF-AF92-CDBC3D07B898}" type="slidenum">
              <a:rPr lang="en-US" altLang="en-US" smtClean="0">
                <a:solidFill>
                  <a:srgbClr val="FFFFFF"/>
                </a:solidFill>
              </a:rPr>
              <a:pPr fontAlgn="base">
                <a:spcBef>
                  <a:spcPct val="0"/>
                </a:spcBef>
                <a:spcAft>
                  <a:spcPct val="0"/>
                </a:spcAft>
                <a:defRPr/>
              </a:pPr>
              <a:t>16</a:t>
            </a:fld>
            <a:endParaRPr lang="nl-BE" altLang="en-US" smtClea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800" dirty="0" err="1" smtClean="0"/>
              <a:t>Roadmap</a:t>
            </a:r>
            <a:r>
              <a:rPr lang="nl-BE" sz="3800" dirty="0" smtClean="0"/>
              <a:t> 2.0: zorgverstrekkers in 2019</a:t>
            </a:r>
            <a:endParaRPr lang="fr-BE" sz="3800" dirty="0"/>
          </a:p>
        </p:txBody>
      </p:sp>
      <p:sp>
        <p:nvSpPr>
          <p:cNvPr id="3" name="Content Placeholder 2"/>
          <p:cNvSpPr>
            <a:spLocks noGrp="1"/>
          </p:cNvSpPr>
          <p:nvPr>
            <p:ph idx="1"/>
          </p:nvPr>
        </p:nvSpPr>
        <p:spPr/>
        <p:txBody>
          <a:bodyPr/>
          <a:lstStyle/>
          <a:p>
            <a:pPr marL="182880" indent="-182880" eaLnBrk="1" fontAlgn="auto" hangingPunct="1">
              <a:spcAft>
                <a:spcPts val="0"/>
              </a:spcAft>
              <a:defRPr/>
            </a:pPr>
            <a:r>
              <a:rPr lang="nl-BE" dirty="0"/>
              <a:t>Elke zorgverstrekker wordt opgeleid in </a:t>
            </a:r>
            <a:r>
              <a:rPr lang="nl-BE" dirty="0" err="1"/>
              <a:t>eGezondheid</a:t>
            </a:r>
            <a:r>
              <a:rPr lang="nl-BE" dirty="0"/>
              <a:t>, zowel via het basisonderwijspakket als via navorming</a:t>
            </a:r>
          </a:p>
          <a:p>
            <a:pPr marL="182880" indent="-182880" eaLnBrk="1" fontAlgn="auto" hangingPunct="1">
              <a:spcAft>
                <a:spcPts val="0"/>
              </a:spcAft>
              <a:defRPr/>
            </a:pPr>
            <a:endParaRPr lang="nl-BE" dirty="0"/>
          </a:p>
          <a:p>
            <a:pPr marL="182880" indent="-182880" eaLnBrk="1" fontAlgn="auto" hangingPunct="1">
              <a:spcAft>
                <a:spcPts val="0"/>
              </a:spcAft>
              <a:defRPr/>
            </a:pPr>
            <a:r>
              <a:rPr lang="nl-BE" dirty="0"/>
              <a:t>Elke zorgverstrekker heeft een uniek loket ter beschikking voor de verstrekking van alle administratieve informatie ten behoeve van het RIZIV, de FOD Volksgezondheid en de deelstaten (“</a:t>
            </a:r>
            <a:r>
              <a:rPr lang="nl-BE" dirty="0" err="1"/>
              <a:t>only</a:t>
            </a:r>
            <a:r>
              <a:rPr lang="nl-BE" dirty="0"/>
              <a:t> </a:t>
            </a:r>
            <a:r>
              <a:rPr lang="nl-BE" dirty="0" err="1"/>
              <a:t>once</a:t>
            </a:r>
            <a:r>
              <a:rPr lang="nl-BE" dirty="0"/>
              <a:t>” principe)</a:t>
            </a:r>
          </a:p>
          <a:p>
            <a:endParaRPr lang="fr-BE" dirty="0"/>
          </a:p>
        </p:txBody>
      </p:sp>
      <p:sp>
        <p:nvSpPr>
          <p:cNvPr id="4" name="Date Placeholder 3"/>
          <p:cNvSpPr>
            <a:spLocks noGrp="1"/>
          </p:cNvSpPr>
          <p:nvPr>
            <p:ph type="dt" sz="half" idx="10"/>
          </p:nvPr>
        </p:nvSpPr>
        <p:spPr/>
        <p:txBody>
          <a:bodyPr/>
          <a:lstStyle/>
          <a:p>
            <a:pPr>
              <a:defRPr/>
            </a:pPr>
            <a:r>
              <a:rPr lang="en-US" smtClean="0"/>
              <a:t>02/06/2016</a:t>
            </a:r>
            <a:endParaRPr lang="en-US" dirty="0"/>
          </a:p>
        </p:txBody>
      </p:sp>
      <p:sp>
        <p:nvSpPr>
          <p:cNvPr id="5" name="Slide Number Placeholder 4"/>
          <p:cNvSpPr>
            <a:spLocks noGrp="1"/>
          </p:cNvSpPr>
          <p:nvPr>
            <p:ph type="sldNum" sz="quarter" idx="12"/>
          </p:nvPr>
        </p:nvSpPr>
        <p:spPr/>
        <p:txBody>
          <a:bodyPr/>
          <a:lstStyle/>
          <a:p>
            <a:pPr>
              <a:defRPr/>
            </a:pPr>
            <a:fld id="{7C6CF321-46D5-43FB-B2D8-5E174ADF2AAC}" type="slidenum">
              <a:rPr lang="en-US" smtClean="0"/>
              <a:pPr>
                <a:defRPr/>
              </a:pPr>
              <a:t>17</a:t>
            </a:fld>
            <a:endParaRPr lang="en-US" dirty="0"/>
          </a:p>
        </p:txBody>
      </p:sp>
    </p:spTree>
    <p:extLst>
      <p:ext uri="{BB962C8B-B14F-4D97-AF65-F5344CB8AC3E}">
        <p14:creationId xmlns:p14="http://schemas.microsoft.com/office/powerpoint/2010/main" val="86825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3" name="Content Placeholder 2"/>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smtClean="0"/>
              <a:t>De patiënt heeft toegang tot de informatie over zichzelf die in de beveiligde kluizen en via het hub-</a:t>
            </a:r>
            <a:r>
              <a:rPr lang="nl-BE" dirty="0" err="1" smtClean="0"/>
              <a:t>metahubsysteem</a:t>
            </a:r>
            <a:r>
              <a:rPr lang="nl-BE" dirty="0" smtClean="0"/>
              <a:t> beschikbaar is; mogelijk worden hier filters gedefinieerd (in bespreking)</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dirty="0" err="1" smtClean="0"/>
              <a:t>literacy</a:t>
            </a:r>
            <a:r>
              <a:rPr lang="nl-BE" dirty="0" smtClean="0"/>
              <a:t>” van de patiënt</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De patiënt kan zelf informatie toevoegen, via het consolidatieplatform, in de beveiligde kluis, via een hub of in een beveiligde </a:t>
            </a:r>
            <a:r>
              <a:rPr lang="nl-BE" dirty="0" err="1" smtClean="0"/>
              <a:t>cloud</a:t>
            </a: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1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7ACF773-9949-498E-810E-A548B9D96E56}" type="slidenum">
              <a:rPr lang="en-US" altLang="en-US" smtClean="0">
                <a:solidFill>
                  <a:srgbClr val="FFFFFF"/>
                </a:solidFill>
              </a:rPr>
              <a:pPr fontAlgn="base">
                <a:spcBef>
                  <a:spcPct val="0"/>
                </a:spcBef>
                <a:spcAft>
                  <a:spcPct val="0"/>
                </a:spcAft>
                <a:defRPr/>
              </a:pPr>
              <a:t>18</a:t>
            </a:fld>
            <a:endParaRPr lang="nl-BE" altLang="en-US"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De patiënt heeft toegang tot zijn/haar PHR via verschillende kanalen, </a:t>
            </a:r>
            <a:r>
              <a:rPr lang="nl-BE" dirty="0" err="1" smtClean="0"/>
              <a:t>bvb</a:t>
            </a:r>
            <a:r>
              <a:rPr lang="nl-BE" dirty="0" smtClean="0"/>
              <a:t>. via een app die </a:t>
            </a:r>
            <a:r>
              <a:rPr lang="nl-BE" dirty="0" err="1" smtClean="0"/>
              <a:t>voorgeïnstalleerd</a:t>
            </a:r>
            <a:r>
              <a:rPr lang="nl-BE" dirty="0" smtClean="0"/>
              <a:t> is op de </a:t>
            </a:r>
            <a:r>
              <a:rPr lang="nl-BE" dirty="0" err="1" smtClean="0"/>
              <a:t>smartphone</a:t>
            </a:r>
            <a:r>
              <a:rPr lang="nl-BE" dirty="0" smtClean="0"/>
              <a:t>; hierdoor wordt de patiënt geïnformeerd en op de hoogte gebracht van zijn/haar werkelijke toestand en kan hij een hoofdrol vervullen in zijn/haar behandeling</a:t>
            </a: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CC1631C-31F4-42F1-8EBE-637158AD6E11}" type="slidenum">
              <a:rPr lang="en-US" altLang="en-US" smtClean="0">
                <a:solidFill>
                  <a:srgbClr val="FFFFFF"/>
                </a:solidFill>
              </a:rPr>
              <a:pPr fontAlgn="base">
                <a:spcBef>
                  <a:spcPct val="0"/>
                </a:spcBef>
                <a:spcAft>
                  <a:spcPct val="0"/>
                </a:spcAft>
                <a:defRPr/>
              </a:pPr>
              <a:t>19</a:t>
            </a:fld>
            <a:endParaRPr lang="nl-BE" altLang="en-US"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altLang="en-US" dirty="0" smtClean="0">
                <a:sym typeface="Arial" charset="0"/>
              </a:rPr>
              <a:t>Inleiding</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err="1" smtClean="0">
                <a:solidFill>
                  <a:srgbClr val="3E6E5A"/>
                </a:solidFill>
                <a:sym typeface="Arial" charset="0"/>
              </a:rPr>
              <a:t>eGezondheid</a:t>
            </a:r>
            <a:r>
              <a:rPr lang="nl-BE" altLang="en-US" dirty="0" smtClean="0">
                <a:sym typeface="Arial" charset="0"/>
              </a:rPr>
              <a:t>: het doel</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 hoe het doel bereiken ?</a:t>
            </a:r>
          </a:p>
          <a:p>
            <a:pPr lvl="1" indent="-182880" eaLnBrk="1" fontAlgn="auto" hangingPunct="1">
              <a:spcAft>
                <a:spcPts val="0"/>
              </a:spcAft>
              <a:defRPr/>
            </a:pPr>
            <a:r>
              <a:rPr lang="nl-BE" altLang="en-US" dirty="0" smtClean="0">
                <a:sym typeface="Arial" charset="0"/>
              </a:rPr>
              <a:t>algemeen overzicht</a:t>
            </a:r>
          </a:p>
          <a:p>
            <a:pPr lvl="1" indent="-182880" eaLnBrk="1" fontAlgn="auto" hangingPunct="1">
              <a:spcAft>
                <a:spcPts val="0"/>
              </a:spcAft>
              <a:defRPr/>
            </a:pPr>
            <a:r>
              <a:rPr lang="nl-BE" altLang="en-US" dirty="0" smtClean="0">
                <a:sym typeface="Arial" charset="0"/>
              </a:rPr>
              <a:t>enkele actiepunten in de kijker</a:t>
            </a:r>
          </a:p>
          <a:p>
            <a:pPr lvl="1" indent="-182880" eaLnBrk="1" fontAlgn="auto" hangingPunct="1">
              <a:spcAft>
                <a:spcPts val="0"/>
              </a:spcAft>
              <a:defRPr/>
            </a:pPr>
            <a:r>
              <a:rPr lang="nl-BE" altLang="en-US" dirty="0" smtClean="0">
                <a:sym typeface="Arial" charset="0"/>
              </a:rPr>
              <a:t>mobile health</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pPr marL="182880" indent="-182880" eaLnBrk="1" fontAlgn="auto" hangingPunct="1">
              <a:spcAft>
                <a:spcPts val="0"/>
              </a:spcAft>
              <a:defRPr/>
            </a:pPr>
            <a:endParaRPr lang="nl-BE" altLang="en-US" dirty="0">
              <a:sym typeface="Arial" charset="0"/>
            </a:endParaRPr>
          </a:p>
          <a:p>
            <a:pPr marL="182880" indent="-182880" eaLnBrk="1" fontAlgn="auto" hangingPunct="1">
              <a:spcAft>
                <a:spcPts val="0"/>
              </a:spcAft>
              <a:defRPr/>
            </a:pPr>
            <a:r>
              <a:rPr lang="nl-BE" altLang="en-US" dirty="0" smtClean="0">
                <a:sym typeface="Arial" charset="0"/>
              </a:rPr>
              <a:t>Besluit</a:t>
            </a:r>
          </a:p>
          <a:p>
            <a:pPr marL="182880" indent="-182880" eaLnBrk="1" fontAlgn="auto" hangingPunct="1">
              <a:spcAft>
                <a:spcPts val="0"/>
              </a:spcAft>
              <a:defRPr/>
            </a:pPr>
            <a:endParaRPr lang="nl-BE" altLang="en-US" dirty="0" smtClean="0">
              <a:sym typeface="Arial" charset="0"/>
            </a:endParaRPr>
          </a:p>
        </p:txBody>
      </p:sp>
      <p:sp>
        <p:nvSpPr>
          <p:cNvPr id="614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0934430-882D-4F65-97B6-45BB77D5C0D1}" type="slidenum">
              <a:rPr lang="en-US" altLang="en-US" smtClean="0">
                <a:solidFill>
                  <a:srgbClr val="FFFFFF"/>
                </a:solidFill>
              </a:rPr>
              <a:pPr fontAlgn="base">
                <a:spcBef>
                  <a:spcPct val="0"/>
                </a:spcBef>
                <a:spcAft>
                  <a:spcPct val="0"/>
                </a:spcAft>
                <a:defRPr/>
              </a:pPr>
              <a:t>2</a:t>
            </a:fld>
            <a:endParaRPr lang="nl-BE" altLang="en-US" smtClean="0">
              <a:solidFill>
                <a:srgbClr val="FFFFFF"/>
              </a:solidFill>
            </a:endParaRPr>
          </a:p>
        </p:txBody>
      </p:sp>
      <p:sp>
        <p:nvSpPr>
          <p:cNvPr id="2" name="Date Placeholder 1"/>
          <p:cNvSpPr>
            <a:spLocks noGrp="1"/>
          </p:cNvSpPr>
          <p:nvPr>
            <p:ph type="dt" sz="quarter" idx="10"/>
          </p:nvPr>
        </p:nvSpPr>
        <p:spPr/>
        <p:txBody>
          <a:bodyPr/>
          <a:lstStyle/>
          <a:p>
            <a:pPr>
              <a:defRPr/>
            </a:pPr>
            <a:r>
              <a:rPr lang="en-US"/>
              <a:t>02/06/2016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eaLnBrk="1" hangingPunct="1">
              <a:buFont typeface="Wingdings" panose="05000000000000000000" pitchFamily="2" charset="2"/>
              <a:buChar char="v"/>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eaLnBrk="1" hangingPunct="1">
              <a:buFont typeface="Wingdings" panose="05000000000000000000" pitchFamily="2" charset="2"/>
              <a:buChar char="v"/>
            </a:pPr>
            <a:r>
              <a:rPr lang="nl-BE" altLang="en-US" dirty="0" smtClean="0"/>
              <a:t>Voorafgaande vereiste voor het bovenstaande: de patiënt geeft zijn/haar geïnformeerde toestemming</a:t>
            </a:r>
          </a:p>
          <a:p>
            <a:pPr eaLnBrk="1" hangingPunct="1"/>
            <a:endParaRPr lang="nl-BE" altLang="en-US" dirty="0" smtClean="0"/>
          </a:p>
          <a:p>
            <a:pPr eaLnBrk="1" hangingPunct="1"/>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D5E6482-6CB0-4DBC-80C8-0DA6DEF7752A}" type="slidenum">
              <a:rPr lang="en-US" altLang="en-US" smtClean="0">
                <a:solidFill>
                  <a:srgbClr val="FFFFFF"/>
                </a:solidFill>
              </a:rPr>
              <a:pPr fontAlgn="base">
                <a:spcBef>
                  <a:spcPct val="0"/>
                </a:spcBef>
                <a:spcAft>
                  <a:spcPct val="0"/>
                </a:spcAft>
                <a:defRPr/>
              </a:pPr>
              <a:t>20</a:t>
            </a:fld>
            <a:endParaRPr lang="nl-BE"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Het EMD is de authentieke bron voor gegevensdeling door de huisarts</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defRPr/>
            </a:pPr>
            <a:endParaRPr lang="nl-BE" dirty="0" smtClean="0"/>
          </a:p>
          <a:p>
            <a:pPr marL="182880" indent="-182880" eaLnBrk="1" fontAlgn="auto" hangingPunct="1">
              <a:spcAft>
                <a:spcPts val="0"/>
              </a:spcAft>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458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6DD1B9E-746F-4B6C-B78E-15A5F3FDE433}" type="slidenum">
              <a:rPr lang="en-US" altLang="en-US" smtClean="0">
                <a:solidFill>
                  <a:srgbClr val="FFFFFF"/>
                </a:solidFill>
              </a:rPr>
              <a:pPr fontAlgn="base">
                <a:spcBef>
                  <a:spcPct val="0"/>
                </a:spcBef>
                <a:spcAft>
                  <a:spcPct val="0"/>
                </a:spcAft>
                <a:defRPr/>
              </a:pPr>
              <a:t>21</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26627" name="Rectangle 3"/>
          <p:cNvSpPr>
            <a:spLocks noGrp="1" noChangeArrowheads="1"/>
          </p:cNvSpPr>
          <p:nvPr>
            <p:ph idx="1"/>
          </p:nvPr>
        </p:nvSpPr>
        <p:spPr/>
        <p:txBody>
          <a:bodyPr/>
          <a:lstStyle/>
          <a:p>
            <a:pPr eaLnBrk="1" hangingPunct="1"/>
            <a:r>
              <a:rPr lang="nl-BE" altLang="en-US" smtClean="0"/>
              <a:t>Doelstellingen 2019</a:t>
            </a:r>
          </a:p>
          <a:p>
            <a:pPr eaLnBrk="1" hangingPunct="1"/>
            <a:endParaRPr lang="nl-BE" altLang="en-US" smtClean="0"/>
          </a:p>
          <a:p>
            <a:pPr lvl="1" eaLnBrk="1" hangingPunct="1"/>
            <a:r>
              <a:rPr lang="nl-BE" altLang="en-US" smtClean="0"/>
              <a:t>voor 100 % van de huisartsen </a:t>
            </a:r>
          </a:p>
          <a:p>
            <a:pPr lvl="2" eaLnBrk="1" hangingPunct="1"/>
            <a:r>
              <a:rPr lang="nl-BE" altLang="en-US" smtClean="0"/>
              <a:t>een EMD voor elke patiënt</a:t>
            </a:r>
          </a:p>
          <a:p>
            <a:pPr lvl="2" eaLnBrk="1" hangingPunct="1"/>
            <a:r>
              <a:rPr lang="nl-BE" altLang="en-US" smtClean="0"/>
              <a:t>publicatie en bijwerking van de SumEHR in een beveiligde ‘gezondheidskluis‘</a:t>
            </a:r>
          </a:p>
          <a:p>
            <a:pPr lvl="2" eaLnBrk="1" hangingPunct="1"/>
            <a:endParaRPr lang="nl-BE" altLang="en-US" smtClean="0"/>
          </a:p>
          <a:p>
            <a:pPr lvl="1" eaLnBrk="1" hangingPunct="1"/>
            <a:r>
              <a:rPr lang="nl-BE" altLang="en-US" smtClean="0"/>
              <a:t>voor alle andere zorgverstrekkers</a:t>
            </a:r>
          </a:p>
          <a:p>
            <a:pPr lvl="2" eaLnBrk="1" hangingPunct="1"/>
            <a:r>
              <a:rPr lang="nl-BE" altLang="en-US" smtClean="0"/>
              <a:t>definitie van het EMD</a:t>
            </a:r>
          </a:p>
          <a:p>
            <a:pPr lvl="2" eaLnBrk="1" hangingPunct="1"/>
            <a:r>
              <a:rPr lang="nl-BE" altLang="en-US" smtClean="0"/>
              <a:t>publicatie en bijwerking van bepaalde informatie in de beveiligde ‘gezondheidskluizen‘</a:t>
            </a:r>
          </a:p>
          <a:p>
            <a:pPr eaLnBrk="1" hangingPunct="1"/>
            <a:endParaRPr lang="nl-BE" altLang="en-US" smtClean="0"/>
          </a:p>
          <a:p>
            <a:pPr eaLnBrk="1" hangingPunct="1"/>
            <a:r>
              <a:rPr lang="nl-BE" altLang="en-US" smtClean="0"/>
              <a:t>Verantwoordelijke organisatie: RIZIV en </a:t>
            </a:r>
            <a:r>
              <a:rPr lang="nl-BE" altLang="en-US" smtClean="0">
                <a:solidFill>
                  <a:srgbClr val="3E6E5A"/>
                </a:solidFill>
              </a:rPr>
              <a:t>eHealth</a:t>
            </a:r>
            <a:r>
              <a:rPr lang="nl-BE" altLang="en-US" smtClean="0"/>
              <a:t>-platform </a:t>
            </a:r>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662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F60D359-C0C3-4570-9EEC-457681613ED7}" type="slidenum">
              <a:rPr lang="en-US" altLang="en-US" smtClean="0">
                <a:solidFill>
                  <a:srgbClr val="FFFFFF"/>
                </a:solidFill>
              </a:rPr>
              <a:pPr fontAlgn="base">
                <a:spcBef>
                  <a:spcPct val="0"/>
                </a:spcBef>
                <a:spcAft>
                  <a:spcPct val="0"/>
                </a:spcAft>
                <a:defRPr/>
              </a:pPr>
              <a:t>22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defRPr/>
            </a:pPr>
            <a:r>
              <a:rPr lang="nl-BE" dirty="0" smtClean="0"/>
              <a:t>raadplegings- en operatieverslagen</a:t>
            </a:r>
          </a:p>
          <a:p>
            <a:pPr marL="731520" lvl="2" indent="-182880" eaLnBrk="1" fontAlgn="auto" hangingPunct="1">
              <a:spcAft>
                <a:spcPts val="0"/>
              </a:spcAft>
              <a:defRPr/>
            </a:pPr>
            <a:r>
              <a:rPr lang="nl-BE" dirty="0"/>
              <a:t>o</a:t>
            </a:r>
            <a:r>
              <a:rPr lang="nl-BE" dirty="0" smtClean="0"/>
              <a:t>ntslagbrieven</a:t>
            </a:r>
          </a:p>
          <a:p>
            <a:pPr marL="731520" lvl="2" indent="-182880" eaLnBrk="1" fontAlgn="auto" hangingPunct="1">
              <a:spcAft>
                <a:spcPts val="0"/>
              </a:spcAft>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defRPr/>
            </a:pPr>
            <a:r>
              <a:rPr lang="nl-BE" dirty="0" err="1" smtClean="0"/>
              <a:t>SumEHRs</a:t>
            </a:r>
            <a:r>
              <a:rPr lang="nl-BE" dirty="0" smtClean="0"/>
              <a:t>, medicatieschema’s, … in gezondheidskluizen</a:t>
            </a:r>
          </a:p>
          <a:p>
            <a:pPr marL="731520" lvl="2" indent="-182880" eaLnBrk="1" fontAlgn="auto" hangingPunct="1">
              <a:spcAft>
                <a:spcPts val="0"/>
              </a:spcAft>
              <a:defRPr/>
            </a:pPr>
            <a:r>
              <a:rPr lang="nl-BE" dirty="0" smtClean="0"/>
              <a:t>...</a:t>
            </a:r>
          </a:p>
          <a:p>
            <a:pPr marL="182880" indent="-182880" eaLnBrk="1" fontAlgn="auto" hangingPunct="1">
              <a:spcAft>
                <a:spcPts val="0"/>
              </a:spcAft>
              <a:defRPr/>
            </a:pPr>
            <a:r>
              <a:rPr lang="nl-BE" dirty="0" smtClean="0"/>
              <a:t>Doel</a:t>
            </a:r>
          </a:p>
          <a:p>
            <a:pPr lvl="1" indent="-182880" eaLnBrk="1" fontAlgn="auto" hangingPunct="1">
              <a:spcAft>
                <a:spcPts val="0"/>
              </a:spcAft>
              <a:defRPr/>
            </a:pPr>
            <a:r>
              <a:rPr lang="nl-BE" dirty="0" smtClean="0"/>
              <a:t>koppeling van regionale en lokale uitwisselingssystemen van medische gegevens (hubs)</a:t>
            </a:r>
          </a:p>
          <a:p>
            <a:pPr lvl="1" indent="-182880" eaLnBrk="1" fontAlgn="auto" hangingPunct="1">
              <a:spcAft>
                <a:spcPts val="0"/>
              </a:spcAft>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defRPr/>
            </a:pPr>
            <a:r>
              <a:rPr lang="nl-BE" dirty="0" smtClean="0"/>
              <a:t>de plaats waar deze documenten opgeslagen zijn</a:t>
            </a:r>
          </a:p>
          <a:p>
            <a:pPr marL="731520" lvl="2" indent="-182880" eaLnBrk="1" fontAlgn="auto" hangingPunct="1">
              <a:spcAft>
                <a:spcPts val="0"/>
              </a:spcAft>
              <a:defRPr/>
            </a:pPr>
            <a:r>
              <a:rPr lang="nl-BE" dirty="0" smtClean="0"/>
              <a:t>de plaats waar de zorgverstrekker inlogt in het systeem</a:t>
            </a:r>
          </a:p>
          <a:p>
            <a:pPr marL="1005840" lvl="3"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D07A62E-31DF-42D5-B562-3CDE3BF57A6E}" type="slidenum">
              <a:rPr lang="en-US" altLang="en-US" smtClean="0">
                <a:solidFill>
                  <a:srgbClr val="FFFFFF"/>
                </a:solidFill>
              </a:rPr>
              <a:pPr fontAlgn="base">
                <a:spcBef>
                  <a:spcPct val="0"/>
                </a:spcBef>
                <a:spcAft>
                  <a:spcPct val="0"/>
                </a:spcAft>
                <a:defRPr/>
              </a:pPr>
              <a:t>23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dirty="0" smtClean="0"/>
              <a:t>Situatie 2016</a:t>
            </a:r>
          </a:p>
          <a:p>
            <a:pPr lvl="1" indent="-182880" eaLnBrk="1" fontAlgn="auto" hangingPunct="1">
              <a:spcAft>
                <a:spcPts val="0"/>
              </a:spcAft>
              <a:defRPr/>
            </a:pPr>
            <a:r>
              <a:rPr lang="nl-BE" dirty="0" smtClean="0"/>
              <a:t>systeem voor het delen van gegevens en documenten voor de algemene en psychiatrische ziekenhuizen via de 5 hubs</a:t>
            </a:r>
          </a:p>
          <a:p>
            <a:pPr marL="1005840" lvl="3" indent="-182880" eaLnBrk="1" fontAlgn="auto" hangingPunct="1">
              <a:spcAft>
                <a:spcPts val="0"/>
              </a:spcAft>
              <a:defRPr/>
            </a:pPr>
            <a:r>
              <a:rPr lang="nl-BE" dirty="0" smtClean="0"/>
              <a:t>Collaboratief Zorgplatform (</a:t>
            </a:r>
            <a:r>
              <a:rPr lang="nl-BE" dirty="0" err="1" smtClean="0"/>
              <a:t>Cozo</a:t>
            </a:r>
            <a:r>
              <a:rPr lang="nl-BE" dirty="0" smtClean="0"/>
              <a:t>)</a:t>
            </a:r>
          </a:p>
          <a:p>
            <a:pPr marL="1005840" lvl="3" indent="-182880" eaLnBrk="1" fontAlgn="auto" hangingPunct="1">
              <a:spcAft>
                <a:spcPts val="0"/>
              </a:spcAft>
              <a:defRPr/>
            </a:pPr>
            <a:r>
              <a:rPr lang="nl-BE" dirty="0" smtClean="0"/>
              <a:t>Antwerpse Regionale Hub (ARH)</a:t>
            </a:r>
          </a:p>
          <a:p>
            <a:pPr marL="1005840" lvl="3" indent="-182880" eaLnBrk="1" fontAlgn="auto" hangingPunct="1">
              <a:spcAft>
                <a:spcPts val="0"/>
              </a:spcAft>
              <a:defRPr/>
            </a:pPr>
            <a:r>
              <a:rPr lang="nl-BE" dirty="0" smtClean="0"/>
              <a:t>Vlaams Ziekenhuisnetwerk KU Leuven (VZN)</a:t>
            </a:r>
          </a:p>
          <a:p>
            <a:pPr marL="1005840" lvl="3" indent="-182880" eaLnBrk="1" fontAlgn="auto" hangingPunct="1">
              <a:spcAft>
                <a:spcPts val="0"/>
              </a:spcAft>
              <a:defRPr/>
            </a:pPr>
            <a:r>
              <a:rPr lang="nl-BE" dirty="0" err="1" smtClean="0"/>
              <a:t>Réseau</a:t>
            </a:r>
            <a:r>
              <a:rPr lang="nl-BE" dirty="0" smtClean="0"/>
              <a:t> Santé Wallon (RSW)</a:t>
            </a:r>
          </a:p>
          <a:p>
            <a:pPr marL="1005840" lvl="3" indent="-182880" eaLnBrk="1" fontAlgn="auto" hangingPunct="1">
              <a:spcAft>
                <a:spcPts val="0"/>
              </a:spcAft>
              <a:defRPr/>
            </a:pPr>
            <a:r>
              <a:rPr lang="nl-BE" dirty="0" err="1" smtClean="0"/>
              <a:t>Réseau</a:t>
            </a:r>
            <a:r>
              <a:rPr lang="nl-BE" dirty="0" smtClean="0"/>
              <a:t> Santé </a:t>
            </a:r>
            <a:r>
              <a:rPr lang="nl-BE" dirty="0" err="1" smtClean="0"/>
              <a:t>Bruxellois</a:t>
            </a:r>
            <a:r>
              <a:rPr lang="nl-BE" dirty="0" smtClean="0"/>
              <a:t> (RSB)</a:t>
            </a:r>
          </a:p>
          <a:p>
            <a:pPr lvl="1" indent="-182880" eaLnBrk="1" fontAlgn="auto" hangingPunct="1">
              <a:spcAft>
                <a:spcPts val="0"/>
              </a:spcAft>
              <a:defRPr/>
            </a:pPr>
            <a:r>
              <a:rPr lang="nl-BE" dirty="0" smtClean="0"/>
              <a:t>verwijzing naar de documenten van de eerste lijn (</a:t>
            </a:r>
            <a:r>
              <a:rPr lang="nl-BE" dirty="0" err="1" smtClean="0"/>
              <a:t>SumEHR</a:t>
            </a:r>
            <a:r>
              <a:rPr lang="nl-BE" dirty="0" smtClean="0"/>
              <a:t>, medicatieschema, ...)</a:t>
            </a:r>
          </a:p>
          <a:p>
            <a:pPr marL="731520" lvl="2" indent="-182880" eaLnBrk="1" fontAlgn="auto" hangingPunct="1">
              <a:spcAft>
                <a:spcPts val="0"/>
              </a:spcAft>
              <a:defRPr/>
            </a:pPr>
            <a:r>
              <a:rPr lang="nl-BE" dirty="0" smtClean="0"/>
              <a:t>via de 3 ‘gezondheidskluizen’ / </a:t>
            </a:r>
            <a:r>
              <a:rPr lang="nl-BE" dirty="0" err="1" smtClean="0"/>
              <a:t>metahub</a:t>
            </a:r>
            <a:endParaRPr lang="nl-BE" dirty="0" smtClean="0"/>
          </a:p>
          <a:p>
            <a:pPr marL="1005840" lvl="3" indent="-182880" eaLnBrk="1" fontAlgn="auto" hangingPunct="1">
              <a:spcAft>
                <a:spcPts val="0"/>
              </a:spcAft>
              <a:defRPr/>
            </a:pPr>
            <a:r>
              <a:rPr lang="nl-BE" dirty="0" smtClean="0"/>
              <a:t>Vitalink</a:t>
            </a:r>
          </a:p>
          <a:p>
            <a:pPr marL="1005840" lvl="3" indent="-182880" eaLnBrk="1" fontAlgn="auto" hangingPunct="1">
              <a:spcAft>
                <a:spcPts val="0"/>
              </a:spcAft>
              <a:defRPr/>
            </a:pPr>
            <a:r>
              <a:rPr lang="nl-BE" dirty="0" err="1" smtClean="0"/>
              <a:t>InterMed</a:t>
            </a:r>
            <a:endParaRPr lang="nl-BE" dirty="0" smtClean="0"/>
          </a:p>
          <a:p>
            <a:pPr marL="1005840" lvl="3" indent="-182880" eaLnBrk="1" fontAlgn="auto" hangingPunct="1">
              <a:spcAft>
                <a:spcPts val="0"/>
              </a:spcAft>
              <a:defRPr/>
            </a:pPr>
            <a:r>
              <a:rPr lang="nl-BE" dirty="0" err="1" smtClean="0"/>
              <a:t>BruSafe</a:t>
            </a:r>
            <a:endParaRPr lang="nl-BE" dirty="0" smtClean="0"/>
          </a:p>
          <a:p>
            <a:pPr lvl="1"/>
            <a:r>
              <a:rPr lang="nl-BE" dirty="0" smtClean="0"/>
              <a:t>01/05/2016: 13.283.824 relaties hubs-patiënten geregistreerd in de </a:t>
            </a:r>
            <a:r>
              <a:rPr lang="nl-BE" dirty="0" err="1" smtClean="0"/>
              <a:t>metahub</a:t>
            </a:r>
            <a:r>
              <a:rPr lang="nl-BE" dirty="0" smtClean="0"/>
              <a:t> (totaal volume)</a:t>
            </a:r>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731520" lvl="2"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91E5CDD-2FA0-4F83-A0E3-F264942F6C9D}" type="slidenum">
              <a:rPr lang="en-US" altLang="en-US" smtClean="0">
                <a:solidFill>
                  <a:srgbClr val="FFFFFF"/>
                </a:solidFill>
              </a:rPr>
              <a:pPr fontAlgn="base">
                <a:spcBef>
                  <a:spcPct val="0"/>
                </a:spcBef>
                <a:spcAft>
                  <a:spcPct val="0"/>
                </a:spcAft>
                <a:defRPr/>
              </a:pPr>
              <a:t>24</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BAC09F3-F0C2-4C97-8D44-1AFC88F06856}" type="slidenum">
              <a:rPr lang="en-US" altLang="en-US" smtClean="0">
                <a:solidFill>
                  <a:srgbClr val="FFFFFF"/>
                </a:solidFill>
              </a:rPr>
              <a:pPr fontAlgn="base">
                <a:spcBef>
                  <a:spcPct val="0"/>
                </a:spcBef>
                <a:spcAft>
                  <a:spcPct val="0"/>
                </a:spcAft>
                <a:defRPr/>
              </a:pPr>
              <a:t>25</a:t>
            </a:fld>
            <a:endParaRPr lang="nl-BE" altLang="en-US" smtClean="0">
              <a:solidFill>
                <a:srgbClr val="FFFFFF"/>
              </a:solidFill>
            </a:endParaRPr>
          </a:p>
        </p:txBody>
      </p:sp>
      <p:sp>
        <p:nvSpPr>
          <p:cNvPr id="29702"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01600" indent="-101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800100" indent="-285750" eaLnBrk="0" hangingPunct="0">
              <a:defRPr>
                <a:solidFill>
                  <a:schemeClr val="tx1"/>
                </a:solidFill>
                <a:latin typeface="Arial" pitchFamily="34" charset="0"/>
                <a:cs typeface="Arial" pitchFamily="34" charset="0"/>
              </a:defRPr>
            </a:lvl5pPr>
            <a:lvl6pPr marL="1257300" indent="-285750" eaLnBrk="0" fontAlgn="base" hangingPunct="0">
              <a:spcBef>
                <a:spcPct val="0"/>
              </a:spcBef>
              <a:spcAft>
                <a:spcPct val="0"/>
              </a:spcAft>
              <a:defRPr>
                <a:solidFill>
                  <a:schemeClr val="tx1"/>
                </a:solidFill>
                <a:latin typeface="Arial" pitchFamily="34" charset="0"/>
                <a:cs typeface="Arial" pitchFamily="34" charset="0"/>
              </a:defRPr>
            </a:lvl6pPr>
            <a:lvl7pPr marL="1714500" indent="-285750" eaLnBrk="0" fontAlgn="base" hangingPunct="0">
              <a:spcBef>
                <a:spcPct val="0"/>
              </a:spcBef>
              <a:spcAft>
                <a:spcPct val="0"/>
              </a:spcAft>
              <a:defRPr>
                <a:solidFill>
                  <a:schemeClr val="tx1"/>
                </a:solidFill>
                <a:latin typeface="Arial" pitchFamily="34" charset="0"/>
                <a:cs typeface="Arial" pitchFamily="34" charset="0"/>
              </a:defRPr>
            </a:lvl7pPr>
            <a:lvl8pPr marL="2171700" indent="-285750" eaLnBrk="0" fontAlgn="base" hangingPunct="0">
              <a:spcBef>
                <a:spcPct val="0"/>
              </a:spcBef>
              <a:spcAft>
                <a:spcPct val="0"/>
              </a:spcAft>
              <a:defRPr>
                <a:solidFill>
                  <a:schemeClr val="tx1"/>
                </a:solidFill>
                <a:latin typeface="Arial" pitchFamily="34" charset="0"/>
                <a:cs typeface="Arial" pitchFamily="34" charset="0"/>
              </a:defRPr>
            </a:lvl8pPr>
            <a:lvl9pPr marL="2628900" indent="-285750" eaLnBrk="0" fontAlgn="base" hangingPunct="0">
              <a:spcBef>
                <a:spcPct val="0"/>
              </a:spcBef>
              <a:spcAft>
                <a:spcPct val="0"/>
              </a:spcAft>
              <a:defRPr>
                <a:solidFill>
                  <a:schemeClr val="tx1"/>
                </a:solidFill>
                <a:latin typeface="Arial" pitchFamily="34" charset="0"/>
                <a:cs typeface="Arial" pitchFamily="34" charset="0"/>
              </a:defRPr>
            </a:lvl9pPr>
          </a:lstStyle>
          <a:p>
            <a:pPr lvl="4" eaLnBrk="1" hangingPunct="1"/>
            <a:r>
              <a:rPr lang="nl-BE" altLang="en-US" sz="1200" b="1"/>
              <a:t>5 hubs</a:t>
            </a:r>
          </a:p>
          <a:p>
            <a:pPr lvl="4" eaLnBrk="1" hangingPunct="1"/>
            <a:r>
              <a:rPr lang="nl-BE" altLang="en-US" sz="1200"/>
              <a:t>Collaboratief Zorgplatform (Cozo)</a:t>
            </a:r>
          </a:p>
          <a:p>
            <a:pPr lvl="4" eaLnBrk="1" hangingPunct="1"/>
            <a:r>
              <a:rPr lang="nl-BE" altLang="en-US" sz="1200"/>
              <a:t>Antwerpse Regionale Hub (ARH)</a:t>
            </a:r>
          </a:p>
          <a:p>
            <a:pPr lvl="4" eaLnBrk="1" hangingPunct="1"/>
            <a:r>
              <a:rPr lang="nl-BE" altLang="en-US" sz="1200"/>
              <a:t>Vlaams Ziekenhuisnetwerk KU Leuven (VZN)</a:t>
            </a:r>
          </a:p>
          <a:p>
            <a:pPr lvl="4" eaLnBrk="1" hangingPunct="1"/>
            <a:r>
              <a:rPr lang="nl-BE" altLang="en-US" sz="1200"/>
              <a:t>Réseau Santé Wallon (RSW)</a:t>
            </a:r>
          </a:p>
          <a:p>
            <a:pPr lvl="4" eaLnBrk="1" hangingPunct="1"/>
            <a:r>
              <a:rPr lang="nl-BE" altLang="en-US" sz="1200"/>
              <a:t>Réseau Santé Bruxellois (RSB)</a:t>
            </a:r>
          </a:p>
          <a:p>
            <a:pPr algn="ctr" eaLnBrk="1" hangingPunct="1">
              <a:spcBef>
                <a:spcPct val="50000"/>
              </a:spcBef>
              <a:buSzPct val="100000"/>
            </a:pPr>
            <a:endParaRPr lang="nl-BE" altLang="en-US" b="1">
              <a:solidFill>
                <a:srgbClr val="000000"/>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nl-BE" altLang="en-US">
              <a:latin typeface="Calibri" pitchFamily="34" charset="0"/>
            </a:endParaRPr>
          </a:p>
        </p:txBody>
      </p:sp>
      <p:sp>
        <p:nvSpPr>
          <p:cNvPr id="30723"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24"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25"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26"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27"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28"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nl-BE" altLang="en-US">
              <a:latin typeface="Calibri" pitchFamily="34" charset="0"/>
            </a:endParaRPr>
          </a:p>
        </p:txBody>
      </p:sp>
      <p:sp>
        <p:nvSpPr>
          <p:cNvPr id="30729"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30"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31"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0732" name="Freeform 2"/>
          <p:cNvSpPr>
            <a:spLocks/>
          </p:cNvSpPr>
          <p:nvPr/>
        </p:nvSpPr>
        <p:spPr bwMode="auto">
          <a:xfrm>
            <a:off x="536575" y="1208088"/>
            <a:ext cx="2173288" cy="2979737"/>
          </a:xfrm>
          <a:custGeom>
            <a:avLst/>
            <a:gdLst>
              <a:gd name="T0" fmla="*/ 2894 w 2174750"/>
              <a:gd name="T1" fmla="*/ 0 h 2979415"/>
              <a:gd name="T2" fmla="*/ 328272 w 2174750"/>
              <a:gd name="T3" fmla="*/ 2437086 h 2979415"/>
              <a:gd name="T4" fmla="*/ 2063614 w 2174750"/>
              <a:gd name="T5" fmla="*/ 2486488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30733" name="Freeform 3"/>
          <p:cNvSpPr>
            <a:spLocks/>
          </p:cNvSpPr>
          <p:nvPr/>
        </p:nvSpPr>
        <p:spPr bwMode="auto">
          <a:xfrm>
            <a:off x="309563" y="1028700"/>
            <a:ext cx="2995612" cy="2628900"/>
          </a:xfrm>
          <a:custGeom>
            <a:avLst/>
            <a:gdLst>
              <a:gd name="T0" fmla="*/ 218012 w 2994574"/>
              <a:gd name="T1" fmla="*/ 244929 h 2628900"/>
              <a:gd name="T2" fmla="*/ 335403 w 2994574"/>
              <a:gd name="T3" fmla="*/ 146957 h 2628900"/>
              <a:gd name="T4" fmla="*/ 486332 w 2994574"/>
              <a:gd name="T5" fmla="*/ 81643 h 2628900"/>
              <a:gd name="T6" fmla="*/ 620497 w 2994574"/>
              <a:gd name="T7" fmla="*/ 48986 h 2628900"/>
              <a:gd name="T8" fmla="*/ 905590 w 2994574"/>
              <a:gd name="T9" fmla="*/ 0 h 2628900"/>
              <a:gd name="T10" fmla="*/ 2062732 w 2994574"/>
              <a:gd name="T11" fmla="*/ 81643 h 2628900"/>
              <a:gd name="T12" fmla="*/ 2247202 w 2994574"/>
              <a:gd name="T13" fmla="*/ 179614 h 2628900"/>
              <a:gd name="T14" fmla="*/ 2448445 w 2994574"/>
              <a:gd name="T15" fmla="*/ 310243 h 2628900"/>
              <a:gd name="T16" fmla="*/ 2532296 w 2994574"/>
              <a:gd name="T17" fmla="*/ 424543 h 2628900"/>
              <a:gd name="T18" fmla="*/ 2649685 w 2994574"/>
              <a:gd name="T19" fmla="*/ 587829 h 2628900"/>
              <a:gd name="T20" fmla="*/ 2767078 w 2994574"/>
              <a:gd name="T21" fmla="*/ 751114 h 2628900"/>
              <a:gd name="T22" fmla="*/ 2901239 w 2994574"/>
              <a:gd name="T23" fmla="*/ 914400 h 2628900"/>
              <a:gd name="T24" fmla="*/ 2951550 w 2994574"/>
              <a:gd name="T25" fmla="*/ 1028700 h 2628900"/>
              <a:gd name="T26" fmla="*/ 3035401 w 2994574"/>
              <a:gd name="T27" fmla="*/ 1240971 h 2628900"/>
              <a:gd name="T28" fmla="*/ 3052169 w 2994574"/>
              <a:gd name="T29" fmla="*/ 1943100 h 2628900"/>
              <a:gd name="T30" fmla="*/ 2985091 w 2994574"/>
              <a:gd name="T31" fmla="*/ 2090057 h 2628900"/>
              <a:gd name="T32" fmla="*/ 2934778 w 2994574"/>
              <a:gd name="T33" fmla="*/ 2188028 h 2628900"/>
              <a:gd name="T34" fmla="*/ 2850932 w 2994574"/>
              <a:gd name="T35" fmla="*/ 2351314 h 2628900"/>
              <a:gd name="T36" fmla="*/ 2716765 w 2994574"/>
              <a:gd name="T37" fmla="*/ 2465614 h 2628900"/>
              <a:gd name="T38" fmla="*/ 2616145 w 2994574"/>
              <a:gd name="T39" fmla="*/ 2530928 h 2628900"/>
              <a:gd name="T40" fmla="*/ 2431677 w 2994574"/>
              <a:gd name="T41" fmla="*/ 2628900 h 2628900"/>
              <a:gd name="T42" fmla="*/ 1140372 w 2994574"/>
              <a:gd name="T43" fmla="*/ 2563586 h 2628900"/>
              <a:gd name="T44" fmla="*/ 888818 w 2994574"/>
              <a:gd name="T45" fmla="*/ 2498270 h 2628900"/>
              <a:gd name="T46" fmla="*/ 620497 w 2994574"/>
              <a:gd name="T47" fmla="*/ 2432956 h 2628900"/>
              <a:gd name="T48" fmla="*/ 536646 w 2994574"/>
              <a:gd name="T49" fmla="*/ 2383970 h 2628900"/>
              <a:gd name="T50" fmla="*/ 436025 w 2994574"/>
              <a:gd name="T51" fmla="*/ 2237014 h 2628900"/>
              <a:gd name="T52" fmla="*/ 352174 w 2994574"/>
              <a:gd name="T53" fmla="*/ 2073729 h 2628900"/>
              <a:gd name="T54" fmla="*/ 285093 w 2994574"/>
              <a:gd name="T55" fmla="*/ 1910443 h 2628900"/>
              <a:gd name="T56" fmla="*/ 150929 w 2994574"/>
              <a:gd name="T57" fmla="*/ 1567543 h 2628900"/>
              <a:gd name="T58" fmla="*/ 83855 w 2994574"/>
              <a:gd name="T59" fmla="*/ 1338943 h 2628900"/>
              <a:gd name="T60" fmla="*/ 50295 w 2994574"/>
              <a:gd name="T61" fmla="*/ 1191986 h 2628900"/>
              <a:gd name="T62" fmla="*/ 0 w 2994574"/>
              <a:gd name="T63" fmla="*/ 898071 h 2628900"/>
              <a:gd name="T64" fmla="*/ 50295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307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EACA0A0-8F2A-4855-BD44-780A0B8D9047}" type="slidenum">
              <a:rPr lang="en-US" altLang="en-US" smtClean="0">
                <a:solidFill>
                  <a:srgbClr val="FFFFFF"/>
                </a:solidFill>
              </a:rPr>
              <a:pPr fontAlgn="base">
                <a:spcBef>
                  <a:spcPct val="0"/>
                </a:spcBef>
                <a:spcAft>
                  <a:spcPct val="0"/>
                </a:spcAft>
                <a:defRPr/>
              </a:pPr>
              <a:t>26</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nl-BE" altLang="en-US">
              <a:latin typeface="Calibri" pitchFamily="34" charset="0"/>
            </a:endParaRPr>
          </a:p>
        </p:txBody>
      </p:sp>
      <p:sp>
        <p:nvSpPr>
          <p:cNvPr id="31747"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48"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49"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0"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1"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2"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nl-BE" altLang="en-US">
              <a:latin typeface="Calibri" pitchFamily="34" charset="0"/>
            </a:endParaRPr>
          </a:p>
        </p:txBody>
      </p:sp>
      <p:sp>
        <p:nvSpPr>
          <p:cNvPr id="31753"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4"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5"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6"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7"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58"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nl-BE" altLang="en-US">
              <a:latin typeface="Calibri" pitchFamily="34" charset="0"/>
            </a:endParaRPr>
          </a:p>
        </p:txBody>
      </p:sp>
      <p:sp>
        <p:nvSpPr>
          <p:cNvPr id="31759"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0"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1"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2"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3"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4"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5"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6"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767"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31768"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buSzPct val="100000"/>
            </a:pPr>
            <a:r>
              <a:rPr lang="en-US" altLang="en-US">
                <a:solidFill>
                  <a:srgbClr val="000000"/>
                </a:solidFill>
                <a:sym typeface="Arial" pitchFamily="34" charset="0"/>
              </a:rPr>
              <a:t>A</a:t>
            </a:r>
          </a:p>
        </p:txBody>
      </p:sp>
      <p:sp>
        <p:nvSpPr>
          <p:cNvPr id="31769"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a:solidFill>
                  <a:srgbClr val="000000"/>
                </a:solidFill>
                <a:sym typeface="Arial" pitchFamily="34" charset="0"/>
              </a:rPr>
              <a:t>C</a:t>
            </a:r>
          </a:p>
        </p:txBody>
      </p:sp>
      <p:sp>
        <p:nvSpPr>
          <p:cNvPr id="31770"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a:solidFill>
                  <a:srgbClr val="000000"/>
                </a:solidFill>
                <a:sym typeface="Arial" pitchFamily="34" charset="0"/>
              </a:rPr>
              <a:t>B</a:t>
            </a:r>
          </a:p>
        </p:txBody>
      </p:sp>
      <p:sp>
        <p:nvSpPr>
          <p:cNvPr id="31771"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sz="1200" b="1">
                <a:solidFill>
                  <a:srgbClr val="000000"/>
                </a:solidFill>
                <a:sym typeface="Arial" pitchFamily="34" charset="0"/>
              </a:rPr>
              <a:t>1: Where can we find data?</a:t>
            </a:r>
          </a:p>
        </p:txBody>
      </p:sp>
      <p:sp>
        <p:nvSpPr>
          <p:cNvPr id="31772"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31773"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31774"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31775"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31776"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31777"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buSzPct val="100000"/>
            </a:pPr>
            <a:r>
              <a:rPr lang="en-US" altLang="en-US" sz="1200" b="1">
                <a:solidFill>
                  <a:srgbClr val="000000"/>
                </a:solidFill>
                <a:sym typeface="Arial" pitchFamily="34" charset="0"/>
              </a:rPr>
              <a:t>3. Retrieve data from hub A</a:t>
            </a:r>
          </a:p>
        </p:txBody>
      </p:sp>
      <p:sp>
        <p:nvSpPr>
          <p:cNvPr id="31778"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sz="1200" b="1">
                <a:solidFill>
                  <a:srgbClr val="000000"/>
                </a:solidFill>
                <a:sym typeface="Arial" pitchFamily="34" charset="0"/>
              </a:rPr>
              <a:t>3: Retrieve data from hub C</a:t>
            </a:r>
          </a:p>
        </p:txBody>
      </p:sp>
      <p:sp>
        <p:nvSpPr>
          <p:cNvPr id="31779"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sz="1200" b="1">
                <a:solidFill>
                  <a:srgbClr val="000000"/>
                </a:solidFill>
                <a:sym typeface="Arial" pitchFamily="34" charset="0"/>
              </a:rPr>
              <a:t>     4:</a:t>
            </a:r>
            <a:br>
              <a:rPr lang="en-US" altLang="en-US" sz="1200" b="1">
                <a:solidFill>
                  <a:srgbClr val="000000"/>
                </a:solidFill>
                <a:sym typeface="Arial" pitchFamily="34" charset="0"/>
              </a:rPr>
            </a:br>
            <a:r>
              <a:rPr lang="en-US" altLang="en-US" sz="1200" b="1">
                <a:solidFill>
                  <a:srgbClr val="000000"/>
                </a:solidFill>
                <a:sym typeface="Arial" pitchFamily="34" charset="0"/>
              </a:rPr>
              <a:t>All data available</a:t>
            </a:r>
          </a:p>
        </p:txBody>
      </p:sp>
      <p:sp>
        <p:nvSpPr>
          <p:cNvPr id="31780"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sz="1200" b="1">
                <a:solidFill>
                  <a:srgbClr val="990033"/>
                </a:solidFill>
                <a:sym typeface="Arial" pitchFamily="34" charset="0"/>
              </a:rPr>
              <a:t>2: In hub A and C</a:t>
            </a:r>
          </a:p>
        </p:txBody>
      </p:sp>
      <p:sp>
        <p:nvSpPr>
          <p:cNvPr id="31781"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31782"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4"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7"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0"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1"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0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857EE52-556B-401D-8A48-21F600DF6A59}" type="slidenum">
              <a:rPr lang="en-US" altLang="en-US" smtClean="0">
                <a:solidFill>
                  <a:srgbClr val="FFFFFF"/>
                </a:solidFill>
              </a:rPr>
              <a:pPr fontAlgn="base">
                <a:spcBef>
                  <a:spcPct val="0"/>
                </a:spcBef>
                <a:spcAft>
                  <a:spcPct val="0"/>
                </a:spcAft>
                <a:defRPr/>
              </a:pPr>
              <a:t>27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fr-FR" altLang="en-US">
              <a:latin typeface="Calibri" pitchFamily="34" charset="0"/>
            </a:endParaRPr>
          </a:p>
        </p:txBody>
      </p:sp>
      <p:sp>
        <p:nvSpPr>
          <p:cNvPr id="32771"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2"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3"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4"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5"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fr-FR"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2"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fr-FR" altLang="en-US">
              <a:latin typeface="Calibri" pitchFamily="34" charset="0"/>
            </a:endParaRPr>
          </a:p>
        </p:txBody>
      </p:sp>
      <p:sp>
        <p:nvSpPr>
          <p:cNvPr id="32783"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4"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5"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6"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7"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8"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89"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90"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2791"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buSzPct val="100000"/>
            </a:pPr>
            <a:r>
              <a:rPr lang="en-US" altLang="en-US">
                <a:solidFill>
                  <a:srgbClr val="000000"/>
                </a:solidFill>
                <a:sym typeface="Arial" pitchFamily="34" charset="0"/>
              </a:rPr>
              <a:t>A</a:t>
            </a:r>
          </a:p>
        </p:txBody>
      </p:sp>
      <p:sp>
        <p:nvSpPr>
          <p:cNvPr id="32792"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a:solidFill>
                  <a:srgbClr val="000000"/>
                </a:solidFill>
                <a:sym typeface="Arial" pitchFamily="34" charset="0"/>
              </a:rPr>
              <a:t>C</a:t>
            </a:r>
          </a:p>
        </p:txBody>
      </p:sp>
      <p:sp>
        <p:nvSpPr>
          <p:cNvPr id="32793"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SzPct val="100000"/>
            </a:pPr>
            <a:r>
              <a:rPr lang="en-US" altLang="en-US">
                <a:solidFill>
                  <a:srgbClr val="000000"/>
                </a:solidFill>
                <a:sym typeface="Arial" pitchFamily="34" charset="0"/>
              </a:rPr>
              <a:t>B</a:t>
            </a:r>
          </a:p>
        </p:txBody>
      </p:sp>
      <p:cxnSp>
        <p:nvCxnSpPr>
          <p:cNvPr id="32794"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2795"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SzPct val="100000"/>
            </a:pPr>
            <a:r>
              <a:rPr lang="en-US" altLang="en-US" sz="2000" b="1">
                <a:solidFill>
                  <a:srgbClr val="00B0F0"/>
                </a:solidFill>
                <a:latin typeface="Consolas" pitchFamily="49" charset="0"/>
              </a:rPr>
              <a:t>InterMed</a:t>
            </a:r>
          </a:p>
          <a:p>
            <a:pPr algn="ctr">
              <a:buSzPct val="100000"/>
            </a:pPr>
            <a:r>
              <a:rPr lang="en-US" altLang="en-US" sz="2000" b="1">
                <a:solidFill>
                  <a:srgbClr val="00B0F0"/>
                </a:solidFill>
                <a:latin typeface="Consolas" pitchFamily="49" charset="0"/>
              </a:rPr>
              <a:t>BruSafe</a:t>
            </a:r>
          </a:p>
        </p:txBody>
      </p:sp>
      <p:cxnSp>
        <p:nvCxnSpPr>
          <p:cNvPr id="32796"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2797"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2798"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2799"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2800"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2801"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28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367D5E5-0D57-457F-B675-A60275860D32}" type="slidenum">
              <a:rPr lang="en-US" altLang="en-US" smtClean="0">
                <a:solidFill>
                  <a:srgbClr val="FFFFFF"/>
                </a:solidFill>
              </a:rPr>
              <a:pPr fontAlgn="base">
                <a:spcBef>
                  <a:spcPct val="0"/>
                </a:spcBef>
                <a:spcAft>
                  <a:spcPct val="0"/>
                </a:spcAft>
                <a:defRPr/>
              </a:pPr>
              <a:t>28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p>
        </p:txBody>
      </p:sp>
      <p:sp>
        <p:nvSpPr>
          <p:cNvPr id="33797"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C792C91-8F46-473D-BAC3-D7891B7D9A76}" type="slidenum">
              <a:rPr lang="en-US" altLang="en-US" smtClean="0">
                <a:solidFill>
                  <a:srgbClr val="FFFFFF"/>
                </a:solidFill>
              </a:rPr>
              <a:pPr fontAlgn="base">
                <a:spcBef>
                  <a:spcPct val="0"/>
                </a:spcBef>
                <a:spcAft>
                  <a:spcPct val="0"/>
                </a:spcAft>
                <a:defRPr/>
              </a:pPr>
              <a:t>29</a:t>
            </a:fld>
            <a:endParaRPr lang="en-US" altLang="en-US" smtClean="0">
              <a:solidFill>
                <a:srgbClr val="FFFFFF"/>
              </a:solidFill>
            </a:endParaRP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nl-NL" altLang="en-US" sz="3800" dirty="0" smtClean="0">
                <a:sym typeface="Arial" charset="0"/>
              </a:rPr>
              <a:t>Enkele evoluties in de gezondheidszorg</a:t>
            </a:r>
            <a:endParaRPr lang="nl-NL" altLang="en-US" sz="3800"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defRPr/>
            </a:pPr>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pPr marL="182880" indent="-182880" eaLnBrk="1" fontAlgn="auto" hangingPunct="1">
              <a:spcAft>
                <a:spcPts val="0"/>
              </a:spcAft>
              <a:defRPr/>
            </a:pPr>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pPr marL="182880" indent="-182880" eaLnBrk="1" fontAlgn="auto" hangingPunct="1">
              <a:spcAft>
                <a:spcPts val="0"/>
              </a:spcAft>
              <a:defRPr/>
            </a:pPr>
            <a:r>
              <a:rPr lang="nl-BE" altLang="en-US" dirty="0" smtClean="0">
                <a:sym typeface="Arial" charset="0"/>
              </a:rPr>
              <a:t>Mobiele zorg</a:t>
            </a:r>
          </a:p>
          <a:p>
            <a:pPr marL="182880" indent="-182880" eaLnBrk="1" fontAlgn="auto" hangingPunct="1">
              <a:spcAft>
                <a:spcPts val="0"/>
              </a:spcAft>
              <a:defRPr/>
            </a:pPr>
            <a:r>
              <a:rPr lang="nl-BE" altLang="en-US" dirty="0" smtClean="0">
                <a:sym typeface="Arial" charset="0"/>
              </a:rPr>
              <a:t>Geïntegreerde, multidisciplinaire en transmurale</a:t>
            </a:r>
            <a:r>
              <a:rPr lang="nl-BE" dirty="0" smtClean="0"/>
              <a:t> </a:t>
            </a:r>
            <a:r>
              <a:rPr lang="nl-BE" altLang="en-US" dirty="0" smtClean="0">
                <a:sym typeface="Arial" charset="0"/>
              </a:rPr>
              <a:t>zorg</a:t>
            </a:r>
          </a:p>
          <a:p>
            <a:pPr marL="182880" indent="-182880" eaLnBrk="1" fontAlgn="auto" hangingPunct="1">
              <a:spcAft>
                <a:spcPts val="0"/>
              </a:spcAft>
              <a:defRPr/>
            </a:pPr>
            <a:r>
              <a:rPr lang="nl-BE" altLang="en-US" dirty="0" smtClean="0">
                <a:sym typeface="Arial" charset="0"/>
              </a:rPr>
              <a:t>Patiëntgerichte zorg en empowerment van de patiënt</a:t>
            </a:r>
          </a:p>
          <a:p>
            <a:pPr marL="182880" indent="-182880" eaLnBrk="1" fontAlgn="auto" hangingPunct="1">
              <a:spcAft>
                <a:spcPts val="0"/>
              </a:spcAft>
              <a:defRPr/>
            </a:pPr>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pPr marL="182880" indent="-182880" eaLnBrk="1" fontAlgn="auto" hangingPunct="1">
              <a:spcAft>
                <a:spcPts val="0"/>
              </a:spcAft>
              <a:defRPr/>
            </a:pPr>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pPr marL="182880" indent="-182880" eaLnBrk="1" fontAlgn="auto" hangingPunct="1">
              <a:spcAft>
                <a:spcPts val="0"/>
              </a:spcAft>
              <a:defRPr/>
            </a:pPr>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pPr marL="182880" indent="-182880" eaLnBrk="1" fontAlgn="auto" hangingPunct="1">
              <a:spcAft>
                <a:spcPts val="0"/>
              </a:spcAft>
              <a:defRPr/>
            </a:pPr>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71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B7835A4-895E-4DCC-95E7-8E80071CE41E}" type="slidenum">
              <a:rPr lang="en-US" altLang="en-US" smtClean="0">
                <a:solidFill>
                  <a:srgbClr val="FFFFFF"/>
                </a:solidFill>
              </a:rPr>
              <a:pPr fontAlgn="base">
                <a:spcBef>
                  <a:spcPct val="0"/>
                </a:spcBef>
                <a:spcAft>
                  <a:spcPct val="0"/>
                </a:spcAft>
                <a:defRPr/>
              </a:pPr>
              <a:t>3</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p>
        </p:txBody>
      </p:sp>
      <p:sp>
        <p:nvSpPr>
          <p:cNvPr id="34821"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49977C-E93B-455A-968F-095A1B60293B}" type="slidenum">
              <a:rPr lang="en-US" altLang="en-US" smtClean="0">
                <a:solidFill>
                  <a:srgbClr val="FFFFFF"/>
                </a:solidFill>
              </a:rPr>
              <a:pPr fontAlgn="base">
                <a:spcBef>
                  <a:spcPct val="0"/>
                </a:spcBef>
                <a:spcAft>
                  <a:spcPct val="0"/>
                </a:spcAft>
                <a:defRPr/>
              </a:pPr>
              <a:t>30</a:t>
            </a:fld>
            <a:endParaRPr lang="en-US" altLang="en-US" smtClean="0">
              <a:solidFill>
                <a:srgbClr val="FFFFFF"/>
              </a:solidFill>
            </a:endParaRPr>
          </a:p>
        </p:txBody>
      </p:sp>
      <p:pic>
        <p:nvPicPr>
          <p:cNvPr id="348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28" y="747968"/>
            <a:ext cx="8842076" cy="576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78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32</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0" y="698740"/>
            <a:ext cx="8917613" cy="581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83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6" y="715992"/>
            <a:ext cx="8891140" cy="579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967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34</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 y="664234"/>
            <a:ext cx="8970561" cy="584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717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35</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69" y="802257"/>
            <a:ext cx="8758770" cy="570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996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defRPr/>
            </a:pPr>
            <a:endParaRPr lang="nl-BE" dirty="0" smtClean="0"/>
          </a:p>
          <a:p>
            <a:pPr lvl="1" indent="-182880" eaLnBrk="1" fontAlgn="auto" hangingPunct="1">
              <a:spcAft>
                <a:spcPts val="0"/>
              </a:spcAft>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defRPr/>
            </a:pPr>
            <a:endParaRPr lang="nl-BE" altLang="en-US" dirty="0" smtClean="0"/>
          </a:p>
          <a:p>
            <a:pPr lvl="1" indent="-182880" eaLnBrk="1" fontAlgn="auto" hangingPunct="1">
              <a:spcAft>
                <a:spcPts val="0"/>
              </a:spcAft>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defRPr/>
            </a:pPr>
            <a:endParaRPr lang="nl-BE" dirty="0" smtClean="0"/>
          </a:p>
          <a:p>
            <a:pPr lvl="1" indent="-182880" eaLnBrk="1" fontAlgn="auto" hangingPunct="1">
              <a:spcAft>
                <a:spcPts val="0"/>
              </a:spcAft>
              <a:defRPr/>
            </a:pPr>
            <a:r>
              <a:rPr lang="nl-BE" dirty="0" smtClean="0"/>
              <a:t>registratie van de toestemming door de patiënt zelf of via zijn arts, apotheker, ziekenfonds of ziekenhuis </a:t>
            </a:r>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marL="182880" indent="-182880" eaLnBrk="1" fontAlgn="auto" hangingPunct="1">
              <a:spcAft>
                <a:spcPts val="0"/>
              </a:spcAft>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6F90138-EA93-4563-9521-55AD004ABFFA}" type="slidenum">
              <a:rPr lang="en-US" altLang="en-US" smtClean="0">
                <a:solidFill>
                  <a:srgbClr val="FFFFFF"/>
                </a:solidFill>
              </a:rPr>
              <a:pPr fontAlgn="base">
                <a:spcBef>
                  <a:spcPct val="0"/>
                </a:spcBef>
                <a:spcAft>
                  <a:spcPct val="0"/>
                </a:spcAft>
                <a:defRPr/>
              </a:pPr>
              <a:t>36</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1987" name="Rectangle 3"/>
          <p:cNvSpPr>
            <a:spLocks noGrp="1" noChangeArrowheads="1"/>
          </p:cNvSpPr>
          <p:nvPr>
            <p:ph idx="1"/>
          </p:nvPr>
        </p:nvSpPr>
        <p:spPr/>
        <p:txBody>
          <a:bodyPr/>
          <a:lstStyle/>
          <a:p>
            <a:pPr eaLnBrk="1" hangingPunct="1"/>
            <a:endParaRPr lang="nl-BE" altLang="en-US" smtClean="0"/>
          </a:p>
          <a:p>
            <a:pPr eaLnBrk="1" hangingPunct="1"/>
            <a:r>
              <a:rPr lang="nl-BE" altLang="en-US" smtClean="0"/>
              <a:t>Mogelijkheid tot uitsluiting van een zorgverstrekker</a:t>
            </a:r>
          </a:p>
          <a:p>
            <a:pPr lvl="1" eaLnBrk="1" hangingPunct="1"/>
            <a:endParaRPr lang="nl-BE" altLang="en-US" smtClean="0"/>
          </a:p>
          <a:p>
            <a:pPr eaLnBrk="1" hangingPunct="1"/>
            <a:r>
              <a:rPr lang="nl-BE" altLang="en-US" smtClean="0"/>
              <a:t>Mogelijkheid om zijn toestemming in te trekken</a:t>
            </a:r>
          </a:p>
          <a:p>
            <a:pPr lvl="1" eaLnBrk="1" hangingPunct="1"/>
            <a:endParaRPr lang="nl-BE" altLang="en-US" smtClean="0"/>
          </a:p>
          <a:p>
            <a:pPr eaLnBrk="1" hangingPunct="1"/>
            <a:r>
              <a:rPr lang="nl-BE" altLang="en-US" smtClean="0"/>
              <a:t>Mogelijkheid om op elk moment zijn toestemmingsprofiel te wijzigen, zonder restrictie inzake wijzigingen</a:t>
            </a:r>
          </a:p>
          <a:p>
            <a:pPr eaLnBrk="1" hangingPunct="1"/>
            <a:endParaRPr lang="nl-BE" altLang="en-US" smtClean="0"/>
          </a:p>
          <a:p>
            <a:pPr eaLnBrk="1" hangingPunct="1"/>
            <a:r>
              <a:rPr lang="nl-BE" altLang="en-US" smtClean="0"/>
              <a:t>Mogelijkheid om te zien wie de geïnformeerde toestemming heeft ingebracht/gewijzigd</a:t>
            </a:r>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3B874F3-FD69-45E0-B3C4-FF9F01958EF1}" type="slidenum">
              <a:rPr lang="en-US" altLang="en-US" smtClean="0">
                <a:solidFill>
                  <a:srgbClr val="FFFFFF"/>
                </a:solidFill>
              </a:rPr>
              <a:pPr fontAlgn="base">
                <a:spcBef>
                  <a:spcPct val="0"/>
                </a:spcBef>
                <a:spcAft>
                  <a:spcPct val="0"/>
                </a:spcAft>
                <a:defRPr/>
              </a:pPr>
              <a:t>37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30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8EBD62B-CACC-44E4-9DDB-D22102A2C690}" type="slidenum">
              <a:rPr lang="en-US" altLang="en-US" smtClean="0">
                <a:solidFill>
                  <a:srgbClr val="FFFFFF"/>
                </a:solidFill>
              </a:rPr>
              <a:pPr fontAlgn="base">
                <a:spcBef>
                  <a:spcPct val="0"/>
                </a:spcBef>
                <a:spcAft>
                  <a:spcPct val="0"/>
                </a:spcAft>
                <a:defRPr/>
              </a:pPr>
              <a:t>38</a:t>
            </a:fld>
            <a:endParaRPr lang="nl-BE" altLang="en-US" smtClean="0">
              <a:solidFill>
                <a:srgbClr val="FFFFFF"/>
              </a:solidFill>
            </a:endParaRPr>
          </a:p>
        </p:txBody>
      </p:sp>
      <p:pic>
        <p:nvPicPr>
          <p:cNvPr id="430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endParaRPr lang="nl-BE" dirty="0" smtClean="0"/>
          </a:p>
          <a:p>
            <a:r>
              <a:rPr lang="fr-BE" dirty="0" smtClean="0"/>
              <a:t>26/05/2016</a:t>
            </a:r>
            <a:r>
              <a:rPr lang="fr-BE" dirty="0"/>
              <a:t>: </a:t>
            </a:r>
            <a:r>
              <a:rPr lang="en-US" b="1" dirty="0"/>
              <a:t>3.424.043</a:t>
            </a:r>
            <a:r>
              <a:rPr lang="en-US" b="1" dirty="0" smtClean="0"/>
              <a:t> </a:t>
            </a:r>
            <a:r>
              <a:rPr lang="nl-BE" dirty="0" smtClean="0"/>
              <a:t>geregistreerde toestemmingen</a:t>
            </a:r>
          </a:p>
          <a:p>
            <a:endParaRPr lang="nl-BE" dirty="0"/>
          </a:p>
          <a:p>
            <a:pPr marL="177800" lvl="1" indent="-177800"/>
            <a:r>
              <a:rPr lang="nl-BE" sz="2400" dirty="0" smtClean="0">
                <a:hlinkClick r:id="rId3"/>
              </a:rPr>
              <a:t>www.patientconsent.be</a:t>
            </a:r>
            <a:endParaRPr lang="nl-BE" dirty="0" smtClean="0"/>
          </a:p>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02/06/2016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39</a:t>
            </a:fld>
            <a:endParaRPr lang="nl-BE"/>
          </a:p>
        </p:txBody>
      </p:sp>
    </p:spTree>
    <p:extLst>
      <p:ext uri="{BB962C8B-B14F-4D97-AF65-F5344CB8AC3E}">
        <p14:creationId xmlns:p14="http://schemas.microsoft.com/office/powerpoint/2010/main" val="246697644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pitchFamily="34" charset="0"/>
              </a:rPr>
              <a:t>Een samenwerking</a:t>
            </a:r>
            <a:r>
              <a:rPr lang="nl-BE" altLang="en-US" sz="2200" smtClean="0"/>
              <a:t> </a:t>
            </a:r>
            <a:r>
              <a:rPr lang="nl-BE" altLang="en-US" sz="2200" smtClean="0">
                <a:sym typeface="Arial" pitchFamily="34" charset="0"/>
              </a:rPr>
              <a:t>tussen</a:t>
            </a:r>
            <a:r>
              <a:rPr lang="nl-BE" altLang="en-US" sz="2200" smtClean="0"/>
              <a:t> </a:t>
            </a:r>
            <a:r>
              <a:rPr lang="nl-BE" altLang="en-US" sz="2200" smtClean="0">
                <a:sym typeface="Arial" pitchFamily="34" charset="0"/>
              </a:rPr>
              <a:t>alle actoren in de gezondheidszorg</a:t>
            </a:r>
          </a:p>
          <a:p>
            <a:pPr eaLnBrk="1" hangingPunct="1"/>
            <a:r>
              <a:rPr lang="nl-BE" altLang="en-US" sz="2200" smtClean="0">
                <a:sym typeface="Arial" pitchFamily="34" charset="0"/>
              </a:rPr>
              <a:t>Efficiënte en veilige</a:t>
            </a:r>
            <a:r>
              <a:rPr lang="nl-BE" altLang="en-US" sz="2200" smtClean="0"/>
              <a:t> </a:t>
            </a:r>
            <a:r>
              <a:rPr lang="nl-BE" altLang="en-US" sz="2200" smtClean="0">
                <a:sym typeface="Arial" pitchFamily="34" charset="0"/>
              </a:rPr>
              <a:t>elektronische</a:t>
            </a:r>
            <a:r>
              <a:rPr lang="nl-BE" altLang="en-US" sz="2200" smtClean="0"/>
              <a:t> </a:t>
            </a:r>
            <a:r>
              <a:rPr lang="nl-BE" altLang="en-US" sz="2200" smtClean="0">
                <a:sym typeface="Arial" pitchFamily="34" charset="0"/>
              </a:rPr>
              <a:t>communicatie</a:t>
            </a:r>
            <a:r>
              <a:rPr lang="nl-BE" altLang="en-US" sz="2200" smtClean="0"/>
              <a:t> </a:t>
            </a:r>
            <a:r>
              <a:rPr lang="nl-BE" altLang="en-US" sz="2200" smtClean="0">
                <a:sym typeface="Arial" pitchFamily="34" charset="0"/>
              </a:rPr>
              <a:t>tussen</a:t>
            </a:r>
            <a:r>
              <a:rPr lang="nl-BE" altLang="en-US" sz="2200" smtClean="0"/>
              <a:t> </a:t>
            </a:r>
            <a:r>
              <a:rPr lang="nl-BE" altLang="en-US" sz="2200" smtClean="0">
                <a:sym typeface="Arial" pitchFamily="34" charset="0"/>
              </a:rPr>
              <a:t>alle actoren in de gezondheidszorg</a:t>
            </a:r>
          </a:p>
          <a:p>
            <a:pPr eaLnBrk="1" hangingPunct="1"/>
            <a:r>
              <a:rPr lang="nl-BE" altLang="en-US" sz="2200" smtClean="0">
                <a:sym typeface="Arial" pitchFamily="34" charset="0"/>
              </a:rPr>
              <a:t>Kwaliteitsvolle,</a:t>
            </a:r>
            <a:r>
              <a:rPr lang="nl-BE" altLang="en-US" sz="2200" smtClean="0"/>
              <a:t> </a:t>
            </a:r>
            <a:r>
              <a:rPr lang="nl-BE" altLang="en-US" sz="2200" smtClean="0">
                <a:sym typeface="Arial" pitchFamily="34" charset="0"/>
              </a:rPr>
              <a:t>specialisme-overschrijdende</a:t>
            </a:r>
            <a:r>
              <a:rPr lang="nl-BE" altLang="en-US" sz="2200" smtClean="0"/>
              <a:t> </a:t>
            </a:r>
            <a:r>
              <a:rPr lang="nl-BE" altLang="en-US" sz="2200" smtClean="0">
                <a:sym typeface="Arial" pitchFamily="34" charset="0"/>
              </a:rPr>
              <a:t>elektronische patiëntendossiers</a:t>
            </a:r>
          </a:p>
          <a:p>
            <a:pPr eaLnBrk="1" hangingPunct="1"/>
            <a:r>
              <a:rPr lang="nl-BE" altLang="en-US" sz="2200" smtClean="0">
                <a:sym typeface="Arial" pitchFamily="34" charset="0"/>
              </a:rPr>
              <a:t>Zorgplannen en zorgtrajecten</a:t>
            </a:r>
          </a:p>
          <a:p>
            <a:pPr eaLnBrk="1" hangingPunct="1"/>
            <a:r>
              <a:rPr lang="nl-BE" altLang="en-US" sz="2200" smtClean="0">
                <a:sym typeface="Arial" pitchFamily="34" charset="0"/>
              </a:rPr>
              <a:t>Geoptimaliseerde</a:t>
            </a:r>
            <a:r>
              <a:rPr lang="nl-BE" altLang="en-US" sz="2200" smtClean="0"/>
              <a:t> </a:t>
            </a:r>
            <a:r>
              <a:rPr lang="nl-BE" altLang="en-US" sz="2200" smtClean="0">
                <a:sym typeface="Arial" pitchFamily="34" charset="0"/>
              </a:rPr>
              <a:t>administratieve</a:t>
            </a:r>
            <a:r>
              <a:rPr lang="nl-BE" altLang="en-US" sz="2200" smtClean="0"/>
              <a:t> </a:t>
            </a:r>
            <a:r>
              <a:rPr lang="nl-BE" altLang="en-US" sz="2200" smtClean="0">
                <a:sym typeface="Arial" pitchFamily="34" charset="0"/>
              </a:rPr>
              <a:t>processen</a:t>
            </a:r>
          </a:p>
          <a:p>
            <a:pPr eaLnBrk="1" hangingPunct="1"/>
            <a:r>
              <a:rPr lang="nl-BE" altLang="en-US" sz="2200" smtClean="0">
                <a:sym typeface="Arial" pitchFamily="34" charset="0"/>
              </a:rPr>
              <a:t>Technische en semantische</a:t>
            </a:r>
            <a:r>
              <a:rPr lang="nl-BE" altLang="en-US" sz="2200" smtClean="0"/>
              <a:t> </a:t>
            </a:r>
            <a:r>
              <a:rPr lang="nl-BE" altLang="en-US" sz="2200" smtClean="0">
                <a:sym typeface="Arial" pitchFamily="34" charset="0"/>
              </a:rPr>
              <a:t>interoperabiliteit</a:t>
            </a:r>
          </a:p>
          <a:p>
            <a:pPr eaLnBrk="1" hangingPunct="1"/>
            <a:r>
              <a:rPr lang="nl-BE" altLang="en-US" sz="2200" smtClean="0">
                <a:sym typeface="Arial" pitchFamily="34" charset="0"/>
              </a:rPr>
              <a:t>Waarborgen inzake</a:t>
            </a:r>
          </a:p>
          <a:p>
            <a:pPr lvl="1" eaLnBrk="1" hangingPunct="1"/>
            <a:r>
              <a:rPr lang="nl-BE" altLang="en-US" smtClean="0">
                <a:sym typeface="Arial" pitchFamily="34" charset="0"/>
              </a:rPr>
              <a:t>informatieveiligheid</a:t>
            </a:r>
          </a:p>
          <a:p>
            <a:pPr lvl="1" eaLnBrk="1" hangingPunct="1"/>
            <a:r>
              <a:rPr lang="nl-BE" altLang="en-US" smtClean="0">
                <a:sym typeface="Arial" pitchFamily="34" charset="0"/>
              </a:rPr>
              <a:t>bescherming van de persoonlijke</a:t>
            </a:r>
            <a:r>
              <a:rPr lang="nl-BE" altLang="en-US" smtClean="0"/>
              <a:t> </a:t>
            </a:r>
            <a:r>
              <a:rPr lang="nl-BE" altLang="en-US" smtClean="0">
                <a:sym typeface="Arial" pitchFamily="34" charset="0"/>
              </a:rPr>
              <a:t>levenssfeer</a:t>
            </a:r>
          </a:p>
          <a:p>
            <a:pPr lvl="1" eaLnBrk="1" hangingPunct="1"/>
            <a:r>
              <a:rPr lang="nl-BE" altLang="en-US" smtClean="0">
                <a:sym typeface="Arial" pitchFamily="34" charset="0"/>
              </a:rPr>
              <a:t>naleving van het beroepsgeheim</a:t>
            </a:r>
            <a:r>
              <a:rPr lang="nl-BE" altLang="en-US" smtClean="0"/>
              <a:t> </a:t>
            </a:r>
            <a:r>
              <a:rPr lang="nl-BE" altLang="en-US" smtClean="0">
                <a:sym typeface="Arial" pitchFamily="34"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819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0408333-45A5-423A-A304-12D94D20BDF1}" type="slidenum">
              <a:rPr lang="en-US" altLang="en-US" smtClean="0">
                <a:solidFill>
                  <a:srgbClr val="FFFFFF"/>
                </a:solidFill>
              </a:rPr>
              <a:pPr fontAlgn="base">
                <a:spcBef>
                  <a:spcPct val="0"/>
                </a:spcBef>
                <a:spcAft>
                  <a:spcPct val="0"/>
                </a:spcAft>
                <a:defRPr/>
              </a:pPr>
              <a:t>4</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5059"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F4F645F-0BDB-45A2-8DDD-BAE37641BE34}" type="slidenum">
              <a:rPr lang="en-US" altLang="en-US" smtClean="0">
                <a:solidFill>
                  <a:srgbClr val="FFFFFF"/>
                </a:solidFill>
              </a:rPr>
              <a:pPr fontAlgn="base">
                <a:spcBef>
                  <a:spcPct val="0"/>
                </a:spcBef>
                <a:spcAft>
                  <a:spcPct val="0"/>
                </a:spcAft>
                <a:defRPr/>
              </a:pPr>
              <a:t>40</a:t>
            </a:fld>
            <a:endParaRPr lang="nl-BE" altLang="en-US" smtClean="0">
              <a:solidFill>
                <a:srgbClr val="FFFFFF"/>
              </a:solidFill>
            </a:endParaRPr>
          </a:p>
        </p:txBody>
      </p:sp>
      <p:pic>
        <p:nvPicPr>
          <p:cNvPr id="450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www.patientconsent.be/folder</a:t>
            </a:r>
            <a:endParaRPr lang="nl-BE" dirty="0"/>
          </a:p>
        </p:txBody>
      </p:sp>
      <p:sp>
        <p:nvSpPr>
          <p:cNvPr id="46083"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60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7006308-0BDF-436E-8906-49A5789CA677}" type="slidenum">
              <a:rPr lang="en-US" altLang="en-US" smtClean="0">
                <a:solidFill>
                  <a:srgbClr val="FFFFFF"/>
                </a:solidFill>
              </a:rPr>
              <a:pPr fontAlgn="base">
                <a:spcBef>
                  <a:spcPct val="0"/>
                </a:spcBef>
                <a:spcAft>
                  <a:spcPct val="0"/>
                </a:spcAft>
                <a:defRPr/>
              </a:pPr>
              <a:t>41</a:t>
            </a:fld>
            <a:endParaRPr lang="nl-BE" altLang="en-US" smtClean="0">
              <a:solidFill>
                <a:srgbClr val="FFFFFF"/>
              </a:solidFill>
            </a:endParaRPr>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583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42</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8" y="871267"/>
            <a:ext cx="8797655" cy="573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843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02/06/2016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43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18" y="802257"/>
            <a:ext cx="8890311" cy="579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611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smtClean="0"/>
              <a:t>Actie 15: Administratieve vereenvoudiging</a:t>
            </a:r>
            <a:endParaRPr lang="nl-BE" dirty="0"/>
          </a:p>
        </p:txBody>
      </p:sp>
      <p:sp>
        <p:nvSpPr>
          <p:cNvPr id="49155" name="Rectangle 3"/>
          <p:cNvSpPr>
            <a:spLocks noGrp="1" noChangeArrowheads="1"/>
          </p:cNvSpPr>
          <p:nvPr>
            <p:ph idx="1"/>
          </p:nvPr>
        </p:nvSpPr>
        <p:spPr/>
        <p:txBody>
          <a:bodyPr/>
          <a:lstStyle/>
          <a:p>
            <a:pPr eaLnBrk="1" hangingPunct="1"/>
            <a:r>
              <a:rPr lang="nl-BE" altLang="en-US" smtClean="0"/>
              <a:t>Doelstellingen 2019 (1/2)</a:t>
            </a:r>
          </a:p>
          <a:p>
            <a:pPr lvl="1" eaLnBrk="1" hangingPunct="1"/>
            <a:r>
              <a:rPr lang="nl-BE" altLang="en-US"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eaLnBrk="1" hangingPunct="1"/>
            <a:r>
              <a:rPr lang="nl-BE" altLang="en-US" smtClean="0"/>
              <a:t>Handicare (medische evaluatie gehandicapten)</a:t>
            </a:r>
          </a:p>
          <a:p>
            <a:pPr lvl="2" eaLnBrk="1" hangingPunct="1"/>
            <a:r>
              <a:rPr lang="nl-BE" altLang="en-US" smtClean="0"/>
              <a:t>Elektronisch arbeidsongeschiktheidsattest</a:t>
            </a:r>
          </a:p>
          <a:p>
            <a:pPr lvl="2" eaLnBrk="1" hangingPunct="1"/>
            <a:r>
              <a:rPr lang="nl-BE" altLang="en-US" smtClean="0"/>
              <a:t>Mediprima (terugbetaling kosten medische hulp door OCMW)</a:t>
            </a:r>
          </a:p>
          <a:p>
            <a:pPr lvl="2" eaLnBrk="1" hangingPunct="1"/>
            <a:r>
              <a:rPr lang="nl-BE" altLang="en-US" smtClean="0"/>
              <a:t>Back to work (re-integratie arbeidsongeschikte personen)</a:t>
            </a:r>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4915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4915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A63C849-1103-425F-986D-4E3061968621}" type="slidenum">
              <a:rPr lang="en-US" altLang="en-US" smtClean="0">
                <a:solidFill>
                  <a:srgbClr val="FFFFFF"/>
                </a:solidFill>
              </a:rPr>
              <a:pPr fontAlgn="base">
                <a:spcBef>
                  <a:spcPct val="0"/>
                </a:spcBef>
                <a:spcAft>
                  <a:spcPct val="0"/>
                </a:spcAft>
                <a:defRPr/>
              </a:pPr>
              <a:t>44</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smtClean="0"/>
              <a:t>Actie 15: Administratieve vereenvoudiging</a:t>
            </a:r>
            <a:endParaRPr lang="nl-BE" dirty="0"/>
          </a:p>
        </p:txBody>
      </p:sp>
      <p:sp>
        <p:nvSpPr>
          <p:cNvPr id="50179" name="Rectangle 3"/>
          <p:cNvSpPr>
            <a:spLocks noGrp="1" noChangeArrowheads="1"/>
          </p:cNvSpPr>
          <p:nvPr>
            <p:ph idx="1"/>
          </p:nvPr>
        </p:nvSpPr>
        <p:spPr/>
        <p:txBody>
          <a:bodyPr/>
          <a:lstStyle/>
          <a:p>
            <a:pPr eaLnBrk="1" hangingPunct="1"/>
            <a:r>
              <a:rPr lang="nl-BE" altLang="en-US" smtClean="0"/>
              <a:t>Doelstellingen 2019 (2/2)</a:t>
            </a:r>
          </a:p>
          <a:p>
            <a:pPr lvl="1" eaLnBrk="1" hangingPunct="1"/>
            <a:r>
              <a:rPr lang="nl-BE" altLang="en-US" smtClean="0"/>
              <a:t>eenvoudige en eenvormige gebruikersinterfaces</a:t>
            </a:r>
          </a:p>
          <a:p>
            <a:pPr lvl="1" eaLnBrk="1" hangingPunct="1"/>
            <a:r>
              <a:rPr lang="nl-BE" altLang="en-US" smtClean="0"/>
              <a:t>maximale standaardisering van de formulieren / stromen</a:t>
            </a:r>
          </a:p>
          <a:p>
            <a:pPr lvl="1" eaLnBrk="1" hangingPunct="1"/>
            <a:r>
              <a:rPr lang="nl-BE" altLang="en-US" smtClean="0"/>
              <a:t>automatisch hergebruik van de geregistreerde of opgeslagen gegevens &gt; herinvoering zo veel mogelijk vermijden</a:t>
            </a:r>
          </a:p>
          <a:p>
            <a:pPr lvl="1" eaLnBrk="1" hangingPunct="1"/>
            <a:r>
              <a:rPr lang="nl-BE" altLang="en-US" smtClean="0"/>
              <a:t>bevordering van het gebruik van de bestaande diensten (</a:t>
            </a:r>
            <a:r>
              <a:rPr lang="nl-BE" altLang="en-US" smtClean="0">
                <a:solidFill>
                  <a:srgbClr val="3E6E5A"/>
                </a:solidFill>
              </a:rPr>
              <a:t>eHealth</a:t>
            </a:r>
            <a:r>
              <a:rPr lang="nl-BE" altLang="en-US" smtClean="0"/>
              <a:t>Box, Hubs &amp; Metahub, …)</a:t>
            </a:r>
          </a:p>
          <a:p>
            <a:pPr lvl="1" eaLnBrk="1" hangingPunct="1"/>
            <a:r>
              <a:rPr lang="nl-BE" altLang="en-US" smtClean="0"/>
              <a:t>bevorderen van de ontwikkeling van een papierloos gezondheidszorgsysteem</a:t>
            </a:r>
          </a:p>
          <a:p>
            <a:pPr lvl="1" eaLnBrk="1" hangingPunct="1"/>
            <a:r>
              <a:rPr lang="nl-BE" altLang="en-US" smtClean="0"/>
              <a:t>vermijden van digitale kloof</a:t>
            </a:r>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501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5018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C4F7416-6B2C-43C3-8FD2-C8473AA9A4A7}" type="slidenum">
              <a:rPr lang="en-US" altLang="en-US" smtClean="0">
                <a:solidFill>
                  <a:srgbClr val="FFFFFF"/>
                </a:solidFill>
              </a:rPr>
              <a:pPr fontAlgn="base">
                <a:spcBef>
                  <a:spcPct val="0"/>
                </a:spcBef>
                <a:spcAft>
                  <a:spcPct val="0"/>
                </a:spcAft>
                <a:defRPr/>
              </a:pPr>
              <a:t>45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dirty="0" err="1" smtClean="0">
                <a:solidFill>
                  <a:srgbClr val="3E6E5A"/>
                </a:solidFill>
              </a:rPr>
              <a:t>eHealth</a:t>
            </a:r>
            <a:r>
              <a:rPr lang="nl-BE" dirty="0" err="1" smtClean="0"/>
              <a:t>Box</a:t>
            </a:r>
            <a:r>
              <a:rPr lang="nl-BE" dirty="0" smtClean="0"/>
              <a:t> – Situatie 2015</a:t>
            </a:r>
          </a:p>
          <a:p>
            <a:pPr marL="182880" indent="-182880" eaLnBrk="1" fontAlgn="auto" hangingPunct="1">
              <a:spcAft>
                <a:spcPts val="0"/>
              </a:spcAft>
              <a:defRPr/>
            </a:pPr>
            <a:endParaRPr lang="nl-BE" dirty="0" smtClean="0"/>
          </a:p>
          <a:p>
            <a:pPr lvl="1" indent="-182880" eaLnBrk="1" fontAlgn="auto" hangingPunct="1">
              <a:spcAft>
                <a:spcPts val="0"/>
              </a:spcAft>
              <a:defRPr/>
            </a:pPr>
            <a:r>
              <a:rPr lang="nl-BE" dirty="0" smtClean="0"/>
              <a:t>standaardfunctionaliteiten van een elektronisch mailboxsysteem met een hoog beveiligingsniveau voor </a:t>
            </a:r>
            <a:r>
              <a:rPr lang="nl-BE" dirty="0" smtClean="0">
                <a:sym typeface="Arial" pitchFamily="34" charset="0"/>
              </a:rPr>
              <a:t>de uitwisseling van medische gegevens</a:t>
            </a:r>
          </a:p>
          <a:p>
            <a:pPr lvl="1" indent="-182880" eaLnBrk="1" fontAlgn="auto" hangingPunct="1">
              <a:spcAft>
                <a:spcPts val="0"/>
              </a:spcAft>
              <a:defRPr/>
            </a:pPr>
            <a:endParaRPr lang="nl-BE" dirty="0" smtClean="0">
              <a:sym typeface="Arial" pitchFamily="34" charset="0"/>
            </a:endParaRPr>
          </a:p>
          <a:p>
            <a:pPr lvl="1" indent="-182880" eaLnBrk="1" fontAlgn="auto" hangingPunct="1">
              <a:spcAft>
                <a:spcPts val="0"/>
              </a:spcAft>
              <a:defRPr/>
            </a:pPr>
            <a:r>
              <a:rPr lang="nl-BE" dirty="0" smtClean="0"/>
              <a:t>elk bericht wordt volledig vercijferd &gt; de medische gegevens kunnen veilig worden uitgewisseld tussen de verschillende actoren in de gezondheidszorg</a:t>
            </a:r>
          </a:p>
          <a:p>
            <a:pPr lvl="1" indent="-182880" eaLnBrk="1" fontAlgn="auto" hangingPunct="1">
              <a:spcAft>
                <a:spcPts val="0"/>
              </a:spcAft>
              <a:defRPr/>
            </a:pPr>
            <a:endParaRPr lang="nl-BE" dirty="0" smtClean="0"/>
          </a:p>
          <a:p>
            <a:pPr lvl="1" indent="-182880" eaLnBrk="1" fontAlgn="auto" hangingPunct="1">
              <a:spcAft>
                <a:spcPts val="0"/>
              </a:spcAft>
              <a:defRPr/>
            </a:pPr>
            <a:r>
              <a:rPr lang="nl-BE" dirty="0" smtClean="0"/>
              <a:t>2015: +/- 4 miljoen verzonden berichten / maand</a:t>
            </a:r>
          </a:p>
          <a:p>
            <a:pPr lvl="1" indent="-182880" eaLnBrk="1" fontAlgn="auto" hangingPunct="1">
              <a:spcAft>
                <a:spcPts val="0"/>
              </a:spcAft>
              <a:defRPr/>
            </a:pPr>
            <a:r>
              <a:rPr lang="nl-BE" dirty="0"/>
              <a:t>a</a:t>
            </a:r>
            <a:r>
              <a:rPr lang="nl-BE" dirty="0" smtClean="0"/>
              <a:t>pril 2016: 4.104.056 </a:t>
            </a:r>
            <a:r>
              <a:rPr lang="nl-BE" dirty="0"/>
              <a:t>verzonden berichten </a:t>
            </a:r>
            <a:endParaRPr lang="nl-BE" dirty="0" smtClean="0"/>
          </a:p>
          <a:p>
            <a:pPr lvl="1" indent="-182880" eaLnBrk="1" fontAlgn="auto" hangingPunct="1">
              <a:spcAft>
                <a:spcPts val="0"/>
              </a:spcAft>
              <a:defRPr/>
            </a:pPr>
            <a:r>
              <a:rPr lang="nl-BE" dirty="0"/>
              <a:t>april</a:t>
            </a:r>
            <a:r>
              <a:rPr lang="nl-NL" dirty="0" smtClean="0"/>
              <a:t> 2016: 34.301 </a:t>
            </a:r>
            <a:r>
              <a:rPr lang="nl-NL" dirty="0"/>
              <a:t>actieve (aangesloten) artsen van wie </a:t>
            </a:r>
            <a:r>
              <a:rPr lang="nl-NL" dirty="0" smtClean="0"/>
              <a:t>18.085 </a:t>
            </a:r>
            <a:r>
              <a:rPr lang="nl-NL" dirty="0"/>
              <a:t>huisartsen</a:t>
            </a: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sym typeface="Arial" charset="0"/>
            </a:endParaRP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8E67862-1389-4262-A3C2-6F11991B4114}" type="slidenum">
              <a:rPr lang="en-US" altLang="en-US" smtClean="0">
                <a:solidFill>
                  <a:srgbClr val="FFFFFF"/>
                </a:solidFill>
              </a:rPr>
              <a:pPr fontAlgn="base">
                <a:spcBef>
                  <a:spcPct val="0"/>
                </a:spcBef>
                <a:spcAft>
                  <a:spcPct val="0"/>
                </a:spcAft>
                <a:defRPr/>
              </a:pPr>
              <a:t>46</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dirty="0" smtClean="0"/>
              <a:t>Doelstellingen 2019</a:t>
            </a:r>
          </a:p>
          <a:p>
            <a:pPr lvl="1" indent="-182880" eaLnBrk="1" fontAlgn="auto" hangingPunct="1">
              <a:spcAft>
                <a:spcPts val="0"/>
              </a:spcAft>
              <a:defRPr/>
            </a:pPr>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indent="-182880" eaLnBrk="1" fontAlgn="auto" hangingPunct="1">
              <a:spcAft>
                <a:spcPts val="0"/>
              </a:spcAft>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defRPr/>
            </a:pPr>
            <a:r>
              <a:rPr lang="nl-BE" dirty="0" smtClean="0"/>
              <a:t>ontwikkeling en onderhoud van een gezamenlijke databank met de gegevens van de zorgactoren en verzorgingsinstellingen </a:t>
            </a:r>
          </a:p>
          <a:p>
            <a:pPr lvl="1" indent="-182880" eaLnBrk="1" fontAlgn="auto" hangingPunct="1">
              <a:spcAft>
                <a:spcPts val="0"/>
              </a:spcAft>
              <a:defRPr/>
            </a:pPr>
            <a:r>
              <a:rPr lang="nl-BE" dirty="0" smtClean="0"/>
              <a:t>de zorgactoren in de mogelijkheid stellen om bepaalde gegevens zelf te raadplegen en aan te passen/aan te vullen</a:t>
            </a:r>
          </a:p>
          <a:p>
            <a:pPr marL="731520" lvl="2" indent="-182880" eaLnBrk="1" fontAlgn="auto" hangingPunct="1">
              <a:spcAft>
                <a:spcPts val="0"/>
              </a:spcAft>
              <a:defRPr/>
            </a:pPr>
            <a:r>
              <a:rPr lang="nl-BE" dirty="0" err="1" smtClean="0"/>
              <a:t>addressbook</a:t>
            </a:r>
            <a:r>
              <a:rPr lang="nl-BE" dirty="0" smtClean="0"/>
              <a:t> (databank </a:t>
            </a:r>
            <a:r>
              <a:rPr lang="nl-BE" dirty="0" err="1" smtClean="0"/>
              <a:t>CoBRHA</a:t>
            </a:r>
            <a:r>
              <a:rPr lang="nl-BE" dirty="0" smtClean="0"/>
              <a:t>)</a:t>
            </a:r>
          </a:p>
          <a:p>
            <a:pPr marL="731520" lvl="2" indent="-182880" eaLnBrk="1" fontAlgn="auto" hangingPunct="1">
              <a:spcAft>
                <a:spcPts val="0"/>
              </a:spcAft>
              <a:defRPr/>
            </a:pPr>
            <a:r>
              <a:rPr lang="nl-BE" dirty="0" smtClean="0"/>
              <a:t>uniek loket van de zorgverstrekker</a:t>
            </a:r>
          </a:p>
          <a:p>
            <a:pPr lvl="1" indent="-182880" eaLnBrk="1" fontAlgn="auto" hangingPunct="1">
              <a:spcAft>
                <a:spcPts val="0"/>
              </a:spcAft>
              <a:defRPr/>
            </a:pPr>
            <a:endParaRPr lang="nl-BE" dirty="0" smtClean="0"/>
          </a:p>
          <a:p>
            <a:pPr marL="182880" indent="-182880" eaLnBrk="1" fontAlgn="auto" hangingPunct="1">
              <a:spcAft>
                <a:spcPts val="0"/>
              </a:spcAft>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p>
          <a:p>
            <a:pPr lvl="1" indent="-182880" eaLnBrk="1" fontAlgn="auto" hangingPunct="1">
              <a:spcAft>
                <a:spcPts val="0"/>
              </a:spcAft>
              <a:defRPr/>
            </a:pPr>
            <a:endParaRPr lang="nl-BE" dirty="0" smtClean="0">
              <a:sym typeface="Arial" charset="0"/>
            </a:endParaRPr>
          </a:p>
          <a:p>
            <a:pPr marL="182880" indent="-182880" eaLnBrk="1" fontAlgn="auto" hangingPunct="1">
              <a:spcAft>
                <a:spcPts val="0"/>
              </a:spcAft>
              <a:defRPr/>
            </a:pPr>
            <a:endParaRPr lang="nl-BE" dirty="0" smtClean="0"/>
          </a:p>
          <a:p>
            <a:pPr marL="182880" indent="-182880" eaLnBrk="1" fontAlgn="auto" hangingPunct="1">
              <a:spcAft>
                <a:spcPts val="0"/>
              </a:spcAft>
              <a:defRPr/>
            </a:pPr>
            <a:endParaRPr lang="nl-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38D186A-9EEB-4470-8C75-44BFA498291F}" type="slidenum">
              <a:rPr lang="en-US" altLang="en-US" smtClean="0">
                <a:solidFill>
                  <a:srgbClr val="FFFFFF"/>
                </a:solidFill>
              </a:rPr>
              <a:pPr fontAlgn="base">
                <a:spcBef>
                  <a:spcPct val="0"/>
                </a:spcBef>
                <a:spcAft>
                  <a:spcPct val="0"/>
                </a:spcAft>
                <a:defRPr/>
              </a:pPr>
              <a:t>47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p>
        </p:txBody>
      </p:sp>
      <p:sp>
        <p:nvSpPr>
          <p:cNvPr id="5325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90696BD-0A9D-425E-A447-701B1D5C3858}" type="slidenum">
              <a:rPr lang="en-US" altLang="en-US" smtClean="0">
                <a:solidFill>
                  <a:srgbClr val="FFFFFF"/>
                </a:solidFill>
              </a:rPr>
              <a:pPr fontAlgn="base">
                <a:spcBef>
                  <a:spcPct val="0"/>
                </a:spcBef>
                <a:spcAft>
                  <a:spcPct val="0"/>
                </a:spcAft>
                <a:defRPr/>
              </a:pPr>
              <a:t>48</a:t>
            </a:fld>
            <a:endParaRPr lang="en-US" altLang="en-US" smtClean="0">
              <a:solidFill>
                <a:srgbClr val="FFFFFF"/>
              </a:solidFill>
            </a:endParaRPr>
          </a:p>
        </p:txBody>
      </p:sp>
      <p:sp>
        <p:nvSpPr>
          <p:cNvPr id="53252" name="Rectangle 3"/>
          <p:cNvSpPr>
            <a:spLocks noChangeArrowheads="1"/>
          </p:cNvSpPr>
          <p:nvPr/>
        </p:nvSpPr>
        <p:spPr bwMode="auto">
          <a:xfrm>
            <a:off x="3905250" y="1052513"/>
            <a:ext cx="1311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600" b="1">
                <a:solidFill>
                  <a:srgbClr val="3E6E5A"/>
                </a:solidFill>
              </a:rPr>
              <a:t>eHealth</a:t>
            </a:r>
            <a:r>
              <a:rPr lang="en-GB" altLang="en-US" sz="1600" b="1">
                <a:solidFill>
                  <a:srgbClr val="000000"/>
                </a:solidFill>
              </a:rPr>
              <a:t>Box</a:t>
            </a:r>
            <a:endParaRPr lang="en-GB" altLang="en-US" b="1">
              <a:solidFill>
                <a:srgbClr val="000000"/>
              </a:solidFill>
            </a:endParaRPr>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4225"/>
            <a:ext cx="7053263"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19: Mobile Health (</a:t>
            </a:r>
            <a:r>
              <a:rPr lang="nl-BE" dirty="0" err="1" smtClean="0"/>
              <a:t>mHealth</a:t>
            </a:r>
            <a:r>
              <a:rPr lang="nl-BE" dirty="0" smtClean="0"/>
              <a:t>)</a:t>
            </a:r>
            <a:endParaRPr lang="nl-BE" dirty="0"/>
          </a:p>
        </p:txBody>
      </p:sp>
      <p:sp>
        <p:nvSpPr>
          <p:cNvPr id="54275" name="Rectangle 3"/>
          <p:cNvSpPr>
            <a:spLocks noGrp="1" noChangeArrowheads="1"/>
          </p:cNvSpPr>
          <p:nvPr>
            <p:ph idx="1"/>
          </p:nvPr>
        </p:nvSpPr>
        <p:spPr/>
        <p:txBody>
          <a:bodyPr/>
          <a:lstStyle/>
          <a:p>
            <a:pPr eaLnBrk="1" hangingPunct="1"/>
            <a:r>
              <a:rPr lang="nl-BE" altLang="en-US" dirty="0" smtClean="0"/>
              <a:t>Doelstellingen 2019</a:t>
            </a:r>
          </a:p>
          <a:p>
            <a:pPr lvl="1" eaLnBrk="1" hangingPunct="1"/>
            <a:r>
              <a:rPr lang="nl-BE" altLang="en-US" dirty="0" smtClean="0"/>
              <a:t>kader voor de </a:t>
            </a:r>
            <a:r>
              <a:rPr lang="nl-BE" altLang="en-US" dirty="0" err="1" smtClean="0"/>
              <a:t>mHealth</a:t>
            </a:r>
            <a:r>
              <a:rPr lang="nl-BE" altLang="en-US" dirty="0" smtClean="0"/>
              <a:t> acties &gt; efficiënte implementatie</a:t>
            </a:r>
          </a:p>
          <a:p>
            <a:pPr lvl="1" eaLnBrk="1" hangingPunct="1"/>
            <a:r>
              <a:rPr lang="nl-BE" altLang="en-US" dirty="0" smtClean="0"/>
              <a:t>ondersteuning van de zorg die gebruik maakt van </a:t>
            </a:r>
            <a:r>
              <a:rPr lang="nl-BE" altLang="en-US" dirty="0" err="1" smtClean="0"/>
              <a:t>mHealth</a:t>
            </a:r>
            <a:r>
              <a:rPr lang="nl-BE" altLang="en-US" dirty="0" smtClean="0"/>
              <a:t> toepassingen</a:t>
            </a:r>
          </a:p>
          <a:p>
            <a:pPr lvl="1" eaLnBrk="1" hangingPunct="1"/>
            <a:r>
              <a:rPr lang="nl-BE" altLang="en-US" dirty="0" smtClean="0"/>
              <a:t>juridisch, financieel en organisatorisch kader integreren in de bestaande en nieuwe zorgafspraken</a:t>
            </a:r>
          </a:p>
          <a:p>
            <a:pPr lvl="1" eaLnBrk="1" hangingPunct="1"/>
            <a:r>
              <a:rPr lang="nl-BE" altLang="en-US" dirty="0" smtClean="0"/>
              <a:t>integratie van de </a:t>
            </a:r>
            <a:r>
              <a:rPr lang="nl-BE" altLang="en-US" dirty="0" smtClean="0">
                <a:solidFill>
                  <a:srgbClr val="3E6E5A"/>
                </a:solidFill>
              </a:rPr>
              <a:t>eHealth</a:t>
            </a:r>
            <a:r>
              <a:rPr lang="nl-BE" altLang="en-US" dirty="0" smtClean="0"/>
              <a:t>-diensten in </a:t>
            </a:r>
            <a:r>
              <a:rPr lang="nl-BE" altLang="en-US" dirty="0" err="1" smtClean="0"/>
              <a:t>mHealth</a:t>
            </a:r>
            <a:endParaRPr lang="nl-BE" altLang="en-US" dirty="0" smtClean="0"/>
          </a:p>
          <a:p>
            <a:pPr lvl="1" eaLnBrk="1" hangingPunct="1"/>
            <a:r>
              <a:rPr lang="nl-BE" altLang="en-US" dirty="0" smtClean="0"/>
              <a:t>de kwaliteit en de toegankelijkheid van </a:t>
            </a:r>
            <a:r>
              <a:rPr lang="nl-BE" altLang="en-US" dirty="0" err="1" smtClean="0"/>
              <a:t>mHealth</a:t>
            </a:r>
            <a:r>
              <a:rPr lang="nl-BE" altLang="en-US" dirty="0" smtClean="0"/>
              <a:t> ondersteunen</a:t>
            </a:r>
          </a:p>
          <a:p>
            <a:pPr eaLnBrk="1" hangingPunct="1"/>
            <a:endParaRPr lang="nl-BE" altLang="en-US" dirty="0" smtClean="0"/>
          </a:p>
          <a:p>
            <a:pPr eaLnBrk="1" hangingPunct="1"/>
            <a:r>
              <a:rPr lang="nl-BE" altLang="en-US" dirty="0" smtClean="0"/>
              <a:t>Verantwoordelijke organisatie: FAGG/RIZIV/eHealth-platform</a:t>
            </a:r>
          </a:p>
          <a:p>
            <a:pPr lvl="1"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sym typeface="Arial" pitchFamily="34" charset="0"/>
            </a:endParaRPr>
          </a:p>
          <a:p>
            <a:pPr eaLnBrk="1" hangingPunct="1"/>
            <a:endParaRPr lang="nl-BE" altLang="en-US" dirty="0" smtClean="0"/>
          </a:p>
          <a:p>
            <a:pPr eaLnBrk="1" hangingPunct="1"/>
            <a:endParaRPr lang="nl-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711E403-A7C4-44B3-AACB-BD822C79E260}" type="slidenum">
              <a:rPr lang="en-US" altLang="en-US" smtClean="0">
                <a:solidFill>
                  <a:srgbClr val="FFFFFF"/>
                </a:solidFill>
              </a:rPr>
              <a:pPr fontAlgn="base">
                <a:spcBef>
                  <a:spcPct val="0"/>
                </a:spcBef>
                <a:spcAft>
                  <a:spcPct val="0"/>
                </a:spcAft>
                <a:defRPr/>
              </a:pPr>
              <a:t>49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9240"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9236"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solidFill>
                  <a:srgbClr val="3E6E5A"/>
                </a:solidFill>
              </a:rPr>
              <a:t>eGezondheid</a:t>
            </a:r>
            <a:r>
              <a:rPr lang="nl-BE" dirty="0" smtClean="0"/>
              <a:t>: het doel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9233"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9F38DC8-DFAA-43DC-AD18-A6EEC18330A1}" type="slidenum">
              <a:rPr lang="en-US" altLang="en-US" smtClean="0">
                <a:solidFill>
                  <a:srgbClr val="FFFFFF"/>
                </a:solidFill>
              </a:rPr>
              <a:pPr fontAlgn="base">
                <a:spcBef>
                  <a:spcPct val="0"/>
                </a:spcBef>
                <a:spcAft>
                  <a:spcPct val="0"/>
                </a:spcAft>
                <a:defRPr/>
              </a:pPr>
              <a:t>5</a:t>
            </a:fld>
            <a:endParaRPr lang="nl-BE" altLang="en-US"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mHealth</a:t>
            </a:r>
            <a:r>
              <a:rPr lang="nl-BE" dirty="0" smtClean="0"/>
              <a:t>: definitie</a:t>
            </a:r>
            <a:endParaRPr lang="nl-BE" dirty="0"/>
          </a:p>
        </p:txBody>
      </p:sp>
      <p:sp>
        <p:nvSpPr>
          <p:cNvPr id="3" name="Tijdelijke aanduiding voor inhoud 2"/>
          <p:cNvSpPr>
            <a:spLocks noGrp="1"/>
          </p:cNvSpPr>
          <p:nvPr>
            <p:ph idx="1"/>
          </p:nvPr>
        </p:nvSpPr>
        <p:spPr>
          <a:xfrm>
            <a:off x="457200" y="1600200"/>
            <a:ext cx="8229600" cy="4876800"/>
          </a:xfrm>
        </p:spPr>
        <p:txBody>
          <a:bodyPr/>
          <a:lstStyle/>
          <a:p>
            <a:r>
              <a:rPr lang="nl-BE" dirty="0" smtClean="0"/>
              <a:t>Digitale toepassingen die het mogelijk maken voor de patiënt, zijn omgeving en zijn zorgverstrekkers 24/7 informatie betreffende de gezondheid en welzijn te verzamelen, te visualiseren, te delen en verstandig te gebruiken</a:t>
            </a:r>
          </a:p>
          <a:p>
            <a:r>
              <a:rPr lang="nl-BE" dirty="0" smtClean="0"/>
              <a:t>Typische kenmerken</a:t>
            </a:r>
          </a:p>
          <a:p>
            <a:pPr lvl="1"/>
            <a:r>
              <a:rPr lang="nl-BE" dirty="0" smtClean="0"/>
              <a:t>gebruik van mobiele toestellen</a:t>
            </a:r>
          </a:p>
          <a:p>
            <a:pPr lvl="1"/>
            <a:r>
              <a:rPr lang="nl-BE" dirty="0" smtClean="0"/>
              <a:t>afstand tussen zorgverstrekker en patiënt</a:t>
            </a:r>
          </a:p>
          <a:p>
            <a:pPr lvl="1"/>
            <a:r>
              <a:rPr lang="nl-BE" dirty="0" smtClean="0"/>
              <a:t>verzameling van gegevens over patiënt buiten contactmomenten</a:t>
            </a:r>
          </a:p>
          <a:p>
            <a:pPr lvl="1"/>
            <a:r>
              <a:rPr lang="nl-BE" dirty="0" smtClean="0"/>
              <a:t>functionaliteit voor de patiënt zonder rechtstreeks toezicht door zorgverstrekker</a:t>
            </a:r>
          </a:p>
          <a:p>
            <a:pPr lvl="1"/>
            <a:r>
              <a:rPr lang="nl-BE" dirty="0" smtClean="0"/>
              <a:t>onrechtstreeks toezicht door zorgverstrekker in verschillende gradaties  </a:t>
            </a:r>
            <a:endParaRPr lang="nl-BE" dirty="0"/>
          </a:p>
        </p:txBody>
      </p:sp>
      <p:sp>
        <p:nvSpPr>
          <p:cNvPr id="4" name="Tijdelijke aanduiding voor datum 3"/>
          <p:cNvSpPr>
            <a:spLocks noGrp="1"/>
          </p:cNvSpPr>
          <p:nvPr>
            <p:ph type="dt" sz="half" idx="10"/>
          </p:nvPr>
        </p:nvSpPr>
        <p:spPr/>
        <p:txBody>
          <a:bodyPr/>
          <a:lstStyle/>
          <a:p>
            <a:r>
              <a:rPr lang="en-US" smtClean="0"/>
              <a:t>02/06/2016</a:t>
            </a:r>
            <a:endParaRPr lang="en-US" dirty="0"/>
          </a:p>
        </p:txBody>
      </p:sp>
      <p:sp>
        <p:nvSpPr>
          <p:cNvPr id="5" name="Tijdelijke aanduiding voor dianummer 4"/>
          <p:cNvSpPr>
            <a:spLocks noGrp="1"/>
          </p:cNvSpPr>
          <p:nvPr>
            <p:ph type="sldNum" sz="quarter" idx="12"/>
          </p:nvPr>
        </p:nvSpPr>
        <p:spPr/>
        <p:txBody>
          <a:bodyPr/>
          <a:lstStyle/>
          <a:p>
            <a:fld id="{7C6CF321-46D5-43FB-B2D8-5E174ADF2AAC}" type="slidenum">
              <a:rPr lang="en-US" smtClean="0"/>
              <a:pPr/>
              <a:t>50</a:t>
            </a:fld>
            <a:endParaRPr lang="en-US" dirty="0"/>
          </a:p>
        </p:txBody>
      </p:sp>
    </p:spTree>
    <p:extLst>
      <p:ext uri="{BB962C8B-B14F-4D97-AF65-F5344CB8AC3E}">
        <p14:creationId xmlns:p14="http://schemas.microsoft.com/office/powerpoint/2010/main" val="2955530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a:t>
            </a:r>
            <a:r>
              <a:rPr lang="fr-BE" altLang="en-US" dirty="0" err="1" smtClean="0">
                <a:sym typeface="Arial" charset="0"/>
              </a:rPr>
              <a:t>soorten</a:t>
            </a:r>
            <a:r>
              <a:rPr lang="fr-BE" altLang="en-US" dirty="0" smtClean="0">
                <a:sym typeface="Arial" charset="0"/>
              </a:rPr>
              <a:t> </a:t>
            </a:r>
            <a:r>
              <a:rPr lang="fr-BE" altLang="en-US" dirty="0" err="1" smtClean="0">
                <a:sym typeface="Arial" charset="0"/>
              </a:rPr>
              <a:t>apps</a:t>
            </a:r>
            <a:r>
              <a:rPr lang="fr-BE" altLang="en-US" dirty="0" smtClean="0">
                <a:sym typeface="Arial" charset="0"/>
              </a:rPr>
              <a:t> en </a:t>
            </a:r>
            <a:r>
              <a:rPr lang="fr-BE" altLang="en-US" dirty="0" err="1" smtClean="0">
                <a:sym typeface="Arial" charset="0"/>
              </a:rPr>
              <a:t>wearables</a:t>
            </a:r>
            <a:endParaRPr lang="fr-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fr-BE" dirty="0" smtClean="0"/>
              <a:t>Apps </a:t>
            </a:r>
            <a:r>
              <a:rPr lang="fr-BE" dirty="0" err="1" smtClean="0"/>
              <a:t>gericht</a:t>
            </a:r>
            <a:r>
              <a:rPr lang="fr-BE" dirty="0" smtClean="0"/>
              <a:t> op </a:t>
            </a:r>
            <a:r>
              <a:rPr lang="fr-BE" dirty="0" err="1" smtClean="0"/>
              <a:t>communicatie</a:t>
            </a:r>
            <a:r>
              <a:rPr lang="fr-BE" dirty="0" smtClean="0"/>
              <a:t>, </a:t>
            </a:r>
            <a:r>
              <a:rPr lang="fr-BE" dirty="0" err="1" smtClean="0"/>
              <a:t>bvb</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on line en </a:t>
            </a:r>
            <a:r>
              <a:rPr lang="fr-BE" dirty="0" err="1" smtClean="0"/>
              <a:t>rechtstreeks</a:t>
            </a:r>
            <a:r>
              <a:rPr lang="fr-BE" dirty="0" smtClean="0"/>
              <a:t> </a:t>
            </a:r>
            <a:r>
              <a:rPr lang="fr-BE" dirty="0" err="1" smtClean="0"/>
              <a:t>vragen</a:t>
            </a:r>
            <a:r>
              <a:rPr lang="fr-BE" dirty="0" smtClean="0"/>
              <a:t> </a:t>
            </a:r>
            <a:r>
              <a:rPr lang="fr-BE" dirty="0" err="1" smtClean="0"/>
              <a:t>kunnen</a:t>
            </a:r>
            <a:r>
              <a:rPr lang="fr-BE" dirty="0" smtClean="0"/>
              <a:t> </a:t>
            </a:r>
            <a:r>
              <a:rPr lang="fr-BE" dirty="0" err="1" smtClean="0"/>
              <a:t>stellen</a:t>
            </a:r>
            <a:r>
              <a:rPr lang="fr-BE" dirty="0" smtClean="0"/>
              <a:t> </a:t>
            </a:r>
            <a:r>
              <a:rPr lang="fr-BE" dirty="0" err="1" smtClean="0"/>
              <a:t>aan</a:t>
            </a:r>
            <a:r>
              <a:rPr lang="fr-BE" dirty="0" smtClean="0"/>
              <a:t> </a:t>
            </a:r>
            <a:r>
              <a:rPr lang="fr-BE" dirty="0" err="1" smtClean="0"/>
              <a:t>een</a:t>
            </a:r>
            <a:r>
              <a:rPr lang="fr-BE" dirty="0" smtClean="0"/>
              <a:t> </a:t>
            </a:r>
            <a:r>
              <a:rPr lang="fr-BE" dirty="0" err="1" smtClean="0"/>
              <a:t>zorgverstrekker</a:t>
            </a:r>
            <a:r>
              <a:rPr lang="fr-BE" dirty="0" smtClean="0"/>
              <a:t> (</a:t>
            </a:r>
            <a:r>
              <a:rPr lang="fr-BE" dirty="0" err="1" smtClean="0"/>
              <a:t>telecoaching</a:t>
            </a:r>
            <a:r>
              <a:rPr lang="fr-BE" dirty="0" smtClean="0"/>
              <a:t>)</a:t>
            </a:r>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kunnen</a:t>
            </a:r>
            <a:r>
              <a:rPr lang="fr-BE" dirty="0" smtClean="0"/>
              <a:t> </a:t>
            </a:r>
            <a:r>
              <a:rPr lang="fr-BE" dirty="0" err="1" smtClean="0"/>
              <a:t>antwoorden</a:t>
            </a:r>
            <a:r>
              <a:rPr lang="fr-BE" dirty="0" smtClean="0"/>
              <a:t> op </a:t>
            </a:r>
            <a:r>
              <a:rPr lang="fr-BE" dirty="0" err="1" smtClean="0"/>
              <a:t>vragen</a:t>
            </a:r>
            <a:r>
              <a:rPr lang="fr-BE" dirty="0" smtClean="0"/>
              <a:t> van </a:t>
            </a:r>
            <a:r>
              <a:rPr lang="fr-BE" dirty="0" err="1" smtClean="0"/>
              <a:t>onderzoekers</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toegang</a:t>
            </a:r>
            <a:r>
              <a:rPr lang="fr-BE" dirty="0" smtClean="0"/>
              <a:t> </a:t>
            </a:r>
            <a:r>
              <a:rPr lang="fr-BE" dirty="0" err="1" smtClean="0"/>
              <a:t>kunnen</a:t>
            </a:r>
            <a:r>
              <a:rPr lang="fr-BE" dirty="0" smtClean="0"/>
              <a:t> </a:t>
            </a:r>
            <a:r>
              <a:rPr lang="fr-BE" dirty="0" err="1" smtClean="0"/>
              <a:t>hebben</a:t>
            </a:r>
            <a:r>
              <a:rPr lang="fr-BE" dirty="0" smtClean="0"/>
              <a:t> </a:t>
            </a:r>
            <a:r>
              <a:rPr lang="fr-BE" dirty="0" err="1" smtClean="0"/>
              <a:t>tot</a:t>
            </a:r>
            <a:r>
              <a:rPr lang="fr-BE" dirty="0" smtClean="0"/>
              <a:t> hun </a:t>
            </a:r>
            <a:r>
              <a:rPr lang="fr-BE" dirty="0" err="1" smtClean="0"/>
              <a:t>elektronisch</a:t>
            </a:r>
            <a:r>
              <a:rPr lang="fr-BE" dirty="0" smtClean="0"/>
              <a:t> </a:t>
            </a:r>
            <a:r>
              <a:rPr lang="fr-BE" dirty="0" err="1" smtClean="0"/>
              <a:t>patiëntendossier</a:t>
            </a:r>
            <a:endParaRPr lang="fr-BE" dirty="0" smtClean="0"/>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smtClean="0"/>
              <a:t>Apps die </a:t>
            </a:r>
            <a:r>
              <a:rPr lang="fr-BE" dirty="0" err="1" smtClean="0"/>
              <a:t>dienst</a:t>
            </a:r>
            <a:r>
              <a:rPr lang="fr-BE" dirty="0" smtClean="0"/>
              <a:t> </a:t>
            </a:r>
            <a:r>
              <a:rPr lang="fr-BE" dirty="0" err="1" smtClean="0"/>
              <a:t>doen</a:t>
            </a:r>
            <a:r>
              <a:rPr lang="fr-BE" dirty="0" smtClean="0"/>
              <a:t> </a:t>
            </a:r>
            <a:r>
              <a:rPr lang="fr-BE" dirty="0" err="1" smtClean="0"/>
              <a:t>als</a:t>
            </a:r>
            <a:r>
              <a:rPr lang="fr-BE" dirty="0" smtClean="0"/>
              <a:t> </a:t>
            </a:r>
            <a:r>
              <a:rPr lang="fr-BE" dirty="0" err="1" smtClean="0"/>
              <a:t>referentiewerk</a:t>
            </a:r>
            <a:r>
              <a:rPr lang="fr-BE" dirty="0" smtClean="0"/>
              <a:t> </a:t>
            </a:r>
            <a:r>
              <a:rPr lang="fr-BE" dirty="0" err="1" smtClean="0"/>
              <a:t>voor</a:t>
            </a:r>
            <a:r>
              <a:rPr lang="fr-BE" dirty="0" smtClean="0"/>
              <a:t> </a:t>
            </a:r>
            <a:r>
              <a:rPr lang="fr-BE" dirty="0" err="1" smtClean="0"/>
              <a:t>gezondheidsinformatie</a:t>
            </a:r>
            <a:r>
              <a:rPr lang="fr-BE" dirty="0" smtClean="0"/>
              <a:t> (</a:t>
            </a:r>
            <a:r>
              <a:rPr lang="fr-BE" dirty="0" err="1" smtClean="0"/>
              <a:t>voor</a:t>
            </a:r>
            <a:r>
              <a:rPr lang="fr-BE" dirty="0" smtClean="0"/>
              <a:t> </a:t>
            </a:r>
            <a:r>
              <a:rPr lang="fr-BE" dirty="0" err="1" smtClean="0"/>
              <a:t>zorgverstrekkers</a:t>
            </a:r>
            <a:r>
              <a:rPr lang="fr-BE" dirty="0" smtClean="0"/>
              <a:t> en/of </a:t>
            </a:r>
            <a:r>
              <a:rPr lang="fr-BE" dirty="0" err="1" smtClean="0"/>
              <a:t>patienten</a:t>
            </a:r>
            <a:r>
              <a:rPr lang="fr-BE" dirty="0" smtClean="0"/>
              <a:t>)</a:t>
            </a:r>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err="1" smtClean="0"/>
              <a:t>Trainingsapps</a:t>
            </a:r>
            <a:r>
              <a:rPr lang="fr-BE" dirty="0" smtClean="0"/>
              <a:t>: </a:t>
            </a:r>
            <a:r>
              <a:rPr lang="fr-BE" dirty="0" err="1" smtClean="0"/>
              <a:t>apps</a:t>
            </a:r>
            <a:r>
              <a:rPr lang="fr-BE" dirty="0" smtClean="0"/>
              <a:t> </a:t>
            </a:r>
            <a:r>
              <a:rPr lang="fr-BE" dirty="0" err="1" smtClean="0"/>
              <a:t>gebruikt</a:t>
            </a:r>
            <a:r>
              <a:rPr lang="fr-BE" dirty="0" smtClean="0"/>
              <a:t> </a:t>
            </a:r>
            <a:r>
              <a:rPr lang="fr-BE" dirty="0" err="1" smtClean="0"/>
              <a:t>voor</a:t>
            </a:r>
            <a:r>
              <a:rPr lang="fr-BE" dirty="0" smtClean="0"/>
              <a:t> (permanente) </a:t>
            </a:r>
            <a:r>
              <a:rPr lang="fr-BE" dirty="0" err="1" smtClean="0"/>
              <a:t>vorming</a:t>
            </a:r>
            <a:r>
              <a:rPr lang="fr-BE" dirty="0" smtClean="0"/>
              <a:t> van </a:t>
            </a:r>
            <a:r>
              <a:rPr lang="fr-BE" dirty="0" err="1" smtClean="0"/>
              <a:t>zorgverstrekkers</a:t>
            </a:r>
            <a:r>
              <a:rPr lang="fr-BE" dirty="0" smtClean="0"/>
              <a:t> en/of </a:t>
            </a:r>
            <a:r>
              <a:rPr lang="fr-BE" dirty="0" err="1" smtClean="0"/>
              <a:t>patienten</a:t>
            </a:r>
            <a:endParaRPr lang="fr-BE" dirty="0" smtClean="0"/>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
        <p:nvSpPr>
          <p:cNvPr id="5530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40D4BE8-5869-419B-A190-60B847B995FC}" type="slidenum">
              <a:rPr lang="en-US" altLang="en-US" smtClean="0">
                <a:solidFill>
                  <a:srgbClr val="FFFFFF"/>
                </a:solidFill>
              </a:rPr>
              <a:pPr fontAlgn="base">
                <a:spcBef>
                  <a:spcPct val="0"/>
                </a:spcBef>
                <a:spcAft>
                  <a:spcPct val="0"/>
                </a:spcAft>
                <a:defRPr/>
              </a:pPr>
              <a:t>51</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dirty="0" err="1" smtClean="0"/>
              <a:t>mHealth</a:t>
            </a:r>
            <a:r>
              <a:rPr lang="fr-BE" dirty="0" smtClean="0"/>
              <a:t>: </a:t>
            </a:r>
            <a:r>
              <a:rPr lang="fr-BE" dirty="0" err="1" smtClean="0"/>
              <a:t>soorten</a:t>
            </a:r>
            <a:r>
              <a:rPr lang="fr-BE" dirty="0" smtClean="0"/>
              <a:t> </a:t>
            </a:r>
            <a:r>
              <a:rPr lang="fr-BE" dirty="0" err="1" smtClean="0"/>
              <a:t>apps</a:t>
            </a:r>
            <a:r>
              <a:rPr lang="fr-BE" dirty="0" smtClean="0"/>
              <a:t> en </a:t>
            </a:r>
            <a:r>
              <a:rPr lang="fr-BE" dirty="0" err="1" smtClean="0"/>
              <a:t>wearables</a:t>
            </a:r>
            <a:endParaRPr lang="fr-BE" dirty="0"/>
          </a:p>
        </p:txBody>
      </p:sp>
      <p:sp>
        <p:nvSpPr>
          <p:cNvPr id="56323" name="Tijdelijke aanduiding voor inhoud 2"/>
          <p:cNvSpPr>
            <a:spLocks noGrp="1"/>
          </p:cNvSpPr>
          <p:nvPr>
            <p:ph idx="1"/>
          </p:nvPr>
        </p:nvSpPr>
        <p:spPr/>
        <p:txBody>
          <a:bodyPr/>
          <a:lstStyle/>
          <a:p>
            <a:pPr eaLnBrk="1" hangingPunct="1"/>
            <a:r>
              <a:rPr lang="fr-BE" altLang="en-US" dirty="0" smtClean="0"/>
              <a:t>Monitoring: </a:t>
            </a:r>
            <a:r>
              <a:rPr lang="fr-BE" altLang="en-US" dirty="0" err="1" smtClean="0"/>
              <a:t>apps</a:t>
            </a:r>
            <a:r>
              <a:rPr lang="fr-BE" altLang="en-US" dirty="0" smtClean="0"/>
              <a:t> en </a:t>
            </a:r>
            <a:r>
              <a:rPr lang="fr-BE" altLang="en-US" dirty="0" err="1" smtClean="0"/>
              <a:t>wearables</a:t>
            </a:r>
            <a:r>
              <a:rPr lang="fr-BE" altLang="en-US" dirty="0" smtClean="0"/>
              <a:t> die </a:t>
            </a:r>
            <a:r>
              <a:rPr lang="fr-BE" altLang="en-US" dirty="0" err="1" smtClean="0"/>
              <a:t>gezondheids-parameters</a:t>
            </a:r>
            <a:r>
              <a:rPr lang="fr-BE" altLang="en-US" dirty="0" smtClean="0"/>
              <a:t> </a:t>
            </a:r>
            <a:r>
              <a:rPr lang="fr-BE" altLang="en-US" dirty="0" err="1" smtClean="0"/>
              <a:t>meten</a:t>
            </a:r>
            <a:r>
              <a:rPr lang="fr-BE" altLang="en-US" dirty="0" smtClean="0"/>
              <a:t>, </a:t>
            </a:r>
            <a:r>
              <a:rPr lang="fr-BE" altLang="en-US" dirty="0" err="1" smtClean="0"/>
              <a:t>registreren</a:t>
            </a:r>
            <a:r>
              <a:rPr lang="fr-BE" altLang="en-US" dirty="0" smtClean="0"/>
              <a:t> en/of </a:t>
            </a:r>
            <a:r>
              <a:rPr lang="fr-BE" altLang="en-US" dirty="0" err="1" smtClean="0"/>
              <a:t>doorsturen</a:t>
            </a:r>
            <a:endParaRPr lang="fr-BE" altLang="en-US" dirty="0" smtClean="0"/>
          </a:p>
          <a:p>
            <a:pPr eaLnBrk="1" hangingPunct="1"/>
            <a:endParaRPr lang="fr-BE" altLang="en-US" dirty="0" smtClean="0"/>
          </a:p>
          <a:p>
            <a:pPr eaLnBrk="1" hangingPunct="1"/>
            <a:r>
              <a:rPr lang="fr-BE" altLang="en-US" dirty="0" smtClean="0"/>
              <a:t>Apps en </a:t>
            </a:r>
            <a:r>
              <a:rPr lang="fr-BE" altLang="en-US" dirty="0" err="1" smtClean="0"/>
              <a:t>wearables</a:t>
            </a:r>
            <a:r>
              <a:rPr lang="fr-BE" altLang="en-US" dirty="0" smtClean="0"/>
              <a:t> </a:t>
            </a:r>
            <a:r>
              <a:rPr lang="fr-BE" altLang="en-US" dirty="0" err="1" smtClean="0"/>
              <a:t>voor</a:t>
            </a:r>
            <a:r>
              <a:rPr lang="fr-BE" altLang="en-US" dirty="0" smtClean="0"/>
              <a:t> </a:t>
            </a:r>
            <a:r>
              <a:rPr lang="fr-BE" altLang="en-US" dirty="0" err="1" smtClean="0"/>
              <a:t>zelfmanagement</a:t>
            </a:r>
            <a:r>
              <a:rPr lang="fr-BE" altLang="en-US" dirty="0" smtClean="0"/>
              <a:t> op het </a:t>
            </a:r>
            <a:r>
              <a:rPr lang="fr-BE" altLang="en-US" dirty="0" err="1" smtClean="0"/>
              <a:t>vlak</a:t>
            </a:r>
            <a:r>
              <a:rPr lang="fr-BE" altLang="en-US" dirty="0" smtClean="0"/>
              <a:t> van </a:t>
            </a:r>
            <a:r>
              <a:rPr lang="fr-BE" altLang="en-US" dirty="0" err="1" smtClean="0"/>
              <a:t>gezondheid</a:t>
            </a:r>
            <a:endParaRPr lang="fr-BE" altLang="en-US" dirty="0" smtClean="0"/>
          </a:p>
          <a:p>
            <a:pPr eaLnBrk="1" hangingPunct="1"/>
            <a:endParaRPr lang="fr-BE" altLang="en-US" dirty="0" smtClean="0"/>
          </a:p>
          <a:p>
            <a:pPr eaLnBrk="1" hangingPunct="1"/>
            <a:r>
              <a:rPr lang="fr-BE" altLang="en-US" dirty="0" err="1" smtClean="0"/>
              <a:t>Medische</a:t>
            </a:r>
            <a:r>
              <a:rPr lang="fr-BE" altLang="en-US" dirty="0" smtClean="0"/>
              <a:t> </a:t>
            </a:r>
            <a:r>
              <a:rPr lang="fr-BE" altLang="en-US" dirty="0" err="1" smtClean="0"/>
              <a:t>hulpmiddelen</a:t>
            </a:r>
            <a:r>
              <a:rPr lang="fr-BE" altLang="en-US" dirty="0" smtClean="0"/>
              <a:t>: </a:t>
            </a:r>
            <a:r>
              <a:rPr lang="fr-BE" altLang="en-US" dirty="0" err="1" smtClean="0"/>
              <a:t>apps</a:t>
            </a:r>
            <a:r>
              <a:rPr lang="fr-BE" altLang="en-US" dirty="0" smtClean="0"/>
              <a:t> en </a:t>
            </a:r>
            <a:r>
              <a:rPr lang="fr-BE" altLang="en-US" dirty="0" err="1" smtClean="0"/>
              <a:t>wearables</a:t>
            </a:r>
            <a:r>
              <a:rPr lang="fr-BE" altLang="en-US" dirty="0" smtClean="0"/>
              <a:t> </a:t>
            </a:r>
            <a:r>
              <a:rPr lang="fr-BE" altLang="en-US" dirty="0" err="1" smtClean="0"/>
              <a:t>gebruikt</a:t>
            </a:r>
            <a:r>
              <a:rPr lang="fr-BE" altLang="en-US" dirty="0" smtClean="0"/>
              <a:t> </a:t>
            </a:r>
            <a:r>
              <a:rPr lang="fr-BE" altLang="en-US" dirty="0" err="1" smtClean="0"/>
              <a:t>voor</a:t>
            </a:r>
            <a:r>
              <a:rPr lang="fr-BE" altLang="en-US" dirty="0" smtClean="0"/>
              <a:t> </a:t>
            </a:r>
            <a:r>
              <a:rPr lang="fr-BE" altLang="en-US" dirty="0" err="1" smtClean="0"/>
              <a:t>diagnostische</a:t>
            </a:r>
            <a:r>
              <a:rPr lang="fr-BE" altLang="en-US" dirty="0" smtClean="0"/>
              <a:t> of </a:t>
            </a:r>
            <a:r>
              <a:rPr lang="fr-BE" altLang="en-US" dirty="0" err="1" smtClean="0"/>
              <a:t>therapeutische</a:t>
            </a:r>
            <a:r>
              <a:rPr lang="fr-BE" altLang="en-US" dirty="0" smtClean="0"/>
              <a:t> </a:t>
            </a:r>
            <a:r>
              <a:rPr lang="fr-BE" altLang="en-US" dirty="0" err="1" smtClean="0"/>
              <a:t>doeleinden</a:t>
            </a:r>
            <a:endParaRPr lang="fr-BE" altLang="en-US" dirty="0" smtClean="0"/>
          </a:p>
          <a:p>
            <a:pPr marL="273050" lvl="1" indent="0" eaLnBrk="1" hangingPunct="1">
              <a:buFont typeface="Arial" pitchFamily="34" charset="0"/>
              <a:buNone/>
            </a:pPr>
            <a:endParaRPr lang="fr-BE" altLang="en-US" dirty="0" smtClean="0"/>
          </a:p>
        </p:txBody>
      </p:sp>
      <p:sp>
        <p:nvSpPr>
          <p:cNvPr id="56324"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A822F55-E976-4909-9DFB-ECD6E5BEF132}" type="slidenum">
              <a:rPr lang="en-US" altLang="en-US" smtClean="0">
                <a:solidFill>
                  <a:srgbClr val="FFFFFF"/>
                </a:solidFill>
              </a:rPr>
              <a:pPr fontAlgn="base">
                <a:spcBef>
                  <a:spcPct val="0"/>
                </a:spcBef>
                <a:spcAft>
                  <a:spcPct val="0"/>
                </a:spcAft>
                <a:defRPr/>
              </a:pPr>
              <a:t>52</a:t>
            </a:fld>
            <a:endParaRPr lang="fr-BE" altLang="en-US" smtClean="0">
              <a:solidFill>
                <a:srgbClr val="FFFFFF"/>
              </a:solidFill>
            </a:endParaRPr>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Medisch</a:t>
            </a:r>
            <a:r>
              <a:rPr lang="fr-BE" altLang="en-US" dirty="0" smtClean="0">
                <a:sym typeface="Arial" charset="0"/>
              </a:rPr>
              <a:t> </a:t>
            </a:r>
            <a:r>
              <a:rPr lang="fr-BE" altLang="en-US" dirty="0" err="1" smtClean="0">
                <a:sym typeface="Arial" charset="0"/>
              </a:rPr>
              <a:t>hulpmiddel</a:t>
            </a:r>
            <a:endParaRPr lang="fr-BE" altLang="en-US" dirty="0">
              <a:sym typeface="Arial" charset="0"/>
            </a:endParaRPr>
          </a:p>
        </p:txBody>
      </p:sp>
      <p:sp>
        <p:nvSpPr>
          <p:cNvPr id="57347" name="Rectangle 3"/>
          <p:cNvSpPr>
            <a:spLocks noGrp="1" noChangeArrowheads="1"/>
          </p:cNvSpPr>
          <p:nvPr>
            <p:ph idx="1"/>
          </p:nvPr>
        </p:nvSpPr>
        <p:spPr/>
        <p:txBody>
          <a:bodyPr/>
          <a:lstStyle/>
          <a:p>
            <a:pPr eaLnBrk="1" hangingPunct="1"/>
            <a:r>
              <a:rPr lang="fr-BE" altLang="en-US" dirty="0" err="1">
                <a:sym typeface="Arial" pitchFamily="34" charset="0"/>
              </a:rPr>
              <a:t>E</a:t>
            </a:r>
            <a:r>
              <a:rPr lang="fr-BE" altLang="en-US" dirty="0" err="1" smtClean="0">
                <a:sym typeface="Arial" pitchFamily="34" charset="0"/>
              </a:rPr>
              <a:t>lk</a:t>
            </a:r>
            <a:r>
              <a:rPr lang="fr-BE" altLang="en-US" dirty="0" smtClean="0">
                <a:sym typeface="Arial" pitchFamily="34" charset="0"/>
              </a:rPr>
              <a:t>(e) instrument, </a:t>
            </a:r>
            <a:r>
              <a:rPr lang="fr-BE" altLang="en-US" dirty="0" err="1" smtClean="0">
                <a:sym typeface="Arial" pitchFamily="34" charset="0"/>
              </a:rPr>
              <a:t>apparaat</a:t>
            </a:r>
            <a:r>
              <a:rPr lang="fr-BE" altLang="en-US" dirty="0" smtClean="0">
                <a:sym typeface="Arial" pitchFamily="34" charset="0"/>
              </a:rPr>
              <a:t>, software, </a:t>
            </a:r>
            <a:r>
              <a:rPr lang="fr-BE" altLang="en-US" dirty="0" err="1" smtClean="0">
                <a:sym typeface="Arial" pitchFamily="34" charset="0"/>
              </a:rPr>
              <a:t>substantie</a:t>
            </a:r>
            <a:r>
              <a:rPr lang="fr-BE" altLang="en-US" dirty="0" smtClean="0">
                <a:sym typeface="Arial" pitchFamily="34" charset="0"/>
              </a:rPr>
              <a:t> of </a:t>
            </a:r>
            <a:r>
              <a:rPr lang="fr-BE" altLang="en-US" dirty="0" err="1" smtClean="0">
                <a:sym typeface="Arial" pitchFamily="34" charset="0"/>
              </a:rPr>
              <a:t>ander</a:t>
            </a:r>
            <a:r>
              <a:rPr lang="fr-BE" altLang="en-US" dirty="0" smtClean="0">
                <a:sym typeface="Arial" pitchFamily="34" charset="0"/>
              </a:rPr>
              <a:t> </a:t>
            </a:r>
            <a:r>
              <a:rPr lang="fr-BE" altLang="en-US" dirty="0" err="1" smtClean="0">
                <a:sym typeface="Arial" pitchFamily="34" charset="0"/>
              </a:rPr>
              <a:t>middel</a:t>
            </a:r>
            <a:endParaRPr lang="fr-BE" altLang="en-US" dirty="0" smtClean="0">
              <a:sym typeface="Arial" pitchFamily="34" charset="0"/>
            </a:endParaRPr>
          </a:p>
          <a:p>
            <a:pPr eaLnBrk="1" hangingPunct="1"/>
            <a:r>
              <a:rPr lang="fr-BE" altLang="en-US" dirty="0">
                <a:sym typeface="Arial" pitchFamily="34" charset="0"/>
              </a:rPr>
              <a:t>M</a:t>
            </a:r>
            <a:r>
              <a:rPr lang="fr-BE" altLang="en-US" dirty="0" smtClean="0">
                <a:sym typeface="Arial" pitchFamily="34" charset="0"/>
              </a:rPr>
              <a:t>et </a:t>
            </a:r>
            <a:r>
              <a:rPr lang="fr-BE" altLang="en-US" dirty="0" err="1" smtClean="0">
                <a:sym typeface="Arial" pitchFamily="34" charset="0"/>
              </a:rPr>
              <a:t>inbegrip</a:t>
            </a:r>
            <a:r>
              <a:rPr lang="fr-BE" altLang="en-US" dirty="0" smtClean="0">
                <a:sym typeface="Arial" pitchFamily="34" charset="0"/>
              </a:rPr>
              <a:t> van </a:t>
            </a:r>
            <a:r>
              <a:rPr lang="fr-BE" altLang="en-US" dirty="0" err="1" smtClean="0">
                <a:sym typeface="Arial" pitchFamily="34" charset="0"/>
              </a:rPr>
              <a:t>elk</a:t>
            </a:r>
            <a:r>
              <a:rPr lang="fr-BE" altLang="en-US" dirty="0" smtClean="0">
                <a:sym typeface="Arial" pitchFamily="34" charset="0"/>
              </a:rPr>
              <a:t> </a:t>
            </a:r>
            <a:r>
              <a:rPr lang="fr-BE" altLang="en-US" dirty="0" err="1" smtClean="0">
                <a:sym typeface="Arial" pitchFamily="34" charset="0"/>
              </a:rPr>
              <a:t>hulpmiddel</a:t>
            </a:r>
            <a:r>
              <a:rPr lang="fr-BE" altLang="en-US" dirty="0" smtClean="0">
                <a:sym typeface="Arial" pitchFamily="34" charset="0"/>
              </a:rPr>
              <a:t> of software </a:t>
            </a:r>
            <a:r>
              <a:rPr lang="fr-BE" altLang="en-US" dirty="0" err="1" smtClean="0">
                <a:sym typeface="Arial" pitchFamily="34" charset="0"/>
              </a:rPr>
              <a:t>nodig</a:t>
            </a:r>
            <a:r>
              <a:rPr lang="fr-BE" altLang="en-US" dirty="0" smtClean="0">
                <a:sym typeface="Arial" pitchFamily="34" charset="0"/>
              </a:rPr>
              <a:t> </a:t>
            </a:r>
            <a:r>
              <a:rPr lang="fr-BE" altLang="en-US" dirty="0" err="1" smtClean="0">
                <a:sym typeface="Arial" pitchFamily="34" charset="0"/>
              </a:rPr>
              <a:t>voor</a:t>
            </a:r>
            <a:r>
              <a:rPr lang="fr-BE" altLang="en-US" dirty="0" smtClean="0">
                <a:sym typeface="Arial" pitchFamily="34" charset="0"/>
              </a:rPr>
              <a:t> </a:t>
            </a:r>
            <a:r>
              <a:rPr lang="fr-BE" altLang="en-US" dirty="0" err="1" smtClean="0">
                <a:sym typeface="Arial" pitchFamily="34" charset="0"/>
              </a:rPr>
              <a:t>zijn</a:t>
            </a:r>
            <a:r>
              <a:rPr lang="fr-BE" altLang="en-US" dirty="0" smtClean="0">
                <a:sym typeface="Arial" pitchFamily="34" charset="0"/>
              </a:rPr>
              <a:t> </a:t>
            </a:r>
            <a:r>
              <a:rPr lang="fr-BE" altLang="en-US" dirty="0" err="1" smtClean="0">
                <a:sym typeface="Arial" pitchFamily="34" charset="0"/>
              </a:rPr>
              <a:t>goede</a:t>
            </a:r>
            <a:r>
              <a:rPr lang="fr-BE" altLang="en-US" dirty="0" smtClean="0">
                <a:sym typeface="Arial" pitchFamily="34" charset="0"/>
              </a:rPr>
              <a:t> </a:t>
            </a:r>
            <a:r>
              <a:rPr lang="fr-BE" altLang="en-US" dirty="0" err="1" smtClean="0">
                <a:sym typeface="Arial" pitchFamily="34" charset="0"/>
              </a:rPr>
              <a:t>werking</a:t>
            </a:r>
            <a:endParaRPr lang="fr-BE" altLang="en-US" dirty="0" smtClean="0">
              <a:sym typeface="Arial" pitchFamily="34" charset="0"/>
            </a:endParaRPr>
          </a:p>
          <a:p>
            <a:pPr eaLnBrk="1" hangingPunct="1"/>
            <a:r>
              <a:rPr lang="fr-BE" altLang="en-US" dirty="0">
                <a:sym typeface="Arial" pitchFamily="34" charset="0"/>
              </a:rPr>
              <a:t>D</a:t>
            </a:r>
            <a:r>
              <a:rPr lang="fr-BE" altLang="en-US" dirty="0" smtClean="0">
                <a:sym typeface="Arial" pitchFamily="34" charset="0"/>
              </a:rPr>
              <a:t>at, </a:t>
            </a:r>
            <a:r>
              <a:rPr lang="fr-BE" altLang="en-US" dirty="0" err="1" smtClean="0">
                <a:sym typeface="Arial" pitchFamily="34" charset="0"/>
              </a:rPr>
              <a:t>afzonderlijk</a:t>
            </a:r>
            <a:r>
              <a:rPr lang="fr-BE" altLang="en-US" dirty="0" smtClean="0">
                <a:sym typeface="Arial" pitchFamily="34" charset="0"/>
              </a:rPr>
              <a:t> of in </a:t>
            </a:r>
            <a:r>
              <a:rPr lang="fr-BE" altLang="en-US" dirty="0" err="1" smtClean="0">
                <a:sym typeface="Arial" pitchFamily="34" charset="0"/>
              </a:rPr>
              <a:t>combinatie</a:t>
            </a:r>
            <a:r>
              <a:rPr lang="fr-BE" altLang="en-US" dirty="0" smtClean="0">
                <a:sym typeface="Arial" pitchFamily="34" charset="0"/>
              </a:rPr>
              <a:t> met </a:t>
            </a:r>
            <a:r>
              <a:rPr lang="fr-BE" altLang="en-US" dirty="0" err="1" smtClean="0">
                <a:sym typeface="Arial" pitchFamily="34" charset="0"/>
              </a:rPr>
              <a:t>andere</a:t>
            </a:r>
            <a:r>
              <a:rPr lang="fr-BE" altLang="en-US" dirty="0" smtClean="0">
                <a:sym typeface="Arial" pitchFamily="34" charset="0"/>
              </a:rPr>
              <a:t> </a:t>
            </a:r>
            <a:r>
              <a:rPr lang="fr-BE" altLang="en-US" dirty="0" err="1" smtClean="0">
                <a:sym typeface="Arial" pitchFamily="34" charset="0"/>
              </a:rPr>
              <a:t>middelen</a:t>
            </a:r>
            <a:r>
              <a:rPr lang="fr-BE" altLang="en-US" dirty="0" smtClean="0">
                <a:sym typeface="Arial" pitchFamily="34" charset="0"/>
              </a:rPr>
              <a:t>,</a:t>
            </a:r>
          </a:p>
          <a:p>
            <a:pPr eaLnBrk="1" hangingPunct="1"/>
            <a:r>
              <a:rPr lang="fr-BE" altLang="en-US" dirty="0" err="1">
                <a:sym typeface="Arial" pitchFamily="34" charset="0"/>
              </a:rPr>
              <a:t>D</a:t>
            </a:r>
            <a:r>
              <a:rPr lang="fr-BE" altLang="en-US" dirty="0" err="1" smtClean="0">
                <a:sym typeface="Arial" pitchFamily="34" charset="0"/>
              </a:rPr>
              <a:t>oor</a:t>
            </a:r>
            <a:r>
              <a:rPr lang="fr-BE" altLang="en-US" dirty="0" smtClean="0">
                <a:sym typeface="Arial" pitchFamily="34" charset="0"/>
              </a:rPr>
              <a:t> de </a:t>
            </a:r>
            <a:r>
              <a:rPr lang="fr-BE" altLang="en-US" dirty="0" err="1" smtClean="0">
                <a:sym typeface="Arial" pitchFamily="34" charset="0"/>
              </a:rPr>
              <a:t>fabrikant</a:t>
            </a:r>
            <a:r>
              <a:rPr lang="fr-BE" altLang="en-US" dirty="0" smtClean="0">
                <a:sym typeface="Arial" pitchFamily="34" charset="0"/>
              </a:rPr>
              <a:t> </a:t>
            </a:r>
            <a:r>
              <a:rPr lang="fr-BE" altLang="en-US" dirty="0" err="1" smtClean="0">
                <a:sym typeface="Arial" pitchFamily="34" charset="0"/>
              </a:rPr>
              <a:t>uitdrukkelijk</a:t>
            </a:r>
            <a:r>
              <a:rPr lang="fr-BE" altLang="en-US" dirty="0" smtClean="0">
                <a:sym typeface="Arial" pitchFamily="34" charset="0"/>
              </a:rPr>
              <a:t> </a:t>
            </a:r>
            <a:r>
              <a:rPr lang="fr-BE" altLang="en-US" dirty="0" err="1" smtClean="0">
                <a:sym typeface="Arial" pitchFamily="34" charset="0"/>
              </a:rPr>
              <a:t>is</a:t>
            </a:r>
            <a:r>
              <a:rPr lang="fr-BE" altLang="en-US" dirty="0" smtClean="0">
                <a:sym typeface="Arial" pitchFamily="34" charset="0"/>
              </a:rPr>
              <a:t> </a:t>
            </a:r>
            <a:r>
              <a:rPr lang="fr-BE" altLang="en-US" dirty="0" err="1" smtClean="0">
                <a:sym typeface="Arial" pitchFamily="34" charset="0"/>
              </a:rPr>
              <a:t>bestemd</a:t>
            </a:r>
            <a:r>
              <a:rPr lang="fr-BE" altLang="en-US" dirty="0" smtClean="0">
                <a:sym typeface="Arial" pitchFamily="34" charset="0"/>
              </a:rPr>
              <a:t> om </a:t>
            </a:r>
            <a:r>
              <a:rPr lang="fr-BE" altLang="en-US" dirty="0" err="1" smtClean="0">
                <a:sym typeface="Arial" pitchFamily="34" charset="0"/>
              </a:rPr>
              <a:t>gebruikt</a:t>
            </a:r>
            <a:r>
              <a:rPr lang="fr-BE" altLang="en-US" dirty="0" smtClean="0">
                <a:sym typeface="Arial" pitchFamily="34" charset="0"/>
              </a:rPr>
              <a:t> te </a:t>
            </a:r>
            <a:r>
              <a:rPr lang="fr-BE" altLang="en-US" dirty="0" err="1" smtClean="0">
                <a:sym typeface="Arial" pitchFamily="34" charset="0"/>
              </a:rPr>
              <a:t>worden</a:t>
            </a:r>
            <a:r>
              <a:rPr lang="fr-BE" altLang="en-US" dirty="0" smtClean="0">
                <a:sym typeface="Arial" pitchFamily="34" charset="0"/>
              </a:rPr>
              <a:t> </a:t>
            </a:r>
            <a:r>
              <a:rPr lang="fr-BE" altLang="en-US" dirty="0" err="1" smtClean="0">
                <a:sym typeface="Arial" pitchFamily="34" charset="0"/>
              </a:rPr>
              <a:t>voor</a:t>
            </a:r>
            <a:r>
              <a:rPr lang="fr-BE" altLang="en-US" dirty="0" smtClean="0">
                <a:sym typeface="Arial" pitchFamily="34" charset="0"/>
              </a:rPr>
              <a:t>  </a:t>
            </a:r>
            <a:r>
              <a:rPr lang="fr-BE" altLang="en-US" dirty="0" err="1" smtClean="0">
                <a:sym typeface="Arial" pitchFamily="34" charset="0"/>
              </a:rPr>
              <a:t>therapeutische</a:t>
            </a:r>
            <a:r>
              <a:rPr lang="fr-BE" altLang="en-US" dirty="0" smtClean="0">
                <a:sym typeface="Arial" pitchFamily="34" charset="0"/>
              </a:rPr>
              <a:t> of </a:t>
            </a:r>
            <a:r>
              <a:rPr lang="fr-BE" altLang="en-US" dirty="0" err="1" smtClean="0">
                <a:sym typeface="Arial" pitchFamily="34" charset="0"/>
              </a:rPr>
              <a:t>diagnostische</a:t>
            </a:r>
            <a:r>
              <a:rPr lang="fr-BE" altLang="en-US" dirty="0" smtClean="0">
                <a:sym typeface="Arial" pitchFamily="34" charset="0"/>
              </a:rPr>
              <a:t> </a:t>
            </a:r>
            <a:r>
              <a:rPr lang="fr-BE" altLang="en-US" dirty="0" err="1" smtClean="0">
                <a:sym typeface="Arial" pitchFamily="34" charset="0"/>
              </a:rPr>
              <a:t>doeleinden</a:t>
            </a:r>
            <a:endParaRPr lang="fr-BE" altLang="en-US" dirty="0" smtClean="0">
              <a:sym typeface="Arial" pitchFamily="34" charset="0"/>
            </a:endParaRPr>
          </a:p>
          <a:p>
            <a:pPr lvl="1" eaLnBrk="1" hangingPunct="1"/>
            <a:r>
              <a:rPr lang="fr-BE" altLang="en-US" dirty="0" err="1" smtClean="0">
                <a:sym typeface="Arial" pitchFamily="34" charset="0"/>
              </a:rPr>
              <a:t>informeren</a:t>
            </a:r>
            <a:endParaRPr lang="fr-BE" altLang="en-US" dirty="0" smtClean="0">
              <a:sym typeface="Arial" pitchFamily="34" charset="0"/>
            </a:endParaRPr>
          </a:p>
          <a:p>
            <a:pPr lvl="1" eaLnBrk="1" hangingPunct="1"/>
            <a:r>
              <a:rPr lang="fr-BE" altLang="en-US" dirty="0" err="1" smtClean="0">
                <a:sym typeface="Arial" pitchFamily="34" charset="0"/>
              </a:rPr>
              <a:t>diagnosticeren</a:t>
            </a:r>
            <a:endParaRPr lang="fr-BE" altLang="en-US" dirty="0" smtClean="0">
              <a:sym typeface="Arial" pitchFamily="34" charset="0"/>
            </a:endParaRPr>
          </a:p>
          <a:p>
            <a:pPr lvl="1" eaLnBrk="1" hangingPunct="1"/>
            <a:r>
              <a:rPr lang="fr-BE" altLang="en-US" dirty="0" err="1" smtClean="0">
                <a:sym typeface="Arial" pitchFamily="34" charset="0"/>
              </a:rPr>
              <a:t>een</a:t>
            </a:r>
            <a:r>
              <a:rPr lang="fr-BE" altLang="en-US" dirty="0" smtClean="0">
                <a:sym typeface="Arial" pitchFamily="34" charset="0"/>
              </a:rPr>
              <a:t> diagnose of </a:t>
            </a:r>
            <a:r>
              <a:rPr lang="fr-BE" altLang="en-US" dirty="0" err="1" smtClean="0">
                <a:sym typeface="Arial" pitchFamily="34" charset="0"/>
              </a:rPr>
              <a:t>klinische</a:t>
            </a:r>
            <a:r>
              <a:rPr lang="fr-BE" altLang="en-US" dirty="0" smtClean="0">
                <a:sym typeface="Arial" pitchFamily="34" charset="0"/>
              </a:rPr>
              <a:t> </a:t>
            </a:r>
            <a:r>
              <a:rPr lang="fr-BE" altLang="en-US" dirty="0" err="1" smtClean="0">
                <a:sym typeface="Arial" pitchFamily="34" charset="0"/>
              </a:rPr>
              <a:t>beslissing</a:t>
            </a:r>
            <a:r>
              <a:rPr lang="fr-BE" altLang="en-US" dirty="0" smtClean="0">
                <a:sym typeface="Arial" pitchFamily="34" charset="0"/>
              </a:rPr>
              <a:t> </a:t>
            </a:r>
            <a:r>
              <a:rPr lang="fr-BE" altLang="en-US" dirty="0" err="1" smtClean="0">
                <a:sym typeface="Arial" pitchFamily="34" charset="0"/>
              </a:rPr>
              <a:t>ondersteunen</a:t>
            </a:r>
            <a:endParaRPr lang="fr-BE" altLang="en-US" dirty="0" smtClean="0">
              <a:sym typeface="Arial" pitchFamily="34" charset="0"/>
            </a:endParaRPr>
          </a:p>
          <a:p>
            <a:pPr lvl="1" eaLnBrk="1" hangingPunct="1"/>
            <a:r>
              <a:rPr lang="fr-BE" altLang="en-US" dirty="0" err="1" smtClean="0">
                <a:sym typeface="Arial" pitchFamily="34" charset="0"/>
              </a:rPr>
              <a:t>berekeningen</a:t>
            </a:r>
            <a:r>
              <a:rPr lang="fr-BE" altLang="en-US" dirty="0" smtClean="0">
                <a:sym typeface="Arial" pitchFamily="34" charset="0"/>
              </a:rPr>
              <a:t> </a:t>
            </a:r>
            <a:r>
              <a:rPr lang="fr-BE" altLang="en-US" dirty="0" err="1" smtClean="0">
                <a:sym typeface="Arial" pitchFamily="34" charset="0"/>
              </a:rPr>
              <a:t>uitvoeren</a:t>
            </a:r>
            <a:r>
              <a:rPr lang="fr-BE" altLang="en-US" dirty="0" smtClean="0">
                <a:sym typeface="Arial" pitchFamily="34" charset="0"/>
              </a:rPr>
              <a:t> om </a:t>
            </a:r>
            <a:r>
              <a:rPr lang="fr-BE" altLang="en-US" dirty="0" err="1" smtClean="0">
                <a:sym typeface="Arial" pitchFamily="34" charset="0"/>
              </a:rPr>
              <a:t>een</a:t>
            </a:r>
            <a:r>
              <a:rPr lang="fr-BE" altLang="en-US" dirty="0" smtClean="0">
                <a:sym typeface="Arial" pitchFamily="34" charset="0"/>
              </a:rPr>
              <a:t> diagnose of </a:t>
            </a:r>
            <a:r>
              <a:rPr lang="fr-BE" altLang="en-US" dirty="0" err="1" smtClean="0">
                <a:sym typeface="Arial" pitchFamily="34" charset="0"/>
              </a:rPr>
              <a:t>behandeling</a:t>
            </a:r>
            <a:r>
              <a:rPr lang="fr-BE" altLang="en-US" dirty="0" smtClean="0">
                <a:sym typeface="Arial" pitchFamily="34" charset="0"/>
              </a:rPr>
              <a:t> te </a:t>
            </a:r>
            <a:r>
              <a:rPr lang="fr-BE" altLang="en-US" dirty="0" err="1" smtClean="0">
                <a:sym typeface="Arial" pitchFamily="34" charset="0"/>
              </a:rPr>
              <a:t>bepalen</a:t>
            </a:r>
            <a:endParaRPr lang="fr-BE" altLang="en-US" dirty="0" smtClean="0">
              <a:sym typeface="Arial" pitchFamily="34" charset="0"/>
            </a:endParaRPr>
          </a:p>
        </p:txBody>
      </p:sp>
      <p:sp>
        <p:nvSpPr>
          <p:cNvPr id="5734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EBFA7C5-A5E8-4673-9CA4-5440758C7ADA}" type="slidenum">
              <a:rPr lang="en-US" altLang="en-US" smtClean="0">
                <a:solidFill>
                  <a:srgbClr val="FFFFFF"/>
                </a:solidFill>
              </a:rPr>
              <a:pPr fontAlgn="base">
                <a:spcBef>
                  <a:spcPct val="0"/>
                </a:spcBef>
                <a:spcAft>
                  <a:spcPct val="0"/>
                </a:spcAft>
                <a:defRPr/>
              </a:pPr>
              <a:t>53</a:t>
            </a:fld>
            <a:endParaRPr lang="fr-BE" altLang="en-US" smtClean="0">
              <a:solidFill>
                <a:srgbClr val="FFFFFF"/>
              </a:solidFill>
            </a:endParaRPr>
          </a:p>
        </p:txBody>
      </p:sp>
      <p:sp>
        <p:nvSpPr>
          <p:cNvPr id="5734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DFB096C-D1CB-466B-9A33-69FAD3E597BE}" type="slidenum">
              <a:rPr lang="en-US" altLang="en-US" smtClean="0">
                <a:solidFill>
                  <a:srgbClr val="FFFFFF"/>
                </a:solidFill>
              </a:rPr>
              <a:pPr fontAlgn="base">
                <a:spcBef>
                  <a:spcPct val="0"/>
                </a:spcBef>
                <a:spcAft>
                  <a:spcPct val="0"/>
                </a:spcAft>
                <a:defRPr/>
              </a:pPr>
              <a:t>54</a:t>
            </a:fld>
            <a:endParaRPr lang="en-US" altLang="en-US" smtClean="0">
              <a:solidFill>
                <a:srgbClr val="FFFFFF"/>
              </a:solidFill>
            </a:endParaRPr>
          </a:p>
        </p:txBody>
      </p:sp>
      <p:graphicFrame>
        <p:nvGraphicFramePr>
          <p:cNvPr id="58371" name="Object 13"/>
          <p:cNvGraphicFramePr>
            <a:graphicFrameLocks noChangeAspect="1"/>
          </p:cNvGraphicFramePr>
          <p:nvPr/>
        </p:nvGraphicFramePr>
        <p:xfrm>
          <a:off x="2197100" y="454025"/>
          <a:ext cx="4319588" cy="6323013"/>
        </p:xfrm>
        <a:graphic>
          <a:graphicData uri="http://schemas.openxmlformats.org/presentationml/2006/ole">
            <mc:AlternateContent xmlns:mc="http://schemas.openxmlformats.org/markup-compatibility/2006">
              <mc:Choice xmlns:v="urn:schemas-microsoft-com:vml" Requires="v">
                <p:oleObj spid="_x0000_s58392" name="Acrobat Document" r:id="rId4" imgW="5834880" imgH="8528400" progId="AcroExch.Document.DC">
                  <p:embed/>
                </p:oleObj>
              </mc:Choice>
              <mc:Fallback>
                <p:oleObj name="Acrobat Document" r:id="rId4" imgW="5834880" imgH="8528400" progId="AcroExch.Document.DC">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454025"/>
                        <a:ext cx="43195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Box 14"/>
          <p:cNvSpPr txBox="1">
            <a:spLocks noChangeArrowheads="1"/>
          </p:cNvSpPr>
          <p:nvPr/>
        </p:nvSpPr>
        <p:spPr bwMode="auto">
          <a:xfrm>
            <a:off x="6757988" y="5995988"/>
            <a:ext cx="2354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BE" altLang="en-US" sz="1400"/>
              <a:t>Bron:</a:t>
            </a:r>
          </a:p>
          <a:p>
            <a:pPr eaLnBrk="1" hangingPunct="1"/>
            <a:r>
              <a:rPr lang="fr-BE" altLang="en-US" sz="1400">
                <a:hlinkClick r:id="rId6"/>
              </a:rPr>
              <a:t>https://www.nictiz.nl</a:t>
            </a:r>
            <a:endParaRPr lang="fr-BE" altLang="en-US" sz="1400"/>
          </a:p>
          <a:p>
            <a:pPr eaLnBrk="1" hangingPunct="1"/>
            <a:r>
              <a:rPr lang="nl-BE" altLang="en-US" sz="1400"/>
              <a:t>Whitepaper medische apps</a:t>
            </a:r>
            <a:endParaRPr lang="fr-BE" altLang="en-US" sz="1400"/>
          </a:p>
        </p:txBody>
      </p:sp>
      <p:sp>
        <p:nvSpPr>
          <p:cNvPr id="5837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Voorbeelden</a:t>
            </a:r>
            <a:endParaRPr lang="fr-BE" altLang="en-US" dirty="0">
              <a:sym typeface="Arial" charset="0"/>
            </a:endParaRPr>
          </a:p>
        </p:txBody>
      </p:sp>
      <p:sp>
        <p:nvSpPr>
          <p:cNvPr id="5939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DBF92B8-578F-4DD6-B9C9-F40C97BFC126}" type="slidenum">
              <a:rPr lang="en-US" altLang="en-US" smtClean="0">
                <a:solidFill>
                  <a:srgbClr val="FFFFFF"/>
                </a:solidFill>
              </a:rPr>
              <a:pPr fontAlgn="base">
                <a:spcBef>
                  <a:spcPct val="0"/>
                </a:spcBef>
                <a:spcAft>
                  <a:spcPct val="0"/>
                </a:spcAft>
                <a:defRPr/>
              </a:pPr>
              <a:t>55</a:t>
            </a:fld>
            <a:endParaRPr lang="fr-BE" altLang="en-US" smtClean="0">
              <a:solidFill>
                <a:srgbClr val="FFFFFF"/>
              </a:solidFill>
            </a:endParaRPr>
          </a:p>
        </p:txBody>
      </p:sp>
      <p:sp>
        <p:nvSpPr>
          <p:cNvPr id="59396" name="Content Placeholder 3"/>
          <p:cNvSpPr>
            <a:spLocks noGrp="1"/>
          </p:cNvSpPr>
          <p:nvPr>
            <p:ph idx="1"/>
          </p:nvPr>
        </p:nvSpPr>
        <p:spPr/>
        <p:txBody>
          <a:bodyPr/>
          <a:lstStyle/>
          <a:p>
            <a:pPr eaLnBrk="1" hangingPunct="1"/>
            <a:r>
              <a:rPr lang="fr-BE" altLang="en-US" smtClean="0"/>
              <a:t>iHealth – MyVitals</a:t>
            </a:r>
          </a:p>
          <a:p>
            <a:pPr lvl="1" eaLnBrk="1" hangingPunct="1"/>
            <a:r>
              <a:rPr lang="fr-BE" altLang="en-US" smtClean="0"/>
              <a:t>meet en bewaart meerdere basisgezondheidswaarden; de gemeten waarden worden opgeslagen in de app; de patiënt kan ze bekijken en nagaan hoe hij evolueert in vergelijking met zijn doelwaarden</a:t>
            </a:r>
          </a:p>
        </p:txBody>
      </p:sp>
      <p:pic>
        <p:nvPicPr>
          <p:cNvPr id="593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375025"/>
            <a:ext cx="5900738"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Voorbeelden</a:t>
            </a:r>
            <a:endParaRPr lang="fr-BE" altLang="en-US" dirty="0">
              <a:sym typeface="Arial" charset="0"/>
            </a:endParaRPr>
          </a:p>
        </p:txBody>
      </p:sp>
      <p:sp>
        <p:nvSpPr>
          <p:cNvPr id="6041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E4EFA41-9816-4732-9A5B-0ECA93E8D32F}" type="slidenum">
              <a:rPr lang="en-US" altLang="en-US" smtClean="0">
                <a:solidFill>
                  <a:srgbClr val="FFFFFF"/>
                </a:solidFill>
              </a:rPr>
              <a:pPr fontAlgn="base">
                <a:spcBef>
                  <a:spcPct val="0"/>
                </a:spcBef>
                <a:spcAft>
                  <a:spcPct val="0"/>
                </a:spcAft>
                <a:defRPr/>
              </a:pPr>
              <a:t>56</a:t>
            </a:fld>
            <a:endParaRPr lang="fr-BE" altLang="en-US" smtClean="0">
              <a:solidFill>
                <a:srgbClr val="FFFFFF"/>
              </a:solidFill>
            </a:endParaRPr>
          </a:p>
        </p:txBody>
      </p:sp>
      <p:sp>
        <p:nvSpPr>
          <p:cNvPr id="60420" name="Content Placeholder 3"/>
          <p:cNvSpPr>
            <a:spLocks noGrp="1"/>
          </p:cNvSpPr>
          <p:nvPr>
            <p:ph idx="1"/>
          </p:nvPr>
        </p:nvSpPr>
        <p:spPr/>
        <p:txBody>
          <a:bodyPr/>
          <a:lstStyle/>
          <a:p>
            <a:pPr eaLnBrk="1" hangingPunct="1"/>
            <a:r>
              <a:rPr lang="fr-BE" altLang="en-US" smtClean="0"/>
              <a:t>MyDiagnostick </a:t>
            </a:r>
          </a:p>
          <a:p>
            <a:pPr lvl="1" eaLnBrk="1" hangingPunct="1"/>
            <a:r>
              <a:rPr lang="fr-BE" altLang="en-US" smtClean="0"/>
              <a:t>apparaat om hartritmestoornissen te meten</a:t>
            </a:r>
          </a:p>
        </p:txBody>
      </p:sp>
      <p:pic>
        <p:nvPicPr>
          <p:cNvPr id="604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554288"/>
            <a:ext cx="5502275"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4327525"/>
            <a:ext cx="188595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3" name="Rectangle 5"/>
          <p:cNvSpPr>
            <a:spLocks noChangeArrowheads="1"/>
          </p:cNvSpPr>
          <p:nvPr/>
        </p:nvSpPr>
        <p:spPr bwMode="auto">
          <a:xfrm>
            <a:off x="1695450" y="3697288"/>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BE" altLang="en-US" b="1">
                <a:solidFill>
                  <a:srgbClr val="558F28"/>
                </a:solidFill>
                <a:latin typeface="Arial-Black"/>
              </a:rPr>
              <a:t>MY</a:t>
            </a:r>
            <a:r>
              <a:rPr lang="fr-BE" altLang="en-US" b="1">
                <a:solidFill>
                  <a:srgbClr val="000000"/>
                </a:solidFill>
                <a:latin typeface="Arial-Black"/>
              </a:rPr>
              <a:t>DIAGNOSTICK</a:t>
            </a:r>
            <a:endParaRPr lang="fr-BE" altLang="en-US" b="1"/>
          </a:p>
        </p:txBody>
      </p:sp>
      <p:sp>
        <p:nvSpPr>
          <p:cNvPr id="6042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Voorbeelden</a:t>
            </a:r>
            <a:endParaRPr lang="fr-BE" altLang="en-US" dirty="0">
              <a:sym typeface="Arial" charset="0"/>
            </a:endParaRPr>
          </a:p>
        </p:txBody>
      </p:sp>
      <p:sp>
        <p:nvSpPr>
          <p:cNvPr id="6144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84E4DDE-A227-47B6-B43A-A0B79BACDDF0}" type="slidenum">
              <a:rPr lang="en-US" altLang="en-US" smtClean="0">
                <a:solidFill>
                  <a:srgbClr val="FFFFFF"/>
                </a:solidFill>
              </a:rPr>
              <a:pPr fontAlgn="base">
                <a:spcBef>
                  <a:spcPct val="0"/>
                </a:spcBef>
                <a:spcAft>
                  <a:spcPct val="0"/>
                </a:spcAft>
                <a:defRPr/>
              </a:pPr>
              <a:t>57</a:t>
            </a:fld>
            <a:endParaRPr lang="fr-BE" altLang="en-US" smtClean="0">
              <a:solidFill>
                <a:srgbClr val="FFFFFF"/>
              </a:solidFill>
            </a:endParaRPr>
          </a:p>
        </p:txBody>
      </p:sp>
      <p:sp>
        <p:nvSpPr>
          <p:cNvPr id="61444" name="Content Placeholder 4"/>
          <p:cNvSpPr>
            <a:spLocks noGrp="1"/>
          </p:cNvSpPr>
          <p:nvPr>
            <p:ph idx="1"/>
          </p:nvPr>
        </p:nvSpPr>
        <p:spPr/>
        <p:txBody>
          <a:bodyPr/>
          <a:lstStyle/>
          <a:p>
            <a:pPr eaLnBrk="1" hangingPunct="1"/>
            <a:r>
              <a:rPr lang="fr-BE" altLang="en-US" smtClean="0"/>
              <a:t>iBaby: echographie ‘do it yourself'</a:t>
            </a:r>
          </a:p>
        </p:txBody>
      </p:sp>
      <p:pic>
        <p:nvPicPr>
          <p:cNvPr id="614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8363"/>
            <a:ext cx="4233863" cy="431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dirty="0" err="1" smtClean="0"/>
              <a:t>mHealth</a:t>
            </a:r>
            <a:r>
              <a:rPr lang="fr-BE" dirty="0" smtClean="0"/>
              <a:t> – </a:t>
            </a:r>
            <a:r>
              <a:rPr lang="fr-BE" dirty="0" err="1" smtClean="0"/>
              <a:t>Maatschappelijk</a:t>
            </a:r>
            <a:r>
              <a:rPr lang="fr-BE" dirty="0" smtClean="0"/>
              <a:t> </a:t>
            </a:r>
            <a:r>
              <a:rPr lang="fr-BE" dirty="0" err="1" smtClean="0"/>
              <a:t>nut</a:t>
            </a:r>
            <a:endParaRPr lang="fr-BE" altLang="en-US" dirty="0">
              <a:sym typeface="Arial" charset="0"/>
            </a:endParaRPr>
          </a:p>
        </p:txBody>
      </p:sp>
      <p:sp>
        <p:nvSpPr>
          <p:cNvPr id="62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5BF692-F8FA-47AB-AAB0-9A2F6745BCF4}" type="slidenum">
              <a:rPr lang="en-US" altLang="en-US" smtClean="0">
                <a:solidFill>
                  <a:srgbClr val="FFFFFF"/>
                </a:solidFill>
              </a:rPr>
              <a:pPr fontAlgn="base">
                <a:spcBef>
                  <a:spcPct val="0"/>
                </a:spcBef>
                <a:spcAft>
                  <a:spcPct val="0"/>
                </a:spcAft>
                <a:defRPr/>
              </a:pPr>
              <a:t>58</a:t>
            </a:fld>
            <a:endParaRPr lang="fr-BE" altLang="en-US" smtClean="0">
              <a:solidFill>
                <a:srgbClr val="FFFFFF"/>
              </a:solidFill>
            </a:endParaRPr>
          </a:p>
        </p:txBody>
      </p:sp>
      <p:sp>
        <p:nvSpPr>
          <p:cNvPr id="62468" name="Content Placeholder 3"/>
          <p:cNvSpPr>
            <a:spLocks noGrp="1"/>
          </p:cNvSpPr>
          <p:nvPr>
            <p:ph idx="1"/>
          </p:nvPr>
        </p:nvSpPr>
        <p:spPr/>
        <p:txBody>
          <a:bodyPr/>
          <a:lstStyle/>
          <a:p>
            <a:pPr eaLnBrk="1" hangingPunct="1"/>
            <a:r>
              <a:rPr lang="fr-BE" altLang="en-US" smtClean="0"/>
              <a:t>Verbetering van de kwaliteit van de zorg door de klemtoon te leggen op preventie</a:t>
            </a:r>
          </a:p>
          <a:p>
            <a:pPr eaLnBrk="1" hangingPunct="1"/>
            <a:endParaRPr lang="fr-BE" altLang="en-US" smtClean="0"/>
          </a:p>
          <a:p>
            <a:pPr eaLnBrk="1" hangingPunct="1"/>
            <a:r>
              <a:rPr lang="fr-BE" altLang="en-US" smtClean="0"/>
              <a:t>Ondersteuning van de zorg op elk plaats en tijdstip, zowel voor de zorgverstrekker als voor de patiënt</a:t>
            </a:r>
          </a:p>
          <a:p>
            <a:pPr eaLnBrk="1" hangingPunct="1"/>
            <a:endParaRPr lang="fr-BE" altLang="en-US" smtClean="0"/>
          </a:p>
          <a:p>
            <a:pPr eaLnBrk="1" hangingPunct="1"/>
            <a:r>
              <a:rPr lang="fr-BE" altLang="en-US" smtClean="0"/>
              <a:t>Verhoging van de autonomie van de patiënt</a:t>
            </a:r>
          </a:p>
          <a:p>
            <a:pPr eaLnBrk="1" hangingPunct="1"/>
            <a:endParaRPr lang="fr-BE" altLang="en-US" smtClean="0"/>
          </a:p>
          <a:p>
            <a:pPr eaLnBrk="1" hangingPunct="1"/>
            <a:r>
              <a:rPr lang="fr-BE" altLang="en-US" smtClean="0"/>
              <a:t>Bevordering van  technologische innovatie en ondernemerschap</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smtClean="0">
                <a:sym typeface="Arial" charset="0"/>
              </a:rPr>
              <a:t>Apps en </a:t>
            </a:r>
            <a:r>
              <a:rPr lang="fr-BE" altLang="en-US" dirty="0" err="1" smtClean="0">
                <a:sym typeface="Arial" charset="0"/>
              </a:rPr>
              <a:t>gegevens</a:t>
            </a:r>
            <a:endParaRPr lang="fr-BE" altLang="en-US" dirty="0">
              <a:sym typeface="Arial" charset="0"/>
            </a:endParaRPr>
          </a:p>
        </p:txBody>
      </p:sp>
      <p:sp>
        <p:nvSpPr>
          <p:cNvPr id="634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E487C2-4986-4678-9D21-F6DC59B78238}" type="slidenum">
              <a:rPr lang="en-US" altLang="en-US" smtClean="0">
                <a:solidFill>
                  <a:srgbClr val="FFFFFF"/>
                </a:solidFill>
              </a:rPr>
              <a:pPr fontAlgn="base">
                <a:spcBef>
                  <a:spcPct val="0"/>
                </a:spcBef>
                <a:spcAft>
                  <a:spcPct val="0"/>
                </a:spcAft>
                <a:defRPr/>
              </a:pPr>
              <a:t>59</a:t>
            </a:fld>
            <a:endParaRPr lang="fr-BE" altLang="en-US" smtClean="0">
              <a:solidFill>
                <a:srgbClr val="FFFFFF"/>
              </a:solidFill>
            </a:endParaRPr>
          </a:p>
        </p:txBody>
      </p:sp>
      <p:sp>
        <p:nvSpPr>
          <p:cNvPr id="63492" name="Content Placeholder 3"/>
          <p:cNvSpPr>
            <a:spLocks noGrp="1"/>
          </p:cNvSpPr>
          <p:nvPr>
            <p:ph idx="1"/>
          </p:nvPr>
        </p:nvSpPr>
        <p:spPr/>
        <p:txBody>
          <a:bodyPr/>
          <a:lstStyle/>
          <a:p>
            <a:pPr eaLnBrk="1" hangingPunct="1"/>
            <a:r>
              <a:rPr lang="fr-BE" altLang="en-US" smtClean="0"/>
              <a:t>De gegevens worden  </a:t>
            </a:r>
          </a:p>
          <a:p>
            <a:pPr lvl="1" eaLnBrk="1" hangingPunct="1"/>
            <a:r>
              <a:rPr lang="fr-BE" altLang="en-US" smtClean="0"/>
              <a:t>hetzij lokaal opgeslagen en verwerkt in het mobiel apparaat</a:t>
            </a:r>
          </a:p>
          <a:p>
            <a:pPr lvl="1" eaLnBrk="1" hangingPunct="1"/>
            <a:r>
              <a:rPr lang="fr-BE" altLang="en-US" smtClean="0"/>
              <a:t>hetzij door het mobiel apparaat doorgestuurd naar een centraal platform beheerd door instantie die instaat voor de aggregatie, verwerking en uitwisseling van de gegevens </a:t>
            </a:r>
          </a:p>
          <a:p>
            <a:pPr eaLnBrk="1" hangingPunct="1"/>
            <a:endParaRPr lang="fr-BE" altLang="en-US" smtClean="0"/>
          </a:p>
          <a:p>
            <a:pPr eaLnBrk="1" hangingPunct="1"/>
            <a:r>
              <a:rPr lang="fr-BE" altLang="en-US" smtClean="0"/>
              <a:t>Nood aan duidelijkheid over de doeleinden van de verwerking van de gegevens: de apps en platformen worden vaak ontwikkeld of beheerd door de farmaceutische industrie zelf of door firma’s die de telemonitoringgegevens verkopen aan derden</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41411" y="2914416"/>
            <a:ext cx="3039837" cy="2659062"/>
            <a:chOff x="2955608" y="2523164"/>
            <a:chExt cx="3040315"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09988" y="4225483"/>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14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95"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6"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solidFill>
                  <a:srgbClr val="3E6E5A"/>
                </a:solidFill>
              </a:rPr>
              <a:t>eGezondheid</a:t>
            </a:r>
            <a:r>
              <a:rPr lang="nl-BE" dirty="0" smtClean="0"/>
              <a:t>: het doel</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0245"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8F2E107-505A-4C6A-B584-14B780699CA6}" type="slidenum">
              <a:rPr lang="en-US" altLang="en-US" smtClean="0">
                <a:solidFill>
                  <a:srgbClr val="FFFFFF"/>
                </a:solidFill>
              </a:rPr>
              <a:pPr fontAlgn="base">
                <a:spcBef>
                  <a:spcPct val="0"/>
                </a:spcBef>
                <a:spcAft>
                  <a:spcPct val="0"/>
                </a:spcAft>
                <a:defRPr/>
              </a:pPr>
              <a:t>6</a:t>
            </a:fld>
            <a:endParaRPr lang="nl-BE" altLang="en-US" smtClean="0">
              <a:solidFill>
                <a:srgbClr val="FFFFFF"/>
              </a:solidFill>
            </a:endParaRPr>
          </a:p>
        </p:txBody>
      </p:sp>
      <p:grpSp>
        <p:nvGrpSpPr>
          <p:cNvPr id="108" name="Group 107"/>
          <p:cNvGrpSpPr>
            <a:grpSpLocks/>
          </p:cNvGrpSpPr>
          <p:nvPr/>
        </p:nvGrpSpPr>
        <p:grpSpPr bwMode="auto">
          <a:xfrm>
            <a:off x="468086" y="5527441"/>
            <a:ext cx="3240088" cy="1089025"/>
            <a:chOff x="483110" y="5136172"/>
            <a:chExt cx="3240360" cy="1088504"/>
          </a:xfrm>
        </p:grpSpPr>
        <p:grpSp>
          <p:nvGrpSpPr>
            <p:cNvPr id="10282"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0283"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04599" y="1774591"/>
            <a:ext cx="3260725" cy="1158875"/>
            <a:chOff x="518456" y="1382445"/>
            <a:chExt cx="3261456" cy="1158760"/>
          </a:xfrm>
        </p:grpSpPr>
        <p:grpSp>
          <p:nvGrpSpPr>
            <p:cNvPr id="10276" name="Group 93"/>
            <p:cNvGrpSpPr>
              <a:grpSpLocks/>
            </p:cNvGrpSpPr>
            <p:nvPr/>
          </p:nvGrpSpPr>
          <p:grpSpPr bwMode="auto">
            <a:xfrm>
              <a:off x="546770" y="1394932"/>
              <a:ext cx="3233142" cy="1146273"/>
              <a:chOff x="546770" y="1424385"/>
              <a:chExt cx="3233142" cy="1146273"/>
            </a:xfrm>
          </p:grpSpPr>
          <p:grpSp>
            <p:nvGrpSpPr>
              <p:cNvPr id="10278"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0277"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80786" y="3682766"/>
            <a:ext cx="2460625" cy="1204912"/>
            <a:chOff x="495636" y="3290765"/>
            <a:chExt cx="2459972" cy="1205400"/>
          </a:xfrm>
        </p:grpSpPr>
        <p:grpSp>
          <p:nvGrpSpPr>
            <p:cNvPr id="10271"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5"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a:solidFill>
                      <a:schemeClr val="bg1"/>
                    </a:solidFill>
                  </a:rPr>
                  <a:t>Medicatie-schema</a:t>
                </a:r>
              </a:p>
            </p:txBody>
          </p:sp>
        </p:grpSp>
        <p:pic>
          <p:nvPicPr>
            <p:cNvPr id="10272"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387749" y="1834916"/>
            <a:ext cx="3257550" cy="1079500"/>
            <a:chOff x="5403035" y="1443044"/>
            <a:chExt cx="3255987" cy="1080120"/>
          </a:xfrm>
        </p:grpSpPr>
        <p:grpSp>
          <p:nvGrpSpPr>
            <p:cNvPr id="10266"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0267"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75049" y="5498866"/>
            <a:ext cx="3270250" cy="1185862"/>
            <a:chOff x="5389884" y="5107746"/>
            <a:chExt cx="3269138" cy="1184852"/>
          </a:xfrm>
        </p:grpSpPr>
        <p:grpSp>
          <p:nvGrpSpPr>
            <p:cNvPr id="10259"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0260" name="Group 101"/>
            <p:cNvGrpSpPr>
              <a:grpSpLocks/>
            </p:cNvGrpSpPr>
            <p:nvPr/>
          </p:nvGrpSpPr>
          <p:grpSpPr bwMode="auto">
            <a:xfrm>
              <a:off x="5389884" y="5107746"/>
              <a:ext cx="1186811" cy="1184852"/>
              <a:chOff x="5389884" y="5104775"/>
              <a:chExt cx="1241108" cy="1241108"/>
            </a:xfrm>
          </p:grpSpPr>
          <p:pic>
            <p:nvPicPr>
              <p:cNvPr id="10261"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5995761" y="3685941"/>
            <a:ext cx="2738438" cy="1119187"/>
            <a:chOff x="6010438" y="3294151"/>
            <a:chExt cx="2738025" cy="1118781"/>
          </a:xfrm>
        </p:grpSpPr>
        <p:grpSp>
          <p:nvGrpSpPr>
            <p:cNvPr id="10252"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0253" name="Group 102"/>
            <p:cNvGrpSpPr>
              <a:grpSpLocks/>
            </p:cNvGrpSpPr>
            <p:nvPr/>
          </p:nvGrpSpPr>
          <p:grpSpPr bwMode="auto">
            <a:xfrm>
              <a:off x="6036635" y="3332812"/>
              <a:ext cx="1080120" cy="1080120"/>
              <a:chOff x="5005213" y="3401807"/>
              <a:chExt cx="1080120" cy="1080120"/>
            </a:xfrm>
          </p:grpSpPr>
          <p:pic>
            <p:nvPicPr>
              <p:cNvPr id="10254"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Doelstellingen</a:t>
            </a:r>
            <a:r>
              <a:rPr lang="en-US" dirty="0" smtClean="0"/>
              <a:t> </a:t>
            </a:r>
            <a:r>
              <a:rPr lang="en-US" dirty="0" err="1" smtClean="0"/>
              <a:t>mHealth</a:t>
            </a:r>
            <a:endParaRPr lang="nl-BE" altLang="en-US" dirty="0">
              <a:sym typeface="Arial" charset="0"/>
            </a:endParaRPr>
          </a:p>
        </p:txBody>
      </p:sp>
      <p:sp>
        <p:nvSpPr>
          <p:cNvPr id="6451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7326439-7BFC-4445-92DA-DE73A882EFF4}" type="slidenum">
              <a:rPr lang="en-US" altLang="en-US" smtClean="0">
                <a:solidFill>
                  <a:srgbClr val="FFFFFF"/>
                </a:solidFill>
              </a:rPr>
              <a:pPr fontAlgn="base">
                <a:spcBef>
                  <a:spcPct val="0"/>
                </a:spcBef>
                <a:spcAft>
                  <a:spcPct val="0"/>
                </a:spcAft>
                <a:defRPr/>
              </a:pPr>
              <a:t>60</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NL" dirty="0" smtClean="0"/>
              <a:t>Betere gezondheid en comfort van burgers (patiënten en gebruikers) realiseren in de Belgische gezondheidszorg door het faciliteren van effectieve en efficiënte zorgondersteuning die gebruik maakt van </a:t>
            </a:r>
            <a:r>
              <a:rPr lang="nl-NL" dirty="0" err="1" smtClean="0"/>
              <a:t>mHealth</a:t>
            </a:r>
            <a:r>
              <a:rPr lang="nl-NL" dirty="0" smtClean="0"/>
              <a:t>-toepassingen</a:t>
            </a:r>
          </a:p>
          <a:p>
            <a:pPr marL="182880" indent="-182880" eaLnBrk="1" fontAlgn="auto" hangingPunct="1">
              <a:spcAft>
                <a:spcPts val="0"/>
              </a:spcAft>
              <a:defRPr/>
            </a:pPr>
            <a:r>
              <a:rPr lang="nl-NL" dirty="0"/>
              <a:t>K</a:t>
            </a:r>
            <a:r>
              <a:rPr lang="nl-NL" dirty="0" smtClean="0"/>
              <a:t>ader </a:t>
            </a:r>
            <a:r>
              <a:rPr lang="nl-NL" dirty="0"/>
              <a:t>creëren in de zorgsector om </a:t>
            </a:r>
            <a:r>
              <a:rPr lang="nl-NL" dirty="0" err="1"/>
              <a:t>mHealth</a:t>
            </a:r>
            <a:r>
              <a:rPr lang="nl-NL" dirty="0"/>
              <a:t>-toepassingen juridisch, financieel en organisatorisch te integreren in de bestaande en nieuwe </a:t>
            </a:r>
            <a:r>
              <a:rPr lang="nl-NL" dirty="0" smtClean="0"/>
              <a:t>zorgafspraken</a:t>
            </a:r>
          </a:p>
          <a:p>
            <a:pPr marL="182880" indent="-182880" eaLnBrk="1" fontAlgn="auto" hangingPunct="1">
              <a:spcAft>
                <a:spcPts val="0"/>
              </a:spcAft>
              <a:defRPr/>
            </a:pPr>
            <a:r>
              <a:rPr lang="nl-NL" dirty="0"/>
              <a:t>D</a:t>
            </a:r>
            <a:r>
              <a:rPr lang="nl-NL" dirty="0" smtClean="0"/>
              <a:t>iensten </a:t>
            </a:r>
            <a:r>
              <a:rPr lang="nl-NL" dirty="0"/>
              <a:t>van het eHealth-platform mobiel beschikbaar </a:t>
            </a:r>
            <a:r>
              <a:rPr lang="nl-NL" dirty="0" smtClean="0"/>
              <a:t>maken</a:t>
            </a:r>
          </a:p>
          <a:p>
            <a:pPr marL="182880" indent="-182880" eaLnBrk="1" fontAlgn="auto" hangingPunct="1">
              <a:spcAft>
                <a:spcPts val="0"/>
              </a:spcAft>
              <a:defRPr/>
            </a:pPr>
            <a:r>
              <a:rPr lang="nl-NL" dirty="0"/>
              <a:t>K</a:t>
            </a:r>
            <a:r>
              <a:rPr lang="nl-NL" dirty="0" smtClean="0"/>
              <a:t>waliteit </a:t>
            </a:r>
            <a:r>
              <a:rPr lang="nl-NL" dirty="0"/>
              <a:t>en toegankelijkheid van </a:t>
            </a:r>
            <a:r>
              <a:rPr lang="nl-NL" dirty="0" err="1"/>
              <a:t>mHealth</a:t>
            </a:r>
            <a:r>
              <a:rPr lang="nl-NL" dirty="0"/>
              <a:t> </a:t>
            </a:r>
            <a:r>
              <a:rPr lang="nl-NL" dirty="0" smtClean="0"/>
              <a:t>ondersteunen</a:t>
            </a:r>
          </a:p>
          <a:p>
            <a:pPr marL="182880" indent="-182880" eaLnBrk="1" fontAlgn="auto" hangingPunct="1">
              <a:spcAft>
                <a:spcPts val="0"/>
              </a:spcAft>
              <a:defRPr/>
            </a:pPr>
            <a:r>
              <a:rPr lang="nl-NL" dirty="0"/>
              <a:t>D</a:t>
            </a:r>
            <a:r>
              <a:rPr lang="nl-NL" dirty="0" smtClean="0"/>
              <a:t>e </a:t>
            </a:r>
            <a:r>
              <a:rPr lang="nl-NL" dirty="0"/>
              <a:t>gebruiker zelf aan het stuur plaatsen van </a:t>
            </a:r>
            <a:r>
              <a:rPr lang="nl-NL" dirty="0" smtClean="0"/>
              <a:t>de zorg </a:t>
            </a:r>
            <a:r>
              <a:rPr lang="nl-NL" dirty="0"/>
              <a:t>via </a:t>
            </a:r>
            <a:r>
              <a:rPr lang="nl-NL" dirty="0" err="1" smtClean="0"/>
              <a:t>mHealth</a:t>
            </a:r>
            <a:r>
              <a:rPr lang="nl-NL" dirty="0" smtClean="0"/>
              <a:t>-toepassingen</a:t>
            </a:r>
          </a:p>
          <a:p>
            <a:pPr marL="182880" indent="-182880" eaLnBrk="1" fontAlgn="auto" hangingPunct="1">
              <a:spcAft>
                <a:spcPts val="0"/>
              </a:spcAft>
              <a:defRPr/>
            </a:pPr>
            <a:r>
              <a:rPr lang="nl-NL" dirty="0"/>
              <a:t>E</a:t>
            </a:r>
            <a:r>
              <a:rPr lang="nl-NL" dirty="0" smtClean="0"/>
              <a:t>en </a:t>
            </a:r>
            <a:r>
              <a:rPr lang="nl-NL" dirty="0"/>
              <a:t>gecoördineerd </a:t>
            </a:r>
            <a:r>
              <a:rPr lang="nl-NL" dirty="0" err="1"/>
              <a:t>mHealth</a:t>
            </a:r>
            <a:r>
              <a:rPr lang="nl-NL" dirty="0"/>
              <a:t>-beleid in België realiseren met een flexibele en administratief eenvoudige toepassing van </a:t>
            </a:r>
            <a:r>
              <a:rPr lang="nl-NL" dirty="0" smtClean="0"/>
              <a:t>in </a:t>
            </a:r>
            <a:r>
              <a:rPr lang="nl-NL" dirty="0"/>
              <a:t>alle regio’s</a:t>
            </a:r>
          </a:p>
          <a:p>
            <a:pPr lvl="1" indent="-182880" eaLnBrk="1" fontAlgn="auto" hangingPunct="1">
              <a:spcAft>
                <a:spcPts val="0"/>
              </a:spcAft>
              <a:defRPr/>
            </a:pPr>
            <a:endParaRPr lang="nl-NL" dirty="0"/>
          </a:p>
          <a:p>
            <a:pPr lvl="1" indent="-182880" eaLnBrk="1" fontAlgn="auto" hangingPunct="1">
              <a:spcAft>
                <a:spcPts val="0"/>
              </a:spcAft>
              <a:defRPr/>
            </a:pPr>
            <a:endParaRPr lang="nl-NL" dirty="0"/>
          </a:p>
          <a:p>
            <a:pPr lvl="1" indent="-182880" eaLnBrk="1" fontAlgn="auto" hangingPunct="1">
              <a:spcAft>
                <a:spcPts val="0"/>
              </a:spcAft>
              <a:defRPr/>
            </a:pPr>
            <a:endParaRPr lang="nl-NL" dirty="0" smtClean="0"/>
          </a:p>
          <a:p>
            <a:pPr lvl="1"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451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err="1" smtClean="0"/>
              <a:t>mHealth</a:t>
            </a:r>
            <a:endParaRPr lang="nl-BE" altLang="en-US" dirty="0">
              <a:sym typeface="Arial" charset="0"/>
            </a:endParaRPr>
          </a:p>
        </p:txBody>
      </p:sp>
      <p:sp>
        <p:nvSpPr>
          <p:cNvPr id="65539" name="Content Placeholder 3"/>
          <p:cNvSpPr>
            <a:spLocks noGrp="1"/>
          </p:cNvSpPr>
          <p:nvPr>
            <p:ph idx="1"/>
          </p:nvPr>
        </p:nvSpPr>
        <p:spPr/>
        <p:txBody>
          <a:bodyPr/>
          <a:lstStyle/>
          <a:p>
            <a:pPr eaLnBrk="1" hangingPunct="1"/>
            <a:r>
              <a:rPr lang="nl-NL" altLang="en-US" smtClean="0"/>
              <a:t>Klemtoon op mHealth-toepassingen die in het gezondheidszorgsysteem kunnen worden geïntegreerd</a:t>
            </a:r>
          </a:p>
          <a:p>
            <a:pPr eaLnBrk="1" hangingPunct="1"/>
            <a:endParaRPr lang="nl-NL" altLang="en-US" smtClean="0"/>
          </a:p>
          <a:p>
            <a:pPr eaLnBrk="1" hangingPunct="1"/>
            <a:r>
              <a:rPr lang="nl-NL" altLang="en-US" smtClean="0"/>
              <a:t>Verantwoordelijke overheidsinstellingen</a:t>
            </a:r>
          </a:p>
          <a:p>
            <a:pPr lvl="1" eaLnBrk="1" hangingPunct="1"/>
            <a:r>
              <a:rPr lang="nl-NL" altLang="en-US" smtClean="0"/>
              <a:t>FAGG (certificatie medische hulpmiddelen)</a:t>
            </a:r>
          </a:p>
          <a:p>
            <a:pPr lvl="1" eaLnBrk="1" hangingPunct="1"/>
            <a:r>
              <a:rPr lang="nl-NL" altLang="en-US" smtClean="0"/>
              <a:t>RIZIV (terugbetaling)</a:t>
            </a:r>
          </a:p>
          <a:p>
            <a:pPr lvl="1" eaLnBrk="1" hangingPunct="1"/>
            <a:r>
              <a:rPr lang="nl-NL" altLang="en-US" smtClean="0"/>
              <a:t>eHealth-platform (technische aspecten)</a:t>
            </a:r>
          </a:p>
          <a:p>
            <a:pPr lvl="2" eaLnBrk="1" hangingPunct="1"/>
            <a:endParaRPr lang="nl-NL" altLang="en-US" smtClean="0"/>
          </a:p>
          <a:p>
            <a:pPr eaLnBrk="1" hangingPunct="1"/>
            <a:endParaRPr lang="nl-NL" altLang="en-US" smtClean="0"/>
          </a:p>
          <a:p>
            <a:pPr eaLnBrk="1" hangingPunct="1"/>
            <a:endParaRPr lang="en-US" altLang="en-US" smtClean="0"/>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1AA4B60-6378-4B28-80B5-063153C562DB}" type="slidenum">
              <a:rPr lang="en-US" altLang="en-US" smtClean="0">
                <a:solidFill>
                  <a:srgbClr val="FFFFFF"/>
                </a:solidFill>
              </a:rPr>
              <a:pPr fontAlgn="base">
                <a:spcBef>
                  <a:spcPct val="0"/>
                </a:spcBef>
                <a:spcAft>
                  <a:spcPct val="0"/>
                </a:spcAft>
                <a:defRPr/>
              </a:pPr>
              <a:t>61</a:t>
            </a:fld>
            <a:endParaRPr lang="nl-BE" altLang="en-US" smtClean="0">
              <a:solidFill>
                <a:srgbClr val="FFFFFF"/>
              </a:solidFill>
            </a:endParaRPr>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sz="3800" dirty="0" smtClean="0"/>
              <a:t>Roadmap 2.0 – </a:t>
            </a:r>
            <a:r>
              <a:rPr lang="en-US" sz="3800" dirty="0" err="1" smtClean="0"/>
              <a:t>Taakverdeling</a:t>
            </a:r>
            <a:r>
              <a:rPr lang="en-US" sz="3800" dirty="0" smtClean="0"/>
              <a:t> </a:t>
            </a:r>
            <a:r>
              <a:rPr lang="en-US" sz="3800" dirty="0" err="1" smtClean="0"/>
              <a:t>mHealth</a:t>
            </a:r>
            <a:r>
              <a:rPr lang="nl-NL" sz="3800" dirty="0" smtClean="0"/>
              <a:t> </a:t>
            </a:r>
            <a:endParaRPr lang="nl-BE" altLang="en-US" sz="3800" dirty="0">
              <a:sym typeface="Arial" charset="0"/>
            </a:endParaRPr>
          </a:p>
        </p:txBody>
      </p:sp>
      <p:sp>
        <p:nvSpPr>
          <p:cNvPr id="665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3047E3-B2A7-4B93-BB50-1220F27FC4A3}" type="slidenum">
              <a:rPr lang="en-US" altLang="en-US" smtClean="0">
                <a:solidFill>
                  <a:srgbClr val="FFFFFF"/>
                </a:solidFill>
              </a:rPr>
              <a:pPr fontAlgn="base">
                <a:spcBef>
                  <a:spcPct val="0"/>
                </a:spcBef>
                <a:spcAft>
                  <a:spcPct val="0"/>
                </a:spcAft>
                <a:defRPr/>
              </a:pPr>
              <a:t>62</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20000"/>
          </a:bodyPr>
          <a:lstStyle/>
          <a:p>
            <a:pPr marL="182880" indent="-182880" eaLnBrk="1" fontAlgn="auto" hangingPunct="1">
              <a:spcAft>
                <a:spcPts val="0"/>
              </a:spcAft>
              <a:defRPr/>
            </a:pPr>
            <a:r>
              <a:rPr lang="nl-NL" dirty="0" smtClean="0"/>
              <a:t>Het </a:t>
            </a:r>
            <a:r>
              <a:rPr lang="nl-NL" dirty="0"/>
              <a:t>sociaal zorg-ondernemerschap en de industrie onderzoeken de meerwaarde van </a:t>
            </a:r>
            <a:r>
              <a:rPr lang="nl-NL" dirty="0" err="1" smtClean="0"/>
              <a:t>mHealth</a:t>
            </a:r>
            <a:r>
              <a:rPr lang="nl-NL" dirty="0" smtClean="0"/>
              <a:t>-toepassingen</a:t>
            </a:r>
          </a:p>
          <a:p>
            <a:pPr marL="182880" indent="-182880" eaLnBrk="1" fontAlgn="auto" hangingPunct="1">
              <a:spcAft>
                <a:spcPts val="0"/>
              </a:spcAft>
              <a:defRPr/>
            </a:pPr>
            <a:r>
              <a:rPr lang="nl-NL" dirty="0"/>
              <a:t>D</a:t>
            </a:r>
            <a:r>
              <a:rPr lang="nl-NL" dirty="0" smtClean="0"/>
              <a:t>e overheid, in </a:t>
            </a:r>
            <a:r>
              <a:rPr lang="nl-NL" dirty="0"/>
              <a:t>synergie met het overkoepelende </a:t>
            </a:r>
            <a:r>
              <a:rPr lang="nl-NL" dirty="0" err="1" smtClean="0"/>
              <a:t>governance</a:t>
            </a:r>
            <a:r>
              <a:rPr lang="nl-NL" dirty="0" smtClean="0"/>
              <a:t>-model, </a:t>
            </a:r>
            <a:r>
              <a:rPr lang="nl-NL" dirty="0"/>
              <a:t>en zoveel </a:t>
            </a:r>
            <a:r>
              <a:rPr lang="nl-NL" dirty="0" smtClean="0"/>
              <a:t>mogelijk </a:t>
            </a:r>
            <a:r>
              <a:rPr lang="nl-NL" dirty="0"/>
              <a:t>gebruik makend van internationale voorbeelden en best </a:t>
            </a:r>
            <a:r>
              <a:rPr lang="nl-NL" dirty="0" err="1" smtClean="0"/>
              <a:t>practices</a:t>
            </a:r>
            <a:r>
              <a:rPr lang="nl-NL" dirty="0"/>
              <a:t>,</a:t>
            </a:r>
            <a:r>
              <a:rPr lang="nl-NL" dirty="0" smtClean="0"/>
              <a:t> </a:t>
            </a:r>
            <a:r>
              <a:rPr lang="nl-NL" dirty="0"/>
              <a:t>staat </a:t>
            </a:r>
            <a:r>
              <a:rPr lang="nl-NL" dirty="0" smtClean="0"/>
              <a:t>in voor</a:t>
            </a:r>
          </a:p>
          <a:p>
            <a:pPr lvl="1" indent="-182880" eaLnBrk="1" fontAlgn="auto" hangingPunct="1">
              <a:spcAft>
                <a:spcPts val="0"/>
              </a:spcAft>
              <a:defRPr/>
            </a:pPr>
            <a:r>
              <a:rPr lang="nl-NL" dirty="0" smtClean="0"/>
              <a:t>het </a:t>
            </a:r>
            <a:r>
              <a:rPr lang="nl-NL" dirty="0"/>
              <a:t>vastleggen van algemene principes waaraan </a:t>
            </a:r>
            <a:r>
              <a:rPr lang="nl-NL" dirty="0" err="1" smtClean="0"/>
              <a:t>mHealth</a:t>
            </a:r>
            <a:r>
              <a:rPr lang="nl-NL" dirty="0" smtClean="0"/>
              <a:t>-toepassingen </a:t>
            </a:r>
            <a:r>
              <a:rPr lang="nl-NL" dirty="0"/>
              <a:t>moeten voldoen in een context van geïntegreerde zorg en van terugbetaalde zorg op </a:t>
            </a:r>
            <a:r>
              <a:rPr lang="nl-NL" dirty="0" smtClean="0"/>
              <a:t>afstand</a:t>
            </a:r>
          </a:p>
          <a:p>
            <a:pPr lvl="1" indent="-182880" eaLnBrk="1" fontAlgn="auto" hangingPunct="1">
              <a:spcAft>
                <a:spcPts val="0"/>
              </a:spcAft>
              <a:defRPr/>
            </a:pPr>
            <a:r>
              <a:rPr lang="nl-NL" dirty="0"/>
              <a:t>h</a:t>
            </a:r>
            <a:r>
              <a:rPr lang="nl-NL" dirty="0" smtClean="0"/>
              <a:t>et organiseren </a:t>
            </a:r>
            <a:r>
              <a:rPr lang="nl-NL" dirty="0"/>
              <a:t>van </a:t>
            </a:r>
            <a:r>
              <a:rPr lang="nl-NL" dirty="0" smtClean="0"/>
              <a:t>mobiele </a:t>
            </a:r>
            <a:r>
              <a:rPr lang="nl-NL" dirty="0"/>
              <a:t>toegang voor alle </a:t>
            </a:r>
            <a:r>
              <a:rPr lang="nl-NL" dirty="0" smtClean="0"/>
              <a:t>zorgverstrekkers </a:t>
            </a:r>
            <a:r>
              <a:rPr lang="nl-NL" dirty="0"/>
              <a:t>en patiënten tot relevante informatie in het kader van de continuïteit van de zorg</a:t>
            </a:r>
          </a:p>
          <a:p>
            <a:pPr lvl="1" indent="-182880" eaLnBrk="1" fontAlgn="auto" hangingPunct="1">
              <a:spcAft>
                <a:spcPts val="0"/>
              </a:spcAft>
              <a:defRPr/>
            </a:pPr>
            <a:r>
              <a:rPr lang="nl-NL" dirty="0" smtClean="0"/>
              <a:t>het ondersteunen van kwaliteit, deontologisch gebruik, veiligheid en toegankelijkheid </a:t>
            </a:r>
            <a:r>
              <a:rPr lang="nl-NL" dirty="0"/>
              <a:t>van </a:t>
            </a:r>
            <a:r>
              <a:rPr lang="nl-NL" dirty="0" err="1"/>
              <a:t>mHealth</a:t>
            </a:r>
            <a:r>
              <a:rPr lang="nl-NL" dirty="0"/>
              <a:t>-toepassingen</a:t>
            </a:r>
          </a:p>
          <a:p>
            <a:pPr lvl="1" indent="-182880" eaLnBrk="1" fontAlgn="auto" hangingPunct="1">
              <a:spcAft>
                <a:spcPts val="0"/>
              </a:spcAft>
              <a:defRPr/>
            </a:pPr>
            <a:r>
              <a:rPr lang="nl-NL" dirty="0" smtClean="0"/>
              <a:t>het toetsen </a:t>
            </a:r>
            <a:r>
              <a:rPr lang="nl-NL" dirty="0"/>
              <a:t>van </a:t>
            </a:r>
            <a:r>
              <a:rPr lang="nl-NL" dirty="0" smtClean="0"/>
              <a:t>het respect </a:t>
            </a:r>
            <a:r>
              <a:rPr lang="nl-NL" dirty="0"/>
              <a:t>voor </a:t>
            </a:r>
            <a:r>
              <a:rPr lang="nl-NL" dirty="0" smtClean="0"/>
              <a:t>de privacy bij het gebruik van </a:t>
            </a:r>
            <a:r>
              <a:rPr lang="nl-NL" dirty="0" err="1" smtClean="0"/>
              <a:t>mHelath</a:t>
            </a:r>
            <a:r>
              <a:rPr lang="nl-NL" dirty="0" smtClean="0"/>
              <a:t>-toepassingen</a:t>
            </a:r>
          </a:p>
          <a:p>
            <a:pPr lvl="1" indent="-182880" eaLnBrk="1" fontAlgn="auto" hangingPunct="1">
              <a:spcAft>
                <a:spcPts val="0"/>
              </a:spcAft>
              <a:defRPr/>
            </a:pPr>
            <a:r>
              <a:rPr lang="nl-NL" dirty="0" smtClean="0"/>
              <a:t>het uitklaren van de </a:t>
            </a:r>
            <a:r>
              <a:rPr lang="nl-NL" dirty="0"/>
              <a:t>aansprakelijkheid van gebruikers en industrie </a:t>
            </a:r>
            <a:r>
              <a:rPr lang="nl-NL" dirty="0" smtClean="0"/>
              <a:t>bij het gebruik van </a:t>
            </a:r>
            <a:r>
              <a:rPr lang="nl-NL" dirty="0" err="1" smtClean="0"/>
              <a:t>mHealth</a:t>
            </a:r>
            <a:r>
              <a:rPr lang="nl-NL" dirty="0" smtClean="0"/>
              <a:t>-toepassingen</a:t>
            </a:r>
          </a:p>
          <a:p>
            <a:pPr marL="182880"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a:t>
            </a:r>
            <a:r>
              <a:rPr lang="nl-NL" dirty="0" err="1" smtClean="0"/>
              <a:t>ctiepunten</a:t>
            </a:r>
            <a:r>
              <a:rPr lang="nl-NL" dirty="0" smtClean="0"/>
              <a:t> </a:t>
            </a:r>
            <a:r>
              <a:rPr lang="nl-NL" dirty="0" err="1" smtClean="0"/>
              <a:t>mHealth</a:t>
            </a:r>
            <a:r>
              <a:rPr lang="nl-NL" dirty="0" smtClean="0"/>
              <a:t> </a:t>
            </a:r>
            <a:endParaRPr lang="nl-BE" altLang="en-US" dirty="0">
              <a:sym typeface="Arial" charset="0"/>
            </a:endParaRPr>
          </a:p>
        </p:txBody>
      </p:sp>
      <p:sp>
        <p:nvSpPr>
          <p:cNvPr id="675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5E6CF64-E518-4643-A13E-58898C338AD8}" type="slidenum">
              <a:rPr lang="en-US" altLang="en-US" smtClean="0">
                <a:solidFill>
                  <a:srgbClr val="FFFFFF"/>
                </a:solidFill>
              </a:rPr>
              <a:pPr fontAlgn="base">
                <a:spcBef>
                  <a:spcPct val="0"/>
                </a:spcBef>
                <a:spcAft>
                  <a:spcPct val="0"/>
                </a:spcAft>
                <a:defRPr/>
              </a:pPr>
              <a:t>63</a:t>
            </a:fld>
            <a:endParaRPr lang="nl-BE" altLang="en-US" smtClean="0">
              <a:solidFill>
                <a:srgbClr val="FFFFFF"/>
              </a:solidFill>
            </a:endParaRPr>
          </a:p>
        </p:txBody>
      </p:sp>
      <p:sp>
        <p:nvSpPr>
          <p:cNvPr id="67588" name="Content Placeholder 3"/>
          <p:cNvSpPr>
            <a:spLocks noGrp="1"/>
          </p:cNvSpPr>
          <p:nvPr>
            <p:ph idx="1"/>
          </p:nvPr>
        </p:nvSpPr>
        <p:spPr/>
        <p:txBody>
          <a:bodyPr/>
          <a:lstStyle/>
          <a:p>
            <a:pPr eaLnBrk="1" hangingPunct="1"/>
            <a:r>
              <a:rPr lang="nl-NL" altLang="en-US" smtClean="0"/>
              <a:t>Overheid doet dit door middel van</a:t>
            </a:r>
          </a:p>
          <a:p>
            <a:pPr lvl="1" eaLnBrk="1" hangingPunct="1"/>
            <a:r>
              <a:rPr lang="nl-NL" altLang="en-US" smtClean="0"/>
              <a:t>vastleggen van standaarden of specificaties op het vlak van</a:t>
            </a:r>
          </a:p>
          <a:p>
            <a:pPr lvl="2" eaLnBrk="1" hangingPunct="1"/>
            <a:r>
              <a:rPr lang="nl-NL" altLang="en-US" smtClean="0"/>
              <a:t>interoperabiliteit</a:t>
            </a:r>
          </a:p>
          <a:p>
            <a:pPr lvl="2" eaLnBrk="1" hangingPunct="1"/>
            <a:r>
              <a:rPr lang="nl-NL" altLang="en-US" smtClean="0"/>
              <a:t>informatieveiligheid en bescherming van de privacy (oa gebruikers- en toegangsbeheer, vercijfering, …)</a:t>
            </a:r>
          </a:p>
          <a:p>
            <a:pPr lvl="2" eaLnBrk="1" hangingPunct="1"/>
            <a:r>
              <a:rPr lang="nl-NL" altLang="en-US" smtClean="0"/>
              <a:t>gebruiksvriendelijkheid</a:t>
            </a:r>
          </a:p>
          <a:p>
            <a:pPr lvl="2" eaLnBrk="1" hangingPunct="1"/>
            <a:r>
              <a:rPr lang="nl-NL" altLang="en-US" smtClean="0"/>
              <a:t>betrouwbaarheid</a:t>
            </a:r>
          </a:p>
          <a:p>
            <a:pPr lvl="1" eaLnBrk="1" hangingPunct="1"/>
            <a:r>
              <a:rPr lang="nl-NL" altLang="en-US" smtClean="0"/>
              <a:t>verificatie van naleving van standaarden</a:t>
            </a:r>
          </a:p>
          <a:p>
            <a:pPr lvl="1" eaLnBrk="1" hangingPunct="1"/>
            <a:r>
              <a:rPr lang="nl-NL" altLang="en-US" smtClean="0"/>
              <a:t>onafhankelijke review en gebruikersreview</a:t>
            </a:r>
          </a:p>
          <a:p>
            <a:pPr lvl="1" eaLnBrk="1" hangingPunct="1"/>
            <a:r>
              <a:rPr lang="nl-NL" altLang="en-US" smtClean="0"/>
              <a:t>organisatie van vorming</a:t>
            </a:r>
          </a:p>
          <a:p>
            <a:pPr lvl="1" eaLnBrk="1" hangingPunct="1"/>
            <a:r>
              <a:rPr lang="nl-NL" altLang="en-US" smtClean="0"/>
              <a:t>richtlijnen ivm gebruik van mHealth-toepassingen </a:t>
            </a:r>
          </a:p>
          <a:p>
            <a:pPr lvl="1" eaLnBrk="1" hangingPunct="1"/>
            <a:r>
              <a:rPr lang="nl-NL" altLang="en-US" smtClean="0"/>
              <a:t>stimuleren van nuttige doelgroep-specifieke aanpassingen</a:t>
            </a:r>
          </a:p>
          <a:p>
            <a:pPr lvl="1" eaLnBrk="1" hangingPunct="1"/>
            <a:endParaRPr lang="nl-NL" altLang="en-US" smtClean="0"/>
          </a:p>
          <a:p>
            <a:pPr eaLnBrk="1" hangingPunct="1"/>
            <a:endParaRPr lang="en-US" altLang="en-US"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en-US" dirty="0" err="1" smtClean="0"/>
              <a:t>Actiepunten</a:t>
            </a:r>
            <a:r>
              <a:rPr lang="en-US" dirty="0" smtClean="0"/>
              <a:t> </a:t>
            </a:r>
            <a:r>
              <a:rPr lang="en-US" dirty="0" err="1" smtClean="0"/>
              <a:t>mHealth</a:t>
            </a:r>
            <a:endParaRPr lang="nl-BE" altLang="en-US" dirty="0">
              <a:sym typeface="Arial" charset="0"/>
            </a:endParaRPr>
          </a:p>
        </p:txBody>
      </p:sp>
      <p:sp>
        <p:nvSpPr>
          <p:cNvPr id="6861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1B44AAD-8555-4D4D-BA88-5CF635285750}" type="slidenum">
              <a:rPr lang="en-US" altLang="en-US" smtClean="0">
                <a:solidFill>
                  <a:srgbClr val="FFFFFF"/>
                </a:solidFill>
              </a:rPr>
              <a:pPr fontAlgn="base">
                <a:spcBef>
                  <a:spcPct val="0"/>
                </a:spcBef>
                <a:spcAft>
                  <a:spcPct val="0"/>
                </a:spcAft>
                <a:defRPr/>
              </a:pPr>
              <a:t>64</a:t>
            </a:fld>
            <a:endParaRPr lang="nl-BE" altLang="en-US" smtClean="0">
              <a:solidFill>
                <a:srgbClr val="FFFFFF"/>
              </a:solidFill>
            </a:endParaRPr>
          </a:p>
        </p:txBody>
      </p:sp>
      <p:sp>
        <p:nvSpPr>
          <p:cNvPr id="68612" name="Content Placeholder 3"/>
          <p:cNvSpPr>
            <a:spLocks noGrp="1"/>
          </p:cNvSpPr>
          <p:nvPr>
            <p:ph idx="1"/>
          </p:nvPr>
        </p:nvSpPr>
        <p:spPr/>
        <p:txBody>
          <a:bodyPr/>
          <a:lstStyle/>
          <a:p>
            <a:pPr eaLnBrk="1" hangingPunct="1"/>
            <a:endParaRPr lang="nl-NL" altLang="en-US" smtClean="0"/>
          </a:p>
          <a:p>
            <a:pPr eaLnBrk="1" hangingPunct="1"/>
            <a:r>
              <a:rPr lang="nl-NL" altLang="en-US" smtClean="0"/>
              <a:t>5 prioritaire use cases</a:t>
            </a:r>
          </a:p>
          <a:p>
            <a:pPr eaLnBrk="1" hangingPunct="1"/>
            <a:endParaRPr lang="nl-NL" altLang="en-US" smtClean="0"/>
          </a:p>
          <a:p>
            <a:pPr eaLnBrk="1" hangingPunct="1"/>
            <a:r>
              <a:rPr lang="nl-NL" altLang="en-US" smtClean="0"/>
              <a:t>Gekozen op basis van hun impact (aantal patiënten x ernst) en de beschikbare technische tools van mHealth</a:t>
            </a:r>
          </a:p>
          <a:p>
            <a:pPr eaLnBrk="1" hangingPunct="1"/>
            <a:endParaRPr lang="nl-NL" altLang="en-US" smtClean="0"/>
          </a:p>
          <a:p>
            <a:pPr eaLnBrk="1" hangingPunct="1"/>
            <a:r>
              <a:rPr lang="nl-NL" altLang="en-US" smtClean="0"/>
              <a:t>De werking en de resultaten van deze cases worden publiek gedeeld en meteen in een concrete marktsituatie toegepast &gt; zij krijgen de beleidsgarantie van inbedding in het Belgische zorgsysteem</a:t>
            </a:r>
          </a:p>
          <a:p>
            <a:pPr eaLnBrk="1" hangingPunct="1"/>
            <a:endParaRPr lang="nl-NL" altLang="en-US" smtClean="0"/>
          </a:p>
          <a:p>
            <a:pPr lvl="1" eaLnBrk="1" hangingPunct="1"/>
            <a:endParaRPr lang="nl-NL" altLang="en-US"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smtClean="0"/>
              <a:t>Prioritaire </a:t>
            </a:r>
            <a:r>
              <a:rPr lang="nl-NL" dirty="0" err="1" smtClean="0"/>
              <a:t>use</a:t>
            </a:r>
            <a:r>
              <a:rPr lang="nl-NL" dirty="0" smtClean="0"/>
              <a:t> cases</a:t>
            </a:r>
            <a:endParaRPr lang="nl-BE" altLang="en-US" dirty="0">
              <a:sym typeface="Arial" charset="0"/>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6BBEEE-3631-4EA0-986D-657AE672AF65}" type="slidenum">
              <a:rPr lang="en-US" altLang="en-US" smtClean="0">
                <a:solidFill>
                  <a:srgbClr val="FFFFFF"/>
                </a:solidFill>
              </a:rPr>
              <a:pPr fontAlgn="base">
                <a:spcBef>
                  <a:spcPct val="0"/>
                </a:spcBef>
                <a:spcAft>
                  <a:spcPct val="0"/>
                </a:spcAft>
                <a:defRPr/>
              </a:pPr>
              <a:t>65</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a:bodyPr>
          <a:lstStyle/>
          <a:p>
            <a:pPr marL="182880" indent="-182880" eaLnBrk="1" fontAlgn="auto" hangingPunct="1">
              <a:spcAft>
                <a:spcPts val="0"/>
              </a:spcAft>
              <a:defRPr/>
            </a:pPr>
            <a:r>
              <a:rPr lang="nl-NL" dirty="0" smtClean="0"/>
              <a:t>Beroerte </a:t>
            </a:r>
            <a:r>
              <a:rPr lang="nl-NL" dirty="0"/>
              <a:t>(</a:t>
            </a:r>
            <a:r>
              <a:rPr lang="nl-NL" dirty="0" err="1"/>
              <a:t>stroke</a:t>
            </a:r>
            <a:r>
              <a:rPr lang="nl-NL" dirty="0"/>
              <a:t>): </a:t>
            </a:r>
            <a:r>
              <a:rPr lang="nl-NL" dirty="0" err="1"/>
              <a:t>mHealth</a:t>
            </a:r>
            <a:r>
              <a:rPr lang="nl-NL" dirty="0"/>
              <a:t> apps voor acute beroertezorg met ultrasnelle en gespecialiseerde behandeling, thuisrevalidatie, herintegratie - mobiele toegang, </a:t>
            </a:r>
            <a:r>
              <a:rPr lang="nl-NL" dirty="0" err="1"/>
              <a:t>selfmanagement</a:t>
            </a:r>
            <a:r>
              <a:rPr lang="nl-NL" dirty="0"/>
              <a:t> en empowerment van de patiënt en omgeving</a:t>
            </a:r>
          </a:p>
          <a:p>
            <a:pPr marL="182880" indent="-182880" eaLnBrk="1" fontAlgn="auto" hangingPunct="1">
              <a:spcAft>
                <a:spcPts val="0"/>
              </a:spcAft>
              <a:defRPr/>
            </a:pPr>
            <a:r>
              <a:rPr lang="nl-NL" dirty="0" smtClean="0"/>
              <a:t>Cardiovasculaire aandoeningen: </a:t>
            </a:r>
            <a:r>
              <a:rPr lang="nl-NL" dirty="0"/>
              <a:t>risicobeheer en zorg (lipiden, gewicht, bloeddruk, …)</a:t>
            </a:r>
          </a:p>
          <a:p>
            <a:pPr marL="182880" indent="-182880" eaLnBrk="1" fontAlgn="auto" hangingPunct="1">
              <a:spcAft>
                <a:spcPts val="0"/>
              </a:spcAft>
              <a:defRPr/>
            </a:pPr>
            <a:r>
              <a:rPr lang="nl-NL" dirty="0" smtClean="0"/>
              <a:t>Diabetes </a:t>
            </a:r>
            <a:r>
              <a:rPr lang="nl-NL" dirty="0"/>
              <a:t>: </a:t>
            </a:r>
            <a:r>
              <a:rPr lang="nl-NL" dirty="0" err="1"/>
              <a:t>telemonitoring</a:t>
            </a:r>
            <a:r>
              <a:rPr lang="nl-NL" dirty="0"/>
              <a:t>, point-of-care testen en digitale ondersteuning van geïntegreerde </a:t>
            </a:r>
            <a:r>
              <a:rPr lang="nl-NL" dirty="0" smtClean="0"/>
              <a:t>zorg</a:t>
            </a:r>
          </a:p>
          <a:p>
            <a:pPr marL="182880" indent="-182880" eaLnBrk="1" fontAlgn="auto" hangingPunct="1">
              <a:spcAft>
                <a:spcPts val="0"/>
              </a:spcAft>
              <a:defRPr/>
            </a:pPr>
            <a:r>
              <a:rPr lang="nl-NL" dirty="0"/>
              <a:t>G</a:t>
            </a:r>
            <a:r>
              <a:rPr lang="nl-NL" dirty="0" smtClean="0"/>
              <a:t>eestelijke </a:t>
            </a:r>
            <a:r>
              <a:rPr lang="nl-NL" dirty="0"/>
              <a:t>gezondheidszorg : </a:t>
            </a:r>
            <a:r>
              <a:rPr lang="nl-NL" dirty="0" err="1"/>
              <a:t>telezorg</a:t>
            </a:r>
            <a:r>
              <a:rPr lang="nl-NL" dirty="0"/>
              <a:t> en </a:t>
            </a:r>
            <a:r>
              <a:rPr lang="nl-NL" dirty="0" err="1"/>
              <a:t>tele</a:t>
            </a:r>
            <a:r>
              <a:rPr lang="nl-NL" dirty="0"/>
              <a:t>-psychotherapie, therapietrouw, combinatie met mobiele teams, </a:t>
            </a:r>
            <a:r>
              <a:rPr lang="nl-NL" dirty="0" smtClean="0"/>
              <a:t>…</a:t>
            </a:r>
          </a:p>
          <a:p>
            <a:pPr marL="182880" indent="-182880" eaLnBrk="1" fontAlgn="auto" hangingPunct="1">
              <a:spcAft>
                <a:spcPts val="0"/>
              </a:spcAft>
              <a:defRPr/>
            </a:pPr>
            <a:r>
              <a:rPr lang="nl-NL" dirty="0"/>
              <a:t>C</a:t>
            </a:r>
            <a:r>
              <a:rPr lang="nl-NL" dirty="0" smtClean="0"/>
              <a:t>hronische </a:t>
            </a:r>
            <a:r>
              <a:rPr lang="nl-NL" dirty="0"/>
              <a:t>pijn : multidisciplinaire aanpak van chronische pijn in gespecialiseerd pijncentrum met monitoring van patiënt : inspanning, slaapkwaliteit, pijnintensiteit en </a:t>
            </a:r>
            <a:r>
              <a:rPr lang="nl-NL" dirty="0" smtClean="0"/>
              <a:t>therapietrouw</a:t>
            </a:r>
            <a:endParaRPr lang="nl-NL" dirty="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sz="3800" dirty="0" smtClean="0"/>
              <a:t>Roadmap 2.0 – </a:t>
            </a:r>
            <a:r>
              <a:rPr lang="en-US" sz="3800" dirty="0" err="1" smtClean="0"/>
              <a:t>Streefdata</a:t>
            </a:r>
            <a:r>
              <a:rPr lang="en-US" sz="3800" dirty="0" smtClean="0"/>
              <a:t> </a:t>
            </a:r>
            <a:r>
              <a:rPr lang="en-US" sz="3800" dirty="0" err="1" smtClean="0"/>
              <a:t>actiepunten</a:t>
            </a:r>
            <a:endParaRPr lang="nl-BE" altLang="en-US" sz="3800"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64BB1CE-C935-4E1B-A522-5D0CBAD68F29}" type="slidenum">
              <a:rPr lang="en-US" altLang="en-US" smtClean="0">
                <a:solidFill>
                  <a:srgbClr val="FFFFFF"/>
                </a:solidFill>
              </a:rPr>
              <a:pPr fontAlgn="base">
                <a:spcBef>
                  <a:spcPct val="0"/>
                </a:spcBef>
                <a:spcAft>
                  <a:spcPct val="0"/>
                </a:spcAft>
                <a:defRPr/>
              </a:pPr>
              <a:t>66</a:t>
            </a:fld>
            <a:endParaRPr lang="nl-BE" altLang="en-US" smtClean="0">
              <a:solidFill>
                <a:srgbClr val="FFFFFF"/>
              </a:solidFill>
            </a:endParaRPr>
          </a:p>
        </p:txBody>
      </p:sp>
      <p:sp>
        <p:nvSpPr>
          <p:cNvPr id="4" name="Content Placeholder 3"/>
          <p:cNvSpPr>
            <a:spLocks noGrp="1"/>
          </p:cNvSpPr>
          <p:nvPr>
            <p:ph idx="1"/>
          </p:nvPr>
        </p:nvSpPr>
        <p:spPr/>
        <p:txBody>
          <a:bodyPr rtlCol="0">
            <a:normAutofit lnSpcReduction="10000"/>
          </a:bodyPr>
          <a:lstStyle/>
          <a:p>
            <a:pPr marL="182880" indent="-182880" eaLnBrk="1" fontAlgn="t" hangingPunct="1">
              <a:spcAft>
                <a:spcPts val="0"/>
              </a:spcAft>
              <a:defRPr/>
            </a:pPr>
            <a:r>
              <a:rPr lang="nl-NL" dirty="0" smtClean="0"/>
              <a:t>Medio 2016</a:t>
            </a:r>
          </a:p>
          <a:p>
            <a:pPr lvl="1" indent="-182880" eaLnBrk="1" fontAlgn="t" hangingPunct="1">
              <a:spcAft>
                <a:spcPts val="0"/>
              </a:spcAft>
              <a:defRPr/>
            </a:pPr>
            <a:r>
              <a:rPr lang="nl-NL" dirty="0" smtClean="0"/>
              <a:t>afgesproken kader voor </a:t>
            </a:r>
            <a:r>
              <a:rPr lang="nl-NL" dirty="0" err="1" smtClean="0"/>
              <a:t>mHealth</a:t>
            </a:r>
            <a:r>
              <a:rPr lang="nl-NL" dirty="0" smtClean="0"/>
              <a:t>-acties tussen </a:t>
            </a:r>
            <a:r>
              <a:rPr lang="nl-NL" dirty="0"/>
              <a:t>alle </a:t>
            </a:r>
            <a:r>
              <a:rPr lang="nl-NL" dirty="0" smtClean="0"/>
              <a:t>beleidsniveaus, </a:t>
            </a:r>
            <a:r>
              <a:rPr lang="nl-NL" dirty="0"/>
              <a:t>met </a:t>
            </a:r>
            <a:r>
              <a:rPr lang="nl-NL" dirty="0" smtClean="0"/>
              <a:t>de bedoeling om </a:t>
            </a:r>
            <a:r>
              <a:rPr lang="nl-NL" dirty="0"/>
              <a:t>dit zo efficiënt, ruim en administratief eenvoudig mogelijk toe te </a:t>
            </a:r>
            <a:r>
              <a:rPr lang="nl-NL" dirty="0" smtClean="0"/>
              <a:t>kunnen passen</a:t>
            </a:r>
          </a:p>
          <a:p>
            <a:pPr lvl="1" indent="-182880" eaLnBrk="1" fontAlgn="t" hangingPunct="1">
              <a:spcAft>
                <a:spcPts val="0"/>
              </a:spcAft>
              <a:defRPr/>
            </a:pPr>
            <a:r>
              <a:rPr lang="nl-NL" dirty="0" smtClean="0"/>
              <a:t>geleidelijke valorisatie van aantal toepassingen binnen bestaande context (zie lager) en start van de prioritaire </a:t>
            </a:r>
            <a:r>
              <a:rPr lang="nl-NL" dirty="0" err="1" smtClean="0"/>
              <a:t>use</a:t>
            </a:r>
            <a:r>
              <a:rPr lang="nl-NL" dirty="0" smtClean="0"/>
              <a:t> cases (zie hoger)</a:t>
            </a:r>
          </a:p>
          <a:p>
            <a:pPr marL="182880" indent="-182880" eaLnBrk="1" fontAlgn="t" hangingPunct="1">
              <a:spcAft>
                <a:spcPts val="0"/>
              </a:spcAft>
              <a:defRPr/>
            </a:pPr>
            <a:r>
              <a:rPr lang="nl-NL" dirty="0" smtClean="0"/>
              <a:t>Einde 2016</a:t>
            </a:r>
          </a:p>
          <a:p>
            <a:pPr lvl="1" indent="-182880" eaLnBrk="1" fontAlgn="t" hangingPunct="1">
              <a:spcAft>
                <a:spcPts val="0"/>
              </a:spcAft>
              <a:defRPr/>
            </a:pPr>
            <a:r>
              <a:rPr lang="nl-NL" dirty="0" smtClean="0"/>
              <a:t>mogelijkheid voor zorgverstrekkers om mobiel (via smartphones, tablets,…) toegang te hebben tot bestaande gegevens in het kader van de continuïteit van de zorg &gt; oproep tot softwareleveranciers</a:t>
            </a:r>
          </a:p>
          <a:p>
            <a:pPr lvl="1" indent="-182880" eaLnBrk="1" fontAlgn="t" hangingPunct="1">
              <a:spcAft>
                <a:spcPts val="0"/>
              </a:spcAft>
              <a:defRPr/>
            </a:pPr>
            <a:r>
              <a:rPr lang="nl-NL" dirty="0" smtClean="0"/>
              <a:t>voorstel van juridisch kader, inclusief terugbetalingsvoorwaarden</a:t>
            </a:r>
          </a:p>
          <a:p>
            <a:pPr marL="182880" indent="-182880" eaLnBrk="1" fontAlgn="t" hangingPunct="1">
              <a:spcAft>
                <a:spcPts val="0"/>
              </a:spcAft>
              <a:defRPr/>
            </a:pPr>
            <a:r>
              <a:rPr lang="nl-NL" dirty="0" smtClean="0"/>
              <a:t>Einde 2017: evaluatie van 5 prioritaire </a:t>
            </a:r>
            <a:r>
              <a:rPr lang="nl-NL" dirty="0" err="1" smtClean="0"/>
              <a:t>use</a:t>
            </a:r>
            <a:r>
              <a:rPr lang="nl-NL" dirty="0" smtClean="0"/>
              <a:t> cases</a:t>
            </a:r>
          </a:p>
          <a:p>
            <a:pPr marL="182880" indent="-182880" eaLnBrk="1" fontAlgn="t" hangingPunct="1">
              <a:spcAft>
                <a:spcPts val="0"/>
              </a:spcAft>
              <a:defRPr/>
            </a:pPr>
            <a:r>
              <a:rPr lang="nl-NL" dirty="0" smtClean="0"/>
              <a:t>Einde 2018: mogelijkheid voor patiënten om mobiel toegang te hebben tot hun Personal Health record </a:t>
            </a:r>
          </a:p>
          <a:p>
            <a:pPr lvl="1" indent="-182880" eaLnBrk="1" fontAlgn="t" hangingPunct="1">
              <a:spcAft>
                <a:spcPts val="0"/>
              </a:spcAft>
              <a:defRPr/>
            </a:pPr>
            <a:endParaRPr lang="nl-NL" dirty="0"/>
          </a:p>
          <a:p>
            <a:pPr marL="731520" lvl="2" indent="-182880" eaLnBrk="1" fontAlgn="t" hangingPunct="1">
              <a:spcAft>
                <a:spcPts val="0"/>
              </a:spcAft>
              <a:defRPr/>
            </a:pPr>
            <a:endParaRPr lang="nl-NL"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fontAlgn="auto" hangingPunct="1">
              <a:spcAft>
                <a:spcPts val="0"/>
              </a:spcAft>
              <a:defRPr/>
            </a:pPr>
            <a:r>
              <a:rPr lang="fr-BE" altLang="en-US" sz="3700" dirty="0" err="1" smtClean="0">
                <a:sym typeface="Arial" charset="0"/>
              </a:rPr>
              <a:t>Toepassingen</a:t>
            </a:r>
            <a:r>
              <a:rPr lang="fr-BE" altLang="en-US" sz="3700" dirty="0" smtClean="0">
                <a:sym typeface="Arial" charset="0"/>
              </a:rPr>
              <a:t> </a:t>
            </a:r>
            <a:r>
              <a:rPr lang="fr-BE" altLang="en-US" sz="3700" dirty="0" err="1" smtClean="0">
                <a:sym typeface="Arial" charset="0"/>
              </a:rPr>
              <a:t>binnen</a:t>
            </a:r>
            <a:r>
              <a:rPr lang="fr-BE" altLang="en-US" sz="3700" dirty="0" smtClean="0">
                <a:sym typeface="Arial" charset="0"/>
              </a:rPr>
              <a:t> </a:t>
            </a:r>
            <a:r>
              <a:rPr lang="fr-BE" altLang="en-US" sz="3700" dirty="0" err="1" smtClean="0">
                <a:sym typeface="Arial" charset="0"/>
              </a:rPr>
              <a:t>bestaande</a:t>
            </a:r>
            <a:r>
              <a:rPr lang="fr-BE" altLang="en-US" sz="3700" dirty="0" smtClean="0">
                <a:sym typeface="Arial" charset="0"/>
              </a:rPr>
              <a:t> </a:t>
            </a:r>
            <a:r>
              <a:rPr lang="fr-BE" altLang="en-US" sz="3700" dirty="0" err="1" smtClean="0">
                <a:sym typeface="Arial" charset="0"/>
              </a:rPr>
              <a:t>context</a:t>
            </a:r>
            <a:endParaRPr lang="nl-BE" altLang="en-US" sz="3700" dirty="0">
              <a:sym typeface="Arial" charset="0"/>
            </a:endParaRPr>
          </a:p>
        </p:txBody>
      </p:sp>
      <p:sp>
        <p:nvSpPr>
          <p:cNvPr id="716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C3B4477-9CB9-4D82-ABB2-855AFDC7A574}" type="slidenum">
              <a:rPr lang="en-US" altLang="en-US" smtClean="0">
                <a:solidFill>
                  <a:srgbClr val="FFFFFF"/>
                </a:solidFill>
              </a:rPr>
              <a:pPr fontAlgn="base">
                <a:spcBef>
                  <a:spcPct val="0"/>
                </a:spcBef>
                <a:spcAft>
                  <a:spcPct val="0"/>
                </a:spcAft>
                <a:defRPr/>
              </a:pPr>
              <a:t>67</a:t>
            </a:fld>
            <a:endParaRPr lang="nl-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auto" hangingPunct="1">
              <a:spcAft>
                <a:spcPts val="0"/>
              </a:spcAft>
              <a:defRPr/>
            </a:pPr>
            <a:r>
              <a:rPr lang="en-US" dirty="0" err="1" smtClean="0"/>
              <a:t>BelRAI</a:t>
            </a:r>
            <a:r>
              <a:rPr lang="en-US" dirty="0" smtClean="0"/>
              <a:t>* screener</a:t>
            </a:r>
            <a:endParaRPr lang="en-US" dirty="0"/>
          </a:p>
          <a:p>
            <a:pPr lvl="1" indent="-182880" eaLnBrk="1" fontAlgn="auto" hangingPunct="1">
              <a:spcAft>
                <a:spcPts val="0"/>
              </a:spcAft>
              <a:defRPr/>
            </a:pPr>
            <a:r>
              <a:rPr lang="nl-BE" dirty="0" smtClean="0"/>
              <a:t>vereenvoudigde </a:t>
            </a:r>
            <a:r>
              <a:rPr lang="nl-BE" dirty="0"/>
              <a:t>versie van de volledige </a:t>
            </a:r>
            <a:r>
              <a:rPr lang="nl-BE" dirty="0" err="1" smtClean="0"/>
              <a:t>BelRAI</a:t>
            </a:r>
            <a:r>
              <a:rPr lang="nl-BE" dirty="0" smtClean="0"/>
              <a:t> (zie verder)</a:t>
            </a:r>
            <a:endParaRPr lang="nl-BE" dirty="0"/>
          </a:p>
          <a:p>
            <a:pPr lvl="1" indent="-182880" eaLnBrk="1" fontAlgn="auto" hangingPunct="1">
              <a:spcAft>
                <a:spcPts val="0"/>
              </a:spcAft>
              <a:defRPr/>
            </a:pPr>
            <a:r>
              <a:rPr lang="nl-BE" dirty="0" smtClean="0"/>
              <a:t>screening wordt </a:t>
            </a:r>
            <a:r>
              <a:rPr lang="nl-BE" dirty="0" err="1" smtClean="0"/>
              <a:t>oa</a:t>
            </a:r>
            <a:r>
              <a:rPr lang="nl-BE" dirty="0" smtClean="0"/>
              <a:t> </a:t>
            </a:r>
            <a:r>
              <a:rPr lang="nl-BE" dirty="0"/>
              <a:t>uitgevoerd ter plaatste bij een </a:t>
            </a:r>
            <a:r>
              <a:rPr lang="nl-BE" dirty="0" smtClean="0"/>
              <a:t>burger</a:t>
            </a:r>
          </a:p>
          <a:p>
            <a:pPr lvl="1" indent="-182880" eaLnBrk="1" fontAlgn="auto" hangingPunct="1">
              <a:spcAft>
                <a:spcPts val="0"/>
              </a:spcAft>
              <a:defRPr/>
            </a:pPr>
            <a:r>
              <a:rPr lang="nl-BE" dirty="0"/>
              <a:t>o</a:t>
            </a:r>
            <a:r>
              <a:rPr lang="nl-BE" dirty="0" smtClean="0"/>
              <a:t>ntwikkeling door het RIZIV van </a:t>
            </a:r>
            <a:r>
              <a:rPr lang="nl-BE" dirty="0"/>
              <a:t>een </a:t>
            </a:r>
            <a:r>
              <a:rPr lang="nl-BE" dirty="0" smtClean="0"/>
              <a:t>mobiele </a:t>
            </a:r>
            <a:r>
              <a:rPr lang="nl-BE" dirty="0"/>
              <a:t>toepassing </a:t>
            </a:r>
            <a:r>
              <a:rPr lang="nl-BE" dirty="0" smtClean="0"/>
              <a:t>‘</a:t>
            </a:r>
            <a:r>
              <a:rPr lang="nl-BE" dirty="0" err="1" smtClean="0"/>
              <a:t>BelRAI-screener</a:t>
            </a:r>
            <a:r>
              <a:rPr lang="nl-BE" dirty="0" smtClean="0"/>
              <a:t>’ </a:t>
            </a:r>
            <a:r>
              <a:rPr lang="nl-BE" dirty="0"/>
              <a:t>nog dit jaar </a:t>
            </a:r>
            <a:r>
              <a:rPr lang="nl-BE" dirty="0" smtClean="0"/>
              <a:t>&gt; een </a:t>
            </a:r>
            <a:r>
              <a:rPr lang="nl-BE" dirty="0"/>
              <a:t>lastenboek zou hiervoor gepubliceerd </a:t>
            </a:r>
            <a:r>
              <a:rPr lang="nl-BE" dirty="0" smtClean="0"/>
              <a:t>worden</a:t>
            </a:r>
          </a:p>
          <a:p>
            <a:pPr lvl="1" indent="-182880" eaLnBrk="1" fontAlgn="auto" hangingPunct="1">
              <a:spcAft>
                <a:spcPts val="0"/>
              </a:spcAft>
              <a:defRPr/>
            </a:pPr>
            <a:r>
              <a:rPr lang="nl-BE" dirty="0" smtClean="0"/>
              <a:t>in </a:t>
            </a:r>
            <a:r>
              <a:rPr lang="nl-BE" dirty="0"/>
              <a:t>Vlaanderen wordt de komende maanden een pilootproject opgestart met </a:t>
            </a:r>
            <a:r>
              <a:rPr lang="nl-BE" dirty="0" smtClean="0"/>
              <a:t>een commerciële </a:t>
            </a:r>
            <a:r>
              <a:rPr lang="nl-BE" dirty="0"/>
              <a:t>mobiele </a:t>
            </a:r>
            <a:r>
              <a:rPr lang="nl-BE" dirty="0" err="1" smtClean="0"/>
              <a:t>screener</a:t>
            </a:r>
            <a:r>
              <a:rPr lang="nl-BE" dirty="0" smtClean="0"/>
              <a:t> </a:t>
            </a:r>
            <a:r>
              <a:rPr lang="nl-BE" dirty="0"/>
              <a:t>van de organisatie </a:t>
            </a:r>
            <a:r>
              <a:rPr lang="nl-BE" dirty="0" err="1" smtClean="0"/>
              <a:t>Pyxima</a:t>
            </a:r>
            <a:endParaRPr lang="nl-BE" dirty="0" smtClean="0"/>
          </a:p>
          <a:p>
            <a:pPr lvl="1" indent="-182880" eaLnBrk="1" fontAlgn="auto" hangingPunct="1">
              <a:spcAft>
                <a:spcPts val="0"/>
              </a:spcAft>
              <a:defRPr/>
            </a:pPr>
            <a:endParaRPr lang="nl-BE" dirty="0"/>
          </a:p>
          <a:p>
            <a:pPr lvl="1" indent="-182880" eaLnBrk="1" fontAlgn="auto" hangingPunct="1">
              <a:spcAft>
                <a:spcPts val="0"/>
              </a:spcAft>
              <a:defRPr/>
            </a:pPr>
            <a:endParaRPr lang="nl-BE" dirty="0" smtClean="0"/>
          </a:p>
          <a:p>
            <a:pPr marL="0" indent="0" eaLnBrk="1" fontAlgn="auto" hangingPunct="1">
              <a:spcAft>
                <a:spcPts val="0"/>
              </a:spcAft>
              <a:buFont typeface="Arial" pitchFamily="34" charset="0"/>
              <a:buNone/>
              <a:defRPr/>
            </a:pPr>
            <a:endParaRPr lang="nl-BE" dirty="0"/>
          </a:p>
          <a:p>
            <a:pPr marL="0" indent="0" eaLnBrk="1" fontAlgn="auto" hangingPunct="1">
              <a:spcAft>
                <a:spcPts val="0"/>
              </a:spcAft>
              <a:buFont typeface="Arial" pitchFamily="34" charset="0"/>
              <a:buNone/>
              <a:defRPr/>
            </a:pPr>
            <a:r>
              <a:rPr lang="nl-BE" dirty="0" smtClean="0"/>
              <a:t>* </a:t>
            </a:r>
            <a:r>
              <a:rPr lang="nl-BE" dirty="0" err="1" smtClean="0"/>
              <a:t>Belgian</a:t>
            </a:r>
            <a:r>
              <a:rPr lang="nl-BE" dirty="0" smtClean="0"/>
              <a:t> Resident Assessment Instrument</a:t>
            </a:r>
            <a:endParaRPr lang="en-US" dirty="0"/>
          </a:p>
          <a:p>
            <a:pPr marL="182880" indent="-182880" eaLnBrk="1" fontAlgn="t" hangingPunct="1">
              <a:spcAft>
                <a:spcPts val="0"/>
              </a:spcAft>
              <a:defRPr/>
            </a:pPr>
            <a:endParaRPr lang="nl-NL" dirty="0"/>
          </a:p>
        </p:txBody>
      </p:sp>
      <p:sp>
        <p:nvSpPr>
          <p:cNvPr id="7168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altLang="en-US" sz="3700" dirty="0" err="1">
                <a:sym typeface="Arial" charset="0"/>
              </a:rPr>
              <a:t>Toepassingen</a:t>
            </a:r>
            <a:r>
              <a:rPr lang="fr-BE" altLang="en-US" sz="3700" dirty="0">
                <a:sym typeface="Arial" charset="0"/>
              </a:rPr>
              <a:t> </a:t>
            </a:r>
            <a:r>
              <a:rPr lang="fr-BE" altLang="en-US" sz="3700" dirty="0" err="1">
                <a:sym typeface="Arial" charset="0"/>
              </a:rPr>
              <a:t>binnen</a:t>
            </a:r>
            <a:r>
              <a:rPr lang="fr-BE" altLang="en-US" sz="3700" dirty="0">
                <a:sym typeface="Arial" charset="0"/>
              </a:rPr>
              <a:t> </a:t>
            </a:r>
            <a:r>
              <a:rPr lang="fr-BE" altLang="en-US" sz="3700" dirty="0" err="1">
                <a:sym typeface="Arial" charset="0"/>
              </a:rPr>
              <a:t>bestaande</a:t>
            </a:r>
            <a:r>
              <a:rPr lang="fr-BE" altLang="en-US" sz="3700" dirty="0">
                <a:sym typeface="Arial" charset="0"/>
              </a:rPr>
              <a:t> </a:t>
            </a:r>
            <a:r>
              <a:rPr lang="fr-BE" altLang="en-US" sz="3700" dirty="0" err="1">
                <a:sym typeface="Arial" charset="0"/>
              </a:rPr>
              <a:t>context</a:t>
            </a:r>
            <a:endParaRPr lang="nl-BE" altLang="en-US" sz="3700" dirty="0">
              <a:sym typeface="Arial" charset="0"/>
            </a:endParaRPr>
          </a:p>
        </p:txBody>
      </p:sp>
      <p:sp>
        <p:nvSpPr>
          <p:cNvPr id="7270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9F4CA6-DDFD-487E-9871-0D60628056C5}" type="slidenum">
              <a:rPr lang="en-US" altLang="en-US" smtClean="0">
                <a:solidFill>
                  <a:srgbClr val="FFFFFF"/>
                </a:solidFill>
              </a:rPr>
              <a:pPr fontAlgn="base">
                <a:spcBef>
                  <a:spcPct val="0"/>
                </a:spcBef>
                <a:spcAft>
                  <a:spcPct val="0"/>
                </a:spcAft>
                <a:defRPr/>
              </a:pPr>
              <a:t>68</a:t>
            </a:fld>
            <a:endParaRPr lang="nl-BE" altLang="en-US" smtClean="0">
              <a:solidFill>
                <a:srgbClr val="FFFFFF"/>
              </a:solidFill>
            </a:endParaRPr>
          </a:p>
        </p:txBody>
      </p:sp>
      <p:sp>
        <p:nvSpPr>
          <p:cNvPr id="72708" name="Content Placeholder 3"/>
          <p:cNvSpPr>
            <a:spLocks noGrp="1"/>
          </p:cNvSpPr>
          <p:nvPr>
            <p:ph idx="1"/>
          </p:nvPr>
        </p:nvSpPr>
        <p:spPr/>
        <p:txBody>
          <a:bodyPr/>
          <a:lstStyle/>
          <a:p>
            <a:pPr eaLnBrk="1" hangingPunct="1"/>
            <a:r>
              <a:rPr lang="nl-BE" altLang="en-US" smtClean="0"/>
              <a:t>BelRAI screener</a:t>
            </a:r>
            <a:endParaRPr lang="en-US" altLang="en-US" smtClean="0"/>
          </a:p>
          <a:p>
            <a:pPr lvl="1" eaLnBrk="1" hangingPunct="1"/>
            <a:r>
              <a:rPr lang="nl-BE" altLang="en-US" smtClean="0"/>
              <a:t>kort screeningsinstrument om te bepalen welke cliënten in de thuiszorg en residentiële zorg een volledige BelRAI-beoordeling nodig hebben</a:t>
            </a:r>
          </a:p>
          <a:p>
            <a:pPr lvl="1" eaLnBrk="1" hangingPunct="1"/>
            <a:r>
              <a:rPr lang="nl-BE" altLang="en-US" smtClean="0"/>
              <a:t>uitgangspunt is dat niet alle cliënten die professionele zorg ontvangen een comprehensief geriatrisch assessment (CGA) nodig hebben</a:t>
            </a:r>
          </a:p>
          <a:p>
            <a:pPr lvl="1" eaLnBrk="1" hangingPunct="1"/>
            <a:r>
              <a:rPr lang="nl-BE" altLang="en-US" smtClean="0"/>
              <a:t>balans tussen de meerwaarde van een CGA en de benodigde tijdsinvestering is niet bij alle cliënten in evenwicht, in het bijzonder in de thuiszorg &gt; dit is een probleem van efficiëntie</a:t>
            </a:r>
          </a:p>
          <a:p>
            <a:pPr lvl="1" eaLnBrk="1" hangingPunct="1"/>
            <a:r>
              <a:rPr lang="nl-BE" altLang="en-US" smtClean="0"/>
              <a:t>BelRAI Screener is een oplossing voor de behoefte aan een getrapt systeem zodat voor minder zwaar zorgbehoevenden niet de volledige BelRAI ingevuld moet worden</a:t>
            </a:r>
            <a:endParaRPr lang="en-US" altLang="en-US" smtClean="0"/>
          </a:p>
          <a:p>
            <a:pPr eaLnBrk="1" fontAlgn="t" hangingPunct="1"/>
            <a:endParaRPr lang="nl-NL" altLang="en-US" smtClean="0"/>
          </a:p>
        </p:txBody>
      </p:sp>
      <p:sp>
        <p:nvSpPr>
          <p:cNvPr id="7270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altLang="en-US" sz="3700" dirty="0" err="1">
                <a:sym typeface="Arial" charset="0"/>
              </a:rPr>
              <a:t>Toepassingen</a:t>
            </a:r>
            <a:r>
              <a:rPr lang="fr-BE" altLang="en-US" sz="3700" dirty="0">
                <a:sym typeface="Arial" charset="0"/>
              </a:rPr>
              <a:t> </a:t>
            </a:r>
            <a:r>
              <a:rPr lang="fr-BE" altLang="en-US" sz="3700" dirty="0" err="1">
                <a:sym typeface="Arial" charset="0"/>
              </a:rPr>
              <a:t>binnen</a:t>
            </a:r>
            <a:r>
              <a:rPr lang="fr-BE" altLang="en-US" sz="3700" dirty="0">
                <a:sym typeface="Arial" charset="0"/>
              </a:rPr>
              <a:t> </a:t>
            </a:r>
            <a:r>
              <a:rPr lang="fr-BE" altLang="en-US" sz="3700" dirty="0" err="1">
                <a:sym typeface="Arial" charset="0"/>
              </a:rPr>
              <a:t>bestaande</a:t>
            </a:r>
            <a:r>
              <a:rPr lang="fr-BE" altLang="en-US" sz="3700" dirty="0">
                <a:sym typeface="Arial" charset="0"/>
              </a:rPr>
              <a:t> </a:t>
            </a:r>
            <a:r>
              <a:rPr lang="fr-BE" altLang="en-US" sz="3700" dirty="0" err="1">
                <a:sym typeface="Arial" charset="0"/>
              </a:rPr>
              <a:t>context</a:t>
            </a:r>
            <a:endParaRPr lang="nl-BE" altLang="en-US" sz="3700" dirty="0">
              <a:solidFill>
                <a:srgbClr val="3E6E5A"/>
              </a:solidFill>
              <a:sym typeface="Arial" charset="0"/>
            </a:endParaRPr>
          </a:p>
        </p:txBody>
      </p:sp>
      <p:sp>
        <p:nvSpPr>
          <p:cNvPr id="7373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B83CCC8-1EBE-4C75-A231-733D5B800124}" type="slidenum">
              <a:rPr lang="en-US" altLang="en-US" smtClean="0">
                <a:solidFill>
                  <a:srgbClr val="FFFFFF"/>
                </a:solidFill>
              </a:rPr>
              <a:pPr fontAlgn="base">
                <a:spcBef>
                  <a:spcPct val="0"/>
                </a:spcBef>
                <a:spcAft>
                  <a:spcPct val="0"/>
                </a:spcAft>
                <a:defRPr/>
              </a:pPr>
              <a:t>69</a:t>
            </a:fld>
            <a:endParaRPr lang="nl-BE" altLang="en-US" smtClean="0">
              <a:solidFill>
                <a:srgbClr val="FFFFFF"/>
              </a:solidFill>
            </a:endParaRPr>
          </a:p>
        </p:txBody>
      </p:sp>
      <p:sp>
        <p:nvSpPr>
          <p:cNvPr id="73732" name="Content Placeholder 3"/>
          <p:cNvSpPr>
            <a:spLocks noGrp="1"/>
          </p:cNvSpPr>
          <p:nvPr>
            <p:ph idx="1"/>
          </p:nvPr>
        </p:nvSpPr>
        <p:spPr/>
        <p:txBody>
          <a:bodyPr/>
          <a:lstStyle/>
          <a:p>
            <a:pPr eaLnBrk="1" hangingPunct="1"/>
            <a:r>
              <a:rPr lang="nl-BE" altLang="en-US" smtClean="0"/>
              <a:t>Vitalink &amp; mobiele toepassingen</a:t>
            </a:r>
            <a:endParaRPr lang="en-US" altLang="en-US" smtClean="0"/>
          </a:p>
          <a:p>
            <a:pPr lvl="1" eaLnBrk="1" hangingPunct="1"/>
            <a:r>
              <a:rPr lang="nl-BE" altLang="en-US" smtClean="0"/>
              <a:t>op basis van de gegevenssets die nu al in Vitalink beschikbaar zijn of die er in toekomst zullen worden toegevoegd, wordt onderzocht of mobiele toepassingen voor invoer en ontsluiting van gegevens nuttig kunnen zijn</a:t>
            </a:r>
            <a:endParaRPr lang="en-US" altLang="en-US" smtClean="0"/>
          </a:p>
          <a:p>
            <a:pPr lvl="1" eaLnBrk="1" hangingPunct="1"/>
            <a:r>
              <a:rPr lang="nl-BE" altLang="en-US" smtClean="0"/>
              <a:t>momenteel bevat Vitalink oa vaccinatiegegevens en het medicatieschema  &gt; deze gegevens zouden aan de zorgverstrekkers en/of aan de burger ter beschikking gesteld kunnen worden via een mobiele toepassing</a:t>
            </a:r>
            <a:endParaRPr lang="en-US" altLang="en-US" smtClean="0"/>
          </a:p>
          <a:p>
            <a:pPr lvl="1" eaLnBrk="1" hangingPunct="1"/>
            <a:r>
              <a:rPr lang="nl-BE" altLang="en-US" smtClean="0"/>
              <a:t>in de toekomst zal Vitalink worden uitgebreid met een journaal &gt; mogelijke mobiele toepassing voor raadpleging een aanpassing journaal</a:t>
            </a:r>
            <a:endParaRPr lang="en-US" altLang="en-US" smtClean="0"/>
          </a:p>
          <a:p>
            <a:pPr eaLnBrk="1" fontAlgn="t" hangingPunct="1"/>
            <a:endParaRPr lang="nl-NL" altLang="en-US" smtClean="0"/>
          </a:p>
        </p:txBody>
      </p:sp>
      <p:sp>
        <p:nvSpPr>
          <p:cNvPr id="7373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37106" y="2857947"/>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07"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8"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9"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0"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1"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2"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solidFill>
                  <a:srgbClr val="3E6E5A"/>
                </a:solidFill>
              </a:rPr>
              <a:t>eGezondheid</a:t>
            </a:r>
            <a:r>
              <a:rPr lang="nl-BE" dirty="0" smtClean="0"/>
              <a:t>: het doel</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1269"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7D09B2B-3745-40BD-8057-6C45645FA7F2}" type="slidenum">
              <a:rPr lang="en-US" altLang="en-US" smtClean="0">
                <a:solidFill>
                  <a:srgbClr val="FFFFFF"/>
                </a:solidFill>
              </a:rPr>
              <a:pPr fontAlgn="base">
                <a:spcBef>
                  <a:spcPct val="0"/>
                </a:spcBef>
                <a:spcAft>
                  <a:spcPct val="0"/>
                </a:spcAft>
                <a:defRPr/>
              </a:pPr>
              <a:t>7</a:t>
            </a:fld>
            <a:endParaRPr lang="nl-BE" altLang="en-US" smtClean="0">
              <a:solidFill>
                <a:srgbClr val="FFFFFF"/>
              </a:solidFill>
            </a:endParaRPr>
          </a:p>
        </p:txBody>
      </p:sp>
      <p:grpSp>
        <p:nvGrpSpPr>
          <p:cNvPr id="17" name="Group 16"/>
          <p:cNvGrpSpPr>
            <a:grpSpLocks/>
          </p:cNvGrpSpPr>
          <p:nvPr/>
        </p:nvGrpSpPr>
        <p:grpSpPr bwMode="auto">
          <a:xfrm>
            <a:off x="357418" y="1729235"/>
            <a:ext cx="3233738" cy="1146175"/>
            <a:chOff x="546770" y="1394932"/>
            <a:chExt cx="3233142" cy="1146273"/>
          </a:xfrm>
        </p:grpSpPr>
        <p:grpSp>
          <p:nvGrpSpPr>
            <p:cNvPr id="11295" name="Group 93"/>
            <p:cNvGrpSpPr>
              <a:grpSpLocks/>
            </p:cNvGrpSpPr>
            <p:nvPr/>
          </p:nvGrpSpPr>
          <p:grpSpPr bwMode="auto">
            <a:xfrm>
              <a:off x="546770" y="1394932"/>
              <a:ext cx="3233142" cy="1146273"/>
              <a:chOff x="546770" y="1424385"/>
              <a:chExt cx="3233142" cy="1146273"/>
            </a:xfrm>
          </p:grpSpPr>
          <p:grpSp>
            <p:nvGrpSpPr>
              <p:cNvPr id="11297"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1296"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289156" y="3939035"/>
            <a:ext cx="2647950" cy="1101725"/>
            <a:chOff x="477657" y="3605133"/>
            <a:chExt cx="2648583" cy="1101151"/>
          </a:xfrm>
        </p:grpSpPr>
        <p:grpSp>
          <p:nvGrpSpPr>
            <p:cNvPr id="11290"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291"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065943" y="1786385"/>
            <a:ext cx="3565525" cy="1098550"/>
            <a:chOff x="5254692" y="1452701"/>
            <a:chExt cx="3565782" cy="1097874"/>
          </a:xfrm>
        </p:grpSpPr>
        <p:grpSp>
          <p:nvGrpSpPr>
            <p:cNvPr id="11285"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286"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764068" y="5634485"/>
            <a:ext cx="3255963" cy="1089025"/>
            <a:chOff x="2952328" y="5301208"/>
            <a:chExt cx="3255987" cy="1088504"/>
          </a:xfrm>
        </p:grpSpPr>
        <p:grpSp>
          <p:nvGrpSpPr>
            <p:cNvPr id="11280"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1281"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5897793" y="3958085"/>
            <a:ext cx="2949575" cy="1090612"/>
            <a:chOff x="6264041" y="3624287"/>
            <a:chExt cx="3169333" cy="1090476"/>
          </a:xfrm>
        </p:grpSpPr>
        <p:grpSp>
          <p:nvGrpSpPr>
            <p:cNvPr id="11275"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9"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nl-BE" altLang="en-US" sz="1600">
                  <a:solidFill>
                    <a:schemeClr val="bg1"/>
                  </a:solidFill>
                </a:endParaRPr>
              </a:p>
              <a:p>
                <a:pPr eaLnBrk="1" hangingPunct="1"/>
                <a:r>
                  <a:rPr lang="nl-BE" altLang="en-US" sz="1600">
                    <a:solidFill>
                      <a:schemeClr val="bg1"/>
                    </a:solidFill>
                  </a:rPr>
                  <a:t>Registraties</a:t>
                </a:r>
              </a:p>
            </p:txBody>
          </p:sp>
        </p:grpSp>
        <p:pic>
          <p:nvPicPr>
            <p:cNvPr id="11276"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altLang="en-US" sz="3700" dirty="0" err="1">
                <a:sym typeface="Arial" charset="0"/>
              </a:rPr>
              <a:t>Toepassingen</a:t>
            </a:r>
            <a:r>
              <a:rPr lang="fr-BE" altLang="en-US" sz="3700" dirty="0">
                <a:sym typeface="Arial" charset="0"/>
              </a:rPr>
              <a:t> </a:t>
            </a:r>
            <a:r>
              <a:rPr lang="fr-BE" altLang="en-US" sz="3700" dirty="0" err="1">
                <a:sym typeface="Arial" charset="0"/>
              </a:rPr>
              <a:t>binnen</a:t>
            </a:r>
            <a:r>
              <a:rPr lang="fr-BE" altLang="en-US" sz="3700" dirty="0">
                <a:sym typeface="Arial" charset="0"/>
              </a:rPr>
              <a:t> </a:t>
            </a:r>
            <a:r>
              <a:rPr lang="fr-BE" altLang="en-US" sz="3700" dirty="0" err="1">
                <a:sym typeface="Arial" charset="0"/>
              </a:rPr>
              <a:t>bestaande</a:t>
            </a:r>
            <a:r>
              <a:rPr lang="fr-BE" altLang="en-US" sz="3700" dirty="0">
                <a:sym typeface="Arial" charset="0"/>
              </a:rPr>
              <a:t> </a:t>
            </a:r>
            <a:r>
              <a:rPr lang="fr-BE" altLang="en-US" sz="3700" dirty="0" err="1">
                <a:sym typeface="Arial" charset="0"/>
              </a:rPr>
              <a:t>context</a:t>
            </a:r>
            <a:endParaRPr lang="nl-BE" altLang="en-US" sz="3700" dirty="0">
              <a:solidFill>
                <a:srgbClr val="3E6E5A"/>
              </a:solidFill>
              <a:sym typeface="Arial" charset="0"/>
            </a:endParaRPr>
          </a:p>
        </p:txBody>
      </p:sp>
      <p:sp>
        <p:nvSpPr>
          <p:cNvPr id="7475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CF53DED-7EFD-4435-AA90-3EDEF20185E2}" type="slidenum">
              <a:rPr lang="en-US" altLang="en-US" smtClean="0">
                <a:solidFill>
                  <a:srgbClr val="FFFFFF"/>
                </a:solidFill>
              </a:rPr>
              <a:pPr fontAlgn="base">
                <a:spcBef>
                  <a:spcPct val="0"/>
                </a:spcBef>
                <a:spcAft>
                  <a:spcPct val="0"/>
                </a:spcAft>
                <a:defRPr/>
              </a:pPr>
              <a:t>70</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err="1"/>
              <a:t>CoZo</a:t>
            </a:r>
            <a:endParaRPr lang="en-US" dirty="0"/>
          </a:p>
          <a:p>
            <a:pPr lvl="1" indent="-182880" eaLnBrk="1" fontAlgn="auto" hangingPunct="1">
              <a:spcAft>
                <a:spcPts val="0"/>
              </a:spcAft>
              <a:defRPr/>
            </a:pPr>
            <a:r>
              <a:rPr lang="nl-BE" dirty="0" smtClean="0"/>
              <a:t>mobiele </a:t>
            </a:r>
            <a:r>
              <a:rPr lang="nl-BE" dirty="0"/>
              <a:t>app </a:t>
            </a:r>
            <a:r>
              <a:rPr lang="nl-BE" dirty="0" smtClean="0"/>
              <a:t>wordt ontwikkeld </a:t>
            </a:r>
            <a:r>
              <a:rPr lang="nl-BE" dirty="0"/>
              <a:t>voor mobiele toegang tot </a:t>
            </a:r>
            <a:r>
              <a:rPr lang="nl-BE" dirty="0" err="1" smtClean="0"/>
              <a:t>CoZo</a:t>
            </a:r>
            <a:r>
              <a:rPr lang="nl-BE" dirty="0" smtClean="0"/>
              <a:t> (collaboratief zorgplatform – </a:t>
            </a:r>
            <a:r>
              <a:rPr lang="nl-BE" dirty="0" err="1" smtClean="0"/>
              <a:t>ziekenhuishub</a:t>
            </a:r>
            <a:r>
              <a:rPr lang="nl-BE" dirty="0" smtClean="0"/>
              <a:t> van Gent)</a:t>
            </a:r>
          </a:p>
          <a:p>
            <a:pPr lvl="1" indent="-182880" eaLnBrk="1" fontAlgn="auto" hangingPunct="1">
              <a:spcAft>
                <a:spcPts val="0"/>
              </a:spcAft>
              <a:defRPr/>
            </a:pPr>
            <a:r>
              <a:rPr lang="nl-BE" dirty="0" smtClean="0"/>
              <a:t>doelpubliek &gt; in </a:t>
            </a:r>
            <a:r>
              <a:rPr lang="nl-BE" dirty="0"/>
              <a:t>eerste instantie artsen, later zouden ook patiënten toegang moeten </a:t>
            </a:r>
            <a:r>
              <a:rPr lang="nl-BE" dirty="0" smtClean="0"/>
              <a:t>krijgen</a:t>
            </a:r>
          </a:p>
          <a:p>
            <a:pPr marL="182880" indent="-182880" eaLnBrk="1" fontAlgn="auto" hangingPunct="1">
              <a:spcAft>
                <a:spcPts val="0"/>
              </a:spcAft>
              <a:defRPr/>
            </a:pPr>
            <a:r>
              <a:rPr lang="nl-BE" dirty="0" smtClean="0"/>
              <a:t>EMD-leveranciers</a:t>
            </a:r>
            <a:endParaRPr lang="en-US" dirty="0"/>
          </a:p>
          <a:p>
            <a:pPr lvl="1" indent="-182880" eaLnBrk="1" fontAlgn="auto" hangingPunct="1">
              <a:spcAft>
                <a:spcPts val="0"/>
              </a:spcAft>
              <a:defRPr/>
            </a:pPr>
            <a:r>
              <a:rPr lang="nl-BE" dirty="0"/>
              <a:t>v</a:t>
            </a:r>
            <a:r>
              <a:rPr lang="nl-BE" dirty="0" smtClean="0"/>
              <a:t>eilige toegang </a:t>
            </a:r>
            <a:r>
              <a:rPr lang="nl-BE" dirty="0"/>
              <a:t>tot EMD vanop mobiele </a:t>
            </a:r>
            <a:r>
              <a:rPr lang="nl-BE" dirty="0" smtClean="0"/>
              <a:t>toestellen</a:t>
            </a:r>
            <a:endParaRPr lang="en-US" dirty="0"/>
          </a:p>
          <a:p>
            <a:pPr lvl="1" indent="-182880" eaLnBrk="1" fontAlgn="auto" hangingPunct="1">
              <a:spcAft>
                <a:spcPts val="0"/>
              </a:spcAft>
              <a:defRPr/>
            </a:pPr>
            <a:r>
              <a:rPr lang="nl-BE" dirty="0"/>
              <a:t>t</a:t>
            </a:r>
            <a:r>
              <a:rPr lang="nl-BE" dirty="0" smtClean="0"/>
              <a:t>ransparante </a:t>
            </a:r>
            <a:r>
              <a:rPr lang="nl-BE" dirty="0"/>
              <a:t>toegang vanuit het EMD naar externe bronnen (Vitalink, </a:t>
            </a:r>
            <a:r>
              <a:rPr lang="nl-BE" dirty="0" err="1"/>
              <a:t>CoZo</a:t>
            </a:r>
            <a:r>
              <a:rPr lang="nl-BE" dirty="0"/>
              <a:t>, </a:t>
            </a:r>
            <a:r>
              <a:rPr lang="nl-BE" dirty="0" err="1" smtClean="0"/>
              <a:t>eHealthBox</a:t>
            </a:r>
            <a:r>
              <a:rPr lang="nl-BE" dirty="0"/>
              <a:t>, </a:t>
            </a:r>
            <a:r>
              <a:rPr lang="nl-BE" dirty="0" err="1"/>
              <a:t>Recip</a:t>
            </a:r>
            <a:r>
              <a:rPr lang="nl-BE" dirty="0"/>
              <a:t>-e, </a:t>
            </a:r>
            <a:r>
              <a:rPr lang="nl-BE" dirty="0" smtClean="0"/>
              <a:t>enz.)</a:t>
            </a:r>
            <a:endParaRPr lang="en-US" dirty="0"/>
          </a:p>
          <a:p>
            <a:pPr marL="182880" indent="-182880" eaLnBrk="1" fontAlgn="auto" hangingPunct="1">
              <a:spcAft>
                <a:spcPts val="0"/>
              </a:spcAft>
              <a:defRPr/>
            </a:pPr>
            <a:r>
              <a:rPr lang="nl-BE" dirty="0" err="1"/>
              <a:t>Wit-Gele</a:t>
            </a:r>
            <a:r>
              <a:rPr lang="nl-BE" dirty="0"/>
              <a:t> Kruis</a:t>
            </a:r>
            <a:endParaRPr lang="en-US" dirty="0"/>
          </a:p>
          <a:p>
            <a:pPr lvl="1" indent="-182880" eaLnBrk="1" fontAlgn="auto" hangingPunct="1">
              <a:spcAft>
                <a:spcPts val="0"/>
              </a:spcAft>
              <a:defRPr/>
            </a:pPr>
            <a:r>
              <a:rPr lang="nl-BE" dirty="0"/>
              <a:t>momenteel is er een </a:t>
            </a:r>
            <a:r>
              <a:rPr lang="nl-BE" dirty="0" err="1"/>
              <a:t>webportaal</a:t>
            </a:r>
            <a:r>
              <a:rPr lang="nl-BE" dirty="0"/>
              <a:t> (extranet) in ontwikkeling voor artsen en patiënten &gt; ook mobiel in de toekomst</a:t>
            </a:r>
            <a:endParaRPr lang="en-US" dirty="0"/>
          </a:p>
          <a:p>
            <a:pPr lvl="1" indent="-182880" eaLnBrk="1" fontAlgn="auto" hangingPunct="1">
              <a:spcAft>
                <a:spcPts val="0"/>
              </a:spcAft>
              <a:defRPr/>
            </a:pPr>
            <a:r>
              <a:rPr lang="nl-BE" dirty="0"/>
              <a:t>een thuisverpleegkundige is, in de context van facturatie derde betaler, verplicht om de </a:t>
            </a:r>
            <a:r>
              <a:rPr lang="nl-BE" dirty="0" err="1"/>
              <a:t>eID</a:t>
            </a:r>
            <a:r>
              <a:rPr lang="nl-BE" dirty="0"/>
              <a:t> in te lezen bij elk bezoek &gt; vraag of dat niet handiger kan</a:t>
            </a:r>
            <a:endParaRPr lang="en-US" dirty="0"/>
          </a:p>
          <a:p>
            <a:pPr marL="182880" indent="-182880" eaLnBrk="1" fontAlgn="auto" hangingPunct="1">
              <a:spcAft>
                <a:spcPts val="0"/>
              </a:spcAft>
              <a:defRPr/>
            </a:pPr>
            <a:endParaRPr lang="en-US" dirty="0"/>
          </a:p>
          <a:p>
            <a:pPr marL="182880" indent="-182880" eaLnBrk="1" fontAlgn="t" hangingPunct="1">
              <a:spcAft>
                <a:spcPts val="0"/>
              </a:spcAft>
              <a:defRPr/>
            </a:pPr>
            <a:endParaRPr lang="nl-NL" dirty="0"/>
          </a:p>
        </p:txBody>
      </p:sp>
      <p:sp>
        <p:nvSpPr>
          <p:cNvPr id="7475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7577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535F91A-101A-49B3-9844-EC984AE3135C}" type="slidenum">
              <a:rPr lang="en-US" altLang="en-US" smtClean="0">
                <a:solidFill>
                  <a:srgbClr val="FFFFFF"/>
                </a:solidFill>
              </a:rPr>
              <a:pPr fontAlgn="base">
                <a:spcBef>
                  <a:spcPct val="0"/>
                </a:spcBef>
                <a:spcAft>
                  <a:spcPct val="0"/>
                </a:spcAft>
                <a:defRPr/>
              </a:pPr>
              <a:t>71</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768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CAEA9C5-B9AB-4ECA-A0AA-B20F4335DE1A}" type="slidenum">
              <a:rPr lang="en-US" altLang="en-US" smtClean="0">
                <a:solidFill>
                  <a:srgbClr val="FFFFFF"/>
                </a:solidFill>
              </a:rPr>
              <a:pPr fontAlgn="base">
                <a:spcBef>
                  <a:spcPct val="0"/>
                </a:spcBef>
                <a:spcAft>
                  <a:spcPct val="0"/>
                </a:spcAft>
                <a:defRPr/>
              </a:pPr>
              <a:t>72</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778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003BC0F-A677-472E-B869-3F695C82481D}" type="slidenum">
              <a:rPr lang="en-US" altLang="en-US" smtClean="0">
                <a:solidFill>
                  <a:srgbClr val="FFFFFF"/>
                </a:solidFill>
              </a:rPr>
              <a:pPr fontAlgn="base">
                <a:spcBef>
                  <a:spcPct val="0"/>
                </a:spcBef>
                <a:spcAft>
                  <a:spcPct val="0"/>
                </a:spcAft>
                <a:defRPr/>
              </a:pPr>
              <a:t>73</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78851" name="Rectangle 3"/>
          <p:cNvSpPr>
            <a:spLocks noGrp="1" noChangeArrowheads="1"/>
          </p:cNvSpPr>
          <p:nvPr>
            <p:ph idx="1"/>
          </p:nvPr>
        </p:nvSpPr>
        <p:spPr/>
        <p:txBody>
          <a:bodyPr/>
          <a:lstStyle/>
          <a:p>
            <a:pPr eaLnBrk="1" hangingPunct="1"/>
            <a:r>
              <a:rPr lang="nl-BE" altLang="en-US" smtClean="0">
                <a:sym typeface="Arial" pitchFamily="34" charset="0"/>
              </a:rPr>
              <a:t>Registreren van software voor het beheer van elektronische patiëntendossiers  </a:t>
            </a:r>
          </a:p>
          <a:p>
            <a:pPr eaLnBrk="1" hangingPunct="1"/>
            <a:endParaRPr lang="nl-BE" altLang="en-US" smtClean="0">
              <a:sym typeface="Arial" pitchFamily="34" charset="0"/>
            </a:endParaRPr>
          </a:p>
          <a:p>
            <a:pPr eaLnBrk="1" hangingPunct="1"/>
            <a:r>
              <a:rPr lang="nl-BE" altLang="en-US" smtClean="0">
                <a:sym typeface="Arial" pitchFamily="34" charset="0"/>
              </a:rPr>
              <a:t>Concipiëren, uitwerken en beheren van een samenwerkingsplatform voor de veilige elektronische gegevensuitwisseling met de bijhorende basisdiensten </a:t>
            </a:r>
          </a:p>
          <a:p>
            <a:pPr eaLnBrk="1" hangingPunct="1"/>
            <a:endParaRPr lang="nl-BE" altLang="en-US" smtClean="0">
              <a:sym typeface="Arial" pitchFamily="34" charset="0"/>
            </a:endParaRPr>
          </a:p>
          <a:p>
            <a:pPr eaLnBrk="1" hangingPunct="1"/>
            <a:r>
              <a:rPr lang="nl-BE" altLang="en-US" smtClean="0">
                <a:sym typeface="Arial" pitchFamily="34"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788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F261C08-B818-4D5B-8D95-A920950CD546}" type="slidenum">
              <a:rPr lang="en-US" altLang="en-US" smtClean="0">
                <a:solidFill>
                  <a:srgbClr val="FFFFFF"/>
                </a:solidFill>
              </a:rPr>
              <a:pPr fontAlgn="base">
                <a:spcBef>
                  <a:spcPct val="0"/>
                </a:spcBef>
                <a:spcAft>
                  <a:spcPct val="0"/>
                </a:spcAft>
                <a:defRPr/>
              </a:pPr>
              <a:t>74</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defRPr/>
            </a:pPr>
            <a:endParaRPr lang="nl-BE" altLang="en-US" dirty="0" smtClean="0">
              <a:sym typeface="Arial" charset="0"/>
            </a:endParaRPr>
          </a:p>
          <a:p>
            <a:pPr marL="182880" indent="-182880" eaLnBrk="1" fontAlgn="auto" hangingPunct="1">
              <a:spcAft>
                <a:spcPts val="0"/>
              </a:spcAft>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defRPr/>
            </a:pPr>
            <a:endParaRPr lang="nl-BE" altLang="en-US" dirty="0">
              <a:sym typeface="Arial" charset="0"/>
            </a:endParaRPr>
          </a:p>
          <a:p>
            <a:pPr marL="182880" indent="-182880" eaLnBrk="1" fontAlgn="auto" hangingPunct="1">
              <a:spcAft>
                <a:spcPts val="0"/>
              </a:spcAft>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6"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604DC8D-42D9-49F9-B766-B6F404DF59E5}" type="slidenum">
              <a:rPr lang="en-US" altLang="en-US" smtClean="0">
                <a:solidFill>
                  <a:srgbClr val="FFFFFF"/>
                </a:solidFill>
              </a:rPr>
              <a:pPr fontAlgn="base">
                <a:spcBef>
                  <a:spcPct val="0"/>
                </a:spcBef>
                <a:spcAft>
                  <a:spcPct val="0"/>
                </a:spcAft>
                <a:defRPr/>
              </a:pPr>
              <a:t>75</a:t>
            </a:fld>
            <a:endParaRPr lang="en-US" altLang="en-US" smtClean="0">
              <a:solidFill>
                <a:srgbClr val="FFFFFF"/>
              </a:solidFill>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C5910F6-8838-4631-BECA-42D02F4A9BF2}" type="slidenum">
              <a:rPr lang="en-US" altLang="en-US" smtClean="0">
                <a:solidFill>
                  <a:srgbClr val="FFFFFF"/>
                </a:solidFill>
              </a:rPr>
              <a:pPr fontAlgn="base">
                <a:spcBef>
                  <a:spcPct val="0"/>
                </a:spcBef>
                <a:spcAft>
                  <a:spcPct val="0"/>
                </a:spcAft>
                <a:defRPr/>
              </a:pPr>
              <a:t>76</a:t>
            </a:fld>
            <a:endParaRPr lang="en-US" altLang="en-US" smtClean="0">
              <a:solidFill>
                <a:srgbClr val="FFFFFF"/>
              </a:solidFill>
            </a:endParaRPr>
          </a:p>
        </p:txBody>
      </p:sp>
      <p:pic>
        <p:nvPicPr>
          <p:cNvPr id="8090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tLang="en-US" sz="2400" b="1" i="1">
              <a:solidFill>
                <a:srgbClr val="000000"/>
              </a:solidFill>
              <a:latin typeface="Calibri" pitchFamily="34" charset="0"/>
            </a:endParaRPr>
          </a:p>
        </p:txBody>
      </p:sp>
      <p:sp>
        <p:nvSpPr>
          <p:cNvPr id="8090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8090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0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8090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l-BE" altLang="en-US" sz="2400" b="1" i="1">
                <a:solidFill>
                  <a:srgbClr val="000000"/>
                </a:solidFill>
              </a:rPr>
              <a:t>Netwerk</a:t>
            </a:r>
          </a:p>
        </p:txBody>
      </p:sp>
      <p:pic>
        <p:nvPicPr>
          <p:cNvPr id="8090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8091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a:solidFill>
                  <a:srgbClr val="CC9900"/>
                </a:solidFill>
                <a:latin typeface="Calibri" pitchFamily="34" charset="0"/>
              </a:rPr>
              <a:t>Leveranciers</a:t>
            </a:r>
          </a:p>
        </p:txBody>
      </p:sp>
      <p:sp>
        <p:nvSpPr>
          <p:cNvPr id="8091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8091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8097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8094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8095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pic>
        <p:nvPicPr>
          <p:cNvPr id="8095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095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1CFA34D-C780-49B9-BA3F-09F63E84541A}" type="slidenum">
              <a:rPr lang="en-US" altLang="en-US" smtClean="0">
                <a:solidFill>
                  <a:srgbClr val="FFFFFF"/>
                </a:solidFill>
              </a:rPr>
              <a:pPr fontAlgn="base">
                <a:spcBef>
                  <a:spcPct val="0"/>
                </a:spcBef>
                <a:spcAft>
                  <a:spcPct val="0"/>
                </a:spcAft>
                <a:defRPr/>
              </a:pPr>
              <a:t>77</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8294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8531731-A701-4968-93A1-E5F68688BE9B}" type="slidenum">
              <a:rPr lang="en-US" altLang="en-US" smtClean="0">
                <a:solidFill>
                  <a:srgbClr val="FFFFFF"/>
                </a:solidFill>
              </a:rPr>
              <a:pPr fontAlgn="base">
                <a:spcBef>
                  <a:spcPct val="0"/>
                </a:spcBef>
                <a:spcAft>
                  <a:spcPct val="0"/>
                </a:spcAft>
                <a:defRPr/>
              </a:pPr>
              <a:t>78</a:t>
            </a:fld>
            <a:endParaRPr lang="nl-BE" altLang="en-US" smtClean="0">
              <a:solidFill>
                <a:srgbClr val="FFFFFF"/>
              </a:solidFill>
            </a:endParaRPr>
          </a:p>
        </p:txBody>
      </p:sp>
      <p:pic>
        <p:nvPicPr>
          <p:cNvPr id="829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8339137" cy="635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D3AC71-61C7-4356-A0EC-33E3F7E90B2B}" type="slidenum">
              <a:rPr lang="en-US" altLang="en-US" smtClean="0">
                <a:solidFill>
                  <a:srgbClr val="FFFFFF"/>
                </a:solidFill>
              </a:rPr>
              <a:pPr fontAlgn="base">
                <a:spcBef>
                  <a:spcPct val="0"/>
                </a:spcBef>
                <a:spcAft>
                  <a:spcPct val="0"/>
                </a:spcAft>
                <a:defRPr/>
              </a:pPr>
              <a:t>79</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2291"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68CF3EE-5E28-4A08-8D32-6D0EF83CFA49}" type="slidenum">
              <a:rPr lang="en-US" altLang="en-US" smtClean="0">
                <a:solidFill>
                  <a:srgbClr val="FFFFFF"/>
                </a:solidFill>
              </a:rPr>
              <a:pPr fontAlgn="base">
                <a:spcBef>
                  <a:spcPct val="0"/>
                </a:spcBef>
                <a:spcAft>
                  <a:spcPct val="0"/>
                </a:spcAft>
                <a:defRPr/>
              </a:pPr>
              <a:t>8</a:t>
            </a:fld>
            <a:endParaRPr lang="nl-BE" altLang="en-US" smtClean="0">
              <a:solidFill>
                <a:srgbClr val="FFFFFF"/>
              </a:solidFill>
            </a:endParaRPr>
          </a:p>
        </p:txBody>
      </p:sp>
      <p:pic>
        <p:nvPicPr>
          <p:cNvPr id="122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84995"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SzPct val="100000"/>
            </a:pPr>
            <a:endParaRPr lang="fr-BE"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3315"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21CB13B-A999-4FA8-9996-4CCC4126D5D3}" type="slidenum">
              <a:rPr lang="en-US" altLang="en-US" smtClean="0">
                <a:solidFill>
                  <a:srgbClr val="FFFFFF"/>
                </a:solidFill>
              </a:rPr>
              <a:pPr fontAlgn="base">
                <a:spcBef>
                  <a:spcPct val="0"/>
                </a:spcBef>
                <a:spcAft>
                  <a:spcPct val="0"/>
                </a:spcAft>
                <a:defRPr/>
              </a:pPr>
              <a:t>9</a:t>
            </a:fld>
            <a:endParaRPr lang="en-US" altLang="en-US" smtClean="0">
              <a:solidFill>
                <a:srgbClr val="FFFFFF"/>
              </a:solidFill>
            </a:endParaRPr>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02/06/2016</a:t>
            </a:r>
            <a:endParaRPr lang="nl-BE" altLang="en-US" smtClean="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6072</TotalTime>
  <Words>3943</Words>
  <Application>Microsoft Office PowerPoint</Application>
  <PresentationFormat>On-screen Show (4:3)</PresentationFormat>
  <Paragraphs>804</Paragraphs>
  <Slides>80</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Clarity</vt:lpstr>
      <vt:lpstr>Acrobat Document</vt:lpstr>
      <vt:lpstr> De weg naar een kwalitatief hoogstaande   gezondheidszorg gebaseerd op een veilige elektronische gegevensdeling tussen alle zorgpartners</vt:lpstr>
      <vt:lpstr>Structuur van de uiteenzetting</vt:lpstr>
      <vt:lpstr>Enkele evoluties in de gezondheidszorg</vt:lpstr>
      <vt:lpstr>De voormelde evoluties vereisen …</vt:lpstr>
      <vt:lpstr>eGezondheid: het doel </vt:lpstr>
      <vt:lpstr>eGezondheid: het doel</vt:lpstr>
      <vt:lpstr>eGezondheid: het doel</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Actie 1: GMD = EMD =&gt; Sumehr</vt:lpstr>
      <vt:lpstr>Actie 1: GMD = EMD =&gt; Sumehr</vt:lpstr>
      <vt:lpstr>Actie 5: Hubs &amp; Metahub</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Actie 15: Administratieve vereenvoudiging</vt:lpstr>
      <vt:lpstr>Actie 15: Administratieve vereenvoudiging</vt:lpstr>
      <vt:lpstr>Actie 17: eHealthBox</vt:lpstr>
      <vt:lpstr>Actie 17: eHealthBox</vt:lpstr>
      <vt:lpstr>PowerPoint Presentation</vt:lpstr>
      <vt:lpstr>Actie 19: Mobile Health (mHealth)</vt:lpstr>
      <vt:lpstr>mHealth: definitie</vt:lpstr>
      <vt:lpstr>mHealth: soorten apps en wearables</vt:lpstr>
      <vt:lpstr>mHealth: soorten apps en wearables</vt:lpstr>
      <vt:lpstr>Medisch hulpmiddel</vt:lpstr>
      <vt:lpstr>PowerPoint Presentation</vt:lpstr>
      <vt:lpstr>Voorbeelden</vt:lpstr>
      <vt:lpstr>Voorbeelden</vt:lpstr>
      <vt:lpstr>Voorbeelden</vt:lpstr>
      <vt:lpstr>mHealth – Maatschappelijk nut</vt:lpstr>
      <vt:lpstr>Apps en gegevens</vt:lpstr>
      <vt:lpstr>Roadmap 2.0 – Doelstellingen mHealth</vt:lpstr>
      <vt:lpstr>Roadmap 2.0 – mHealth</vt:lpstr>
      <vt:lpstr>Roadmap 2.0 – Taakverdeling mHealth </vt:lpstr>
      <vt:lpstr>Roadmap 2.0 – Actiepunten mHealth </vt:lpstr>
      <vt:lpstr>Roadmap 2.0 – Actiepunten mHealth</vt:lpstr>
      <vt:lpstr>Roadmap 2.0 – Prioritaire use cases</vt:lpstr>
      <vt:lpstr>Roadmap 2.0 – Streefdata actiepunten</vt:lpstr>
      <vt:lpstr>Toepassingen binnen bestaande context</vt:lpstr>
      <vt:lpstr>Toepassingen binnen bestaande context</vt:lpstr>
      <vt:lpstr>Toepassingen binnen bestaande context</vt:lpstr>
      <vt:lpstr>Toepassingen binnen bestaande context</vt:lpstr>
      <vt:lpstr>  Rol en verantwoordelijkheden van het eHealth-platform </vt:lpstr>
      <vt:lpstr>Doelstellingen eHealth-platform</vt:lpstr>
      <vt:lpstr>10 opdrachten</vt:lpstr>
      <vt:lpstr>10 opdrachten</vt:lpstr>
      <vt:lpstr>10 opdrachten</vt:lpstr>
      <vt:lpstr>Basisarchitectuur</vt:lpstr>
      <vt:lpstr>10 basisdiensten</vt:lpstr>
      <vt:lpstr>PowerPoint Presentation</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297</cp:revision>
  <cp:lastPrinted>2015-01-05T10:57:53Z</cp:lastPrinted>
  <dcterms:created xsi:type="dcterms:W3CDTF">2014-04-14T09:14:56Z</dcterms:created>
  <dcterms:modified xsi:type="dcterms:W3CDTF">2016-05-27T11:47:26Z</dcterms:modified>
</cp:coreProperties>
</file>