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0"/>
  </p:notesMasterIdLst>
  <p:handoutMasterIdLst>
    <p:handoutMasterId r:id="rId51"/>
  </p:handoutMasterIdLst>
  <p:sldIdLst>
    <p:sldId id="256" r:id="rId2"/>
    <p:sldId id="344" r:id="rId3"/>
    <p:sldId id="345" r:id="rId4"/>
    <p:sldId id="415" r:id="rId5"/>
    <p:sldId id="404" r:id="rId6"/>
    <p:sldId id="405" r:id="rId7"/>
    <p:sldId id="406" r:id="rId8"/>
    <p:sldId id="416" r:id="rId9"/>
    <p:sldId id="371" r:id="rId10"/>
    <p:sldId id="398" r:id="rId11"/>
    <p:sldId id="407" r:id="rId12"/>
    <p:sldId id="408" r:id="rId13"/>
    <p:sldId id="409" r:id="rId14"/>
    <p:sldId id="410" r:id="rId15"/>
    <p:sldId id="411" r:id="rId16"/>
    <p:sldId id="412" r:id="rId17"/>
    <p:sldId id="413" r:id="rId18"/>
    <p:sldId id="414" r:id="rId19"/>
    <p:sldId id="399" r:id="rId20"/>
    <p:sldId id="372" r:id="rId21"/>
    <p:sldId id="373" r:id="rId22"/>
    <p:sldId id="374" r:id="rId23"/>
    <p:sldId id="375" r:id="rId24"/>
    <p:sldId id="376" r:id="rId25"/>
    <p:sldId id="400" r:id="rId26"/>
    <p:sldId id="394" r:id="rId27"/>
    <p:sldId id="395" r:id="rId28"/>
    <p:sldId id="396" r:id="rId29"/>
    <p:sldId id="397" r:id="rId30"/>
    <p:sldId id="401" r:id="rId31"/>
    <p:sldId id="402" r:id="rId32"/>
    <p:sldId id="383" r:id="rId33"/>
    <p:sldId id="384" r:id="rId34"/>
    <p:sldId id="385" r:id="rId35"/>
    <p:sldId id="386" r:id="rId36"/>
    <p:sldId id="387" r:id="rId37"/>
    <p:sldId id="388" r:id="rId38"/>
    <p:sldId id="403" r:id="rId39"/>
    <p:sldId id="391" r:id="rId40"/>
    <p:sldId id="392" r:id="rId41"/>
    <p:sldId id="288" r:id="rId42"/>
    <p:sldId id="339" r:id="rId43"/>
    <p:sldId id="340" r:id="rId44"/>
    <p:sldId id="338" r:id="rId45"/>
    <p:sldId id="262" r:id="rId46"/>
    <p:sldId id="314" r:id="rId47"/>
    <p:sldId id="364" r:id="rId48"/>
    <p:sldId id="258"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86369" autoAdjust="0"/>
  </p:normalViewPr>
  <p:slideViewPr>
    <p:cSldViewPr>
      <p:cViewPr>
        <p:scale>
          <a:sx n="107" d="100"/>
          <a:sy n="107" d="100"/>
        </p:scale>
        <p:origin x="-66" y="-90"/>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image" Target="../media/image65.jpeg"/><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1400" b="0" dirty="0" smtClean="0"/>
            <a:t>Via </a:t>
          </a:r>
          <a:r>
            <a:rPr lang="fr-BE" sz="1400" dirty="0" smtClean="0"/>
            <a:t>eID of the patient (at least at the first consultation)</a:t>
          </a:r>
          <a:endParaRPr lang="en-GB" sz="1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algn="l" rtl="0"/>
          <a:r>
            <a:rPr dirty="0"/>
            <a:t>Authentication of identity of the patient </a:t>
          </a:r>
          <a:endParaRPr lang="en-GB"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algn="l" rtl="0"/>
          <a:r>
            <a:rPr lang="fr-BE" b="0" dirty="0" smtClean="0"/>
            <a:t>Verification of insurance status</a:t>
          </a:r>
          <a:endParaRPr lang="en-GB"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algn="l" rtl="0"/>
          <a:r>
            <a:rPr lang="nl-BE" dirty="0" smtClean="0"/>
            <a:t>G</a:t>
          </a:r>
          <a:r>
            <a:rPr dirty="0" smtClean="0"/>
            <a:t>M</a:t>
          </a:r>
          <a:r>
            <a:rPr lang="nl-BE" dirty="0" smtClean="0"/>
            <a:t>F</a:t>
          </a:r>
          <a:r>
            <a:rPr dirty="0" smtClean="0"/>
            <a:t>?</a:t>
          </a:r>
          <a:endParaRPr lang="en-GB"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B52BAA87-8553-4C19-ACED-343860C9001C}" type="presOf" srcId="{9ED7CC8B-16A7-4240-9857-889C660DF3CC}" destId="{F13FEE27-CFB8-4A27-A48D-DB155A6B42B7}" srcOrd="0" destOrd="0" presId="urn:microsoft.com/office/officeart/2005/8/layout/vList5"/>
    <dgm:cxn modelId="{5330D562-CAD3-4172-8A94-16732BE3A3C5}" srcId="{CB8410C7-D6F2-43A6-AD81-C74A81EE903F}" destId="{A847D925-4B59-411E-810D-39A7FF79C7B7}" srcOrd="2" destOrd="0" parTransId="{916EEA83-A545-4CCB-A801-62F757FD6A7D}" sibTransId="{78EB1F16-124A-4976-B5C7-C11E1B984E8C}"/>
    <dgm:cxn modelId="{D46BB680-DBD5-4A13-B28D-7906365D4FE3}" type="presOf" srcId="{CB8410C7-D6F2-43A6-AD81-C74A81EE903F}" destId="{6273677B-BEF3-4B28-96B6-2A414649EAEE}" srcOrd="0" destOrd="0" presId="urn:microsoft.com/office/officeart/2005/8/layout/vList5"/>
    <dgm:cxn modelId="{9802A011-BEED-4F32-A2BE-C8B917A1368A}" type="presOf" srcId="{1E311E40-E000-44D7-84A4-C4BEA32188B7}" destId="{F13FEE27-CFB8-4A27-A48D-DB155A6B42B7}" srcOrd="0" destOrd="1" presId="urn:microsoft.com/office/officeart/2005/8/layout/vList5"/>
    <dgm:cxn modelId="{E0F47D60-13B0-4433-8BB7-42945F4EE264}" type="presOf" srcId="{A847D925-4B59-411E-810D-39A7FF79C7B7}" destId="{F13FEE27-CFB8-4A27-A48D-DB155A6B42B7}" srcOrd="0" destOrd="2"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3C9ECF91-4860-4456-8D0D-A2EDB4C05CAF}" type="presOf" srcId="{283E63E5-401D-47F3-B99A-0A8B0671698F}" destId="{4F5301D4-6D10-4291-8DF6-6956AF37A1EA}" srcOrd="0" destOrd="0" presId="urn:microsoft.com/office/officeart/2005/8/layout/vList5"/>
    <dgm:cxn modelId="{80A319E0-8C38-4E75-8880-980944584E47}" type="presParOf" srcId="{4F5301D4-6D10-4291-8DF6-6956AF37A1EA}" destId="{88B521AE-D9F3-4F7D-B4C1-A88FFE9E2366}" srcOrd="0" destOrd="0" presId="urn:microsoft.com/office/officeart/2005/8/layout/vList5"/>
    <dgm:cxn modelId="{9124A737-C6B5-4008-9DBF-5563F8472431}" type="presParOf" srcId="{88B521AE-D9F3-4F7D-B4C1-A88FFE9E2366}" destId="{6273677B-BEF3-4B28-96B6-2A414649EAEE}" srcOrd="0" destOrd="0" presId="urn:microsoft.com/office/officeart/2005/8/layout/vList5"/>
    <dgm:cxn modelId="{C5B41377-45B9-4CC9-AF39-57E49ADFF4C3}"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of electronic sub-processes</a:t>
          </a:r>
          <a:endParaRPr lang="en-GB"/>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Portal </a:t>
          </a:r>
          <a:endParaRPr lang="en-GB"/>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dirty="0"/>
            <a:t>Integrated user and access management</a:t>
          </a:r>
          <a:endParaRPr lang="en-GB"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Logging management</a:t>
          </a:r>
          <a:endParaRPr lang="en-GB"/>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a:t>System for end-to-end encryption</a:t>
          </a:r>
          <a:endParaRPr lang="en-GB"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solidFill>
                <a:srgbClr val="3E6E5A"/>
              </a:solidFill>
            </a:rPr>
            <a:t>eHealth</a:t>
          </a:r>
          <a:r>
            <a:rPr dirty="0" err="1"/>
            <a:t>Box</a:t>
          </a:r>
          <a:endParaRPr lang="en-GB"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en-GB"/>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nl-BE" dirty="0" err="1" smtClean="0"/>
            <a:t>Encoding</a:t>
          </a:r>
          <a:r>
            <a:rPr dirty="0" smtClean="0"/>
            <a:t> </a:t>
          </a:r>
          <a:r>
            <a:rPr dirty="0"/>
            <a:t>and </a:t>
          </a:r>
          <a:r>
            <a:rPr dirty="0" err="1"/>
            <a:t>anonymization</a:t>
          </a:r>
          <a:endParaRPr lang="en-GB"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dirty="0"/>
            <a:t>Consultation of the National Identification </a:t>
          </a:r>
          <a:r>
            <a:rPr lang="nl-BE" dirty="0" smtClean="0"/>
            <a:t>Re</a:t>
          </a:r>
          <a:r>
            <a:rPr dirty="0" err="1" smtClean="0"/>
            <a:t>gisters</a:t>
          </a:r>
          <a:endParaRPr lang="en-GB"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dirty="0"/>
            <a:t>Reference </a:t>
          </a:r>
          <a:r>
            <a:rPr lang="nl-BE" dirty="0" smtClean="0"/>
            <a:t>directory</a:t>
          </a:r>
          <a:r>
            <a:rPr dirty="0" smtClean="0"/>
            <a:t> </a:t>
          </a:r>
          <a:r>
            <a:rPr dirty="0"/>
            <a:t>(</a:t>
          </a:r>
          <a:r>
            <a:rPr dirty="0" err="1"/>
            <a:t>metahub</a:t>
          </a:r>
          <a:r>
            <a:rPr dirty="0"/>
            <a:t>)</a:t>
          </a:r>
          <a:endParaRPr lang="en-GB"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679872F6-DAC1-4110-8F8D-4884D82F385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2DA40FB2-C14F-477C-BBD2-D901F1163EAA}" type="presOf" srcId="{E7919EDD-7680-4985-B198-1CBB0F9E96AC}" destId="{7A8D609C-F894-4686-8594-F633FD78C20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4D54A30C-4055-49B3-AA01-86ED7181D1BD}" type="presOf" srcId="{D1B0C0D0-7AB7-487B-ADF8-3BB3DD4E9EE7}" destId="{9E029134-162C-442E-A062-F55ADB999C33}" srcOrd="0" destOrd="0" presId="urn:microsoft.com/office/officeart/2008/layout/PictureStrips"/>
    <dgm:cxn modelId="{F51456A2-99FB-4519-BF73-3D322D0E63F1}" type="presOf" srcId="{53250AAA-89D6-4377-B3C0-0E5BF972A3C0}" destId="{411BB13E-A3FD-42F9-8D3A-DD2DDC4A3516}"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84A94837-F989-4A36-991E-4D987DF9A6F0}" type="presOf" srcId="{F9B22A10-E2AD-420E-86FD-C6A619FB34C3}" destId="{610D24CD-EC64-4585-8806-7B24163BBCA5}" srcOrd="0" destOrd="0" presId="urn:microsoft.com/office/officeart/2008/layout/PictureStrips"/>
    <dgm:cxn modelId="{7BA56CFB-F2DE-4B77-BB5D-3D4AA0374CD1}" type="presOf" srcId="{81FDCA61-7A32-4339-89E8-DD3704FB86F4}" destId="{6F6ACCCA-7573-4F27-BB76-D1BFA52EAEE3}"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B9D8239B-829C-4089-9665-33D9BAAC844B}" type="presOf" srcId="{DE482DF0-5C86-4767-9CE5-54725DF28573}" destId="{4F50CB91-2850-4662-936D-F5CF85EB32D2}" srcOrd="0" destOrd="0" presId="urn:microsoft.com/office/officeart/2008/layout/PictureStrips"/>
    <dgm:cxn modelId="{DFB68291-3197-4F87-AAE9-F2FC2DCD3B52}" type="presOf" srcId="{ADE4E262-EB9E-448C-8B46-6B6521E6B92F}" destId="{E0757731-3698-433B-8E7C-2EB749869931}"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F4635A39-83C5-45A8-BFFB-1A761279DF39}" type="presOf" srcId="{3069D4A7-A9EB-432B-8415-5BE83922B144}" destId="{9C5C0C8B-F255-4694-B3C6-8BE7DBC5F7E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sz="1400" kern="1200" dirty="0"/>
            <a:t>Authentication of identity of the patient </a:t>
          </a:r>
          <a:endParaRPr lang="en-GB" sz="1400" kern="1200" dirty="0"/>
        </a:p>
        <a:p>
          <a:pPr marL="114300" lvl="1" indent="-114300" algn="l" defTabSz="622300" rtl="0">
            <a:lnSpc>
              <a:spcPct val="90000"/>
            </a:lnSpc>
            <a:spcBef>
              <a:spcPct val="0"/>
            </a:spcBef>
            <a:spcAft>
              <a:spcPct val="15000"/>
            </a:spcAft>
            <a:buChar char="••"/>
          </a:pPr>
          <a:r>
            <a:rPr lang="fr-BE" sz="1400" b="0" kern="1200" dirty="0" smtClean="0"/>
            <a:t>Verification of insurance status</a:t>
          </a:r>
          <a:endParaRPr lang="en-GB" sz="1400" kern="1200" dirty="0"/>
        </a:p>
        <a:p>
          <a:pPr marL="114300" lvl="1" indent="-114300" algn="l" defTabSz="622300" rtl="0">
            <a:lnSpc>
              <a:spcPct val="90000"/>
            </a:lnSpc>
            <a:spcBef>
              <a:spcPct val="0"/>
            </a:spcBef>
            <a:spcAft>
              <a:spcPct val="15000"/>
            </a:spcAft>
            <a:buChar char="••"/>
          </a:pPr>
          <a:r>
            <a:rPr lang="nl-BE" sz="1400" kern="1200" dirty="0" smtClean="0"/>
            <a:t>G</a:t>
          </a:r>
          <a:r>
            <a:rPr sz="1400" kern="1200" dirty="0" smtClean="0"/>
            <a:t>M</a:t>
          </a:r>
          <a:r>
            <a:rPr lang="nl-BE" sz="1400" kern="1200" dirty="0" smtClean="0"/>
            <a:t>F</a:t>
          </a:r>
          <a:r>
            <a:rPr sz="1400" kern="1200" dirty="0" smtClean="0"/>
            <a:t>?</a:t>
          </a:r>
          <a:endParaRPr lang="en-GB" sz="14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fr-BE" sz="1400" b="0" kern="1200" dirty="0" smtClean="0"/>
            <a:t>Via </a:t>
          </a:r>
          <a:r>
            <a:rPr lang="fr-BE" sz="1400" kern="1200" dirty="0" smtClean="0"/>
            <a:t>eID of the patient (at least at the first consultation)</a:t>
          </a:r>
          <a:endParaRPr lang="en-GB" sz="1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3/9/2016</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en-GB"/>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3/9/2016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en-GB"/>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GB" dirty="0"/>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44</a:t>
            </a:fld>
            <a:endParaRPr lang="en-GB"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44</a:t>
            </a:fld>
            <a:endParaRPr lang="en-GB"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en-GB"/>
          </a:p>
        </p:txBody>
      </p:sp>
    </p:spTree>
    <p:extLst>
      <p:ext uri="{BB962C8B-B14F-4D97-AF65-F5344CB8AC3E}">
        <p14:creationId xmlns:p14="http://schemas.microsoft.com/office/powerpoint/2010/main" val="481292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en-GB"/>
          </a:p>
        </p:txBody>
      </p:sp>
    </p:spTree>
    <p:extLst>
      <p:ext uri="{BB962C8B-B14F-4D97-AF65-F5344CB8AC3E}">
        <p14:creationId xmlns:p14="http://schemas.microsoft.com/office/powerpoint/2010/main" val="1645069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en-GB"/>
          </a:p>
        </p:txBody>
      </p:sp>
    </p:spTree>
    <p:extLst>
      <p:ext uri="{BB962C8B-B14F-4D97-AF65-F5344CB8AC3E}">
        <p14:creationId xmlns:p14="http://schemas.microsoft.com/office/powerpoint/2010/main" val="32364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11/03/2016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11/03/2016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2"/>
          <p:cNvSpPr>
            <a:spLocks noGrp="1"/>
          </p:cNvSpPr>
          <p:nvPr>
            <p:ph type="dt" sz="half" idx="10"/>
          </p:nvPr>
        </p:nvSpPr>
        <p:spPr>
          <a:xfrm>
            <a:off x="457200" y="18288"/>
            <a:ext cx="2895600" cy="329184"/>
          </a:xfrm>
        </p:spPr>
        <p:txBody>
          <a:bodyPr/>
          <a:lstStyle/>
          <a:p>
            <a:r>
              <a:rPr lang="en-US" b="1" smtClean="0"/>
              <a:t>11/03/2016</a:t>
            </a:r>
            <a:endParaRPr lang="en-GB" b="1" dirty="0"/>
          </a:p>
        </p:txBody>
      </p:sp>
      <p:sp>
        <p:nvSpPr>
          <p:cNvPr id="8" name="Slide Number Placeholder 3"/>
          <p:cNvSpPr>
            <a:spLocks noGrp="1"/>
          </p:cNvSpPr>
          <p:nvPr>
            <p:ph type="sldNum" sz="quarter" idx="12"/>
          </p:nvPr>
        </p:nvSpPr>
        <p:spPr>
          <a:xfrm>
            <a:off x="7620000" y="18288"/>
            <a:ext cx="1066800" cy="329184"/>
          </a:xfrm>
        </p:spPr>
        <p:txBody>
          <a:bodyPr/>
          <a:lstStyle/>
          <a:p>
            <a:pPr algn="r"/>
            <a:fld id="{BAADB71D-6A6A-403E-B8B0-DAC18C9A03D5}" type="slidenum">
              <a:rPr lang="en-US" smtClean="0"/>
              <a:pPr algn="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11/03/2016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11/03/2016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11/03/2016</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11/03/2016</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11/03/2016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11/03/2016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11/03/2016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400" b="1">
                <a:solidFill>
                  <a:srgbClr val="FFFFFF"/>
                </a:solidFill>
              </a:defRPr>
            </a:lvl1pPr>
          </a:lstStyle>
          <a:p>
            <a:r>
              <a:rPr lang="en-US" smtClean="0"/>
              <a:t>11/03/2016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1">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8.png"/><Relationship Id="rId5" Type="http://schemas.openxmlformats.org/officeDocument/2006/relationships/image" Target="../media/image31.png"/><Relationship Id="rId10"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smtClean="0">
                <a:solidFill>
                  <a:srgbClr val="3E6E5A"/>
                </a:solidFill>
              </a:rPr>
              <a:t>eHealth:</a:t>
            </a:r>
            <a:r>
              <a:rPr lang="nl-BE" sz="4000" b="1" cap="none" dirty="0" smtClean="0">
                <a:solidFill>
                  <a:srgbClr val="C00000"/>
                </a:solidFill>
              </a:rPr>
              <a:t> state of </a:t>
            </a:r>
            <a:r>
              <a:rPr lang="nl-BE" sz="4000" b="1" cap="none" dirty="0" err="1" smtClean="0">
                <a:solidFill>
                  <a:srgbClr val="C00000"/>
                </a:solidFill>
              </a:rPr>
              <a:t>affairs</a:t>
            </a:r>
            <a:r>
              <a:rPr lang="nl-BE" sz="4000" b="1" cap="none" dirty="0" smtClean="0">
                <a:solidFill>
                  <a:srgbClr val="C00000"/>
                </a:solidFill>
              </a:rPr>
              <a:t> </a:t>
            </a:r>
            <a:r>
              <a:rPr lang="nl-BE" sz="4000" b="1" cap="none" dirty="0" err="1" smtClean="0">
                <a:solidFill>
                  <a:srgbClr val="C00000"/>
                </a:solidFill>
              </a:rPr>
              <a:t>and</a:t>
            </a:r>
            <a:r>
              <a:rPr lang="nl-BE" sz="4000" b="1" cap="none" dirty="0" smtClean="0">
                <a:solidFill>
                  <a:srgbClr val="C00000"/>
                </a:solidFill>
              </a:rPr>
              <a:t> </a:t>
            </a:r>
            <a:r>
              <a:rPr lang="nl-BE" sz="4000" b="1" cap="none" dirty="0" err="1" smtClean="0">
                <a:solidFill>
                  <a:srgbClr val="C00000"/>
                </a:solidFill>
              </a:rPr>
              <a:t>perspectives</a:t>
            </a:r>
            <a:endParaRPr lang="en-GB"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nl-BE" sz="1600" dirty="0"/>
                <a:t>frank.robben@ehealth.fgov.be </a:t>
              </a:r>
            </a:p>
            <a:p>
              <a:endParaRPr lang="en-GB" sz="1600" dirty="0" smtClean="0">
                <a:sym typeface="Arial" pitchFamily="34" charset="0"/>
              </a:endParaRPr>
            </a:p>
            <a:p>
              <a:r>
                <a:rPr lang="nl-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en-GB" sz="1600" dirty="0"/>
            </a:p>
          </p:txBody>
        </p:sp>
      </p:grpSp>
      <p:pic>
        <p:nvPicPr>
          <p:cNvPr id="10"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Nexus effect</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10</a:t>
            </a:fld>
            <a:endParaRPr lang="en-US"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296336"/>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en-US" smtClean="0"/>
              <a:t>11/03/2016</a:t>
            </a:r>
            <a:endParaRPr lang="nl-BE" dirty="0"/>
          </a:p>
        </p:txBody>
      </p:sp>
    </p:spTree>
    <p:extLst>
      <p:ext uri="{BB962C8B-B14F-4D97-AF65-F5344CB8AC3E}">
        <p14:creationId xmlns:p14="http://schemas.microsoft.com/office/powerpoint/2010/main" val="286342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4" name="Content Placeholder 2"/>
          <p:cNvSpPr>
            <a:spLocks noGrp="1"/>
          </p:cNvSpPr>
          <p:nvPr>
            <p:ph idx="1"/>
          </p:nvPr>
        </p:nvSpPr>
        <p:spPr/>
        <p:txBody>
          <a:bodyPr/>
          <a:lstStyle/>
          <a:p>
            <a:r>
              <a:rPr dirty="0" smtClean="0"/>
              <a:t>eHealth landscape for </a:t>
            </a:r>
            <a:r>
              <a:rPr lang="fr-BE" dirty="0" err="1" smtClean="0"/>
              <a:t>health</a:t>
            </a:r>
            <a:r>
              <a:rPr lang="fr-BE" dirty="0" smtClean="0"/>
              <a:t> </a:t>
            </a:r>
            <a:r>
              <a:rPr dirty="0" smtClean="0"/>
              <a:t>care providers in 2019</a:t>
            </a:r>
          </a:p>
          <a:p>
            <a:endParaRPr lang="en-GB" dirty="0" smtClean="0"/>
          </a:p>
          <a:p>
            <a:pPr lvl="1"/>
            <a:r>
              <a:rPr dirty="0" smtClean="0"/>
              <a:t>all GPs will have digitised medical records for all their patients and will publish and keep updated a Sum</a:t>
            </a:r>
            <a:r>
              <a:rPr lang="nl-BE" dirty="0" smtClean="0"/>
              <a:t>EHR</a:t>
            </a:r>
            <a:r>
              <a:rPr dirty="0" smtClean="0"/>
              <a:t> in a secure </a:t>
            </a:r>
            <a:r>
              <a:rPr lang="fr-BE" dirty="0" smtClean="0"/>
              <a:t>'</a:t>
            </a:r>
            <a:r>
              <a:rPr lang="fr-BE" dirty="0" err="1" smtClean="0"/>
              <a:t>health</a:t>
            </a:r>
            <a:r>
              <a:rPr lang="fr-BE" dirty="0" smtClean="0"/>
              <a:t> </a:t>
            </a:r>
            <a:r>
              <a:rPr lang="fr-BE" dirty="0" err="1" smtClean="0"/>
              <a:t>vault</a:t>
            </a:r>
            <a:r>
              <a:rPr lang="fr-BE" dirty="0" smtClean="0"/>
              <a:t>’</a:t>
            </a:r>
            <a:r>
              <a:rPr dirty="0" smtClean="0"/>
              <a:t> (Vitalink, Intermed or </a:t>
            </a:r>
            <a:r>
              <a:rPr dirty="0" err="1" smtClean="0"/>
              <a:t>Bru</a:t>
            </a:r>
            <a:r>
              <a:rPr lang="fr-BE" dirty="0" smtClean="0"/>
              <a:t>S</a:t>
            </a:r>
            <a:r>
              <a:rPr dirty="0" err="1" smtClean="0"/>
              <a:t>afe</a:t>
            </a:r>
            <a:r>
              <a:rPr dirty="0" smtClean="0"/>
              <a:t>) </a:t>
            </a:r>
            <a:endParaRPr lang="en-GB" dirty="0" smtClean="0"/>
          </a:p>
          <a:p>
            <a:pPr lvl="1"/>
            <a:endParaRPr lang="en-GB" dirty="0" smtClean="0"/>
          </a:p>
          <a:p>
            <a:pPr lvl="2"/>
            <a:r>
              <a:rPr dirty="0" smtClean="0"/>
              <a:t>for all other </a:t>
            </a:r>
            <a:r>
              <a:rPr lang="fr-BE" dirty="0" err="1" smtClean="0"/>
              <a:t>health</a:t>
            </a:r>
            <a:r>
              <a:rPr lang="fr-BE" dirty="0" smtClean="0"/>
              <a:t> </a:t>
            </a:r>
            <a:r>
              <a:rPr dirty="0" smtClean="0"/>
              <a:t>care professionals, a digitised patient file (DP</a:t>
            </a:r>
            <a:r>
              <a:rPr lang="fr-BE" dirty="0" smtClean="0"/>
              <a:t>F</a:t>
            </a:r>
            <a:r>
              <a:rPr dirty="0" smtClean="0"/>
              <a:t>) will be set up and they will also be able to publish and keep (certain) information from their DP</a:t>
            </a:r>
            <a:r>
              <a:rPr lang="fr-BE" dirty="0" smtClean="0"/>
              <a:t>F</a:t>
            </a:r>
            <a:r>
              <a:rPr dirty="0" smtClean="0"/>
              <a:t> up to date in secure </a:t>
            </a:r>
            <a:r>
              <a:rPr lang="fr-BE" dirty="0" smtClean="0"/>
              <a:t>‘</a:t>
            </a:r>
            <a:r>
              <a:rPr lang="fr-BE" dirty="0" err="1" smtClean="0"/>
              <a:t>vaults</a:t>
            </a:r>
            <a:r>
              <a:rPr dirty="0" smtClean="0"/>
              <a:t>'</a:t>
            </a:r>
            <a:endParaRPr lang="en-GB" dirty="0" smtClean="0"/>
          </a:p>
          <a:p>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11</a:t>
            </a:fld>
            <a:endParaRPr lang="en-GB"/>
          </a:p>
        </p:txBody>
      </p:sp>
    </p:spTree>
    <p:extLst>
      <p:ext uri="{BB962C8B-B14F-4D97-AF65-F5344CB8AC3E}">
        <p14:creationId xmlns:p14="http://schemas.microsoft.com/office/powerpoint/2010/main" val="221372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Roadmap 2.0</a:t>
            </a:r>
            <a:endParaRPr lang="en-GB" dirty="0"/>
          </a:p>
        </p:txBody>
      </p:sp>
      <p:sp>
        <p:nvSpPr>
          <p:cNvPr id="4" name="Content Placeholder 2"/>
          <p:cNvSpPr>
            <a:spLocks noGrp="1"/>
          </p:cNvSpPr>
          <p:nvPr>
            <p:ph idx="1"/>
          </p:nvPr>
        </p:nvSpPr>
        <p:spPr/>
        <p:txBody>
          <a:bodyPr>
            <a:normAutofit/>
          </a:bodyPr>
          <a:lstStyle/>
          <a:p>
            <a:pPr lvl="1"/>
            <a:r>
              <a:rPr lang="en-GB" dirty="0" smtClean="0"/>
              <a:t>hospitals, psychiatric institutions and laboratories will publish their documents via hubs with which they are affiliated and will consult data in secure vaults (</a:t>
            </a:r>
            <a:r>
              <a:rPr lang="en-GB" dirty="0" err="1" smtClean="0"/>
              <a:t>Vitalink</a:t>
            </a:r>
            <a:r>
              <a:rPr lang="en-GB" dirty="0" smtClean="0"/>
              <a:t>, </a:t>
            </a:r>
            <a:r>
              <a:rPr lang="en-GB" dirty="0" err="1" smtClean="0"/>
              <a:t>Intermed</a:t>
            </a:r>
            <a:r>
              <a:rPr lang="en-GB" dirty="0" smtClean="0"/>
              <a:t>, </a:t>
            </a:r>
            <a:r>
              <a:rPr lang="en-GB" dirty="0" err="1" smtClean="0"/>
              <a:t>BruSafe</a:t>
            </a:r>
            <a:r>
              <a:rPr lang="en-GB" dirty="0"/>
              <a:t>) using this </a:t>
            </a:r>
            <a:r>
              <a:rPr lang="en-GB" dirty="0" smtClean="0"/>
              <a:t>method</a:t>
            </a:r>
          </a:p>
          <a:p>
            <a:pPr lvl="1"/>
            <a:endParaRPr lang="en-GB" dirty="0" smtClean="0"/>
          </a:p>
          <a:p>
            <a:pPr lvl="1"/>
            <a:r>
              <a:rPr lang="en-GB" dirty="0" smtClean="0"/>
              <a:t>pharmacists will publish a shared pharmaceutical file (SPF), which will feed into the medication schedule</a:t>
            </a:r>
          </a:p>
          <a:p>
            <a:pPr lvl="2"/>
            <a:r>
              <a:rPr lang="en-GB" dirty="0" smtClean="0"/>
              <a:t>the medication schedule will also be available in secure vaults and will be shared between doctors, pharmacists, home nurses and hospitals</a:t>
            </a:r>
          </a:p>
          <a:p>
            <a:pPr lvl="1"/>
            <a:endParaRPr lang="en-GB" dirty="0" smtClean="0"/>
          </a:p>
          <a:p>
            <a:pPr lvl="1"/>
            <a:r>
              <a:rPr lang="en-GB" dirty="0" smtClean="0"/>
              <a:t>GPs, through the EHR (electronic health record for GP’s), will have access to all the medical information published about their patients</a:t>
            </a:r>
          </a:p>
          <a:p>
            <a:pPr lvl="1"/>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r>
              <a:rPr lang="en-US" smtClean="0"/>
              <a:t>11/03/2016</a:t>
            </a:r>
            <a:endParaRPr lang="en-GB" dirty="0"/>
          </a:p>
        </p:txBody>
      </p:sp>
      <p:sp>
        <p:nvSpPr>
          <p:cNvPr id="5" name="Slide Number Placeholder 4"/>
          <p:cNvSpPr>
            <a:spLocks noGrp="1"/>
          </p:cNvSpPr>
          <p:nvPr>
            <p:ph type="sldNum" sz="quarter" idx="12"/>
          </p:nvPr>
        </p:nvSpPr>
        <p:spPr/>
        <p:txBody>
          <a:bodyPr/>
          <a:lstStyle/>
          <a:p>
            <a:fld id="{4C242A18-EC12-4F37-9DE3-9352234277DF}" type="slidenum">
              <a:rPr lang="en-GB" smtClean="0"/>
              <a:t>12</a:t>
            </a:fld>
            <a:endParaRPr lang="en-GB" dirty="0"/>
          </a:p>
        </p:txBody>
      </p:sp>
    </p:spTree>
    <p:extLst>
      <p:ext uri="{BB962C8B-B14F-4D97-AF65-F5344CB8AC3E}">
        <p14:creationId xmlns:p14="http://schemas.microsoft.com/office/powerpoint/2010/main" val="270094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4" name="Content Placeholder 2"/>
          <p:cNvSpPr>
            <a:spLocks noGrp="1"/>
          </p:cNvSpPr>
          <p:nvPr>
            <p:ph idx="1"/>
          </p:nvPr>
        </p:nvSpPr>
        <p:spPr/>
        <p:txBody>
          <a:bodyPr>
            <a:normAutofit/>
          </a:bodyPr>
          <a:lstStyle/>
          <a:p>
            <a:pPr lvl="1"/>
            <a:r>
              <a:rPr dirty="0" smtClean="0"/>
              <a:t>all </a:t>
            </a:r>
            <a:r>
              <a:rPr lang="fr-BE" dirty="0" err="1" smtClean="0"/>
              <a:t>health</a:t>
            </a:r>
            <a:r>
              <a:rPr lang="fr-BE" dirty="0" smtClean="0"/>
              <a:t> </a:t>
            </a:r>
            <a:r>
              <a:rPr dirty="0" smtClean="0"/>
              <a:t>care providers will have access to all </a:t>
            </a:r>
            <a:r>
              <a:rPr lang="nl-BE" dirty="0" smtClean="0"/>
              <a:t>health</a:t>
            </a:r>
            <a:r>
              <a:rPr dirty="0" smtClean="0"/>
              <a:t> data published about their patients, insofar as they are relevant to them</a:t>
            </a:r>
          </a:p>
          <a:p>
            <a:pPr lvl="2"/>
            <a:r>
              <a:rPr dirty="0" smtClean="0"/>
              <a:t>filters will be set up for this purpose</a:t>
            </a:r>
          </a:p>
          <a:p>
            <a:pPr lvl="2"/>
            <a:r>
              <a:rPr dirty="0" smtClean="0"/>
              <a:t>the information may also be added </a:t>
            </a:r>
            <a:r>
              <a:rPr lang="fr-BE" dirty="0" smtClean="0"/>
              <a:t>to </a:t>
            </a:r>
            <a:r>
              <a:rPr dirty="0" smtClean="0"/>
              <a:t>on a multidisciplinary basis</a:t>
            </a:r>
            <a:endParaRPr lang="en-GB" dirty="0" smtClean="0"/>
          </a:p>
          <a:p>
            <a:pPr lvl="1"/>
            <a:endParaRPr lang="en-GB" dirty="0" smtClean="0"/>
          </a:p>
          <a:p>
            <a:pPr lvl="1"/>
            <a:r>
              <a:rPr dirty="0" smtClean="0"/>
              <a:t>thus, maximum support will also be given to multidisciplinary care</a:t>
            </a:r>
            <a:endParaRPr lang="en-GB" dirty="0" smtClean="0"/>
          </a:p>
          <a:p>
            <a:pPr lvl="1"/>
            <a:endParaRPr lang="en-GB" dirty="0" smtClean="0"/>
          </a:p>
          <a:p>
            <a:pPr lvl="1"/>
            <a:r>
              <a:rPr lang="nl-BE" dirty="0" smtClean="0"/>
              <a:t>health</a:t>
            </a:r>
            <a:r>
              <a:rPr dirty="0" smtClean="0"/>
              <a:t> information and documents collected and published will be structured and coded to the greatest extent possible</a:t>
            </a:r>
          </a:p>
          <a:p>
            <a:pPr lvl="2"/>
            <a:r>
              <a:rPr dirty="0" smtClean="0"/>
              <a:t> ! this will not be fully in place until 2019</a:t>
            </a:r>
            <a:endParaRPr lang="en-GB" dirty="0"/>
          </a:p>
          <a:p>
            <a:pPr lvl="1"/>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13</a:t>
            </a:fld>
            <a:endParaRPr lang="en-GB"/>
          </a:p>
        </p:txBody>
      </p:sp>
    </p:spTree>
    <p:extLst>
      <p:ext uri="{BB962C8B-B14F-4D97-AF65-F5344CB8AC3E}">
        <p14:creationId xmlns:p14="http://schemas.microsoft.com/office/powerpoint/2010/main" val="368122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lnSpcReduction="10000"/>
          </a:bodyPr>
          <a:lstStyle/>
          <a:p>
            <a:pPr lvl="1"/>
            <a:r>
              <a:rPr dirty="0" smtClean="0"/>
              <a:t>all health</a:t>
            </a:r>
            <a:r>
              <a:rPr lang="fr-BE" dirty="0" smtClean="0"/>
              <a:t> </a:t>
            </a:r>
            <a:r>
              <a:rPr dirty="0" smtClean="0"/>
              <a:t>care providers will be able to communicate through the </a:t>
            </a:r>
            <a:r>
              <a:rPr lang="fr-FR" dirty="0" smtClean="0">
                <a:solidFill>
                  <a:srgbClr val="3E6E5A"/>
                </a:solidFill>
              </a:rPr>
              <a:t>eHealth</a:t>
            </a:r>
            <a:r>
              <a:rPr dirty="0" smtClean="0"/>
              <a:t>Box</a:t>
            </a:r>
            <a:endParaRPr lang="en-GB" dirty="0" smtClean="0"/>
          </a:p>
          <a:p>
            <a:pPr lvl="2"/>
            <a:r>
              <a:rPr dirty="0" smtClean="0"/>
              <a:t>certain standard forms will be provided for this purpose</a:t>
            </a:r>
            <a:endParaRPr lang="en-GB" dirty="0"/>
          </a:p>
          <a:p>
            <a:pPr lvl="1"/>
            <a:endParaRPr lang="en-GB" dirty="0" smtClean="0"/>
          </a:p>
          <a:p>
            <a:pPr lvl="1"/>
            <a:r>
              <a:rPr lang="fr-BE" dirty="0" smtClean="0"/>
              <a:t>h</a:t>
            </a:r>
            <a:r>
              <a:rPr dirty="0" err="1" smtClean="0"/>
              <a:t>ealth</a:t>
            </a:r>
            <a:r>
              <a:rPr lang="fr-BE" dirty="0" smtClean="0"/>
              <a:t> </a:t>
            </a:r>
            <a:r>
              <a:rPr dirty="0" smtClean="0"/>
              <a:t>care providers will be able to make use of remote </a:t>
            </a:r>
            <a:r>
              <a:rPr lang="fr-BE" dirty="0" err="1" smtClean="0"/>
              <a:t>health</a:t>
            </a:r>
            <a:r>
              <a:rPr lang="fr-BE" dirty="0" smtClean="0"/>
              <a:t> </a:t>
            </a:r>
            <a:r>
              <a:rPr dirty="0" smtClean="0"/>
              <a:t>care through 'mobile health' applications which must be officially registered</a:t>
            </a:r>
          </a:p>
          <a:p>
            <a:pPr lvl="2"/>
            <a:r>
              <a:rPr dirty="0" smtClean="0"/>
              <a:t>registration will be subject to controls as regards respect for private life, interoperability, the CE label for medical devices and evidence-based medicine (EBM)</a:t>
            </a:r>
            <a:endParaRPr lang="en-GB" dirty="0" smtClean="0"/>
          </a:p>
          <a:p>
            <a:pPr lvl="1"/>
            <a:endParaRPr lang="en-GB" dirty="0" smtClean="0"/>
          </a:p>
          <a:p>
            <a:pPr lvl="1"/>
            <a:r>
              <a:rPr dirty="0" smtClean="0"/>
              <a:t>the registers will be optimised and standardised and registration will be automated insofar as possible</a:t>
            </a:r>
            <a:endParaRPr lang="en-GB" dirty="0" smtClean="0"/>
          </a:p>
          <a:p>
            <a:pPr lvl="1"/>
            <a:endParaRPr lang="en-GB" dirty="0" smtClean="0"/>
          </a:p>
          <a:p>
            <a:pPr lvl="1"/>
            <a:r>
              <a:rPr dirty="0" smtClean="0"/>
              <a:t>the traceability of implants and medicines must comply with international standards</a:t>
            </a:r>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14</a:t>
            </a:fld>
            <a:endParaRPr lang="en-GB"/>
          </a:p>
        </p:txBody>
      </p:sp>
    </p:spTree>
    <p:extLst>
      <p:ext uri="{BB962C8B-B14F-4D97-AF65-F5344CB8AC3E}">
        <p14:creationId xmlns:p14="http://schemas.microsoft.com/office/powerpoint/2010/main" val="164553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a:bodyPr>
          <a:lstStyle/>
          <a:p>
            <a:pPr lvl="1"/>
            <a:r>
              <a:rPr lang="fr-BE" dirty="0" err="1" smtClean="0"/>
              <a:t>health</a:t>
            </a:r>
            <a:r>
              <a:rPr lang="fr-BE" dirty="0" smtClean="0"/>
              <a:t> </a:t>
            </a:r>
            <a:r>
              <a:rPr dirty="0" smtClean="0"/>
              <a:t>care providers will receive incentives for adequate use and usage of eHealth</a:t>
            </a:r>
            <a:endParaRPr lang="en-GB" dirty="0" smtClean="0"/>
          </a:p>
          <a:p>
            <a:pPr lvl="2"/>
            <a:r>
              <a:rPr dirty="0" smtClean="0"/>
              <a:t>financial incentives may include a federal element, as well as an element in relation to the various communities and regions</a:t>
            </a:r>
            <a:endParaRPr lang="en-GB" dirty="0" smtClean="0"/>
          </a:p>
          <a:p>
            <a:pPr lvl="1"/>
            <a:endParaRPr lang="en-GB" dirty="0" smtClean="0"/>
          </a:p>
          <a:p>
            <a:pPr lvl="1"/>
            <a:r>
              <a:rPr dirty="0" smtClean="0"/>
              <a:t>they will be trained on eHealth, both as part of their basic training and </a:t>
            </a:r>
            <a:r>
              <a:rPr lang="nl-BE" dirty="0" err="1" smtClean="0"/>
              <a:t>continuing</a:t>
            </a:r>
            <a:r>
              <a:rPr lang="nl-BE" dirty="0" smtClean="0"/>
              <a:t> professional </a:t>
            </a:r>
            <a:r>
              <a:rPr lang="nl-BE" dirty="0" err="1" smtClean="0"/>
              <a:t>education</a:t>
            </a:r>
            <a:endParaRPr lang="en-GB" dirty="0" smtClean="0"/>
          </a:p>
          <a:p>
            <a:pPr lvl="1"/>
            <a:endParaRPr lang="en-GB" dirty="0" smtClean="0"/>
          </a:p>
          <a:p>
            <a:pPr lvl="1"/>
            <a:r>
              <a:rPr dirty="0" smtClean="0"/>
              <a:t>a single point of contact will be in place for all information for the INAMI, SPF Santé Publique, AFMPS and the federal authorities (the "only once" principle)</a:t>
            </a:r>
            <a:endParaRPr lang="en-GB" dirty="0" smtClean="0"/>
          </a:p>
          <a:p>
            <a:endParaRPr lang="en-GB" dirty="0"/>
          </a:p>
        </p:txBody>
      </p:sp>
      <p:sp>
        <p:nvSpPr>
          <p:cNvPr id="4" name="Date Placeholder 3"/>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15</a:t>
            </a:fld>
            <a:endParaRPr lang="en-GB"/>
          </a:p>
        </p:txBody>
      </p:sp>
    </p:spTree>
    <p:extLst>
      <p:ext uri="{BB962C8B-B14F-4D97-AF65-F5344CB8AC3E}">
        <p14:creationId xmlns:p14="http://schemas.microsoft.com/office/powerpoint/2010/main" val="219075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a:bodyPr>
          <a:lstStyle/>
          <a:p>
            <a:r>
              <a:rPr lang="en-GB" dirty="0" smtClean="0"/>
              <a:t>eHealth landscape for patients in 2019</a:t>
            </a:r>
          </a:p>
          <a:p>
            <a:endParaRPr lang="en-GB" dirty="0" smtClean="0"/>
          </a:p>
          <a:p>
            <a:pPr lvl="1"/>
            <a:r>
              <a:rPr lang="en-GB" dirty="0" smtClean="0"/>
              <a:t>patients will have access to all ‘objective’ health information concerning them that is available via the secure vaults and the hubs</a:t>
            </a:r>
          </a:p>
          <a:p>
            <a:pPr lvl="1"/>
            <a:endParaRPr lang="en-GB" dirty="0" smtClean="0"/>
          </a:p>
          <a:p>
            <a:pPr lvl="1"/>
            <a:r>
              <a:rPr lang="en-GB" dirty="0" smtClean="0"/>
              <a:t>the possibility of setting up a consolidated platform is being looked into &gt; this platform would allow patients to consult all their information in an integrated way and to use analysis tools as well as 'translation' tools for a better understanding of the information</a:t>
            </a:r>
          </a:p>
          <a:p>
            <a:pPr lvl="2"/>
            <a:r>
              <a:rPr lang="en-GB" dirty="0" smtClean="0"/>
              <a:t>contribution to 'health literacy' among patients (preventive health care)</a:t>
            </a:r>
          </a:p>
          <a:p>
            <a:pPr lvl="1"/>
            <a:endParaRPr lang="en-GB" dirty="0" smtClean="0"/>
          </a:p>
          <a:p>
            <a:endParaRPr lang="en-GB" dirty="0"/>
          </a:p>
        </p:txBody>
      </p:sp>
      <p:sp>
        <p:nvSpPr>
          <p:cNvPr id="4" name="Date Placeholder 3"/>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16</a:t>
            </a:fld>
            <a:endParaRPr lang="en-GB"/>
          </a:p>
        </p:txBody>
      </p:sp>
    </p:spTree>
    <p:extLst>
      <p:ext uri="{BB962C8B-B14F-4D97-AF65-F5344CB8AC3E}">
        <p14:creationId xmlns:p14="http://schemas.microsoft.com/office/powerpoint/2010/main" val="335530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a:bodyPr>
          <a:lstStyle/>
          <a:p>
            <a:pPr marL="457200" lvl="2"/>
            <a:r>
              <a:rPr lang="fr-FR" sz="2000" dirty="0"/>
              <a:t>patients can themselves add information, either via the consolidated platform, or in the </a:t>
            </a:r>
            <a:r>
              <a:rPr lang="fr-FR" sz="2000" dirty="0" err="1" smtClean="0"/>
              <a:t>secure</a:t>
            </a:r>
            <a:r>
              <a:rPr lang="fr-FR" sz="2000" dirty="0" smtClean="0"/>
              <a:t> </a:t>
            </a:r>
            <a:r>
              <a:rPr lang="fr-FR" sz="2000" dirty="0" err="1" smtClean="0"/>
              <a:t>vaults</a:t>
            </a:r>
            <a:r>
              <a:rPr lang="fr-FR" sz="2000" dirty="0" smtClean="0"/>
              <a:t> </a:t>
            </a:r>
            <a:r>
              <a:rPr lang="fr-FR" sz="2000" dirty="0"/>
              <a:t>or the </a:t>
            </a:r>
            <a:r>
              <a:rPr lang="fr-FR" sz="2000" dirty="0" smtClean="0"/>
              <a:t>hubs</a:t>
            </a:r>
            <a:endParaRPr lang="en-GB" sz="2000" dirty="0"/>
          </a:p>
          <a:p>
            <a:pPr lvl="1"/>
            <a:endParaRPr lang="en-GB" dirty="0" smtClean="0"/>
          </a:p>
          <a:p>
            <a:pPr lvl="1"/>
            <a:r>
              <a:rPr dirty="0" smtClean="0"/>
              <a:t>all the information present on the hubs and the </a:t>
            </a:r>
            <a:r>
              <a:rPr lang="fr-BE" dirty="0" err="1" smtClean="0"/>
              <a:t>secure</a:t>
            </a:r>
            <a:r>
              <a:rPr lang="fr-BE" dirty="0" smtClean="0"/>
              <a:t> </a:t>
            </a:r>
            <a:r>
              <a:rPr lang="fr-BE" dirty="0" err="1" smtClean="0"/>
              <a:t>vaults</a:t>
            </a:r>
            <a:r>
              <a:rPr dirty="0" smtClean="0"/>
              <a:t> on the consolidated platform or in the cloud makes up the patient's PHR (Personal Health Record)</a:t>
            </a:r>
            <a:endParaRPr lang="en-GB" dirty="0" smtClean="0"/>
          </a:p>
          <a:p>
            <a:pPr lvl="1"/>
            <a:endParaRPr lang="en-GB" dirty="0" smtClean="0"/>
          </a:p>
          <a:p>
            <a:pPr lvl="1"/>
            <a:r>
              <a:rPr dirty="0" smtClean="0"/>
              <a:t>via the consolidated platform, other information may also be added by </a:t>
            </a:r>
            <a:r>
              <a:rPr lang="nl-BE" dirty="0" smtClean="0"/>
              <a:t>sickness funds</a:t>
            </a:r>
            <a:r>
              <a:rPr dirty="0" smtClean="0"/>
              <a:t>, </a:t>
            </a:r>
            <a:r>
              <a:rPr lang="fr-BE" dirty="0" smtClean="0"/>
              <a:t>the </a:t>
            </a:r>
            <a:r>
              <a:rPr lang="en-US" dirty="0" smtClean="0"/>
              <a:t>Crossroads </a:t>
            </a:r>
            <a:r>
              <a:rPr lang="en-US" dirty="0"/>
              <a:t>Bank for Social Security </a:t>
            </a:r>
            <a:r>
              <a:rPr dirty="0"/>
              <a:t>and other relevant sources such as the patient's </a:t>
            </a:r>
            <a:r>
              <a:rPr dirty="0" smtClean="0"/>
              <a:t>declarations of their wishes as regards organ donation and euthanasia</a:t>
            </a:r>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17</a:t>
            </a:fld>
            <a:endParaRPr lang="en-GB"/>
          </a:p>
        </p:txBody>
      </p:sp>
    </p:spTree>
    <p:extLst>
      <p:ext uri="{BB962C8B-B14F-4D97-AF65-F5344CB8AC3E}">
        <p14:creationId xmlns:p14="http://schemas.microsoft.com/office/powerpoint/2010/main" val="378093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fontScale="92500" lnSpcReduction="10000"/>
          </a:bodyPr>
          <a:lstStyle/>
          <a:p>
            <a:pPr lvl="1"/>
            <a:r>
              <a:rPr dirty="0" smtClean="0"/>
              <a:t>the patient will have access to </a:t>
            </a:r>
            <a:r>
              <a:rPr lang="nl-BE" dirty="0" smtClean="0"/>
              <a:t>his/her</a:t>
            </a:r>
            <a:r>
              <a:rPr dirty="0" smtClean="0"/>
              <a:t> PHR through various channels</a:t>
            </a:r>
          </a:p>
          <a:p>
            <a:pPr lvl="2"/>
            <a:r>
              <a:rPr dirty="0" smtClean="0"/>
              <a:t>e.g. a preinstalled application on their smartphone </a:t>
            </a:r>
          </a:p>
          <a:p>
            <a:pPr lvl="2"/>
            <a:r>
              <a:rPr dirty="0" smtClean="0"/>
              <a:t>strengthening the role of the patient in their treatment</a:t>
            </a:r>
            <a:endParaRPr lang="en-GB" dirty="0"/>
          </a:p>
          <a:p>
            <a:pPr lvl="1"/>
            <a:endParaRPr lang="en-GB" dirty="0" smtClean="0"/>
          </a:p>
          <a:p>
            <a:pPr lvl="1"/>
            <a:r>
              <a:rPr dirty="0" smtClean="0"/>
              <a:t>in principle, the patient should no longer receive papers from their doctor (unless by special request)</a:t>
            </a:r>
          </a:p>
          <a:p>
            <a:pPr lvl="2"/>
            <a:r>
              <a:rPr dirty="0" smtClean="0"/>
              <a:t>the statement of </a:t>
            </a:r>
            <a:r>
              <a:rPr lang="fr-BE" dirty="0" err="1" smtClean="0"/>
              <a:t>health</a:t>
            </a:r>
            <a:r>
              <a:rPr lang="fr-BE" dirty="0" smtClean="0"/>
              <a:t> </a:t>
            </a:r>
            <a:r>
              <a:rPr dirty="0" smtClean="0"/>
              <a:t>care provided will be sent to the </a:t>
            </a:r>
            <a:r>
              <a:rPr lang="nl-BE" dirty="0" smtClean="0"/>
              <a:t>sickness funds </a:t>
            </a:r>
            <a:r>
              <a:rPr dirty="0" smtClean="0"/>
              <a:t>electronically</a:t>
            </a:r>
          </a:p>
          <a:p>
            <a:pPr lvl="2"/>
            <a:r>
              <a:rPr dirty="0" smtClean="0"/>
              <a:t>the medication prescription will be available in the medication </a:t>
            </a:r>
            <a:r>
              <a:rPr lang="fr-BE" dirty="0" err="1" smtClean="0"/>
              <a:t>schedule</a:t>
            </a:r>
            <a:endParaRPr dirty="0" smtClean="0"/>
          </a:p>
          <a:p>
            <a:pPr lvl="2"/>
            <a:r>
              <a:rPr dirty="0" smtClean="0"/>
              <a:t>proof of unfitness for work will be sent in electronic format to the employer</a:t>
            </a:r>
            <a:r>
              <a:rPr lang="nl-BE" dirty="0" smtClean="0"/>
              <a:t>/</a:t>
            </a:r>
            <a:r>
              <a:rPr lang="nl-BE" dirty="0" err="1" smtClean="0"/>
              <a:t>schhol</a:t>
            </a:r>
            <a:endParaRPr dirty="0" smtClean="0"/>
          </a:p>
          <a:p>
            <a:pPr lvl="2"/>
            <a:r>
              <a:rPr dirty="0" smtClean="0"/>
              <a:t>the patient will receive the acknowledgement of receipt (transparency act) in their inbox</a:t>
            </a:r>
          </a:p>
          <a:p>
            <a:pPr lvl="2"/>
            <a:endParaRPr lang="en-GB" dirty="0" smtClean="0"/>
          </a:p>
          <a:p>
            <a:pPr lvl="1"/>
            <a:r>
              <a:rPr lang="fr-FR" u="sng" dirty="0" smtClean="0"/>
              <a:t>co</a:t>
            </a:r>
            <a:r>
              <a:rPr u="sng" dirty="0" smtClean="0"/>
              <a:t>ndition precedent to the above</a:t>
            </a:r>
            <a:r>
              <a:rPr dirty="0" smtClean="0"/>
              <a:t>: the patient must have given </a:t>
            </a:r>
            <a:r>
              <a:rPr lang="fr-BE" dirty="0" err="1" smtClean="0"/>
              <a:t>his</a:t>
            </a:r>
            <a:r>
              <a:rPr dirty="0" smtClean="0"/>
              <a:t> informed consent</a:t>
            </a:r>
            <a:endParaRPr lang="en-GB" dirty="0" smtClean="0"/>
          </a:p>
          <a:p>
            <a:endParaRPr lang="en-GB" dirty="0"/>
          </a:p>
        </p:txBody>
      </p:sp>
      <p:sp>
        <p:nvSpPr>
          <p:cNvPr id="4" name="Date Placeholder 3"/>
          <p:cNvSpPr>
            <a:spLocks noGrp="1"/>
          </p:cNvSpPr>
          <p:nvPr>
            <p:ph type="dt" sz="half" idx="10"/>
          </p:nvPr>
        </p:nvSpPr>
        <p:spPr/>
        <p:txBody>
          <a:bodyPr/>
          <a:lstStyle/>
          <a:p>
            <a:r>
              <a:rPr lang="en-US" smtClean="0"/>
              <a:t>11/03/2016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18</a:t>
            </a:fld>
            <a:endParaRPr lang="en-GB"/>
          </a:p>
        </p:txBody>
      </p:sp>
    </p:spTree>
    <p:extLst>
      <p:ext uri="{BB962C8B-B14F-4D97-AF65-F5344CB8AC3E}">
        <p14:creationId xmlns:p14="http://schemas.microsoft.com/office/powerpoint/2010/main" val="42777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en-US" smtClean="0"/>
              <a:t>11/03/2016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19</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12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Some evolutions in health care</a:t>
            </a:r>
            <a:endParaRPr lang="en-GB" dirty="0"/>
          </a:p>
        </p:txBody>
      </p:sp>
      <p:sp>
        <p:nvSpPr>
          <p:cNvPr id="8195" name="Rectangle 3"/>
          <p:cNvSpPr>
            <a:spLocks noGrp="1" noChangeArrowheads="1"/>
          </p:cNvSpPr>
          <p:nvPr>
            <p:ph idx="1"/>
          </p:nvPr>
        </p:nvSpPr>
        <p:spPr/>
        <p:txBody>
          <a:bodyPr>
            <a:normAutofit fontScale="92500"/>
          </a:bodyPr>
          <a:lstStyle/>
          <a:p>
            <a:r>
              <a:rPr lang="en-US" dirty="0" smtClean="0"/>
              <a:t>More chronic care instead of merely acute care</a:t>
            </a:r>
          </a:p>
          <a:p>
            <a:r>
              <a:rPr lang="en-US" dirty="0" smtClean="0"/>
              <a:t>Remote care (monitoring, assistance, consultation, diagnosis, operation...), and mobile care</a:t>
            </a:r>
          </a:p>
          <a:p>
            <a:r>
              <a:rPr lang="en-US" dirty="0" smtClean="0"/>
              <a:t>Multidisciplinary, transmural and integrated care</a:t>
            </a:r>
          </a:p>
          <a:p>
            <a:r>
              <a:rPr lang="en-US" dirty="0" smtClean="0"/>
              <a:t>Patient-centric care and patient empowerment</a:t>
            </a:r>
          </a:p>
          <a:p>
            <a:r>
              <a:rPr lang="en-US" dirty="0" smtClean="0"/>
              <a:t>Rapidly evolving knowledge =&gt; </a:t>
            </a:r>
            <a:r>
              <a:rPr lang="en-GB" dirty="0" smtClean="0"/>
              <a:t>need for reliable and coordinated management and access to knowledge</a:t>
            </a:r>
          </a:p>
          <a:p>
            <a:r>
              <a:rPr lang="en-US" dirty="0" smtClean="0"/>
              <a:t>Threat of excessively time-consuming administrative processes</a:t>
            </a:r>
          </a:p>
          <a:p>
            <a:r>
              <a:rPr lang="en-US" dirty="0" smtClean="0"/>
              <a:t>Thorough support of health care policy and research requires thorough, integrated and </a:t>
            </a:r>
            <a:r>
              <a:rPr lang="en-US" dirty="0" err="1" smtClean="0"/>
              <a:t>anonymised</a:t>
            </a:r>
            <a:r>
              <a:rPr lang="en-US" dirty="0" smtClean="0"/>
              <a:t> information</a:t>
            </a:r>
          </a:p>
          <a:p>
            <a:r>
              <a:rPr lang="en-US" dirty="0" smtClean="0"/>
              <a:t>Cross-border mobility</a:t>
            </a:r>
          </a:p>
          <a:p>
            <a:r>
              <a:rPr lang="en-US" dirty="0" smtClean="0"/>
              <a:t>Need for cost control</a:t>
            </a:r>
            <a:endParaRPr lang="en-US" dirty="0"/>
          </a:p>
        </p:txBody>
      </p:sp>
      <p:sp>
        <p:nvSpPr>
          <p:cNvPr id="3" name="Date Placeholder 2"/>
          <p:cNvSpPr>
            <a:spLocks noGrp="1"/>
          </p:cNvSpPr>
          <p:nvPr>
            <p:ph type="dt" sz="half" idx="10"/>
          </p:nvPr>
        </p:nvSpPr>
        <p:spPr/>
        <p:txBody>
          <a:bodyPr/>
          <a:lstStyle/>
          <a:p>
            <a:r>
              <a:rPr lang="en-US" smtClean="0"/>
              <a:t>11/03/2016</a:t>
            </a:r>
            <a:endParaRPr lang="en-GB"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2</a:t>
            </a:fld>
            <a:endParaRPr lang="en-GB" dirty="0"/>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GMF* = EMF =&gt; </a:t>
            </a:r>
            <a:r>
              <a:rPr lang="nl-BE" dirty="0" err="1" smtClean="0"/>
              <a:t>SumEHR</a:t>
            </a:r>
            <a:endParaRPr lang="nl-BE" dirty="0"/>
          </a:p>
        </p:txBody>
      </p:sp>
      <p:sp>
        <p:nvSpPr>
          <p:cNvPr id="4099" name="Rectangle 3"/>
          <p:cNvSpPr>
            <a:spLocks noGrp="1" noChangeArrowheads="1"/>
          </p:cNvSpPr>
          <p:nvPr>
            <p:ph idx="1"/>
          </p:nvPr>
        </p:nvSpPr>
        <p:spPr/>
        <p:txBody>
          <a:bodyPr>
            <a:normAutofit fontScale="70000" lnSpcReduction="20000"/>
          </a:bodyPr>
          <a:lstStyle/>
          <a:p>
            <a:r>
              <a:rPr lang="nl-BE" smtClean="0"/>
              <a:t>In order to assure the quality of care and to provide patients with correct information, the GP has to register the medical data in an EMF (Electronic Medical File)</a:t>
            </a:r>
          </a:p>
          <a:p>
            <a:endParaRPr lang="nl-BE" smtClean="0"/>
          </a:p>
          <a:p>
            <a:r>
              <a:rPr lang="nl-BE" smtClean="0"/>
              <a:t>The EMF is the authentic source for data sharing by the GP</a:t>
            </a:r>
          </a:p>
          <a:p>
            <a:endParaRPr lang="nl-BE" smtClean="0"/>
          </a:p>
          <a:p>
            <a:r>
              <a:rPr lang="nl-BE" smtClean="0"/>
              <a:t>The SumEHR (SUMmarized Electronic Health Record) is a brief summary of the EMF in a structured and encrypted form</a:t>
            </a:r>
          </a:p>
          <a:p>
            <a:endParaRPr lang="nl-BE" smtClean="0"/>
          </a:p>
          <a:p>
            <a:r>
              <a:rPr lang="nl-BE" smtClean="0"/>
              <a:t>Each patient is, if desired, entitled to a SumEHR</a:t>
            </a:r>
          </a:p>
          <a:p>
            <a:endParaRPr lang="nl-BE" smtClean="0"/>
          </a:p>
          <a:p>
            <a:r>
              <a:rPr lang="nl-BE" smtClean="0"/>
              <a:t>Subject to consent of the patient, the information provided in the SumEHR is accessible for each doctor having a therapeutic relationship with the patient and for the patient himself</a:t>
            </a:r>
          </a:p>
          <a:p>
            <a:endParaRPr lang="nl-BE" smtClean="0"/>
          </a:p>
          <a:p>
            <a:r>
              <a:rPr lang="nl-BE" smtClean="0"/>
              <a:t>Priority for the use of SumEHR for out-of-hours GP services and emergency services</a:t>
            </a:r>
          </a:p>
          <a:p>
            <a:endParaRPr lang="nl-BE" smtClean="0"/>
          </a:p>
          <a:p>
            <a:r>
              <a:rPr lang="nl-BE" smtClean="0"/>
              <a:t>* Global Medical File</a:t>
            </a:r>
          </a:p>
          <a:p>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20</a:t>
            </a:fld>
            <a:endParaRPr lang="nl-BE"/>
          </a:p>
        </p:txBody>
      </p:sp>
    </p:spTree>
    <p:extLst>
      <p:ext uri="{BB962C8B-B14F-4D97-AF65-F5344CB8AC3E}">
        <p14:creationId xmlns:p14="http://schemas.microsoft.com/office/powerpoint/2010/main" val="1153631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GMF = EMF =&gt; </a:t>
            </a:r>
            <a:r>
              <a:rPr lang="nl-BE" dirty="0" err="1" smtClean="0"/>
              <a:t>Sumehr</a:t>
            </a:r>
            <a:endParaRPr lang="nl-BE" dirty="0"/>
          </a:p>
        </p:txBody>
      </p:sp>
      <p:sp>
        <p:nvSpPr>
          <p:cNvPr id="4099" name="Rectangle 3"/>
          <p:cNvSpPr>
            <a:spLocks noGrp="1" noChangeArrowheads="1"/>
          </p:cNvSpPr>
          <p:nvPr>
            <p:ph idx="1"/>
          </p:nvPr>
        </p:nvSpPr>
        <p:spPr/>
        <p:txBody>
          <a:bodyPr/>
          <a:lstStyle/>
          <a:p>
            <a:r>
              <a:rPr lang="nl-BE" dirty="0" err="1" smtClean="0"/>
              <a:t>Situation</a:t>
            </a:r>
            <a:r>
              <a:rPr lang="nl-BE" dirty="0" smtClean="0"/>
              <a:t> GMF 2015</a:t>
            </a:r>
          </a:p>
          <a:p>
            <a:endParaRPr lang="nl-BE" dirty="0" smtClean="0"/>
          </a:p>
          <a:p>
            <a:pPr lvl="1"/>
            <a:r>
              <a:rPr lang="nl-BE" dirty="0" smtClean="0"/>
              <a:t>More </a:t>
            </a:r>
            <a:r>
              <a:rPr lang="nl-BE" dirty="0" err="1" smtClean="0"/>
              <a:t>than</a:t>
            </a:r>
            <a:r>
              <a:rPr lang="nl-BE" dirty="0" smtClean="0"/>
              <a:t> half of </a:t>
            </a:r>
            <a:r>
              <a:rPr lang="nl-BE" dirty="0" err="1" smtClean="0"/>
              <a:t>all</a:t>
            </a:r>
            <a:r>
              <a:rPr lang="nl-BE" dirty="0" smtClean="0"/>
              <a:t> </a:t>
            </a:r>
            <a:r>
              <a:rPr lang="nl-BE" dirty="0" err="1" smtClean="0"/>
              <a:t>Belgians</a:t>
            </a:r>
            <a:r>
              <a:rPr lang="nl-BE" dirty="0" smtClean="0"/>
              <a:t> have a GMF</a:t>
            </a:r>
          </a:p>
          <a:p>
            <a:pPr lvl="1"/>
            <a:endParaRPr lang="nl-BE" dirty="0" smtClean="0"/>
          </a:p>
          <a:p>
            <a:pPr lvl="1"/>
            <a:r>
              <a:rPr lang="nl-BE" dirty="0" smtClean="0"/>
              <a:t>1 429 doctors manage the GMF holding </a:t>
            </a:r>
            <a:r>
              <a:rPr lang="nl-BE" dirty="0" err="1" smtClean="0"/>
              <a:t>through</a:t>
            </a:r>
            <a:r>
              <a:rPr lang="nl-BE" dirty="0" smtClean="0"/>
              <a:t> </a:t>
            </a:r>
            <a:r>
              <a:rPr lang="nl-BE" dirty="0" err="1" smtClean="0"/>
              <a:t>MyCareNet</a:t>
            </a:r>
            <a:endParaRPr lang="nl-BE" dirty="0" smtClean="0"/>
          </a:p>
          <a:p>
            <a:pPr lvl="1"/>
            <a:endParaRPr lang="nl-BE" dirty="0" smtClean="0"/>
          </a:p>
          <a:p>
            <a:pPr lvl="1"/>
            <a:r>
              <a:rPr lang="nl-BE" dirty="0" smtClean="0"/>
              <a:t>3 926 doctors </a:t>
            </a:r>
            <a:r>
              <a:rPr lang="nl-BE" dirty="0" err="1" smtClean="0"/>
              <a:t>use</a:t>
            </a:r>
            <a:r>
              <a:rPr lang="nl-BE" dirty="0" smtClean="0"/>
              <a:t> the service </a:t>
            </a:r>
            <a:r>
              <a:rPr lang="nl-BE" dirty="0" err="1" smtClean="0"/>
              <a:t>for</a:t>
            </a:r>
            <a:r>
              <a:rPr lang="nl-BE" dirty="0" smtClean="0"/>
              <a:t> consulting the GMF holding</a:t>
            </a:r>
          </a:p>
          <a:p>
            <a:pPr lvl="1"/>
            <a:endParaRPr lang="nl-BE" dirty="0" smtClean="0"/>
          </a:p>
          <a:p>
            <a:pPr lvl="1"/>
            <a:r>
              <a:rPr lang="fr-BE" dirty="0" smtClean="0"/>
              <a:t>4,332,354</a:t>
            </a:r>
            <a:r>
              <a:rPr lang="nl-BE" dirty="0" smtClean="0"/>
              <a:t> </a:t>
            </a:r>
            <a:r>
              <a:rPr lang="nl-BE" dirty="0" err="1" smtClean="0"/>
              <a:t>consultations</a:t>
            </a:r>
            <a:r>
              <a:rPr lang="nl-BE" dirty="0" smtClean="0"/>
              <a:t> of the GMF holding</a:t>
            </a:r>
          </a:p>
          <a:p>
            <a:pPr lvl="1"/>
            <a:endParaRPr lang="nl-BE" dirty="0" smtClean="0"/>
          </a:p>
          <a:p>
            <a:pPr lvl="1"/>
            <a:r>
              <a:rPr lang="fr-BE" dirty="0" smtClean="0"/>
              <a:t>1 107</a:t>
            </a:r>
            <a:r>
              <a:rPr lang="nl-BE" dirty="0" smtClean="0"/>
              <a:t> doctors have sent </a:t>
            </a:r>
            <a:r>
              <a:rPr lang="fr-BE" dirty="0" smtClean="0"/>
              <a:t>199,123</a:t>
            </a:r>
            <a:r>
              <a:rPr lang="nl-BE" dirty="0" smtClean="0"/>
              <a:t> </a:t>
            </a:r>
            <a:r>
              <a:rPr lang="nl-BE" dirty="0" err="1" smtClean="0"/>
              <a:t>notifications</a:t>
            </a:r>
            <a:r>
              <a:rPr lang="nl-BE" dirty="0" smtClean="0"/>
              <a:t> GMF holding </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21</a:t>
            </a:fld>
            <a:endParaRPr lang="nl-BE"/>
          </a:p>
        </p:txBody>
      </p:sp>
    </p:spTree>
    <p:extLst>
      <p:ext uri="{BB962C8B-B14F-4D97-AF65-F5344CB8AC3E}">
        <p14:creationId xmlns:p14="http://schemas.microsoft.com/office/powerpoint/2010/main" val="289004664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GMF = EMF =&gt; </a:t>
            </a:r>
            <a:r>
              <a:rPr lang="nl-BE" dirty="0" err="1" smtClean="0"/>
              <a:t>Sumehr</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Targets 2019</a:t>
            </a:r>
          </a:p>
          <a:p>
            <a:endParaRPr lang="nl-BE" dirty="0" smtClean="0"/>
          </a:p>
          <a:p>
            <a:pPr lvl="1"/>
            <a:r>
              <a:rPr lang="nl-BE" dirty="0" smtClean="0"/>
              <a:t>For 100 % of </a:t>
            </a:r>
            <a:r>
              <a:rPr lang="nl-BE" dirty="0" err="1" smtClean="0"/>
              <a:t>the</a:t>
            </a:r>
            <a:r>
              <a:rPr lang="nl-BE" dirty="0" smtClean="0"/>
              <a:t> </a:t>
            </a:r>
            <a:r>
              <a:rPr lang="nl-BE" dirty="0" err="1" smtClean="0"/>
              <a:t>GPs</a:t>
            </a:r>
            <a:endParaRPr lang="nl-BE" dirty="0" smtClean="0"/>
          </a:p>
          <a:p>
            <a:pPr lvl="2"/>
            <a:r>
              <a:rPr lang="nl-BE" dirty="0" err="1" smtClean="0"/>
              <a:t>an</a:t>
            </a:r>
            <a:r>
              <a:rPr lang="nl-BE" dirty="0" smtClean="0"/>
              <a:t> EMF </a:t>
            </a:r>
            <a:r>
              <a:rPr lang="nl-BE" dirty="0" err="1" smtClean="0"/>
              <a:t>for</a:t>
            </a:r>
            <a:r>
              <a:rPr lang="nl-BE" dirty="0" smtClean="0"/>
              <a:t> </a:t>
            </a:r>
            <a:r>
              <a:rPr lang="nl-BE" dirty="0" err="1" smtClean="0"/>
              <a:t>each</a:t>
            </a:r>
            <a:r>
              <a:rPr lang="nl-BE" dirty="0" smtClean="0"/>
              <a:t> </a:t>
            </a:r>
            <a:r>
              <a:rPr lang="nl-BE" dirty="0" err="1" smtClean="0"/>
              <a:t>patient</a:t>
            </a:r>
            <a:endParaRPr lang="nl-BE" dirty="0" smtClean="0"/>
          </a:p>
          <a:p>
            <a:pPr lvl="2"/>
            <a:r>
              <a:rPr lang="nl-BE" dirty="0" err="1" smtClean="0"/>
              <a:t>publication</a:t>
            </a:r>
            <a:r>
              <a:rPr lang="nl-BE" dirty="0" smtClean="0"/>
              <a:t> </a:t>
            </a:r>
            <a:r>
              <a:rPr lang="nl-BE" dirty="0" err="1" smtClean="0"/>
              <a:t>and</a:t>
            </a:r>
            <a:r>
              <a:rPr lang="nl-BE" dirty="0" smtClean="0"/>
              <a:t> update of </a:t>
            </a:r>
            <a:r>
              <a:rPr lang="nl-BE" dirty="0" err="1" smtClean="0"/>
              <a:t>the</a:t>
            </a:r>
            <a:r>
              <a:rPr lang="nl-BE" dirty="0" smtClean="0"/>
              <a:t> </a:t>
            </a:r>
            <a:r>
              <a:rPr lang="nl-BE" dirty="0" err="1" smtClean="0"/>
              <a:t>SumEHR</a:t>
            </a:r>
            <a:r>
              <a:rPr lang="nl-BE" dirty="0" smtClean="0"/>
              <a:t> in a </a:t>
            </a:r>
            <a:r>
              <a:rPr lang="nl-BE" dirty="0" err="1" smtClean="0"/>
              <a:t>secured</a:t>
            </a:r>
            <a:r>
              <a:rPr lang="nl-BE" dirty="0" smtClean="0"/>
              <a:t> “health </a:t>
            </a:r>
            <a:r>
              <a:rPr lang="nl-BE" dirty="0" err="1" smtClean="0"/>
              <a:t>vault</a:t>
            </a:r>
            <a:r>
              <a:rPr lang="nl-BE" dirty="0" smtClean="0"/>
              <a:t>”</a:t>
            </a:r>
          </a:p>
          <a:p>
            <a:pPr lvl="2"/>
            <a:endParaRPr lang="nl-BE" dirty="0" smtClean="0"/>
          </a:p>
          <a:p>
            <a:pPr lvl="1"/>
            <a:r>
              <a:rPr lang="nl-BE" dirty="0" smtClean="0"/>
              <a:t>For </a:t>
            </a:r>
            <a:r>
              <a:rPr lang="nl-BE" dirty="0" err="1" smtClean="0"/>
              <a:t>all</a:t>
            </a:r>
            <a:r>
              <a:rPr lang="nl-BE" dirty="0" smtClean="0"/>
              <a:t> </a:t>
            </a:r>
            <a:r>
              <a:rPr lang="nl-BE" dirty="0" err="1" smtClean="0"/>
              <a:t>the</a:t>
            </a:r>
            <a:r>
              <a:rPr lang="nl-BE" dirty="0" smtClean="0"/>
              <a:t> </a:t>
            </a:r>
            <a:r>
              <a:rPr lang="nl-BE" dirty="0" err="1" smtClean="0"/>
              <a:t>other</a:t>
            </a:r>
            <a:r>
              <a:rPr lang="nl-BE" dirty="0" smtClean="0"/>
              <a:t> health care providers</a:t>
            </a:r>
          </a:p>
          <a:p>
            <a:pPr lvl="2"/>
            <a:r>
              <a:rPr lang="nl-BE" dirty="0" err="1" smtClean="0"/>
              <a:t>definition</a:t>
            </a:r>
            <a:r>
              <a:rPr lang="nl-BE" dirty="0" smtClean="0"/>
              <a:t> of </a:t>
            </a:r>
            <a:r>
              <a:rPr lang="nl-BE" dirty="0" err="1" smtClean="0"/>
              <a:t>the</a:t>
            </a:r>
            <a:r>
              <a:rPr lang="nl-BE" dirty="0" smtClean="0"/>
              <a:t> EMF </a:t>
            </a:r>
          </a:p>
          <a:p>
            <a:pPr lvl="2"/>
            <a:r>
              <a:rPr lang="nl-BE" dirty="0" err="1" smtClean="0"/>
              <a:t>publication</a:t>
            </a:r>
            <a:r>
              <a:rPr lang="nl-BE" dirty="0" smtClean="0"/>
              <a:t> </a:t>
            </a:r>
            <a:r>
              <a:rPr lang="nl-BE" dirty="0" err="1" smtClean="0"/>
              <a:t>and</a:t>
            </a:r>
            <a:r>
              <a:rPr lang="nl-BE" dirty="0" smtClean="0"/>
              <a:t> update of </a:t>
            </a:r>
            <a:r>
              <a:rPr lang="nl-BE" dirty="0" err="1" smtClean="0"/>
              <a:t>certain</a:t>
            </a:r>
            <a:r>
              <a:rPr lang="nl-BE" dirty="0" smtClean="0"/>
              <a:t> information in </a:t>
            </a:r>
            <a:r>
              <a:rPr lang="nl-BE" dirty="0" err="1" smtClean="0"/>
              <a:t>the</a:t>
            </a:r>
            <a:r>
              <a:rPr lang="nl-BE" dirty="0" smtClean="0"/>
              <a:t> </a:t>
            </a:r>
            <a:r>
              <a:rPr lang="nl-BE" dirty="0" err="1" smtClean="0"/>
              <a:t>secured</a:t>
            </a:r>
            <a:r>
              <a:rPr lang="nl-BE" dirty="0" smtClean="0"/>
              <a:t> “health </a:t>
            </a:r>
            <a:r>
              <a:rPr lang="nl-BE" dirty="0" err="1" smtClean="0"/>
              <a:t>vaults</a:t>
            </a:r>
            <a:r>
              <a:rPr lang="nl-BE" dirty="0" smtClean="0"/>
              <a:t>”</a:t>
            </a:r>
          </a:p>
          <a:p>
            <a:endParaRPr lang="nl-BE" dirty="0" smtClean="0"/>
          </a:p>
          <a:p>
            <a:r>
              <a:rPr lang="nl-BE" dirty="0" err="1" smtClean="0"/>
              <a:t>Responsible</a:t>
            </a:r>
            <a:r>
              <a:rPr lang="nl-BE" dirty="0" smtClean="0"/>
              <a:t> </a:t>
            </a:r>
            <a:r>
              <a:rPr lang="nl-BE" dirty="0" err="1" smtClean="0"/>
              <a:t>organisation</a:t>
            </a:r>
            <a:r>
              <a:rPr lang="nl-BE" dirty="0" smtClean="0"/>
              <a:t>: RIZIV (</a:t>
            </a:r>
            <a:r>
              <a:rPr lang="nl-BE" dirty="0" err="1" smtClean="0"/>
              <a:t>the</a:t>
            </a:r>
            <a:r>
              <a:rPr lang="nl-BE" dirty="0" smtClean="0"/>
              <a:t> </a:t>
            </a:r>
            <a:r>
              <a:rPr lang="nl-BE" dirty="0" err="1" smtClean="0"/>
              <a:t>Belgian</a:t>
            </a:r>
            <a:r>
              <a:rPr lang="nl-BE" dirty="0" smtClean="0"/>
              <a:t> </a:t>
            </a:r>
            <a:r>
              <a:rPr lang="en-US" dirty="0" smtClean="0"/>
              <a:t>National institute for Health and Disability  Insurance) </a:t>
            </a:r>
            <a:r>
              <a:rPr lang="nl-BE" dirty="0" err="1" smtClean="0"/>
              <a:t>and</a:t>
            </a:r>
            <a:r>
              <a:rPr lang="nl-BE" dirty="0" smtClean="0"/>
              <a:t> </a:t>
            </a:r>
            <a:r>
              <a:rPr lang="nl-BE" dirty="0" smtClean="0">
                <a:solidFill>
                  <a:srgbClr val="3E6E5A"/>
                </a:solidFill>
              </a:rPr>
              <a:t>eHealth</a:t>
            </a:r>
            <a:r>
              <a:rPr lang="nl-BE" dirty="0" smtClean="0"/>
              <a:t> 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22</a:t>
            </a:fld>
            <a:endParaRPr lang="nl-BE"/>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2395" y="1268760"/>
            <a:ext cx="2570085" cy="171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2744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Hubs-</a:t>
            </a:r>
            <a:r>
              <a:rPr lang="nl-BE" dirty="0" err="1" smtClean="0"/>
              <a:t>Metahub</a:t>
            </a:r>
            <a:r>
              <a:rPr lang="nl-BE" dirty="0" smtClean="0"/>
              <a:t> system = system </a:t>
            </a:r>
            <a:r>
              <a:rPr lang="nl-BE" dirty="0" err="1" smtClean="0"/>
              <a:t>for</a:t>
            </a:r>
            <a:r>
              <a:rPr lang="nl-BE" dirty="0" smtClean="0"/>
              <a:t> the </a:t>
            </a:r>
            <a:r>
              <a:rPr lang="nl-BE" dirty="0" err="1" smtClean="0"/>
              <a:t>provision</a:t>
            </a:r>
            <a:r>
              <a:rPr lang="nl-BE" dirty="0" smtClean="0"/>
              <a:t> of health data </a:t>
            </a:r>
            <a:r>
              <a:rPr lang="nl-BE" dirty="0" err="1" smtClean="0"/>
              <a:t>between</a:t>
            </a:r>
            <a:r>
              <a:rPr lang="nl-BE" dirty="0" smtClean="0"/>
              <a:t> health care providers</a:t>
            </a:r>
          </a:p>
          <a:p>
            <a:pPr lvl="2"/>
            <a:r>
              <a:rPr lang="nl-BE" dirty="0" err="1" smtClean="0"/>
              <a:t>consultation</a:t>
            </a:r>
            <a:r>
              <a:rPr lang="nl-BE" dirty="0" smtClean="0"/>
              <a:t> </a:t>
            </a:r>
            <a:r>
              <a:rPr lang="nl-BE" dirty="0" err="1" smtClean="0"/>
              <a:t>reports</a:t>
            </a:r>
            <a:endParaRPr lang="nl-BE" dirty="0" smtClean="0"/>
          </a:p>
          <a:p>
            <a:pPr lvl="2"/>
            <a:r>
              <a:rPr lang="nl-BE" dirty="0" err="1" smtClean="0"/>
              <a:t>surgery</a:t>
            </a:r>
            <a:r>
              <a:rPr lang="nl-BE" dirty="0" smtClean="0"/>
              <a:t> </a:t>
            </a:r>
            <a:r>
              <a:rPr lang="nl-BE" dirty="0" err="1" smtClean="0"/>
              <a:t>reports</a:t>
            </a:r>
            <a:endParaRPr lang="nl-BE" dirty="0" smtClean="0"/>
          </a:p>
          <a:p>
            <a:pPr lvl="2"/>
            <a:r>
              <a:rPr lang="nl-BE" dirty="0" smtClean="0"/>
              <a:t>discharge letters</a:t>
            </a:r>
          </a:p>
          <a:p>
            <a:pPr lvl="2"/>
            <a:r>
              <a:rPr lang="nl-BE" dirty="0" err="1" smtClean="0"/>
              <a:t>protocols</a:t>
            </a:r>
            <a:r>
              <a:rPr lang="nl-BE" dirty="0" smtClean="0"/>
              <a:t> of </a:t>
            </a:r>
            <a:r>
              <a:rPr lang="nl-BE" dirty="0" err="1" smtClean="0"/>
              <a:t>medical</a:t>
            </a:r>
            <a:r>
              <a:rPr lang="nl-BE" dirty="0" smtClean="0"/>
              <a:t> imaging</a:t>
            </a:r>
          </a:p>
          <a:p>
            <a:pPr lvl="2"/>
            <a:r>
              <a:rPr lang="nl-BE" dirty="0" smtClean="0"/>
              <a:t>...</a:t>
            </a:r>
          </a:p>
          <a:p>
            <a:r>
              <a:rPr lang="nl-BE" dirty="0" smtClean="0"/>
              <a:t>Target</a:t>
            </a:r>
          </a:p>
          <a:p>
            <a:pPr lvl="1"/>
            <a:r>
              <a:rPr lang="nl-BE" dirty="0" err="1"/>
              <a:t>l</a:t>
            </a:r>
            <a:r>
              <a:rPr lang="nl-BE" dirty="0" err="1" smtClean="0"/>
              <a:t>inking</a:t>
            </a:r>
            <a:r>
              <a:rPr lang="nl-BE" dirty="0" smtClean="0"/>
              <a:t> of </a:t>
            </a:r>
            <a:r>
              <a:rPr lang="nl-BE" dirty="0" err="1" smtClean="0"/>
              <a:t>regional</a:t>
            </a:r>
            <a:r>
              <a:rPr lang="nl-BE" dirty="0" smtClean="0"/>
              <a:t> </a:t>
            </a:r>
            <a:r>
              <a:rPr lang="nl-BE" dirty="0" err="1" smtClean="0"/>
              <a:t>and</a:t>
            </a:r>
            <a:r>
              <a:rPr lang="nl-BE" dirty="0" smtClean="0"/>
              <a:t> </a:t>
            </a:r>
            <a:r>
              <a:rPr lang="nl-BE" dirty="0" err="1" smtClean="0"/>
              <a:t>local</a:t>
            </a:r>
            <a:r>
              <a:rPr lang="nl-BE" dirty="0" smtClean="0"/>
              <a:t> exchange systems of </a:t>
            </a:r>
            <a:r>
              <a:rPr lang="nl-BE" dirty="0" err="1" smtClean="0"/>
              <a:t>medical</a:t>
            </a:r>
            <a:r>
              <a:rPr lang="nl-BE" dirty="0" smtClean="0"/>
              <a:t> data (hubs);</a:t>
            </a:r>
          </a:p>
          <a:p>
            <a:pPr lvl="1"/>
            <a:r>
              <a:rPr lang="nl-BE" dirty="0" err="1"/>
              <a:t>p</a:t>
            </a:r>
            <a:r>
              <a:rPr lang="nl-BE" dirty="0" err="1" smtClean="0"/>
              <a:t>ossibility</a:t>
            </a:r>
            <a:r>
              <a:rPr lang="nl-BE" dirty="0" smtClean="0"/>
              <a:t> </a:t>
            </a:r>
            <a:r>
              <a:rPr lang="nl-BE" dirty="0" err="1" smtClean="0"/>
              <a:t>for</a:t>
            </a:r>
            <a:r>
              <a:rPr lang="nl-BE" dirty="0" smtClean="0"/>
              <a:t> the health care provider </a:t>
            </a:r>
            <a:r>
              <a:rPr lang="nl-BE" dirty="0" err="1" smtClean="0"/>
              <a:t>to</a:t>
            </a:r>
            <a:r>
              <a:rPr lang="nl-BE" dirty="0" smtClean="0"/>
              <a:t> </a:t>
            </a:r>
            <a:r>
              <a:rPr lang="nl-BE" dirty="0" err="1" smtClean="0"/>
              <a:t>find</a:t>
            </a:r>
            <a:r>
              <a:rPr lang="nl-BE" dirty="0" smtClean="0"/>
              <a:t> </a:t>
            </a:r>
            <a:r>
              <a:rPr lang="nl-BE" dirty="0" err="1" smtClean="0"/>
              <a:t>and</a:t>
            </a:r>
            <a:r>
              <a:rPr lang="nl-BE" dirty="0" smtClean="0"/>
              <a:t> consult the </a:t>
            </a:r>
            <a:r>
              <a:rPr lang="nl-BE" dirty="0" err="1" smtClean="0"/>
              <a:t>available</a:t>
            </a:r>
            <a:r>
              <a:rPr lang="nl-BE" dirty="0" smtClean="0"/>
              <a:t> </a:t>
            </a:r>
            <a:r>
              <a:rPr lang="nl-BE" dirty="0" err="1" smtClean="0"/>
              <a:t>electronic</a:t>
            </a:r>
            <a:r>
              <a:rPr lang="nl-BE" dirty="0" smtClean="0"/>
              <a:t> </a:t>
            </a:r>
            <a:r>
              <a:rPr lang="nl-BE" dirty="0" err="1" smtClean="0"/>
              <a:t>medical</a:t>
            </a:r>
            <a:r>
              <a:rPr lang="nl-BE" dirty="0" smtClean="0"/>
              <a:t> </a:t>
            </a:r>
            <a:r>
              <a:rPr lang="nl-BE" dirty="0" err="1" smtClean="0"/>
              <a:t>documents</a:t>
            </a:r>
            <a:r>
              <a:rPr lang="nl-BE" dirty="0" smtClean="0"/>
              <a:t> on a </a:t>
            </a:r>
            <a:r>
              <a:rPr lang="nl-BE" dirty="0" err="1" smtClean="0"/>
              <a:t>certain</a:t>
            </a:r>
            <a:r>
              <a:rPr lang="nl-BE" dirty="0" smtClean="0"/>
              <a:t> </a:t>
            </a:r>
            <a:r>
              <a:rPr lang="nl-BE" dirty="0" err="1" smtClean="0"/>
              <a:t>patient</a:t>
            </a:r>
            <a:r>
              <a:rPr lang="nl-BE" dirty="0" smtClean="0"/>
              <a:t> </a:t>
            </a:r>
            <a:r>
              <a:rPr lang="nl-BE" dirty="0" err="1" smtClean="0"/>
              <a:t>regardless</a:t>
            </a:r>
            <a:r>
              <a:rPr lang="nl-BE" dirty="0" smtClean="0"/>
              <a:t> of </a:t>
            </a:r>
          </a:p>
          <a:p>
            <a:pPr lvl="2"/>
            <a:r>
              <a:rPr lang="nl-BE" dirty="0" smtClean="0"/>
              <a:t>the </a:t>
            </a:r>
            <a:r>
              <a:rPr lang="nl-BE" dirty="0" err="1" smtClean="0"/>
              <a:t>place</a:t>
            </a:r>
            <a:r>
              <a:rPr lang="nl-BE" dirty="0" smtClean="0"/>
              <a:t> </a:t>
            </a:r>
            <a:r>
              <a:rPr lang="nl-BE" dirty="0" err="1" smtClean="0"/>
              <a:t>where</a:t>
            </a:r>
            <a:r>
              <a:rPr lang="nl-BE" dirty="0" smtClean="0"/>
              <a:t> the </a:t>
            </a:r>
            <a:r>
              <a:rPr lang="nl-BE" dirty="0" err="1" smtClean="0"/>
              <a:t>documents</a:t>
            </a:r>
            <a:r>
              <a:rPr lang="nl-BE" dirty="0" smtClean="0"/>
              <a:t> are </a:t>
            </a:r>
            <a:r>
              <a:rPr lang="nl-BE" dirty="0" err="1" smtClean="0"/>
              <a:t>stored</a:t>
            </a:r>
            <a:r>
              <a:rPr lang="nl-BE" dirty="0" smtClean="0"/>
              <a:t> </a:t>
            </a:r>
          </a:p>
          <a:p>
            <a:pPr lvl="2"/>
            <a:r>
              <a:rPr lang="nl-BE" dirty="0" smtClean="0"/>
              <a:t>the </a:t>
            </a:r>
            <a:r>
              <a:rPr lang="nl-BE" dirty="0" err="1" smtClean="0"/>
              <a:t>place</a:t>
            </a:r>
            <a:r>
              <a:rPr lang="nl-BE" dirty="0" smtClean="0"/>
              <a:t> </a:t>
            </a:r>
            <a:r>
              <a:rPr lang="nl-BE" dirty="0" err="1" smtClean="0"/>
              <a:t>where</a:t>
            </a:r>
            <a:r>
              <a:rPr lang="nl-BE" dirty="0" smtClean="0"/>
              <a:t> the health care provider logs in </a:t>
            </a:r>
            <a:r>
              <a:rPr lang="nl-BE" dirty="0" err="1" smtClean="0"/>
              <a:t>to</a:t>
            </a:r>
            <a:r>
              <a:rPr lang="nl-BE" dirty="0" smtClean="0"/>
              <a:t> the system</a:t>
            </a:r>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23</a:t>
            </a:fld>
            <a:endParaRPr lang="nl-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370615"/>
            <a:ext cx="2411546" cy="160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96789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t>Situation</a:t>
            </a:r>
            <a:r>
              <a:rPr lang="nl-BE" dirty="0" smtClean="0"/>
              <a:t> 2015</a:t>
            </a:r>
          </a:p>
          <a:p>
            <a:pPr lvl="1"/>
            <a:r>
              <a:rPr lang="nl-BE" dirty="0"/>
              <a:t>s</a:t>
            </a:r>
            <a:r>
              <a:rPr lang="nl-BE" dirty="0" smtClean="0"/>
              <a:t>ystem </a:t>
            </a:r>
            <a:r>
              <a:rPr lang="nl-BE" dirty="0" err="1" smtClean="0"/>
              <a:t>for</a:t>
            </a:r>
            <a:r>
              <a:rPr lang="nl-BE" dirty="0" smtClean="0"/>
              <a:t> </a:t>
            </a:r>
            <a:r>
              <a:rPr lang="nl-BE" dirty="0" err="1" smtClean="0"/>
              <a:t>sharing</a:t>
            </a:r>
            <a:r>
              <a:rPr lang="nl-BE" dirty="0" smtClean="0"/>
              <a:t> data </a:t>
            </a:r>
            <a:r>
              <a:rPr lang="nl-BE" dirty="0" err="1" smtClean="0"/>
              <a:t>and</a:t>
            </a:r>
            <a:r>
              <a:rPr lang="nl-BE" dirty="0" smtClean="0"/>
              <a:t> </a:t>
            </a:r>
            <a:r>
              <a:rPr lang="nl-BE" dirty="0" err="1" smtClean="0"/>
              <a:t>documents</a:t>
            </a:r>
            <a:r>
              <a:rPr lang="nl-BE" dirty="0" smtClean="0"/>
              <a:t> </a:t>
            </a:r>
            <a:r>
              <a:rPr lang="nl-BE" dirty="0" err="1" smtClean="0"/>
              <a:t>for</a:t>
            </a:r>
            <a:r>
              <a:rPr lang="nl-BE" dirty="0" smtClean="0"/>
              <a:t> the </a:t>
            </a:r>
            <a:r>
              <a:rPr lang="nl-BE" dirty="0" err="1" smtClean="0"/>
              <a:t>general</a:t>
            </a:r>
            <a:r>
              <a:rPr lang="nl-BE" dirty="0" smtClean="0"/>
              <a:t> </a:t>
            </a:r>
            <a:r>
              <a:rPr lang="nl-BE" dirty="0" err="1" smtClean="0"/>
              <a:t>and</a:t>
            </a:r>
            <a:r>
              <a:rPr lang="nl-BE" dirty="0" smtClean="0"/>
              <a:t> </a:t>
            </a:r>
            <a:r>
              <a:rPr lang="nl-BE" dirty="0" err="1" smtClean="0"/>
              <a:t>psychiatric</a:t>
            </a:r>
            <a:r>
              <a:rPr lang="nl-BE" dirty="0" smtClean="0"/>
              <a:t> </a:t>
            </a:r>
            <a:r>
              <a:rPr lang="nl-BE" dirty="0" err="1" smtClean="0"/>
              <a:t>hospitals</a:t>
            </a:r>
            <a:r>
              <a:rPr lang="nl-BE" dirty="0" smtClean="0"/>
              <a:t> via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 </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en-BZ" dirty="0"/>
              <a:t>r</a:t>
            </a:r>
            <a:r>
              <a:rPr lang="en-BZ" dirty="0" smtClean="0"/>
              <a:t>eference to the first-line documents (</a:t>
            </a:r>
            <a:r>
              <a:rPr lang="en-BZ" dirty="0" err="1" smtClean="0"/>
              <a:t>SumEHR</a:t>
            </a:r>
            <a:r>
              <a:rPr lang="en-BZ" dirty="0" smtClean="0"/>
              <a:t>, medication schedule...)</a:t>
            </a:r>
          </a:p>
          <a:p>
            <a:pPr lvl="2"/>
            <a:r>
              <a:rPr lang="en-BZ" dirty="0" smtClean="0"/>
              <a:t>via the 3 secure vaults/hubs-</a:t>
            </a:r>
            <a:r>
              <a:rPr lang="en-BZ" dirty="0" err="1" smtClean="0"/>
              <a:t>metahub</a:t>
            </a:r>
            <a:endParaRPr lang="en-BZ" dirty="0" smtClean="0"/>
          </a:p>
          <a:p>
            <a:pPr lvl="3"/>
            <a:r>
              <a:rPr lang="en-BZ" dirty="0" err="1" smtClean="0"/>
              <a:t>Vitalink</a:t>
            </a:r>
            <a:endParaRPr lang="en-BZ" dirty="0" smtClean="0"/>
          </a:p>
          <a:p>
            <a:pPr lvl="3"/>
            <a:r>
              <a:rPr lang="en-BZ" dirty="0" err="1" smtClean="0"/>
              <a:t>InterMed</a:t>
            </a:r>
            <a:endParaRPr lang="en-BZ" dirty="0" smtClean="0"/>
          </a:p>
          <a:p>
            <a:pPr lvl="3"/>
            <a:r>
              <a:rPr lang="en-BZ" dirty="0" err="1" smtClean="0"/>
              <a:t>BruSafe</a:t>
            </a:r>
            <a:endParaRPr lang="en-BZ" dirty="0" smtClean="0"/>
          </a:p>
          <a:p>
            <a:pPr lvl="1"/>
            <a:r>
              <a:rPr lang="nl-BE" dirty="0" err="1" smtClean="0"/>
              <a:t>February</a:t>
            </a:r>
            <a:r>
              <a:rPr lang="nl-BE" dirty="0" smtClean="0"/>
              <a:t> </a:t>
            </a:r>
            <a:r>
              <a:rPr lang="nl-BE" dirty="0"/>
              <a:t>2016: 11.894.513 </a:t>
            </a:r>
            <a:r>
              <a:rPr lang="en-BZ" dirty="0" smtClean="0"/>
              <a:t>Hubs patients relationships registered in the </a:t>
            </a:r>
            <a:r>
              <a:rPr lang="en-BZ" dirty="0" err="1" smtClean="0"/>
              <a:t>Metahub</a:t>
            </a:r>
            <a:r>
              <a:rPr lang="en-BZ" dirty="0" smtClean="0"/>
              <a:t> (total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24</a:t>
            </a:fld>
            <a:endParaRPr lang="nl-BE"/>
          </a:p>
        </p:txBody>
      </p:sp>
    </p:spTree>
    <p:extLst>
      <p:ext uri="{BB962C8B-B14F-4D97-AF65-F5344CB8AC3E}">
        <p14:creationId xmlns:p14="http://schemas.microsoft.com/office/powerpoint/2010/main" val="320308116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 &amp; </a:t>
            </a:r>
            <a:r>
              <a:rPr lang="nl-BE" dirty="0" err="1" smtClean="0"/>
              <a:t>Metahub</a:t>
            </a:r>
            <a:endParaRPr lang="nl-BE" dirty="0"/>
          </a:p>
        </p:txBody>
      </p:sp>
      <p:sp>
        <p:nvSpPr>
          <p:cNvPr id="4099" name="Rectangle 3"/>
          <p:cNvSpPr>
            <a:spLocks noGrp="1" noChangeArrowheads="1"/>
          </p:cNvSpPr>
          <p:nvPr>
            <p:ph idx="1"/>
          </p:nvPr>
        </p:nvSpPr>
        <p:spPr/>
        <p:txBody>
          <a:bodyPr>
            <a:normAutofit/>
          </a:bodyPr>
          <a:lstStyle/>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25</a:t>
            </a:fld>
            <a:endParaRPr lang="nl-BE"/>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59323"/>
            <a:ext cx="8258487" cy="538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25896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smtClean="0"/>
              <a:t>Hubs &amp; </a:t>
            </a:r>
            <a:r>
              <a:rPr lang="fr-BE" dirty="0" err="1" smtClean="0"/>
              <a:t>Metahub</a:t>
            </a:r>
            <a:r>
              <a:rPr lang="fr-BE" dirty="0" smtClean="0"/>
              <a:t> system</a:t>
            </a:r>
            <a:endParaRPr lang="en-US" dirty="0"/>
          </a:p>
        </p:txBody>
      </p:sp>
      <p:pic>
        <p:nvPicPr>
          <p:cNvPr id="6451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07812" y="1600200"/>
            <a:ext cx="6728376" cy="4876800"/>
          </a:xfrm>
        </p:spPr>
      </p:pic>
      <p:sp>
        <p:nvSpPr>
          <p:cNvPr id="9" name="Date Placeholder 3"/>
          <p:cNvSpPr>
            <a:spLocks noGrp="1"/>
          </p:cNvSpPr>
          <p:nvPr>
            <p:ph type="dt" sz="half" idx="10"/>
          </p:nvPr>
        </p:nvSpPr>
        <p:spPr/>
        <p:txBody>
          <a:bodyPr/>
          <a:lstStyle/>
          <a:p>
            <a:r>
              <a:rPr lang="en-US" smtClean="0"/>
              <a:t>11/03/2016</a:t>
            </a:r>
            <a:endParaRPr lang="en-GB" dirty="0"/>
          </a:p>
        </p:txBody>
      </p:sp>
      <p:sp>
        <p:nvSpPr>
          <p:cNvPr id="8" name="Slide Number Placeholder 6"/>
          <p:cNvSpPr>
            <a:spLocks noGrp="1"/>
          </p:cNvSpPr>
          <p:nvPr>
            <p:ph type="sldNum" sz="quarter" idx="12"/>
          </p:nvPr>
        </p:nvSpPr>
        <p:spPr/>
        <p:txBody>
          <a:bodyPr/>
          <a:lstStyle/>
          <a:p>
            <a:fld id="{BAADB71D-6A6A-403E-B8B0-DAC18C9A03D5}" type="slidenum">
              <a:rPr lang="en-US" smtClean="0"/>
              <a:pPr/>
              <a:t>26</a:t>
            </a:fld>
            <a:endParaRPr lang="en-GB"/>
          </a:p>
        </p:txBody>
      </p:sp>
      <p:sp>
        <p:nvSpPr>
          <p:cNvPr id="6148" name="Rectangle 6"/>
          <p:cNvSpPr>
            <a:spLocks noChangeArrowheads="1"/>
          </p:cNvSpPr>
          <p:nvPr/>
        </p:nvSpPr>
        <p:spPr bwMode="auto">
          <a:xfrm>
            <a:off x="539552" y="3933825"/>
            <a:ext cx="3384302" cy="1477328"/>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technical implementations</a:t>
            </a:r>
          </a:p>
          <a:p>
            <a:pPr marL="101600" indent="-101600" algn="ctr" eaLnBrk="0" hangingPunct="0">
              <a:spcBef>
                <a:spcPct val="50000"/>
              </a:spcBef>
              <a:buSzPct val="100000"/>
              <a:defRPr/>
            </a:pPr>
            <a:r>
              <a:rPr lang="en-US" b="1" dirty="0">
                <a:solidFill>
                  <a:srgbClr val="000000"/>
                </a:solidFill>
              </a:rPr>
              <a:t>Almost all Belgian hospitals connected</a:t>
            </a:r>
          </a:p>
        </p:txBody>
      </p:sp>
      <p:sp>
        <p:nvSpPr>
          <p:cNvPr id="10"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b="1" dirty="0"/>
          </a:p>
        </p:txBody>
      </p:sp>
    </p:spTree>
    <p:extLst>
      <p:ext uri="{BB962C8B-B14F-4D97-AF65-F5344CB8AC3E}">
        <p14:creationId xmlns:p14="http://schemas.microsoft.com/office/powerpoint/2010/main" val="256351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fr-BE" dirty="0" smtClean="0"/>
              <a:t>Hubs &amp; </a:t>
            </a:r>
            <a:r>
              <a:rPr lang="fr-BE" dirty="0" err="1" smtClean="0"/>
              <a:t>Metahub</a:t>
            </a:r>
            <a:r>
              <a:rPr lang="fr-BE" dirty="0" smtClean="0"/>
              <a:t> system </a:t>
            </a:r>
            <a:r>
              <a:rPr lang="fr-BE" dirty="0" err="1" smtClean="0"/>
              <a:t>before</a:t>
            </a:r>
            <a:endParaRPr lang="en-US" dirty="0"/>
          </a:p>
        </p:txBody>
      </p:sp>
      <p:sp>
        <p:nvSpPr>
          <p:cNvPr id="37" name="Date Placeholder 3"/>
          <p:cNvSpPr>
            <a:spLocks noGrp="1"/>
          </p:cNvSpPr>
          <p:nvPr>
            <p:ph type="dt" sz="half" idx="10"/>
          </p:nvPr>
        </p:nvSpPr>
        <p:spPr/>
        <p:txBody>
          <a:bodyPr/>
          <a:lstStyle/>
          <a:p>
            <a:r>
              <a:rPr lang="en-US" smtClean="0"/>
              <a:t>11/03/2016</a:t>
            </a:r>
            <a:endParaRPr lang="en-GB" dirty="0"/>
          </a:p>
        </p:txBody>
      </p:sp>
      <p:sp>
        <p:nvSpPr>
          <p:cNvPr id="36" name="Slide Number Placeholder 6"/>
          <p:cNvSpPr>
            <a:spLocks noGrp="1"/>
          </p:cNvSpPr>
          <p:nvPr>
            <p:ph type="sldNum" sz="quarter" idx="12"/>
          </p:nvPr>
        </p:nvSpPr>
        <p:spPr/>
        <p:txBody>
          <a:bodyPr/>
          <a:lstStyle/>
          <a:p>
            <a:fld id="{BAADB71D-6A6A-403E-B8B0-DAC18C9A03D5}" type="slidenum">
              <a:rPr lang="en-US" smtClean="0"/>
              <a:pPr/>
              <a:t>27</a:t>
            </a:fld>
            <a:endParaRPr lang="en-GB"/>
          </a:p>
        </p:txBody>
      </p:sp>
    </p:spTree>
    <p:extLst>
      <p:ext uri="{BB962C8B-B14F-4D97-AF65-F5344CB8AC3E}">
        <p14:creationId xmlns:p14="http://schemas.microsoft.com/office/powerpoint/2010/main" val="26909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b="1" dirty="0"/>
          </a:p>
        </p:txBody>
      </p:sp>
      <p:sp>
        <p:nvSpPr>
          <p:cNvPr id="4" name="Title 3"/>
          <p:cNvSpPr>
            <a:spLocks noGrp="1"/>
          </p:cNvSpPr>
          <p:nvPr>
            <p:ph type="title"/>
          </p:nvPr>
        </p:nvSpPr>
        <p:spPr/>
        <p:txBody>
          <a:bodyPr/>
          <a:lstStyle/>
          <a:p>
            <a:r>
              <a:rPr lang="en-US" dirty="0" smtClean="0"/>
              <a:t>Hubs &amp; </a:t>
            </a:r>
            <a:r>
              <a:rPr lang="en-US" dirty="0" err="1" smtClean="0"/>
              <a:t>Metahub</a:t>
            </a:r>
            <a:r>
              <a:rPr lang="en-US" dirty="0" smtClean="0"/>
              <a:t> system today</a:t>
            </a:r>
            <a:endParaRPr lang="en-US" dirty="0"/>
          </a:p>
        </p:txBody>
      </p:sp>
      <p:sp>
        <p:nvSpPr>
          <p:cNvPr id="64" name="Date Placeholder 3"/>
          <p:cNvSpPr>
            <a:spLocks noGrp="1"/>
          </p:cNvSpPr>
          <p:nvPr>
            <p:ph type="dt" sz="half" idx="10"/>
          </p:nvPr>
        </p:nvSpPr>
        <p:spPr/>
        <p:txBody>
          <a:bodyPr/>
          <a:lstStyle/>
          <a:p>
            <a:r>
              <a:rPr lang="en-US" smtClean="0"/>
              <a:t>11/03/2016</a:t>
            </a:r>
            <a:endParaRPr lang="en-GB" dirty="0"/>
          </a:p>
        </p:txBody>
      </p:sp>
      <p:sp>
        <p:nvSpPr>
          <p:cNvPr id="63" name="Slide Number Placeholder 6"/>
          <p:cNvSpPr>
            <a:spLocks noGrp="1"/>
          </p:cNvSpPr>
          <p:nvPr>
            <p:ph type="sldNum" sz="quarter" idx="12"/>
          </p:nvPr>
        </p:nvSpPr>
        <p:spPr/>
        <p:txBody>
          <a:bodyPr/>
          <a:lstStyle/>
          <a:p>
            <a:fld id="{BAADB71D-6A6A-403E-B8B0-DAC18C9A03D5}" type="slidenum">
              <a:rPr lang="en-US" smtClean="0"/>
              <a:pPr/>
              <a:t>28</a:t>
            </a:fld>
            <a:endParaRPr lang="en-GB"/>
          </a:p>
        </p:txBody>
      </p:sp>
    </p:spTree>
    <p:extLst>
      <p:ext uri="{BB962C8B-B14F-4D97-AF65-F5344CB8AC3E}">
        <p14:creationId xmlns:p14="http://schemas.microsoft.com/office/powerpoint/2010/main" val="280084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475656" y="3362325"/>
            <a:ext cx="1563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fr-BE" smtClean="0"/>
              <a:t>Extramural data</a:t>
            </a:r>
            <a:endParaRPr lang="en-US" dirty="0"/>
          </a:p>
        </p:txBody>
      </p:sp>
      <p:sp>
        <p:nvSpPr>
          <p:cNvPr id="63" name="Date Placeholder 3"/>
          <p:cNvSpPr>
            <a:spLocks noGrp="1"/>
          </p:cNvSpPr>
          <p:nvPr>
            <p:ph type="dt" sz="half" idx="10"/>
          </p:nvPr>
        </p:nvSpPr>
        <p:spPr/>
        <p:txBody>
          <a:bodyPr/>
          <a:lstStyle/>
          <a:p>
            <a:r>
              <a:rPr lang="en-US" smtClean="0"/>
              <a:t>11/03/2016</a:t>
            </a:r>
            <a:endParaRPr lang="en-GB" dirty="0"/>
          </a:p>
        </p:txBody>
      </p:sp>
      <p:sp>
        <p:nvSpPr>
          <p:cNvPr id="62" name="Slide Number Placeholder 6"/>
          <p:cNvSpPr>
            <a:spLocks noGrp="1"/>
          </p:cNvSpPr>
          <p:nvPr>
            <p:ph type="sldNum" sz="quarter" idx="12"/>
          </p:nvPr>
        </p:nvSpPr>
        <p:spPr/>
        <p:txBody>
          <a:bodyPr/>
          <a:lstStyle/>
          <a:p>
            <a:fld id="{BAADB71D-6A6A-403E-B8B0-DAC18C9A03D5}" type="slidenum">
              <a:rPr lang="en-US" smtClean="0"/>
              <a:pPr/>
              <a:t>29</a:t>
            </a:fld>
            <a:endParaRPr lang="en-GB"/>
          </a:p>
        </p:txBody>
      </p:sp>
    </p:spTree>
    <p:extLst>
      <p:ext uri="{BB962C8B-B14F-4D97-AF65-F5344CB8AC3E}">
        <p14:creationId xmlns:p14="http://schemas.microsoft.com/office/powerpoint/2010/main" val="119053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t>The reported evolutions require...</a:t>
            </a:r>
            <a:endParaRPr lang="en-GB" dirty="0"/>
          </a:p>
        </p:txBody>
      </p:sp>
      <p:sp>
        <p:nvSpPr>
          <p:cNvPr id="9219" name="Rectangle 3"/>
          <p:cNvSpPr>
            <a:spLocks noGrp="1" noChangeArrowheads="1"/>
          </p:cNvSpPr>
          <p:nvPr>
            <p:ph idx="1"/>
          </p:nvPr>
        </p:nvSpPr>
        <p:spPr/>
        <p:txBody>
          <a:bodyPr/>
          <a:lstStyle/>
          <a:p>
            <a:r>
              <a:rPr lang="en-US" altLang="en-US" smtClean="0"/>
              <a:t>Cooperation between all actors in health care</a:t>
            </a:r>
          </a:p>
          <a:p>
            <a:r>
              <a:rPr lang="en-US" altLang="en-US" smtClean="0"/>
              <a:t>Efficient and secure electronic communication amongst all actors in health care</a:t>
            </a:r>
          </a:p>
          <a:p>
            <a:r>
              <a:rPr lang="en-US" altLang="en-US" smtClean="0"/>
              <a:t>High-quality, multidisciplinary electronic health records</a:t>
            </a:r>
          </a:p>
          <a:p>
            <a:r>
              <a:rPr lang="en-US" altLang="en-US" smtClean="0"/>
              <a:t>Care pathways</a:t>
            </a:r>
          </a:p>
          <a:p>
            <a:r>
              <a:rPr lang="en-US" altLang="en-US" smtClean="0"/>
              <a:t>Optimised administrative processes</a:t>
            </a:r>
          </a:p>
          <a:p>
            <a:r>
              <a:rPr lang="en-US" altLang="en-US" smtClean="0"/>
              <a:t>Technical and semantic interoperability</a:t>
            </a:r>
          </a:p>
          <a:p>
            <a:r>
              <a:rPr lang="en-US" altLang="en-US" smtClean="0"/>
              <a:t>Guarantees with regard to</a:t>
            </a:r>
          </a:p>
          <a:p>
            <a:pPr lvl="1"/>
            <a:r>
              <a:rPr lang="en-US" altLang="en-US" smtClean="0"/>
              <a:t>information security</a:t>
            </a:r>
          </a:p>
          <a:p>
            <a:pPr lvl="1"/>
            <a:r>
              <a:rPr lang="en-US" altLang="en-US" smtClean="0"/>
              <a:t>privacy protection</a:t>
            </a:r>
          </a:p>
          <a:p>
            <a:pPr lvl="1"/>
            <a:r>
              <a:rPr lang="en-US" altLang="en-US" smtClean="0"/>
              <a:t>respect for the professional secrecy of health care providers</a:t>
            </a:r>
            <a:endParaRPr lang="en-US" altLang="en-US" dirty="0"/>
          </a:p>
        </p:txBody>
      </p:sp>
      <p:sp>
        <p:nvSpPr>
          <p:cNvPr id="6" name="Date Placeholder 2"/>
          <p:cNvSpPr>
            <a:spLocks noGrp="1"/>
          </p:cNvSpPr>
          <p:nvPr>
            <p:ph type="dt" sz="half" idx="10"/>
          </p:nvPr>
        </p:nvSpPr>
        <p:spPr/>
        <p:txBody>
          <a:bodyPr/>
          <a:lstStyle/>
          <a:p>
            <a:r>
              <a:rPr lang="en-US" smtClean="0"/>
              <a:t>11/03/2016</a:t>
            </a:r>
            <a:endParaRPr lang="en-GB" dirty="0"/>
          </a:p>
        </p:txBody>
      </p:sp>
      <p:sp>
        <p:nvSpPr>
          <p:cNvPr id="7" name="Slide Number Placeholder 3"/>
          <p:cNvSpPr>
            <a:spLocks noGrp="1"/>
          </p:cNvSpPr>
          <p:nvPr>
            <p:ph type="sldNum" sz="quarter" idx="12"/>
          </p:nvPr>
        </p:nvSpPr>
        <p:spPr/>
        <p:txBody>
          <a:bodyPr/>
          <a:lstStyle/>
          <a:p>
            <a:fld id="{BAADB71D-6A6A-403E-B8B0-DAC18C9A03D5}" type="slidenum">
              <a:rPr lang="en-US" smtClean="0"/>
              <a:pPr/>
              <a:t>3</a:t>
            </a:fld>
            <a:endParaRPr lang="en-GB" dirty="0"/>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 &amp; </a:t>
            </a:r>
            <a:r>
              <a:rPr lang="nl-BE" dirty="0" err="1"/>
              <a:t>M</a:t>
            </a:r>
            <a:r>
              <a:rPr lang="nl-BE" dirty="0" err="1" smtClean="0"/>
              <a:t>etahub</a:t>
            </a:r>
            <a:endParaRPr lang="en-US" dirty="0"/>
          </a:p>
        </p:txBody>
      </p:sp>
      <p:sp>
        <p:nvSpPr>
          <p:cNvPr id="4099" name="Rectangle 3"/>
          <p:cNvSpPr>
            <a:spLocks noGrp="1" noChangeArrowheads="1"/>
          </p:cNvSpPr>
          <p:nvPr>
            <p:ph idx="1"/>
          </p:nvPr>
        </p:nvSpPr>
        <p:spPr/>
        <p:txBody>
          <a:bodyPr/>
          <a:lstStyle/>
          <a:p>
            <a:pPr marL="548640" lvl="2" indent="0">
              <a:buNone/>
            </a:pPr>
            <a:endParaRPr lang="fr-BE" dirty="0" smtClean="0"/>
          </a:p>
          <a:p>
            <a:pPr lvl="2"/>
            <a:endParaRPr lang="fr-BE" dirty="0" smtClean="0"/>
          </a:p>
          <a:p>
            <a:pPr lvl="2"/>
            <a:endParaRPr lang="fr-BE" dirty="0" smtClean="0"/>
          </a:p>
          <a:p>
            <a:pPr lvl="2"/>
            <a:endParaRPr lang="fr-BE" dirty="0" smtClean="0"/>
          </a:p>
          <a:p>
            <a:pPr lvl="2"/>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en-US" smtClean="0"/>
              <a:t>11/03/2016</a:t>
            </a:r>
            <a:endParaRPr lang="en-US"/>
          </a:p>
        </p:txBody>
      </p:sp>
      <p:sp>
        <p:nvSpPr>
          <p:cNvPr id="4" name="Slide Number Placeholder 3"/>
          <p:cNvSpPr>
            <a:spLocks noGrp="1"/>
          </p:cNvSpPr>
          <p:nvPr>
            <p:ph type="sldNum" sz="quarter" idx="12"/>
          </p:nvPr>
        </p:nvSpPr>
        <p:spPr/>
        <p:txBody>
          <a:bodyPr/>
          <a:lstStyle/>
          <a:p>
            <a:fld id="{2B30A8D0-0C1A-4E18-B9EE-C94840A50CB5}" type="slidenum">
              <a:rPr lang="en-US" smtClean="0"/>
              <a:pPr/>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36" y="1449561"/>
            <a:ext cx="8111520" cy="52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8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 &amp; </a:t>
            </a:r>
            <a:r>
              <a:rPr lang="nl-BE" dirty="0" err="1"/>
              <a:t>M</a:t>
            </a:r>
            <a:r>
              <a:rPr lang="nl-BE" dirty="0" err="1" smtClean="0"/>
              <a:t>etahub</a:t>
            </a:r>
            <a:endParaRPr lang="en-US" dirty="0"/>
          </a:p>
        </p:txBody>
      </p:sp>
      <p:sp>
        <p:nvSpPr>
          <p:cNvPr id="4099" name="Rectangle 3"/>
          <p:cNvSpPr>
            <a:spLocks noGrp="1" noChangeArrowheads="1"/>
          </p:cNvSpPr>
          <p:nvPr>
            <p:ph idx="1"/>
          </p:nvPr>
        </p:nvSpPr>
        <p:spPr/>
        <p:txBody>
          <a:bodyPr/>
          <a:lstStyle/>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en-US" smtClean="0"/>
              <a:t>11/03/2016</a:t>
            </a:r>
            <a:endParaRPr lang="en-US"/>
          </a:p>
        </p:txBody>
      </p:sp>
      <p:sp>
        <p:nvSpPr>
          <p:cNvPr id="4" name="Slide Number Placeholder 3"/>
          <p:cNvSpPr>
            <a:spLocks noGrp="1"/>
          </p:cNvSpPr>
          <p:nvPr>
            <p:ph type="sldNum" sz="quarter" idx="12"/>
          </p:nvPr>
        </p:nvSpPr>
        <p:spPr/>
        <p:txBody>
          <a:bodyPr/>
          <a:lstStyle/>
          <a:p>
            <a:fld id="{2B30A8D0-0C1A-4E18-B9EE-C94840A50CB5}" type="slidenum">
              <a:rPr lang="en-US" smtClean="0"/>
              <a:pPr/>
              <a:t>31</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340768"/>
            <a:ext cx="8280921" cy="539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33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nl-BE" dirty="0" err="1"/>
              <a:t>I</a:t>
            </a:r>
            <a:r>
              <a:rPr lang="nl-BE" dirty="0" err="1" smtClean="0"/>
              <a:t>nformed</a:t>
            </a:r>
            <a:r>
              <a:rPr lang="nl-BE" dirty="0" smtClean="0"/>
              <a:t> consent</a:t>
            </a:r>
            <a:endParaRPr lang="nl-BE" dirty="0"/>
          </a:p>
        </p:txBody>
      </p:sp>
      <p:sp>
        <p:nvSpPr>
          <p:cNvPr id="4099" name="Rectangle 3"/>
          <p:cNvSpPr>
            <a:spLocks noGrp="1" noChangeArrowheads="1"/>
          </p:cNvSpPr>
          <p:nvPr>
            <p:ph idx="1"/>
          </p:nvPr>
        </p:nvSpPr>
        <p:spPr/>
        <p:txBody>
          <a:bodyPr>
            <a:normAutofit lnSpcReduction="10000"/>
          </a:bodyPr>
          <a:lstStyle/>
          <a:p>
            <a:r>
              <a:rPr lang="en-GB" dirty="0" smtClean="0"/>
              <a:t>Necessary condition for the exchange of health information: consent of the patient for the electronic sharing of his health information</a:t>
            </a:r>
          </a:p>
          <a:p>
            <a:endParaRPr lang="en-GB" dirty="0" smtClean="0"/>
          </a:p>
          <a:p>
            <a:pPr lvl="1"/>
            <a:r>
              <a:rPr lang="en-GB" altLang="en-US" dirty="0"/>
              <a:t>r</a:t>
            </a:r>
            <a:r>
              <a:rPr lang="en-GB" altLang="en-US" dirty="0" smtClean="0"/>
              <a:t>egulations approved by the different management and advisory bodies of the </a:t>
            </a:r>
            <a:r>
              <a:rPr lang="en-GB" altLang="en-US" dirty="0" smtClean="0">
                <a:solidFill>
                  <a:srgbClr val="3E6E5A"/>
                </a:solidFill>
              </a:rPr>
              <a:t>eHealth</a:t>
            </a:r>
            <a:r>
              <a:rPr lang="en-GB" altLang="en-US" dirty="0" smtClean="0"/>
              <a:t> platform (Conciliation Committee with the users, Management Committee and Health Sector Committee)</a:t>
            </a:r>
          </a:p>
          <a:p>
            <a:pPr lvl="1"/>
            <a:endParaRPr lang="en-GB" altLang="en-US" dirty="0" smtClean="0"/>
          </a:p>
          <a:p>
            <a:pPr lvl="1"/>
            <a:r>
              <a:rPr lang="en-GB" dirty="0"/>
              <a:t>o</a:t>
            </a:r>
            <a:r>
              <a:rPr lang="en-GB" dirty="0" smtClean="0"/>
              <a:t>nly between health care providers/institutions having a therapeutic/health care relationship with the patient (ex. no access for the labour doctor)</a:t>
            </a:r>
          </a:p>
          <a:p>
            <a:pPr lvl="1"/>
            <a:endParaRPr lang="en-GB" dirty="0" smtClean="0"/>
          </a:p>
          <a:p>
            <a:pPr lvl="1"/>
            <a:r>
              <a:rPr lang="en-GB" dirty="0"/>
              <a:t>r</a:t>
            </a:r>
            <a:r>
              <a:rPr lang="en-GB" dirty="0" smtClean="0"/>
              <a:t>egistration of the consent by the patient himself or via his doctor, pharmacist, mutual insurance company or hospital</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32</a:t>
            </a:fld>
            <a:endParaRPr lang="nl-BE"/>
          </a:p>
        </p:txBody>
      </p:sp>
    </p:spTree>
    <p:extLst>
      <p:ext uri="{BB962C8B-B14F-4D97-AF65-F5344CB8AC3E}">
        <p14:creationId xmlns:p14="http://schemas.microsoft.com/office/powerpoint/2010/main" val="159684510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nl-BE" dirty="0" err="1"/>
              <a:t>I</a:t>
            </a:r>
            <a:r>
              <a:rPr lang="nl-BE" dirty="0" err="1" smtClean="0"/>
              <a:t>nformed</a:t>
            </a:r>
            <a:r>
              <a:rPr lang="nl-BE" dirty="0" smtClean="0"/>
              <a:t> consent</a:t>
            </a:r>
            <a:endParaRPr lang="nl-BE" dirty="0"/>
          </a:p>
        </p:txBody>
      </p:sp>
      <p:sp>
        <p:nvSpPr>
          <p:cNvPr id="4099" name="Rectangle 3"/>
          <p:cNvSpPr>
            <a:spLocks noGrp="1" noChangeArrowheads="1"/>
          </p:cNvSpPr>
          <p:nvPr>
            <p:ph idx="1"/>
          </p:nvPr>
        </p:nvSpPr>
        <p:spPr/>
        <p:txBody>
          <a:bodyPr/>
          <a:lstStyle/>
          <a:p>
            <a:endParaRPr lang="nl-BE" dirty="0" smtClean="0"/>
          </a:p>
          <a:p>
            <a:r>
              <a:rPr lang="en-GB" dirty="0" smtClean="0"/>
              <a:t>Possibility to exclude a health care provider</a:t>
            </a:r>
          </a:p>
          <a:p>
            <a:pPr lvl="1"/>
            <a:endParaRPr lang="en-GB" dirty="0" smtClean="0"/>
          </a:p>
          <a:p>
            <a:r>
              <a:rPr lang="en-GB" dirty="0" smtClean="0"/>
              <a:t>Possibility to withdraw the consent</a:t>
            </a:r>
          </a:p>
          <a:p>
            <a:pPr lvl="1"/>
            <a:endParaRPr lang="en-GB" dirty="0" smtClean="0"/>
          </a:p>
          <a:p>
            <a:r>
              <a:rPr lang="en-GB" dirty="0" smtClean="0"/>
              <a:t>Possibility to modify the consent profile at any time, without any restriction regarding the modifications</a:t>
            </a:r>
          </a:p>
          <a:p>
            <a:endParaRPr lang="en-GB" dirty="0" smtClean="0"/>
          </a:p>
          <a:p>
            <a:r>
              <a:rPr lang="en-GB" dirty="0" smtClean="0"/>
              <a:t>Possibility to see who has entered/modified the informed consent</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33</a:t>
            </a:fld>
            <a:endParaRPr lang="nl-BE"/>
          </a:p>
        </p:txBody>
      </p:sp>
    </p:spTree>
    <p:extLst>
      <p:ext uri="{BB962C8B-B14F-4D97-AF65-F5344CB8AC3E}">
        <p14:creationId xmlns:p14="http://schemas.microsoft.com/office/powerpoint/2010/main" val="136448460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34</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28613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nl-BE" dirty="0" err="1"/>
              <a:t>I</a:t>
            </a:r>
            <a:r>
              <a:rPr lang="nl-BE" dirty="0" err="1" smtClean="0"/>
              <a:t>nformed</a:t>
            </a:r>
            <a:r>
              <a:rPr lang="nl-BE" dirty="0" smtClean="0"/>
              <a:t> consent</a:t>
            </a:r>
            <a:endParaRPr lang="nl-BE" dirty="0"/>
          </a:p>
        </p:txBody>
      </p:sp>
      <p:sp>
        <p:nvSpPr>
          <p:cNvPr id="4099" name="Rectangle 3"/>
          <p:cNvSpPr>
            <a:spLocks noGrp="1" noChangeArrowheads="1"/>
          </p:cNvSpPr>
          <p:nvPr>
            <p:ph idx="1"/>
          </p:nvPr>
        </p:nvSpPr>
        <p:spPr/>
        <p:txBody>
          <a:bodyPr/>
          <a:lstStyle/>
          <a:p>
            <a:pPr lvl="1"/>
            <a:endParaRPr lang="nl-BE" dirty="0" smtClean="0"/>
          </a:p>
          <a:p>
            <a:r>
              <a:rPr lang="en-GB" dirty="0" smtClean="0"/>
              <a:t>Target 31/12/2015: 2.75 million registered consents</a:t>
            </a:r>
          </a:p>
          <a:p>
            <a:pPr lvl="1"/>
            <a:endParaRPr lang="en-GB" dirty="0" smtClean="0"/>
          </a:p>
          <a:p>
            <a:r>
              <a:rPr lang="en-GB" dirty="0" smtClean="0"/>
              <a:t>09</a:t>
            </a:r>
            <a:r>
              <a:rPr lang="en-GB" dirty="0" smtClean="0"/>
              <a:t>/03/2016</a:t>
            </a:r>
            <a:r>
              <a:rPr lang="en-GB" dirty="0" smtClean="0"/>
              <a:t>: </a:t>
            </a:r>
            <a:r>
              <a:rPr lang="en-US" b="1" dirty="0" smtClean="0"/>
              <a:t>2,878,477</a:t>
            </a:r>
            <a:r>
              <a:rPr lang="en-US" dirty="0" smtClean="0"/>
              <a:t> </a:t>
            </a:r>
            <a:r>
              <a:rPr lang="en-GB" dirty="0" smtClean="0"/>
              <a:t>registered </a:t>
            </a:r>
            <a:r>
              <a:rPr lang="en-GB" dirty="0" smtClean="0"/>
              <a:t>consents</a:t>
            </a:r>
          </a:p>
          <a:p>
            <a:endParaRPr lang="en-GB" dirty="0" smtClean="0"/>
          </a:p>
          <a:p>
            <a:r>
              <a:rPr lang="en-GB" dirty="0" smtClean="0">
                <a:hlinkClick r:id="rId3"/>
              </a:rPr>
              <a:t>www.patientconsent.be</a:t>
            </a:r>
            <a:endParaRPr lang="en-GB" dirty="0" smtClean="0"/>
          </a:p>
          <a:p>
            <a:pPr lvl="1"/>
            <a:r>
              <a:rPr lang="en-GB" dirty="0"/>
              <a:t>i</a:t>
            </a:r>
            <a:r>
              <a:rPr lang="en-GB" dirty="0" smtClean="0"/>
              <a:t>nformation folders</a:t>
            </a:r>
          </a:p>
          <a:p>
            <a:pPr lvl="1"/>
            <a:r>
              <a:rPr lang="en-GB" dirty="0"/>
              <a:t>a</a:t>
            </a:r>
            <a:r>
              <a:rPr lang="en-GB" dirty="0" smtClean="0"/>
              <a:t>dvertising spot spread in hospitals, mutual insurance companies, pharmacies</a:t>
            </a:r>
          </a:p>
          <a:p>
            <a:pPr lvl="1"/>
            <a:r>
              <a:rPr lang="en-GB" dirty="0"/>
              <a:t>c</a:t>
            </a:r>
            <a:r>
              <a:rPr lang="en-GB" dirty="0" smtClean="0"/>
              <a:t>all centre</a:t>
            </a:r>
          </a:p>
          <a:p>
            <a:pPr lvl="1"/>
            <a:endParaRPr lang="en-GB"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35</a:t>
            </a:fld>
            <a:endParaRPr lang="nl-BE"/>
          </a:p>
        </p:txBody>
      </p:sp>
    </p:spTree>
    <p:extLst>
      <p:ext uri="{BB962C8B-B14F-4D97-AF65-F5344CB8AC3E}">
        <p14:creationId xmlns:p14="http://schemas.microsoft.com/office/powerpoint/2010/main" val="154904796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en-US" smtClean="0"/>
              <a:t>11/03/2016</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36</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062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11/03/2016</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37</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190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fr-BE" dirty="0" err="1" smtClean="0"/>
              <a:t>Informed</a:t>
            </a:r>
            <a:r>
              <a:rPr lang="fr-BE" dirty="0" smtClean="0"/>
              <a:t> consent</a:t>
            </a:r>
            <a:endParaRPr lang="nl-BE" dirty="0"/>
          </a:p>
        </p:txBody>
      </p:sp>
      <p:sp>
        <p:nvSpPr>
          <p:cNvPr id="4099" name="Rectangle 3"/>
          <p:cNvSpPr>
            <a:spLocks noGrp="1" noChangeArrowheads="1"/>
          </p:cNvSpPr>
          <p:nvPr>
            <p:ph idx="1"/>
          </p:nvPr>
        </p:nvSpPr>
        <p:spPr/>
        <p:txBody>
          <a:bodyPr>
            <a:normAutofit/>
          </a:bodyPr>
          <a:lstStyle/>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11/03/2016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38</a:t>
            </a:fld>
            <a:endParaRPr lang="nl-BE"/>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35325"/>
            <a:ext cx="7920880" cy="516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6308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Focus</a:t>
            </a:r>
            <a:r>
              <a:rPr lang="en-GB" dirty="0" smtClean="0"/>
              <a:t>: </a:t>
            </a:r>
            <a:r>
              <a:rPr lang="en-GB" dirty="0" err="1" smtClean="0">
                <a:solidFill>
                  <a:srgbClr val="3E6E5A"/>
                </a:solidFill>
              </a:rPr>
              <a:t>eHealth</a:t>
            </a:r>
            <a:r>
              <a:rPr lang="en-GB" dirty="0" err="1" smtClean="0"/>
              <a:t>Box</a:t>
            </a:r>
            <a:endParaRPr lang="nl-BE" dirty="0"/>
          </a:p>
        </p:txBody>
      </p:sp>
      <p:sp>
        <p:nvSpPr>
          <p:cNvPr id="4099" name="Rectangle 3"/>
          <p:cNvSpPr>
            <a:spLocks noGrp="1" noChangeArrowheads="1"/>
          </p:cNvSpPr>
          <p:nvPr>
            <p:ph idx="1"/>
          </p:nvPr>
        </p:nvSpPr>
        <p:spPr/>
        <p:txBody>
          <a:bodyPr/>
          <a:lstStyle/>
          <a:p>
            <a:r>
              <a:rPr lang="en-GB" dirty="0" err="1" smtClean="0">
                <a:solidFill>
                  <a:srgbClr val="3E6E5A"/>
                </a:solidFill>
              </a:rPr>
              <a:t>eHealth</a:t>
            </a:r>
            <a:r>
              <a:rPr lang="en-GB" dirty="0" err="1" smtClean="0"/>
              <a:t>Box</a:t>
            </a:r>
            <a:r>
              <a:rPr lang="en-GB" dirty="0" smtClean="0"/>
              <a:t> - Status 2015</a:t>
            </a:r>
          </a:p>
          <a:p>
            <a:endParaRPr lang="en-GB" dirty="0" smtClean="0"/>
          </a:p>
          <a:p>
            <a:pPr lvl="1"/>
            <a:r>
              <a:rPr lang="en-GB" dirty="0"/>
              <a:t>s</a:t>
            </a:r>
            <a:r>
              <a:rPr lang="en-GB" dirty="0" smtClean="0"/>
              <a:t>tandard functionalities of an electronic mailbox system with a high-level security for the exchange of medical information</a:t>
            </a:r>
            <a:endParaRPr lang="en-GB" dirty="0" smtClean="0">
              <a:sym typeface="Arial" pitchFamily="34" charset="0"/>
            </a:endParaRPr>
          </a:p>
          <a:p>
            <a:pPr lvl="1"/>
            <a:endParaRPr lang="en-GB" dirty="0" smtClean="0">
              <a:sym typeface="Arial" pitchFamily="34" charset="0"/>
            </a:endParaRPr>
          </a:p>
          <a:p>
            <a:pPr lvl="1"/>
            <a:r>
              <a:rPr lang="en-GB" dirty="0"/>
              <a:t>e</a:t>
            </a:r>
            <a:r>
              <a:rPr lang="en-GB" dirty="0" smtClean="0"/>
              <a:t>ach message is fully encrypted &gt; the health information can be securely exchanged between the different health care actors</a:t>
            </a:r>
          </a:p>
          <a:p>
            <a:pPr lvl="1"/>
            <a:endParaRPr lang="en-GB" dirty="0" smtClean="0"/>
          </a:p>
          <a:p>
            <a:pPr lvl="1"/>
            <a:r>
              <a:rPr lang="en-GB" dirty="0" smtClean="0"/>
              <a:t>2015: 44,753,486 messages sent</a:t>
            </a:r>
          </a:p>
          <a:p>
            <a:pPr lvl="1"/>
            <a:r>
              <a:rPr lang="en-GB" dirty="0" smtClean="0"/>
              <a:t>2015: +/- 4 million messages sent per month</a:t>
            </a:r>
          </a:p>
          <a:p>
            <a:pPr lvl="1"/>
            <a:r>
              <a:rPr lang="nl-BE" dirty="0" err="1" smtClean="0"/>
              <a:t>January</a:t>
            </a:r>
            <a:r>
              <a:rPr lang="nl-BE" dirty="0" smtClean="0"/>
              <a:t> </a:t>
            </a:r>
            <a:r>
              <a:rPr lang="nl-BE" dirty="0"/>
              <a:t>2016: 3.985.854 </a:t>
            </a:r>
            <a:r>
              <a:rPr lang="en-GB" dirty="0"/>
              <a:t>messages sent</a:t>
            </a:r>
          </a:p>
          <a:p>
            <a:pPr lvl="1"/>
            <a:r>
              <a:rPr lang="nl-BE" dirty="0" err="1" smtClean="0"/>
              <a:t>January</a:t>
            </a:r>
            <a:r>
              <a:rPr lang="nl-NL" dirty="0" smtClean="0"/>
              <a:t> </a:t>
            </a:r>
            <a:r>
              <a:rPr lang="nl-NL" dirty="0"/>
              <a:t>2016: 38.910 </a:t>
            </a:r>
            <a:r>
              <a:rPr lang="nl-NL" dirty="0" err="1" smtClean="0"/>
              <a:t>active</a:t>
            </a:r>
            <a:r>
              <a:rPr lang="nl-NL" dirty="0" smtClean="0"/>
              <a:t> health care providers </a:t>
            </a:r>
            <a:r>
              <a:rPr lang="nl-NL" dirty="0" err="1" smtClean="0"/>
              <a:t>including</a:t>
            </a:r>
            <a:r>
              <a:rPr lang="nl-NL" dirty="0" smtClean="0"/>
              <a:t> 18.663 </a:t>
            </a:r>
            <a:r>
              <a:rPr lang="nl-NL" dirty="0" err="1" smtClean="0"/>
              <a:t>GPs</a:t>
            </a:r>
            <a:endParaRPr lang="nl-BE" dirty="0"/>
          </a:p>
          <a:p>
            <a:pPr lvl="1"/>
            <a:endParaRPr lang="en-GB" dirty="0" smtClean="0"/>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11/03/2016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39</a:t>
            </a:fld>
            <a:endParaRPr lang="nl-BE"/>
          </a:p>
        </p:txBody>
      </p:sp>
    </p:spTree>
    <p:extLst>
      <p:ext uri="{BB962C8B-B14F-4D97-AF65-F5344CB8AC3E}">
        <p14:creationId xmlns:p14="http://schemas.microsoft.com/office/powerpoint/2010/main" val="114874169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BZ" dirty="0" smtClean="0"/>
              <a:t>Electronic communication also stimulates…</a:t>
            </a:r>
            <a:endParaRPr lang="en-BZ" dirty="0"/>
          </a:p>
        </p:txBody>
      </p:sp>
      <p:sp>
        <p:nvSpPr>
          <p:cNvPr id="3" name="Content Placeholder 2"/>
          <p:cNvSpPr>
            <a:spLocks noGrp="1"/>
          </p:cNvSpPr>
          <p:nvPr>
            <p:ph idx="1"/>
          </p:nvPr>
        </p:nvSpPr>
        <p:spPr/>
        <p:txBody>
          <a:bodyPr>
            <a:normAutofit lnSpcReduction="10000"/>
          </a:bodyPr>
          <a:lstStyle/>
          <a:p>
            <a:endParaRPr lang="nl-BE" sz="900" dirty="0" smtClean="0"/>
          </a:p>
          <a:p>
            <a:r>
              <a:rPr lang="nl-BE" dirty="0" err="1" smtClean="0"/>
              <a:t>Quality</a:t>
            </a:r>
            <a:r>
              <a:rPr lang="nl-BE" dirty="0" smtClean="0"/>
              <a:t> of care </a:t>
            </a:r>
            <a:r>
              <a:rPr lang="nl-BE" dirty="0" err="1" smtClean="0"/>
              <a:t>and</a:t>
            </a:r>
            <a:r>
              <a:rPr lang="nl-BE" dirty="0" smtClean="0"/>
              <a:t> </a:t>
            </a:r>
            <a:r>
              <a:rPr lang="nl-BE" dirty="0" err="1" smtClean="0"/>
              <a:t>patient</a:t>
            </a:r>
            <a:r>
              <a:rPr lang="nl-BE" dirty="0" smtClean="0"/>
              <a:t> </a:t>
            </a:r>
            <a:r>
              <a:rPr lang="nl-BE" dirty="0" err="1" smtClean="0"/>
              <a:t>safety</a:t>
            </a:r>
            <a:endParaRPr lang="nl-BE" dirty="0" smtClean="0"/>
          </a:p>
          <a:p>
            <a:pPr lvl="1"/>
            <a:r>
              <a:rPr lang="nl-BE" dirty="0" err="1" smtClean="0"/>
              <a:t>avoidance</a:t>
            </a:r>
            <a:r>
              <a:rPr lang="nl-BE" dirty="0" smtClean="0"/>
              <a:t> of wrong care </a:t>
            </a:r>
            <a:r>
              <a:rPr lang="nl-BE" dirty="0" err="1" smtClean="0"/>
              <a:t>and</a:t>
            </a:r>
            <a:r>
              <a:rPr lang="nl-BE" dirty="0" smtClean="0"/>
              <a:t> </a:t>
            </a:r>
            <a:r>
              <a:rPr lang="nl-BE" dirty="0" err="1" smtClean="0"/>
              <a:t>medication</a:t>
            </a:r>
            <a:endParaRPr lang="nl-BE" dirty="0" smtClean="0"/>
          </a:p>
          <a:p>
            <a:pPr lvl="2"/>
            <a:r>
              <a:rPr lang="nl-BE" dirty="0" err="1" smtClean="0"/>
              <a:t>incompatibility</a:t>
            </a:r>
            <a:r>
              <a:rPr lang="nl-BE" dirty="0" smtClean="0"/>
              <a:t> </a:t>
            </a:r>
            <a:r>
              <a:rPr lang="nl-BE" dirty="0" err="1" smtClean="0"/>
              <a:t>between</a:t>
            </a:r>
            <a:r>
              <a:rPr lang="nl-BE" dirty="0" smtClean="0"/>
              <a:t> </a:t>
            </a:r>
            <a:r>
              <a:rPr lang="nl-BE" dirty="0" err="1" smtClean="0"/>
              <a:t>medicines</a:t>
            </a:r>
            <a:endParaRPr lang="nl-BE" dirty="0" smtClean="0"/>
          </a:p>
          <a:p>
            <a:pPr lvl="2"/>
            <a:r>
              <a:rPr lang="nl-BE" dirty="0" smtClean="0"/>
              <a:t>contra-</a:t>
            </a:r>
            <a:r>
              <a:rPr lang="nl-BE" dirty="0" err="1" smtClean="0"/>
              <a:t>indications</a:t>
            </a:r>
            <a:r>
              <a:rPr lang="nl-BE" dirty="0" smtClean="0"/>
              <a:t> </a:t>
            </a:r>
            <a:r>
              <a:rPr lang="nl-BE" dirty="0" err="1" smtClean="0"/>
              <a:t>against</a:t>
            </a:r>
            <a:r>
              <a:rPr lang="nl-BE" dirty="0" smtClean="0"/>
              <a:t> </a:t>
            </a:r>
            <a:r>
              <a:rPr lang="nl-BE" dirty="0" err="1" smtClean="0"/>
              <a:t>certain</a:t>
            </a:r>
            <a:r>
              <a:rPr lang="nl-BE" dirty="0" smtClean="0"/>
              <a:t> </a:t>
            </a:r>
            <a:r>
              <a:rPr lang="nl-BE" dirty="0" err="1" smtClean="0"/>
              <a:t>medicines</a:t>
            </a:r>
            <a:r>
              <a:rPr lang="nl-BE" dirty="0" smtClean="0"/>
              <a:t> or </a:t>
            </a:r>
            <a:r>
              <a:rPr lang="nl-BE" dirty="0" err="1" smtClean="0"/>
              <a:t>treatments</a:t>
            </a:r>
            <a:r>
              <a:rPr lang="nl-BE" dirty="0" smtClean="0"/>
              <a:t> </a:t>
            </a:r>
            <a:r>
              <a:rPr lang="nl-BE" dirty="0" err="1" smtClean="0"/>
              <a:t>for</a:t>
            </a:r>
            <a:r>
              <a:rPr lang="nl-BE" dirty="0" smtClean="0"/>
              <a:t> a </a:t>
            </a:r>
            <a:r>
              <a:rPr lang="nl-BE" dirty="0" err="1" smtClean="0"/>
              <a:t>specific</a:t>
            </a:r>
            <a:r>
              <a:rPr lang="nl-BE" dirty="0" smtClean="0"/>
              <a:t> </a:t>
            </a:r>
            <a:r>
              <a:rPr lang="nl-BE" dirty="0" err="1" smtClean="0"/>
              <a:t>patient</a:t>
            </a:r>
            <a:r>
              <a:rPr lang="nl-BE" dirty="0" smtClean="0"/>
              <a:t> (eg </a:t>
            </a:r>
            <a:r>
              <a:rPr lang="nl-BE" dirty="0" err="1" smtClean="0"/>
              <a:t>allergies</a:t>
            </a:r>
            <a:r>
              <a:rPr lang="nl-BE" dirty="0" smtClean="0"/>
              <a:t>, </a:t>
            </a:r>
            <a:r>
              <a:rPr lang="nl-BE" dirty="0" err="1" smtClean="0"/>
              <a:t>diseases</a:t>
            </a:r>
            <a:r>
              <a:rPr lang="nl-BE" dirty="0" smtClean="0"/>
              <a:t>…)</a:t>
            </a:r>
          </a:p>
          <a:p>
            <a:pPr lvl="1"/>
            <a:r>
              <a:rPr lang="nl-BE" dirty="0" err="1" smtClean="0"/>
              <a:t>avoidance</a:t>
            </a:r>
            <a:r>
              <a:rPr lang="nl-BE" dirty="0" smtClean="0"/>
              <a:t> of </a:t>
            </a:r>
            <a:r>
              <a:rPr lang="nl-BE" dirty="0" err="1" smtClean="0"/>
              <a:t>errors</a:t>
            </a:r>
            <a:r>
              <a:rPr lang="nl-BE" dirty="0" smtClean="0"/>
              <a:t> in concrete care </a:t>
            </a:r>
            <a:r>
              <a:rPr lang="nl-BE" dirty="0" err="1" smtClean="0"/>
              <a:t>provision</a:t>
            </a:r>
            <a:r>
              <a:rPr lang="nl-BE" dirty="0" smtClean="0"/>
              <a:t> </a:t>
            </a:r>
            <a:r>
              <a:rPr lang="nl-BE" dirty="0" err="1" smtClean="0"/>
              <a:t>and</a:t>
            </a:r>
            <a:r>
              <a:rPr lang="nl-BE" dirty="0" smtClean="0"/>
              <a:t> </a:t>
            </a:r>
            <a:r>
              <a:rPr lang="nl-BE" dirty="0" err="1" smtClean="0"/>
              <a:t>administration</a:t>
            </a:r>
            <a:r>
              <a:rPr lang="nl-BE" dirty="0" smtClean="0"/>
              <a:t> of </a:t>
            </a:r>
            <a:r>
              <a:rPr lang="nl-BE" dirty="0" err="1" smtClean="0"/>
              <a:t>medicines</a:t>
            </a:r>
            <a:endParaRPr lang="nl-BE" dirty="0" smtClean="0"/>
          </a:p>
          <a:p>
            <a:pPr lvl="1"/>
            <a:r>
              <a:rPr lang="en-US" dirty="0" smtClean="0"/>
              <a:t>availability of reliable databases on good treatment practices and decision support scripts</a:t>
            </a:r>
          </a:p>
          <a:p>
            <a:pPr lvl="1"/>
            <a:r>
              <a:rPr lang="nl-BE" dirty="0" smtClean="0"/>
              <a:t>more opportunity </a:t>
            </a:r>
            <a:r>
              <a:rPr lang="nl-BE" dirty="0" err="1" smtClean="0"/>
              <a:t>for</a:t>
            </a:r>
            <a:r>
              <a:rPr lang="nl-BE" dirty="0" smtClean="0"/>
              <a:t> </a:t>
            </a:r>
            <a:r>
              <a:rPr lang="nl-BE" dirty="0" err="1" smtClean="0"/>
              <a:t>multidisciplinary</a:t>
            </a:r>
            <a:r>
              <a:rPr lang="nl-BE" dirty="0" smtClean="0"/>
              <a:t> </a:t>
            </a:r>
            <a:r>
              <a:rPr lang="nl-BE" dirty="0" err="1" smtClean="0"/>
              <a:t>consultations</a:t>
            </a:r>
            <a:r>
              <a:rPr lang="nl-BE" dirty="0" smtClean="0"/>
              <a:t> </a:t>
            </a:r>
            <a:r>
              <a:rPr lang="nl-BE" dirty="0" err="1" smtClean="0"/>
              <a:t>and</a:t>
            </a:r>
            <a:r>
              <a:rPr lang="nl-BE" dirty="0" smtClean="0"/>
              <a:t> second </a:t>
            </a:r>
            <a:r>
              <a:rPr lang="nl-BE" dirty="0" err="1" smtClean="0"/>
              <a:t>opinions</a:t>
            </a:r>
            <a:endParaRPr lang="nl-BE" dirty="0" smtClean="0"/>
          </a:p>
          <a:p>
            <a:r>
              <a:rPr lang="en-US" dirty="0" smtClean="0"/>
              <a:t>Avoidance of unnecessary multiple examinations =&gt; less stress for the patient and avoidance of unnecessary additional costs</a:t>
            </a:r>
            <a:endParaRPr lang="en-US" dirty="0"/>
          </a:p>
        </p:txBody>
      </p:sp>
      <p:sp>
        <p:nvSpPr>
          <p:cNvPr id="4" name="Date Placeholder 3"/>
          <p:cNvSpPr>
            <a:spLocks noGrp="1"/>
          </p:cNvSpPr>
          <p:nvPr>
            <p:ph type="dt" sz="half" idx="10"/>
          </p:nvPr>
        </p:nvSpPr>
        <p:spPr/>
        <p:txBody>
          <a:bodyPr/>
          <a:lstStyle/>
          <a:p>
            <a:r>
              <a:rPr lang="en-US" smtClean="0"/>
              <a:t>11/03/2016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a:t>
            </a:fld>
            <a:endParaRPr lang="en-GB" dirty="0"/>
          </a:p>
        </p:txBody>
      </p:sp>
    </p:spTree>
    <p:extLst>
      <p:ext uri="{BB962C8B-B14F-4D97-AF65-F5344CB8AC3E}">
        <p14:creationId xmlns:p14="http://schemas.microsoft.com/office/powerpoint/2010/main" val="724894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Focus: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en-GB" dirty="0" smtClean="0"/>
              <a:t>Targets 2019</a:t>
            </a:r>
          </a:p>
          <a:p>
            <a:pPr lvl="1"/>
            <a:r>
              <a:rPr lang="en-GB" dirty="0"/>
              <a:t>g</a:t>
            </a:r>
            <a:r>
              <a:rPr lang="en-GB" dirty="0" smtClean="0"/>
              <a:t>eneralized use of the </a:t>
            </a:r>
            <a:r>
              <a:rPr lang="en-GB" dirty="0" err="1" smtClean="0">
                <a:solidFill>
                  <a:srgbClr val="3E6E5A"/>
                </a:solidFill>
              </a:rPr>
              <a:t>eHealth</a:t>
            </a:r>
            <a:r>
              <a:rPr lang="en-GB" dirty="0" err="1" smtClean="0"/>
              <a:t>Box</a:t>
            </a:r>
            <a:r>
              <a:rPr lang="en-GB" dirty="0" smtClean="0"/>
              <a:t> and of the health care providers’ information available in </a:t>
            </a:r>
            <a:r>
              <a:rPr lang="en-GB" dirty="0" err="1" smtClean="0"/>
              <a:t>CoBRHA</a:t>
            </a:r>
            <a:endParaRPr lang="en-GB" dirty="0" smtClean="0"/>
          </a:p>
          <a:p>
            <a:pPr lvl="1"/>
            <a:r>
              <a:rPr lang="en-GB" dirty="0"/>
              <a:t>a</a:t>
            </a:r>
            <a:r>
              <a:rPr lang="en-GB" dirty="0" smtClean="0"/>
              <a:t>llowing a safe electronic communication of health and confidential information between the health care actors </a:t>
            </a:r>
          </a:p>
          <a:p>
            <a:pPr lvl="1"/>
            <a:r>
              <a:rPr lang="en-GB" dirty="0"/>
              <a:t>d</a:t>
            </a:r>
            <a:r>
              <a:rPr lang="en-GB" dirty="0" smtClean="0"/>
              <a:t>eveloping and maintaining a common database with information of the health care actors and institutions </a:t>
            </a:r>
          </a:p>
          <a:p>
            <a:pPr lvl="1"/>
            <a:r>
              <a:rPr lang="en-GB" dirty="0"/>
              <a:t>a</a:t>
            </a:r>
            <a:r>
              <a:rPr lang="en-GB" dirty="0" smtClean="0"/>
              <a:t>llowing the health care actors to consult and modify/complete specific information themselves</a:t>
            </a:r>
          </a:p>
          <a:p>
            <a:pPr lvl="2"/>
            <a:r>
              <a:rPr lang="en-GB" dirty="0"/>
              <a:t>a</a:t>
            </a:r>
            <a:r>
              <a:rPr lang="en-GB" dirty="0" smtClean="0"/>
              <a:t>ddress book (database </a:t>
            </a:r>
            <a:r>
              <a:rPr lang="en-GB" dirty="0" err="1" smtClean="0"/>
              <a:t>CoBRHA</a:t>
            </a:r>
            <a:r>
              <a:rPr lang="en-GB" dirty="0" smtClean="0"/>
              <a:t>)</a:t>
            </a:r>
          </a:p>
          <a:p>
            <a:pPr lvl="2"/>
            <a:r>
              <a:rPr lang="en-GB" dirty="0"/>
              <a:t>u</a:t>
            </a:r>
            <a:r>
              <a:rPr lang="en-GB" dirty="0" smtClean="0"/>
              <a:t>nique desk of the care provider</a:t>
            </a:r>
          </a:p>
          <a:p>
            <a:pPr lvl="1"/>
            <a:endParaRPr lang="en-GB" dirty="0" smtClean="0"/>
          </a:p>
          <a:p>
            <a:r>
              <a:rPr lang="en-GB" dirty="0" smtClean="0"/>
              <a:t>Responsible organisation: </a:t>
            </a:r>
            <a:r>
              <a:rPr lang="en-GB" dirty="0" smtClean="0">
                <a:solidFill>
                  <a:srgbClr val="3E6E5A"/>
                </a:solidFill>
              </a:rPr>
              <a:t>eHealth</a:t>
            </a:r>
            <a:r>
              <a:rPr lang="en-GB" dirty="0" smtClean="0"/>
              <a:t> platform and FPS Health, Food Chain Safety &amp; Environment</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11/03/2016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40</a:t>
            </a:fld>
            <a:endParaRPr lang="nl-BE"/>
          </a:p>
        </p:txBody>
      </p:sp>
    </p:spTree>
    <p:extLst>
      <p:ext uri="{BB962C8B-B14F-4D97-AF65-F5344CB8AC3E}">
        <p14:creationId xmlns:p14="http://schemas.microsoft.com/office/powerpoint/2010/main" val="214044596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b="1" dirty="0" smtClean="0"/>
              <a:t>Role and responsibility of the </a:t>
            </a:r>
            <a:r>
              <a:rPr lang="en-GB" b="1" dirty="0" smtClean="0">
                <a:solidFill>
                  <a:srgbClr val="3E6E5A"/>
                </a:solidFill>
              </a:rPr>
              <a:t>eHealth</a:t>
            </a:r>
            <a:r>
              <a:rPr lang="en-GB" b="1" dirty="0" smtClean="0"/>
              <a:t> platform</a:t>
            </a:r>
            <a:br>
              <a:rPr lang="en-GB" b="1" dirty="0" smtClean="0"/>
            </a:br>
            <a:endParaRPr lang="en-GB"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p:spPr>
      </p:pic>
      <p:sp>
        <p:nvSpPr>
          <p:cNvPr id="8" name="Date Placeholder 3"/>
          <p:cNvSpPr>
            <a:spLocks noGrp="1"/>
          </p:cNvSpPr>
          <p:nvPr>
            <p:ph type="dt" sz="half" idx="10"/>
          </p:nvPr>
        </p:nvSpPr>
        <p:spPr/>
        <p:txBody>
          <a:bodyPr/>
          <a:lstStyle/>
          <a:p>
            <a:r>
              <a:rPr lang="en-US" smtClean="0"/>
              <a:t>11/03/2016</a:t>
            </a:r>
            <a:endParaRPr lang="en-GB"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41</a:t>
            </a:fld>
            <a:endParaRPr lang="en-GB"/>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Tasks</a:t>
            </a:r>
            <a:endParaRPr lang="en-GB" dirty="0"/>
          </a:p>
        </p:txBody>
      </p:sp>
      <p:sp>
        <p:nvSpPr>
          <p:cNvPr id="15363" name="Rectangle 3"/>
          <p:cNvSpPr>
            <a:spLocks noGrp="1" noChangeArrowheads="1"/>
          </p:cNvSpPr>
          <p:nvPr>
            <p:ph idx="1"/>
          </p:nvPr>
        </p:nvSpPr>
        <p:spPr/>
        <p:txBody>
          <a:bodyPr>
            <a:normAutofit fontScale="92500" lnSpcReduction="10000"/>
          </a:bodyPr>
          <a:lstStyle/>
          <a:p>
            <a:r>
              <a:rPr lang="en-GB" altLang="en-US" dirty="0" smtClean="0">
                <a:sym typeface="Arial" charset="0"/>
              </a:rPr>
              <a:t>Development of a vision and of a strategy for </a:t>
            </a:r>
            <a:r>
              <a:rPr lang="en-GB" altLang="en-US" dirty="0" smtClean="0">
                <a:solidFill>
                  <a:srgbClr val="3E6E5A"/>
                </a:solidFill>
                <a:sym typeface="Arial" charset="0"/>
              </a:rPr>
              <a:t>eHealth</a:t>
            </a:r>
            <a:r>
              <a:rPr lang="en-GB" dirty="0" smtClean="0"/>
              <a:t> </a:t>
            </a:r>
          </a:p>
          <a:p>
            <a:endParaRPr lang="en-GB" altLang="en-US" dirty="0" smtClean="0">
              <a:sym typeface="Arial" charset="0"/>
            </a:endParaRPr>
          </a:p>
          <a:p>
            <a:r>
              <a:rPr lang="en-GB" altLang="en-US" dirty="0" smtClean="0">
                <a:sym typeface="Arial" charset="0"/>
              </a:rPr>
              <a:t>Organization of the cooperation between all governmental institutions</a:t>
            </a:r>
            <a:r>
              <a:rPr lang="en-GB" dirty="0" smtClean="0"/>
              <a:t> </a:t>
            </a:r>
            <a:r>
              <a:rPr lang="en-GB" altLang="en-US" dirty="0" smtClean="0">
                <a:sym typeface="Arial" charset="0"/>
              </a:rPr>
              <a:t>which are charged with the coordination of the electronic service provision</a:t>
            </a:r>
            <a:r>
              <a:rPr lang="en-GB" dirty="0" smtClean="0"/>
              <a:t> </a:t>
            </a:r>
          </a:p>
          <a:p>
            <a:endParaRPr lang="en-GB" altLang="en-US" dirty="0" smtClean="0">
              <a:sym typeface="Arial" charset="0"/>
            </a:endParaRPr>
          </a:p>
          <a:p>
            <a:r>
              <a:rPr lang="en-GB" altLang="en-US" dirty="0" smtClean="0">
                <a:sym typeface="Arial" charset="0"/>
              </a:rPr>
              <a:t>The motor of the necessary changes for the implementation of the vision and the strategy with regard to </a:t>
            </a:r>
            <a:r>
              <a:rPr lang="en-GB" altLang="en-US" dirty="0" smtClean="0">
                <a:solidFill>
                  <a:srgbClr val="3E6E5A"/>
                </a:solidFill>
                <a:sym typeface="Arial" charset="0"/>
              </a:rPr>
              <a:t>eHealth</a:t>
            </a:r>
            <a:r>
              <a:rPr lang="en-GB" dirty="0" smtClean="0"/>
              <a:t>  </a:t>
            </a:r>
          </a:p>
          <a:p>
            <a:endParaRPr lang="en-GB" altLang="en-US" dirty="0" smtClean="0">
              <a:sym typeface="Arial" charset="0"/>
            </a:endParaRPr>
          </a:p>
          <a:p>
            <a:r>
              <a:rPr lang="en-GB" altLang="en-US" dirty="0" smtClean="0">
                <a:sym typeface="Arial" charset="0"/>
              </a:rPr>
              <a:t>Determination of functional and technical norms, standards, specifications and basic architecture with regard to ICT  </a:t>
            </a:r>
          </a:p>
          <a:p>
            <a:endParaRPr lang="en-GB" altLang="en-US" dirty="0" smtClean="0">
              <a:sym typeface="Arial" charset="0"/>
            </a:endParaRPr>
          </a:p>
          <a:p>
            <a:r>
              <a:rPr lang="en-GB" altLang="en-US" dirty="0" smtClean="0">
                <a:sym typeface="Arial" charset="0"/>
              </a:rPr>
              <a:t>Registration of software for the management of electronic patient files  </a:t>
            </a:r>
          </a:p>
          <a:p>
            <a:endParaRPr lang="en-GB" altLang="en-US" dirty="0" smtClean="0">
              <a:sym typeface="Arial" charset="0"/>
            </a:endParaRPr>
          </a:p>
        </p:txBody>
      </p:sp>
      <p:sp>
        <p:nvSpPr>
          <p:cNvPr id="6" name="Date Placeholder 3"/>
          <p:cNvSpPr>
            <a:spLocks noGrp="1"/>
          </p:cNvSpPr>
          <p:nvPr>
            <p:ph type="dt" sz="half" idx="10"/>
          </p:nvPr>
        </p:nvSpPr>
        <p:spPr/>
        <p:txBody>
          <a:bodyPr/>
          <a:lstStyle/>
          <a:p>
            <a:r>
              <a:rPr lang="en-US" smtClean="0"/>
              <a:t>11/03/2016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42</a:t>
            </a:fld>
            <a:endParaRPr lang="en-GB"/>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Tasks</a:t>
            </a:r>
            <a:endParaRPr lang="en-GB" dirty="0"/>
          </a:p>
        </p:txBody>
      </p:sp>
      <p:sp>
        <p:nvSpPr>
          <p:cNvPr id="16387" name="Rectangle 3"/>
          <p:cNvSpPr>
            <a:spLocks noGrp="1" noChangeArrowheads="1"/>
          </p:cNvSpPr>
          <p:nvPr>
            <p:ph idx="1"/>
          </p:nvPr>
        </p:nvSpPr>
        <p:spPr/>
        <p:txBody>
          <a:bodyPr>
            <a:normAutofit fontScale="85000" lnSpcReduction="20000"/>
          </a:bodyPr>
          <a:lstStyle/>
          <a:p>
            <a:r>
              <a:rPr lang="en-GB" altLang="en-US" smtClean="0">
                <a:sym typeface="Arial" charset="0"/>
              </a:rPr>
              <a:t>Conceptualization, design and management of a cooperation platform for secure electronic data exchange with the relevant basic services </a:t>
            </a:r>
          </a:p>
          <a:p>
            <a:endParaRPr lang="en-GB" altLang="en-US" smtClean="0">
              <a:sym typeface="Arial" charset="0"/>
            </a:endParaRPr>
          </a:p>
          <a:p>
            <a:r>
              <a:rPr lang="en-GB" altLang="en-US" smtClean="0">
                <a:sym typeface="Arial" charset="0"/>
              </a:rPr>
              <a:t>Reaching an agreement about division of tasks and about the quality standards and checking that the quality standards are being fulfilled </a:t>
            </a:r>
          </a:p>
          <a:p>
            <a:endParaRPr lang="en-GB" altLang="en-US" smtClean="0">
              <a:sym typeface="Arial" charset="0"/>
            </a:endParaRPr>
          </a:p>
          <a:p>
            <a:r>
              <a:rPr lang="en-GB" altLang="en-US" smtClean="0">
                <a:sym typeface="Arial" charset="0"/>
              </a:rPr>
              <a:t>Acting as an independent trusted third party (TTP)  for the encoding and anonymisation of personal information regarding health for certain institutions summarized in the law for the support of scientific research and the policymaking</a:t>
            </a:r>
          </a:p>
          <a:p>
            <a:endParaRPr lang="en-GB" altLang="en-US" smtClean="0">
              <a:sym typeface="Arial" charset="0"/>
            </a:endParaRPr>
          </a:p>
          <a:p>
            <a:r>
              <a:rPr lang="en-GB" altLang="en-US" smtClean="0">
                <a:sym typeface="Arial" charset="0"/>
              </a:rPr>
              <a:t>Promoting and coordinating programmes and projects</a:t>
            </a:r>
            <a:r>
              <a:rPr lang="en-GB" smtClean="0"/>
              <a:t> </a:t>
            </a:r>
          </a:p>
          <a:p>
            <a:endParaRPr lang="en-GB" altLang="en-US" smtClean="0">
              <a:sym typeface="Arial" charset="0"/>
            </a:endParaRPr>
          </a:p>
          <a:p>
            <a:r>
              <a:rPr lang="en-GB" altLang="en-US" smtClean="0">
                <a:sym typeface="Arial" charset="0"/>
              </a:rPr>
              <a:t>Managing and coordinating the ICT aspects of data exchange within the framework of the electronic patient files and of the electronic medical prescriptions</a:t>
            </a:r>
          </a:p>
          <a:p>
            <a:endParaRPr lang="en-GB" altLang="en-US" dirty="0" smtClean="0">
              <a:sym typeface="Arial" charset="0"/>
            </a:endParaRPr>
          </a:p>
        </p:txBody>
      </p:sp>
      <p:sp>
        <p:nvSpPr>
          <p:cNvPr id="6" name="Date Placeholder 3"/>
          <p:cNvSpPr>
            <a:spLocks noGrp="1"/>
          </p:cNvSpPr>
          <p:nvPr>
            <p:ph type="dt" sz="half" idx="10"/>
          </p:nvPr>
        </p:nvSpPr>
        <p:spPr/>
        <p:txBody>
          <a:bodyPr/>
          <a:lstStyle/>
          <a:p>
            <a:r>
              <a:rPr lang="en-US" smtClean="0"/>
              <a:t>11/03/2016</a:t>
            </a:r>
            <a:endParaRPr lang="en-GB"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43</a:t>
            </a:fld>
            <a:endParaRPr lang="en-GB"/>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Basic Architecture</a:t>
            </a:r>
            <a:endParaRPr lang="en-GB" dirty="0"/>
          </a:p>
        </p:txBody>
      </p:sp>
      <p:sp>
        <p:nvSpPr>
          <p:cNvPr id="75" name="Date Placeholder 3"/>
          <p:cNvSpPr>
            <a:spLocks noGrp="1"/>
          </p:cNvSpPr>
          <p:nvPr>
            <p:ph type="dt" sz="half" idx="10"/>
          </p:nvPr>
        </p:nvSpPr>
        <p:spPr/>
        <p:txBody>
          <a:bodyPr/>
          <a:lstStyle/>
          <a:p>
            <a:r>
              <a:rPr lang="en-US" smtClean="0"/>
              <a:t>11/03/2016</a:t>
            </a:r>
            <a:endParaRPr lang="en-GB"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44</a:t>
            </a:fld>
            <a:endParaRPr lang="en-GB"/>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Basic Services</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Network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347864" y="122684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Patients, </a:t>
            </a:r>
            <a:r>
              <a:rPr lang="nl-BE" sz="2000" b="1" i="1" dirty="0" smtClean="0">
                <a:effectLst>
                  <a:outerShdw blurRad="38100" dist="38100" dir="2700000" algn="tl">
                    <a:srgbClr val="C0C0C0"/>
                  </a:outerShdw>
                </a:effectLst>
              </a:rPr>
              <a:t>health care providers</a:t>
            </a:r>
            <a:endParaRPr lang="nl-BE" sz="2000" b="1" i="1" dirty="0">
              <a:effectLst>
                <a:outerShdw blurRad="38100" dist="38100" dir="2700000" algn="tl">
                  <a:srgbClr val="C0C0C0"/>
                </a:outerShdw>
              </a:effectLst>
            </a:endParaRPr>
          </a:p>
          <a:p>
            <a:pPr algn="ctr">
              <a:defRPr/>
            </a:pPr>
            <a:r>
              <a:rPr lang="nl-BE" sz="2000" b="1" i="1" dirty="0" err="1">
                <a:effectLst>
                  <a:outerShdw blurRad="38100" dist="38100" dir="2700000" algn="tl">
                    <a:srgbClr val="C0C0C0"/>
                  </a:outerShdw>
                </a:effectLst>
              </a:rPr>
              <a:t>and</a:t>
            </a:r>
            <a:r>
              <a:rPr lang="nl-BE" sz="2000" b="1" i="1" dirty="0">
                <a:effectLst>
                  <a:outerShdw blurRad="38100" dist="38100" dir="2700000" algn="tl">
                    <a:srgbClr val="C0C0C0"/>
                  </a:outerShdw>
                </a:effectLst>
              </a:rPr>
              <a:t> </a:t>
            </a:r>
            <a:r>
              <a:rPr lang="nl-BE" sz="2000" b="1" i="1" dirty="0" smtClean="0">
                <a:effectLst>
                  <a:outerShdw blurRad="38100" dist="38100" dir="2700000" algn="tl">
                    <a:srgbClr val="C0C0C0"/>
                  </a:outerShdw>
                </a:effectLst>
              </a:rPr>
              <a:t>health care </a:t>
            </a:r>
            <a:r>
              <a:rPr lang="nl-BE" sz="2000" b="1" i="1" dirty="0">
                <a:effectLst>
                  <a:outerShdw blurRad="38100" dist="38100" dir="2700000" algn="tl">
                    <a:srgbClr val="C0C0C0"/>
                  </a:outerShdw>
                </a:effectLst>
              </a:rPr>
              <a:t>institutions</a:t>
            </a:r>
            <a:endParaRPr lang="en-GB"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pic>
        <p:nvPicPr>
          <p:cNvPr id="89" name="Picture 20" descr="FOD_diagra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Suppliers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Users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portal of the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en-GB"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pic>
          <p:nvPicPr>
            <p:cNvPr id="99" name="Picture 30" descr="FOD_diag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100" i="1" dirty="0" smtClean="0">
                <a:solidFill>
                  <a:schemeClr val="bg1"/>
                </a:solidFill>
                <a:effectLst>
                  <a:outerShdw blurRad="38100" dist="38100" dir="2700000" algn="tl">
                    <a:srgbClr val="000000"/>
                  </a:outerShdw>
                </a:effectLst>
              </a:rPr>
              <a:t>Health care </a:t>
            </a:r>
            <a:r>
              <a:rPr lang="nl-BE" sz="1100" i="1" dirty="0" err="1">
                <a:solidFill>
                  <a:schemeClr val="bg1"/>
                </a:solidFill>
                <a:effectLst>
                  <a:outerShdw blurRad="38100" dist="38100" dir="2700000" algn="tl">
                    <a:srgbClr val="000000"/>
                  </a:outerShdw>
                </a:effectLst>
              </a:rPr>
              <a:t>institution</a:t>
            </a:r>
            <a:r>
              <a:rPr lang="nl-BE" sz="1100" i="1" dirty="0">
                <a:solidFill>
                  <a:schemeClr val="bg1"/>
                </a:solidFill>
                <a:effectLst>
                  <a:outerShdw blurRad="38100" dist="38100" dir="2700000" algn="tl">
                    <a:srgbClr val="000000"/>
                  </a:outerShdw>
                </a:effectLst>
              </a:rPr>
              <a:t> software</a:t>
            </a:r>
            <a:endParaRPr lang="en-GB" sz="1100" i="1" dirty="0">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en-GB"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100" i="1" dirty="0">
                <a:solidFill>
                  <a:schemeClr val="bg1"/>
                </a:solidFill>
                <a:effectLst>
                  <a:outerShdw blurRad="38100" dist="38100" dir="2700000" algn="tl">
                    <a:srgbClr val="000000"/>
                  </a:outerShdw>
                </a:effectLst>
              </a:rPr>
              <a:t>H</a:t>
            </a:r>
            <a:r>
              <a:rPr lang="nl-BE" sz="1100" i="1" dirty="0" smtClean="0">
                <a:solidFill>
                  <a:schemeClr val="bg1"/>
                </a:solidFill>
                <a:effectLst>
                  <a:outerShdw blurRad="38100" dist="38100" dir="2700000" algn="tl">
                    <a:srgbClr val="000000"/>
                  </a:outerShdw>
                </a:effectLst>
              </a:rPr>
              <a:t>ealth </a:t>
            </a:r>
            <a:r>
              <a:rPr lang="nl-BE" sz="1100" i="1" dirty="0">
                <a:solidFill>
                  <a:schemeClr val="bg1"/>
                </a:solidFill>
                <a:effectLst>
                  <a:outerShdw blurRad="38100" dist="38100" dir="2700000" algn="tl">
                    <a:srgbClr val="000000"/>
                  </a:outerShdw>
                </a:effectLst>
              </a:rPr>
              <a:t>care </a:t>
            </a:r>
            <a:r>
              <a:rPr lang="nl-BE" sz="1100" i="1" dirty="0" smtClean="0">
                <a:solidFill>
                  <a:schemeClr val="bg1"/>
                </a:solidFill>
                <a:effectLst>
                  <a:outerShdw blurRad="38100" dist="38100" dir="2700000" algn="tl">
                    <a:srgbClr val="000000"/>
                  </a:outerShdw>
                </a:effectLst>
              </a:rPr>
              <a:t>provider</a:t>
            </a:r>
            <a:br>
              <a:rPr lang="nl-BE" sz="1100" i="1" dirty="0" smtClean="0">
                <a:solidFill>
                  <a:schemeClr val="bg1"/>
                </a:solidFill>
                <a:effectLst>
                  <a:outerShdw blurRad="38100" dist="38100" dir="2700000" algn="tl">
                    <a:srgbClr val="000000"/>
                  </a:outerShdw>
                </a:effectLst>
              </a:rPr>
            </a:br>
            <a:r>
              <a:rPr lang="nl-BE" sz="1100" i="1" dirty="0" smtClean="0">
                <a:solidFill>
                  <a:schemeClr val="bg1"/>
                </a:solidFill>
                <a:effectLst>
                  <a:outerShdw blurRad="38100" dist="38100" dir="2700000" algn="tl">
                    <a:srgbClr val="000000"/>
                  </a:outerShdw>
                </a:effectLst>
              </a:rPr>
              <a:t>software</a:t>
            </a:r>
            <a:endParaRPr lang="en-GB" sz="11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04899"/>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en-GB"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General practitione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Basic services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224381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3"/>
          <p:cNvSpPr>
            <a:spLocks noGrp="1"/>
          </p:cNvSpPr>
          <p:nvPr>
            <p:ph type="dt" sz="half" idx="10"/>
          </p:nvPr>
        </p:nvSpPr>
        <p:spPr/>
        <p:txBody>
          <a:bodyPr/>
          <a:lstStyle/>
          <a:p>
            <a:r>
              <a:rPr lang="en-US" smtClean="0"/>
              <a:t>11/03/2016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45</a:t>
            </a:fld>
            <a:endParaRPr lang="en-GB"/>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www.ehealth.fgov.be</a:t>
            </a:r>
            <a:endParaRPr lang="en-US" dirty="0"/>
          </a:p>
        </p:txBody>
      </p:sp>
      <p:sp>
        <p:nvSpPr>
          <p:cNvPr id="6" name="Date Placeholder 3"/>
          <p:cNvSpPr>
            <a:spLocks noGrp="1"/>
          </p:cNvSpPr>
          <p:nvPr>
            <p:ph type="dt" sz="half" idx="10"/>
          </p:nvPr>
        </p:nvSpPr>
        <p:spPr/>
        <p:txBody>
          <a:bodyPr/>
          <a:lstStyle/>
          <a:p>
            <a:r>
              <a:rPr lang="en-US" smtClean="0"/>
              <a:t>11/03/2016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46</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2776"/>
            <a:ext cx="6264696" cy="52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64" y="-1"/>
            <a:ext cx="6952796" cy="68541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47</a:t>
            </a:fld>
            <a:endParaRPr lang="en-US"/>
          </a:p>
        </p:txBody>
      </p:sp>
      <p:sp>
        <p:nvSpPr>
          <p:cNvPr id="2" name="Date Placeholder 1"/>
          <p:cNvSpPr>
            <a:spLocks noGrp="1"/>
          </p:cNvSpPr>
          <p:nvPr>
            <p:ph type="dt" sz="half" idx="10"/>
          </p:nvPr>
        </p:nvSpPr>
        <p:spPr/>
        <p:txBody>
          <a:bodyPr/>
          <a:lstStyle/>
          <a:p>
            <a:r>
              <a:rPr lang="en-US" smtClean="0"/>
              <a:t>11/03/2016</a:t>
            </a:r>
            <a:endParaRPr lang="en-US" dirty="0"/>
          </a:p>
        </p:txBody>
      </p:sp>
    </p:spTree>
    <p:extLst>
      <p:ext uri="{BB962C8B-B14F-4D97-AF65-F5344CB8AC3E}">
        <p14:creationId xmlns:p14="http://schemas.microsoft.com/office/powerpoint/2010/main" val="2568979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smtClean="0"/>
              <a:t>THANK YOU! </a:t>
            </a:r>
            <a:br>
              <a:rPr smtClean="0"/>
            </a:br>
            <a:r>
              <a:rPr lang="en-US" smtClean="0"/>
              <a:t>ANY </a:t>
            </a:r>
            <a:r>
              <a:rPr smtClean="0"/>
              <a:t>Questions?</a:t>
            </a:r>
            <a:endParaRPr lang="en-GB"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nl-BE" sz="1600" dirty="0"/>
                <a:t>frank.robben@ehealth.fgov.be </a:t>
              </a:r>
            </a:p>
            <a:p>
              <a:endParaRPr lang="en-GB" sz="1600" dirty="0" smtClean="0">
                <a:sym typeface="Arial" pitchFamily="34" charset="0"/>
              </a:endParaRPr>
            </a:p>
            <a:p>
              <a:r>
                <a:rPr lang="nl-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en-GB"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604743776"/>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The patient </a:t>
              </a:r>
              <a:r>
                <a:rPr lang="fr-BE" sz="1600" dirty="0" err="1">
                  <a:solidFill>
                    <a:schemeClr val="tx1">
                      <a:lumMod val="95000"/>
                      <a:lumOff val="5000"/>
                    </a:schemeClr>
                  </a:solidFill>
                </a:rPr>
                <a:t>consults</a:t>
              </a:r>
              <a:r>
                <a:rPr lang="fr-BE" sz="1600" dirty="0">
                  <a:solidFill>
                    <a:schemeClr val="tx1">
                      <a:lumMod val="95000"/>
                      <a:lumOff val="5000"/>
                    </a:schemeClr>
                  </a:solidFill>
                </a:rPr>
                <a:t> </a:t>
              </a:r>
              <a:r>
                <a:rPr lang="fr-BE" sz="1600" dirty="0" err="1" smtClean="0">
                  <a:solidFill>
                    <a:schemeClr val="tx1">
                      <a:lumMod val="95000"/>
                      <a:lumOff val="5000"/>
                    </a:schemeClr>
                  </a:solidFill>
                </a:rPr>
                <a:t>his</a:t>
              </a:r>
              <a:r>
                <a:rPr lang="fr-BE" sz="1600" dirty="0" smtClean="0">
                  <a:solidFill>
                    <a:schemeClr val="tx1">
                      <a:lumMod val="95000"/>
                      <a:lumOff val="5000"/>
                    </a:schemeClr>
                  </a:solidFill>
                </a:rPr>
                <a:t>/</a:t>
              </a:r>
              <a:r>
                <a:rPr lang="fr-BE" sz="1600" dirty="0" err="1" smtClean="0">
                  <a:solidFill>
                    <a:schemeClr val="tx1">
                      <a:lumMod val="95000"/>
                      <a:lumOff val="5000"/>
                    </a:schemeClr>
                  </a:solidFill>
                </a:rPr>
                <a:t>her</a:t>
              </a:r>
              <a:r>
                <a:rPr lang="fr-BE" sz="1600" dirty="0" smtClean="0">
                  <a:solidFill>
                    <a:schemeClr val="tx1">
                      <a:lumMod val="95000"/>
                      <a:lumOff val="5000"/>
                    </a:schemeClr>
                  </a:solidFill>
                </a:rPr>
                <a:t> </a:t>
              </a:r>
              <a:r>
                <a:rPr lang="fr-BE" sz="1600" dirty="0">
                  <a:solidFill>
                    <a:schemeClr val="tx1">
                      <a:lumMod val="95000"/>
                      <a:lumOff val="5000"/>
                    </a:schemeClr>
                  </a:solidFill>
                </a:rPr>
                <a:t>physician</a:t>
              </a:r>
              <a:endParaRPr lang="en-GB" sz="1600" dirty="0">
                <a:solidFill>
                  <a:schemeClr val="tx1">
                    <a:lumMod val="95000"/>
                    <a:lumOff val="5000"/>
                  </a:schemeClr>
                </a:solidFill>
              </a:endParaRPr>
            </a:p>
            <a:p>
              <a:pPr algn="ctr">
                <a:defRPr/>
              </a:pPr>
              <a:endParaRPr lang="en-GB"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nl-BE" b="1" dirty="0">
                <a:solidFill>
                  <a:srgbClr val="C00000"/>
                </a:solidFill>
              </a:rPr>
              <a:t>Administrative advantages</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a:solidFill>
                    <a:schemeClr val="tx1">
                      <a:lumMod val="95000"/>
                      <a:lumOff val="5000"/>
                    </a:schemeClr>
                  </a:solidFill>
                </a:rPr>
                <a:t>Possibility of </a:t>
              </a:r>
              <a:r>
                <a:rPr lang="fr-BE" sz="1400" dirty="0" err="1">
                  <a:solidFill>
                    <a:schemeClr val="tx1">
                      <a:lumMod val="95000"/>
                      <a:lumOff val="5000"/>
                    </a:schemeClr>
                  </a:solidFill>
                </a:rPr>
                <a:t>registering</a:t>
              </a:r>
              <a:r>
                <a:rPr lang="fr-BE" sz="1400" dirty="0">
                  <a:solidFill>
                    <a:schemeClr val="tx1">
                      <a:lumMod val="95000"/>
                      <a:lumOff val="5000"/>
                    </a:schemeClr>
                  </a:solidFill>
                </a:rPr>
                <a:t> </a:t>
              </a:r>
              <a:r>
                <a:rPr lang="fr-BE" sz="1400" dirty="0" err="1" smtClean="0">
                  <a:solidFill>
                    <a:schemeClr val="tx1">
                      <a:lumMod val="95000"/>
                      <a:lumOff val="5000"/>
                    </a:schemeClr>
                  </a:solidFill>
                </a:rPr>
                <a:t>informed</a:t>
              </a:r>
              <a:r>
                <a:rPr lang="fr-BE" sz="1400" dirty="0" smtClean="0">
                  <a:solidFill>
                    <a:schemeClr val="tx1">
                      <a:lumMod val="95000"/>
                      <a:lumOff val="5000"/>
                    </a:schemeClr>
                  </a:solidFill>
                </a:rPr>
                <a:t> consent and </a:t>
              </a:r>
              <a:r>
                <a:rPr lang="fr-BE" sz="1400" dirty="0" err="1" smtClean="0">
                  <a:solidFill>
                    <a:schemeClr val="tx1">
                      <a:lumMod val="95000"/>
                      <a:lumOff val="5000"/>
                    </a:schemeClr>
                  </a:solidFill>
                </a:rPr>
                <a:t>therapeutic</a:t>
              </a:r>
              <a:r>
                <a:rPr lang="fr-BE" sz="1400" dirty="0" smtClean="0">
                  <a:solidFill>
                    <a:schemeClr val="tx1">
                      <a:lumMod val="95000"/>
                      <a:lumOff val="5000"/>
                    </a:schemeClr>
                  </a:solidFill>
                </a:rPr>
                <a:t> </a:t>
              </a:r>
              <a:r>
                <a:rPr lang="fr-BE" sz="1400" dirty="0" err="1" smtClean="0">
                  <a:solidFill>
                    <a:schemeClr val="tx1">
                      <a:lumMod val="95000"/>
                      <a:lumOff val="5000"/>
                    </a:schemeClr>
                  </a:solidFill>
                </a:rPr>
                <a:t>relationships</a:t>
              </a:r>
              <a:endParaRPr lang="en-GB" sz="1400" dirty="0">
                <a:solidFill>
                  <a:schemeClr val="tx1">
                    <a:lumMod val="95000"/>
                    <a:lumOff val="5000"/>
                  </a:schemeClr>
                </a:solidFill>
              </a:endParaRPr>
            </a:p>
          </p:txBody>
        </p:sp>
        <p:pic>
          <p:nvPicPr>
            <p:cNvPr id="44052"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11/03/2016</a:t>
            </a:r>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5</a:t>
            </a:fld>
            <a:endParaRPr lang="en-US"/>
          </a:p>
        </p:txBody>
      </p:sp>
    </p:spTree>
    <p:extLst>
      <p:ext uri="{BB962C8B-B14F-4D97-AF65-F5344CB8AC3E}">
        <p14:creationId xmlns:p14="http://schemas.microsoft.com/office/powerpoint/2010/main" val="231670439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28665" y="3178480"/>
              <a:ext cx="1463465"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smtClean="0">
                  <a:solidFill>
                    <a:schemeClr val="bg1"/>
                  </a:solidFill>
                </a:rPr>
                <a:t>Medical</a:t>
              </a:r>
              <a:endParaRPr lang="nl-BE"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73057" cy="214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a:bodyPr>
              <a:lstStyle/>
              <a:p>
                <a:pPr algn="ctr">
                  <a:defRPr/>
                </a:pPr>
                <a:r>
                  <a:rPr lang="nl-BE" dirty="0">
                    <a:solidFill>
                      <a:schemeClr val="bg1"/>
                    </a:solidFill>
                  </a:rPr>
                  <a:t>L</a:t>
                </a:r>
                <a:r>
                  <a:rPr lang="nl-BE" dirty="0" smtClean="0">
                    <a:solidFill>
                      <a:schemeClr val="bg1"/>
                    </a:solidFill>
                  </a:rPr>
                  <a:t>ab results and results of medical imaging </a:t>
                </a:r>
                <a:endParaRPr lang="en-GB" dirty="0">
                  <a:solidFill>
                    <a:schemeClr val="bg1"/>
                  </a:solidFill>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smtClean="0">
                    <a:solidFill>
                      <a:schemeClr val="bg1"/>
                    </a:solidFill>
                  </a:rPr>
                  <a:t>History</a:t>
                </a:r>
                <a:r>
                  <a:rPr lang="fr-BE" dirty="0" smtClean="0">
                    <a:solidFill>
                      <a:schemeClr val="bg1"/>
                    </a:solidFill>
                  </a:rPr>
                  <a:t> </a:t>
                </a:r>
                <a:r>
                  <a:rPr lang="fr-BE" dirty="0">
                    <a:solidFill>
                      <a:schemeClr val="bg1"/>
                    </a:solidFill>
                  </a:rPr>
                  <a:t>via the </a:t>
                </a:r>
                <a:r>
                  <a:rPr lang="fr-BE" dirty="0" err="1" smtClean="0">
                    <a:solidFill>
                      <a:schemeClr val="bg1"/>
                    </a:solidFill>
                  </a:rPr>
                  <a:t>SumEHR</a:t>
                </a:r>
                <a:r>
                  <a:rPr lang="fr-BE" dirty="0" smtClean="0">
                    <a:solidFill>
                      <a:schemeClr val="bg1"/>
                    </a:solidFill>
                  </a:rPr>
                  <a:t> and hubs/</a:t>
                </a:r>
                <a:r>
                  <a:rPr lang="fr-BE" dirty="0" err="1" smtClean="0">
                    <a:solidFill>
                      <a:schemeClr val="bg1"/>
                    </a:solidFill>
                  </a:rPr>
                  <a:t>metahub</a:t>
                </a:r>
                <a:endParaRPr lang="en-GB" dirty="0"/>
              </a:p>
              <a:p>
                <a:pPr>
                  <a:defRPr/>
                </a:pPr>
                <a:endParaRPr lang="en-GB"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565161" y="3462392"/>
                <a:ext cx="1350655"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dirty="0" err="1">
                    <a:solidFill>
                      <a:schemeClr val="bg1"/>
                    </a:solidFill>
                    <a:latin typeface="Arial" pitchFamily="34" charset="0"/>
                    <a:cs typeface="Arial" pitchFamily="34" charset="0"/>
                  </a:rPr>
                  <a:t>Medication</a:t>
                </a:r>
                <a:r>
                  <a:rPr lang="nl-BE" dirty="0">
                    <a:solidFill>
                      <a:schemeClr val="bg1"/>
                    </a:solidFill>
                    <a:latin typeface="Arial" pitchFamily="34" charset="0"/>
                    <a:cs typeface="Arial" pitchFamily="34" charset="0"/>
                  </a:rPr>
                  <a:t> </a:t>
                </a:r>
                <a:r>
                  <a:rPr lang="nl-BE" dirty="0" err="1" smtClean="0">
                    <a:solidFill>
                      <a:schemeClr val="bg1"/>
                    </a:solidFill>
                    <a:latin typeface="Arial" pitchFamily="34" charset="0"/>
                    <a:cs typeface="Arial" pitchFamily="34" charset="0"/>
                  </a:rPr>
                  <a:t>schedule</a:t>
                </a:r>
                <a:endParaRPr lang="en-GB" dirty="0">
                  <a:solidFill>
                    <a:schemeClr val="bg1"/>
                  </a:solidFill>
                  <a:latin typeface="Arial" pitchFamily="34" charset="0"/>
                  <a:cs typeface="Arial" pitchFamily="34" charset="0"/>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en-GB" sz="1000" dirty="0">
                  <a:solidFill>
                    <a:schemeClr val="bg1"/>
                  </a:solidFill>
                </a:endParaRPr>
              </a:p>
              <a:p>
                <a:pPr marL="82550" algn="ctr">
                  <a:defRPr/>
                </a:pPr>
                <a:r>
                  <a:rPr lang="nl-BE" dirty="0">
                    <a:solidFill>
                      <a:schemeClr val="bg1"/>
                    </a:solidFill>
                  </a:rPr>
                  <a:t>Online advice and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en-GB" sz="1000" dirty="0">
                  <a:solidFill>
                    <a:schemeClr val="bg1"/>
                  </a:solidFill>
                </a:endParaRPr>
              </a:p>
              <a:p>
                <a:pPr marL="177800" algn="ctr">
                  <a:defRPr/>
                </a:pPr>
                <a:r>
                  <a:rPr lang="nl-BE" dirty="0">
                    <a:solidFill>
                      <a:schemeClr val="bg1"/>
                    </a:solidFill>
                  </a:rPr>
                  <a:t>Electronic referrals</a:t>
                </a:r>
                <a:endParaRPr lang="en-GB"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en-GB" sz="1000" dirty="0">
                  <a:solidFill>
                    <a:schemeClr val="bg1"/>
                  </a:solidFill>
                </a:endParaRPr>
              </a:p>
              <a:p>
                <a:pPr algn="ctr">
                  <a:defRPr/>
                </a:pPr>
                <a:r>
                  <a:rPr lang="nl-BE" dirty="0">
                    <a:solidFill>
                      <a:schemeClr val="bg1"/>
                    </a:solidFill>
                  </a:rPr>
                  <a:t>Electronic prescriptions</a:t>
                </a:r>
                <a:endParaRPr lang="en-GB" dirty="0"/>
              </a:p>
              <a:p>
                <a:pPr>
                  <a:defRPr/>
                </a:pPr>
                <a:endParaRPr lang="en-GB"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Date Placeholder 1"/>
          <p:cNvSpPr>
            <a:spLocks noGrp="1"/>
          </p:cNvSpPr>
          <p:nvPr>
            <p:ph type="dt" sz="half" idx="10"/>
          </p:nvPr>
        </p:nvSpPr>
        <p:spPr/>
        <p:txBody>
          <a:bodyPr/>
          <a:lstStyle/>
          <a:p>
            <a:r>
              <a:rPr lang="en-US" smtClean="0"/>
              <a:t>11/03/2016</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a:t>
            </a:fld>
            <a:endParaRPr lang="en-US"/>
          </a:p>
        </p:txBody>
      </p:sp>
    </p:spTree>
    <p:extLst>
      <p:ext uri="{BB962C8B-B14F-4D97-AF65-F5344CB8AC3E}">
        <p14:creationId xmlns:p14="http://schemas.microsoft.com/office/powerpoint/2010/main" val="16471398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wipe(up)">
                                      <p:cBhvr>
                                        <p:cTn id="26" dur="5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en-GB" sz="300" dirty="0">
                  <a:solidFill>
                    <a:schemeClr val="bg1"/>
                  </a:solidFill>
                </a:endParaRPr>
              </a:p>
              <a:p>
                <a:pPr algn="ctr">
                  <a:defRPr/>
                </a:pPr>
                <a:endParaRPr lang="en-GB" sz="200" dirty="0">
                  <a:solidFill>
                    <a:schemeClr val="bg1"/>
                  </a:solidFill>
                </a:endParaRPr>
              </a:p>
              <a:p>
                <a:pPr algn="ctr">
                  <a:defRPr/>
                </a:pPr>
                <a:r>
                  <a:rPr lang="nl-BE" dirty="0">
                    <a:solidFill>
                      <a:schemeClr val="bg1"/>
                    </a:solidFill>
                  </a:rPr>
                  <a:t>Rate setting</a:t>
                </a:r>
              </a:p>
              <a:p>
                <a:pPr algn="ctr">
                  <a:defRPr/>
                </a:pPr>
                <a:r>
                  <a:rPr lang="nl-BE" dirty="0" smtClean="0">
                    <a:solidFill>
                      <a:schemeClr val="bg1"/>
                    </a:solidFill>
                  </a:rPr>
                  <a:t>&amp; </a:t>
                </a:r>
                <a:r>
                  <a:rPr lang="nl-BE" dirty="0" err="1" smtClean="0">
                    <a:solidFill>
                      <a:schemeClr val="bg1"/>
                    </a:solidFill>
                  </a:rPr>
                  <a:t>invoicing</a:t>
                </a:r>
                <a:endParaRPr lang="en-GB" dirty="0"/>
              </a:p>
            </p:txBody>
          </p:sp>
        </p:grpSp>
        <p:pic>
          <p:nvPicPr>
            <p:cNvPr id="46112" name="Picture 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en-GB" sz="300" dirty="0">
                  <a:solidFill>
                    <a:schemeClr val="bg1"/>
                  </a:solidFill>
                </a:endParaRPr>
              </a:p>
              <a:p>
                <a:pPr algn="ctr">
                  <a:defRPr/>
                </a:pPr>
                <a:r>
                  <a:rPr lang="nl-BE" dirty="0">
                    <a:solidFill>
                      <a:schemeClr val="bg1"/>
                    </a:solidFill>
                  </a:rPr>
                  <a:t>Create and send certificates</a:t>
                </a:r>
              </a:p>
              <a:p>
                <a:pPr>
                  <a:defRPr/>
                </a:pPr>
                <a:endParaRPr lang="en-GB" dirty="0">
                  <a:solidFill>
                    <a:schemeClr val="tx1">
                      <a:lumMod val="95000"/>
                      <a:lumOff val="5000"/>
                    </a:schemeClr>
                  </a:solidFill>
                </a:endParaRPr>
              </a:p>
            </p:txBody>
          </p:sp>
        </p:grpSp>
        <p:pic>
          <p:nvPicPr>
            <p:cNvPr id="46107" name="Picture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847" cy="1098550"/>
            <a:chOff x="5254692" y="1452701"/>
            <a:chExt cx="3566103" cy="1097874"/>
          </a:xfrm>
        </p:grpSpPr>
        <p:grpSp>
          <p:nvGrpSpPr>
            <p:cNvPr id="46101" name="Group 67"/>
            <p:cNvGrpSpPr>
              <a:grpSpLocks/>
            </p:cNvGrpSpPr>
            <p:nvPr/>
          </p:nvGrpSpPr>
          <p:grpSpPr bwMode="auto">
            <a:xfrm>
              <a:off x="5254692" y="1452701"/>
              <a:ext cx="3566103" cy="1088355"/>
              <a:chOff x="398612" y="5107746"/>
              <a:chExt cx="3374100" cy="1088355"/>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221962"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387956" y="5137889"/>
                <a:ext cx="2384756" cy="1058212"/>
              </a:xfrm>
              <a:prstGeom prst="rect">
                <a:avLst/>
              </a:prstGeom>
            </p:spPr>
            <p:txBody>
              <a:bodyPr>
                <a:normAutofit lnSpcReduction="10000"/>
              </a:bodyPr>
              <a:lstStyle/>
              <a:p>
                <a:pPr algn="ctr">
                  <a:defRPr/>
                </a:pPr>
                <a:endParaRPr lang="en-GB" sz="1000" dirty="0">
                  <a:solidFill>
                    <a:schemeClr val="bg1"/>
                  </a:solidFill>
                </a:endParaRPr>
              </a:p>
              <a:p>
                <a:pPr marL="92075" algn="ctr">
                  <a:defRPr/>
                </a:pPr>
                <a:r>
                  <a:rPr lang="nl-BE" dirty="0">
                    <a:solidFill>
                      <a:schemeClr val="bg1"/>
                    </a:solidFill>
                  </a:rPr>
                  <a:t>SumEHR, </a:t>
                </a:r>
                <a:endParaRPr lang="nl-BE" dirty="0" smtClean="0">
                  <a:solidFill>
                    <a:schemeClr val="bg1"/>
                  </a:solidFill>
                </a:endParaRPr>
              </a:p>
              <a:p>
                <a:pPr marL="92075" algn="ctr">
                  <a:defRPr/>
                </a:pPr>
                <a:r>
                  <a:rPr lang="nl-BE" dirty="0" err="1" smtClean="0">
                    <a:solidFill>
                      <a:schemeClr val="bg1"/>
                    </a:solidFill>
                  </a:rPr>
                  <a:t>medication</a:t>
                </a:r>
                <a:r>
                  <a:rPr lang="nl-BE" dirty="0" smtClean="0">
                    <a:solidFill>
                      <a:schemeClr val="bg1"/>
                    </a:solidFill>
                  </a:rPr>
                  <a:t> </a:t>
                </a:r>
                <a:r>
                  <a:rPr lang="nl-BE" dirty="0" err="1" smtClean="0">
                    <a:solidFill>
                      <a:schemeClr val="bg1"/>
                    </a:solidFill>
                  </a:rPr>
                  <a:t>schedule</a:t>
                </a:r>
                <a:r>
                  <a:rPr lang="nl-BE" dirty="0" smtClean="0">
                    <a:solidFill>
                      <a:schemeClr val="bg1"/>
                    </a:solidFill>
                  </a:rPr>
                  <a:t>, </a:t>
                </a:r>
              </a:p>
              <a:p>
                <a:pPr marL="92075" algn="ctr">
                  <a:defRPr/>
                </a:pPr>
                <a:r>
                  <a:rPr lang="nl-BE" dirty="0" smtClean="0">
                    <a:solidFill>
                      <a:schemeClr val="bg1"/>
                    </a:solidFill>
                  </a:rPr>
                  <a:t>... </a:t>
                </a:r>
                <a:r>
                  <a:rPr lang="nl-BE" dirty="0">
                    <a:solidFill>
                      <a:schemeClr val="bg1"/>
                    </a:solidFill>
                  </a:rPr>
                  <a:t>updates</a:t>
                </a:r>
              </a:p>
              <a:p>
                <a:pPr algn="ctr">
                  <a:defRPr/>
                </a:pPr>
                <a:endParaRPr lang="en-GB" dirty="0">
                  <a:solidFill>
                    <a:schemeClr val="tx1">
                      <a:lumMod val="95000"/>
                      <a:lumOff val="5000"/>
                    </a:schemeClr>
                  </a:solidFill>
                </a:endParaRPr>
              </a:p>
            </p:txBody>
          </p:sp>
        </p:grpSp>
        <p:pic>
          <p:nvPicPr>
            <p:cNvPr id="46102" name="Picture 6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dirty="0">
                  <a:solidFill>
                    <a:schemeClr val="bg1"/>
                  </a:solidFill>
                </a:endParaRPr>
              </a:p>
              <a:p>
                <a:pPr algn="ctr" eaLnBrk="1" hangingPunct="1"/>
                <a:r>
                  <a:rPr lang="nl-BE" dirty="0" err="1">
                    <a:solidFill>
                      <a:schemeClr val="bg1"/>
                    </a:solidFill>
                    <a:latin typeface="Arial" pitchFamily="34" charset="0"/>
                    <a:cs typeface="Arial" pitchFamily="34" charset="0"/>
                  </a:rPr>
                  <a:t>Send</a:t>
                </a:r>
                <a:r>
                  <a:rPr lang="nl-BE" dirty="0">
                    <a:solidFill>
                      <a:schemeClr val="bg1"/>
                    </a:solidFill>
                    <a:latin typeface="Arial" pitchFamily="34" charset="0"/>
                    <a:cs typeface="Arial" pitchFamily="34" charset="0"/>
                  </a:rPr>
                  <a:t> report </a:t>
                </a:r>
                <a:r>
                  <a:rPr lang="nl-BE" dirty="0" err="1">
                    <a:solidFill>
                      <a:schemeClr val="bg1"/>
                    </a:solidFill>
                    <a:latin typeface="Arial" pitchFamily="34" charset="0"/>
                    <a:cs typeface="Arial" pitchFamily="34" charset="0"/>
                  </a:rPr>
                  <a:t>to</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GMF </a:t>
                </a:r>
                <a:r>
                  <a:rPr lang="nl-BE" dirty="0" err="1">
                    <a:solidFill>
                      <a:schemeClr val="bg1"/>
                    </a:solidFill>
                    <a:latin typeface="Arial" pitchFamily="34" charset="0"/>
                    <a:cs typeface="Arial" pitchFamily="34" charset="0"/>
                  </a:rPr>
                  <a:t>holder</a:t>
                </a:r>
                <a:endParaRPr lang="nl-BE" dirty="0">
                  <a:solidFill>
                    <a:schemeClr val="bg1"/>
                  </a:solidFill>
                  <a:latin typeface="Arial" pitchFamily="34" charset="0"/>
                  <a:cs typeface="Arial" pitchFamily="34" charset="0"/>
                </a:endParaRPr>
              </a:p>
            </p:txBody>
          </p:sp>
        </p:grpSp>
        <p:pic>
          <p:nvPicPr>
            <p:cNvPr id="4609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099177" y="3624263"/>
            <a:ext cx="2721296" cy="1090612"/>
            <a:chOff x="6099177" y="3624263"/>
            <a:chExt cx="2721296" cy="1090612"/>
          </a:xfrm>
        </p:grpSpPr>
        <p:sp>
          <p:nvSpPr>
            <p:cNvPr id="51" name="Rectangle 50"/>
            <p:cNvSpPr/>
            <p:nvPr/>
          </p:nvSpPr>
          <p:spPr bwMode="auto">
            <a:xfrm>
              <a:off x="6099177" y="3624263"/>
              <a:ext cx="982663" cy="10795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bwMode="auto">
            <a:xfrm>
              <a:off x="7080252" y="3625850"/>
              <a:ext cx="1596204" cy="108902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6958015" y="3663950"/>
              <a:ext cx="186245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dirty="0">
                <a:solidFill>
                  <a:schemeClr val="bg1"/>
                </a:solidFill>
              </a:endParaRPr>
            </a:p>
            <a:p>
              <a:pPr eaLnBrk="1" hangingPunct="1"/>
              <a:endParaRPr lang="en-GB" sz="1000" dirty="0">
                <a:solidFill>
                  <a:schemeClr val="bg1"/>
                </a:solidFill>
              </a:endParaRPr>
            </a:p>
            <a:p>
              <a:pPr eaLnBrk="1" hangingPunct="1"/>
              <a:r>
                <a:rPr lang="nl-BE" dirty="0">
                  <a:solidFill>
                    <a:schemeClr val="bg1"/>
                  </a:solidFill>
                </a:rPr>
                <a:t>  </a:t>
              </a:r>
              <a:r>
                <a:rPr lang="nl-BE" dirty="0" smtClean="0">
                  <a:solidFill>
                    <a:schemeClr val="bg1"/>
                  </a:solidFill>
                </a:rPr>
                <a:t> </a:t>
              </a:r>
              <a:r>
                <a:rPr lang="nl-BE" dirty="0" err="1" smtClean="0">
                  <a:solidFill>
                    <a:schemeClr val="bg1"/>
                  </a:solidFill>
                  <a:latin typeface="Arial" pitchFamily="34" charset="0"/>
                  <a:cs typeface="Arial" pitchFamily="34" charset="0"/>
                </a:rPr>
                <a:t>Registrations</a:t>
              </a:r>
              <a:endParaRPr lang="nl-BE" dirty="0">
                <a:solidFill>
                  <a:schemeClr val="bg1"/>
                </a:solidFill>
              </a:endParaRPr>
            </a:p>
          </p:txBody>
        </p:sp>
      </p:grpSp>
      <p:pic>
        <p:nvPicPr>
          <p:cNvPr id="4609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6475" y="3677950"/>
            <a:ext cx="993427" cy="99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11/03/2016</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7</a:t>
            </a:fld>
            <a:endParaRPr lang="en-US"/>
          </a:p>
        </p:txBody>
      </p:sp>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flipH="1" flipV="1">
              <a:off x="5320511"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804704" y="3183925"/>
              <a:ext cx="1554362" cy="1349153"/>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smtClean="0">
                  <a:solidFill>
                    <a:schemeClr val="bg1"/>
                  </a:solidFill>
                </a:rPr>
                <a:t>Adminis-trative</a:t>
              </a:r>
              <a:endParaRPr lang="nl-BE" dirty="0">
                <a:solidFill>
                  <a:schemeClr val="bg1"/>
                </a:solidFill>
              </a:endParaRPr>
            </a:p>
          </p:txBody>
        </p:sp>
      </p:grpSp>
    </p:spTree>
    <p:extLst>
      <p:ext uri="{BB962C8B-B14F-4D97-AF65-F5344CB8AC3E}">
        <p14:creationId xmlns:p14="http://schemas.microsoft.com/office/powerpoint/2010/main" val="119851720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092"/>
                                        </p:tgtEl>
                                        <p:attrNameLst>
                                          <p:attrName>style.visibility</p:attrName>
                                        </p:attrNameLst>
                                      </p:cBhvr>
                                      <p:to>
                                        <p:strVal val="visible"/>
                                      </p:to>
                                    </p:set>
                                    <p:animEffect transition="in" filter="wipe(up)">
                                      <p:cBhvr>
                                        <p:cTn id="26" dur="500"/>
                                        <p:tgtEl>
                                          <p:spTgt spid="46092"/>
                                        </p:tgtEl>
                                      </p:cBhvr>
                                    </p:animEffect>
                                  </p:childTnLst>
                                </p:cTn>
                              </p:par>
                              <p:par>
                                <p:cTn id="27" presetID="2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3E6E5A"/>
                </a:solidFill>
              </a:rPr>
              <a:t>eHealth</a:t>
            </a:r>
            <a:r>
              <a:rPr lang="nl-BE" dirty="0" smtClean="0"/>
              <a:t> </a:t>
            </a:r>
            <a:r>
              <a:rPr lang="nl-BE" dirty="0" err="1" smtClean="0"/>
              <a:t>Roadmap</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End of 2012: </a:t>
            </a:r>
            <a:r>
              <a:rPr lang="nl-BE" dirty="0" err="1" smtClean="0"/>
              <a:t>organisation</a:t>
            </a:r>
            <a:r>
              <a:rPr lang="nl-BE" dirty="0" smtClean="0"/>
              <a:t> of a </a:t>
            </a:r>
            <a:r>
              <a:rPr lang="nl-BE" dirty="0" err="1" smtClean="0"/>
              <a:t>Round</a:t>
            </a:r>
            <a:r>
              <a:rPr lang="nl-BE" dirty="0" smtClean="0"/>
              <a:t> </a:t>
            </a:r>
            <a:r>
              <a:rPr lang="nl-BE" dirty="0" err="1" smtClean="0"/>
              <a:t>table</a:t>
            </a:r>
            <a:r>
              <a:rPr lang="nl-BE" dirty="0" smtClean="0"/>
              <a:t> conference on </a:t>
            </a:r>
            <a:r>
              <a:rPr lang="nl-BE" dirty="0" err="1" smtClean="0"/>
              <a:t>the</a:t>
            </a:r>
            <a:r>
              <a:rPr lang="nl-BE" dirty="0" smtClean="0"/>
              <a:t> </a:t>
            </a:r>
            <a:r>
              <a:rPr lang="nl-BE" dirty="0" err="1" smtClean="0"/>
              <a:t>priorities</a:t>
            </a:r>
            <a:r>
              <a:rPr lang="nl-BE" dirty="0" smtClean="0"/>
              <a:t> </a:t>
            </a:r>
            <a:r>
              <a:rPr lang="nl-BE" dirty="0" err="1" smtClean="0"/>
              <a:t>for</a:t>
            </a:r>
            <a:r>
              <a:rPr lang="nl-BE" dirty="0" smtClean="0"/>
              <a:t> </a:t>
            </a:r>
            <a:r>
              <a:rPr lang="nl-BE" dirty="0" err="1" smtClean="0"/>
              <a:t>computerising</a:t>
            </a:r>
            <a:r>
              <a:rPr lang="nl-BE" dirty="0" smtClean="0"/>
              <a:t> </a:t>
            </a:r>
            <a:r>
              <a:rPr lang="nl-BE" dirty="0" err="1" smtClean="0"/>
              <a:t>the</a:t>
            </a:r>
            <a:r>
              <a:rPr lang="nl-BE" dirty="0" smtClean="0"/>
              <a:t> health sector</a:t>
            </a:r>
          </a:p>
          <a:p>
            <a:endParaRPr lang="nl-BE" dirty="0" smtClean="0"/>
          </a:p>
          <a:p>
            <a:r>
              <a:rPr lang="nl-BE" dirty="0" err="1" smtClean="0"/>
              <a:t>Participation</a:t>
            </a:r>
            <a:r>
              <a:rPr lang="nl-BE" dirty="0" smtClean="0"/>
              <a:t> of </a:t>
            </a:r>
            <a:r>
              <a:rPr lang="nl-BE" dirty="0" err="1" smtClean="0"/>
              <a:t>about</a:t>
            </a:r>
            <a:r>
              <a:rPr lang="nl-BE" dirty="0" smtClean="0"/>
              <a:t> 300 </a:t>
            </a:r>
            <a:r>
              <a:rPr lang="nl-BE" dirty="0" err="1" smtClean="0"/>
              <a:t>people</a:t>
            </a:r>
            <a:r>
              <a:rPr lang="nl-BE" dirty="0" smtClean="0"/>
              <a:t> </a:t>
            </a:r>
            <a:r>
              <a:rPr lang="nl-BE" dirty="0" err="1" smtClean="0"/>
              <a:t>involved</a:t>
            </a:r>
            <a:r>
              <a:rPr lang="nl-BE" dirty="0" smtClean="0"/>
              <a:t> in </a:t>
            </a:r>
            <a:r>
              <a:rPr lang="nl-BE" dirty="0" err="1" smtClean="0"/>
              <a:t>the</a:t>
            </a:r>
            <a:r>
              <a:rPr lang="nl-BE" dirty="0" smtClean="0"/>
              <a:t> sector</a:t>
            </a:r>
          </a:p>
          <a:p>
            <a:endParaRPr lang="nl-BE" dirty="0" smtClean="0"/>
          </a:p>
          <a:p>
            <a:r>
              <a:rPr lang="nl-BE" dirty="0" err="1" smtClean="0"/>
              <a:t>Result</a:t>
            </a:r>
            <a:r>
              <a:rPr lang="nl-BE" dirty="0" smtClean="0"/>
              <a:t>: </a:t>
            </a:r>
            <a:r>
              <a:rPr lang="nl-BE" dirty="0" smtClean="0">
                <a:solidFill>
                  <a:srgbClr val="3E6E5A"/>
                </a:solidFill>
              </a:rPr>
              <a:t>eHealth</a:t>
            </a:r>
            <a:r>
              <a:rPr lang="nl-BE" dirty="0" smtClean="0"/>
              <a:t> </a:t>
            </a:r>
            <a:r>
              <a:rPr lang="nl-BE" dirty="0" err="1" smtClean="0"/>
              <a:t>Roadmap</a:t>
            </a:r>
            <a:r>
              <a:rPr lang="nl-BE" dirty="0" smtClean="0"/>
              <a:t> </a:t>
            </a:r>
            <a:r>
              <a:rPr lang="nl-BE" dirty="0" err="1" smtClean="0"/>
              <a:t>providing</a:t>
            </a:r>
            <a:r>
              <a:rPr lang="nl-BE" dirty="0" smtClean="0"/>
              <a:t> concrete targets </a:t>
            </a:r>
            <a:r>
              <a:rPr lang="nl-BE" dirty="0" err="1" smtClean="0"/>
              <a:t>for</a:t>
            </a:r>
            <a:r>
              <a:rPr lang="nl-BE" dirty="0" smtClean="0"/>
              <a:t> </a:t>
            </a:r>
            <a:r>
              <a:rPr lang="nl-BE" dirty="0" err="1" smtClean="0"/>
              <a:t>the</a:t>
            </a:r>
            <a:r>
              <a:rPr lang="nl-BE" dirty="0" smtClean="0"/>
              <a:t> next 5 </a:t>
            </a:r>
            <a:r>
              <a:rPr lang="nl-BE" dirty="0" err="1" smtClean="0"/>
              <a:t>years</a:t>
            </a:r>
            <a:endParaRPr lang="nl-BE" dirty="0" smtClean="0"/>
          </a:p>
          <a:p>
            <a:endParaRPr lang="nl-BE" dirty="0" smtClean="0"/>
          </a:p>
          <a:p>
            <a:r>
              <a:rPr lang="nl-BE" dirty="0" smtClean="0"/>
              <a:t>2015: update of </a:t>
            </a:r>
            <a:r>
              <a:rPr lang="nl-BE" dirty="0" err="1" smtClean="0"/>
              <a:t>the</a:t>
            </a:r>
            <a:r>
              <a:rPr lang="nl-BE" dirty="0" smtClean="0"/>
              <a:t> </a:t>
            </a:r>
            <a:r>
              <a:rPr lang="nl-BE" dirty="0" smtClean="0">
                <a:solidFill>
                  <a:srgbClr val="3E6E5A"/>
                </a:solidFill>
              </a:rPr>
              <a:t>eHealth</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en-US" smtClean="0"/>
              <a:t>11/03/2016</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Tree>
    <p:extLst>
      <p:ext uri="{BB962C8B-B14F-4D97-AF65-F5344CB8AC3E}">
        <p14:creationId xmlns:p14="http://schemas.microsoft.com/office/powerpoint/2010/main" val="18781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3E6E5A"/>
                </a:solidFill>
              </a:rPr>
              <a:t>eHealth</a:t>
            </a:r>
            <a:r>
              <a:rPr lang="nl-BE" dirty="0" smtClean="0"/>
              <a:t> </a:t>
            </a:r>
            <a:r>
              <a:rPr lang="nl-BE" dirty="0" err="1" smtClean="0"/>
              <a:t>Roadmap</a:t>
            </a:r>
            <a:r>
              <a:rPr lang="nl-BE" dirty="0" smtClean="0"/>
              <a:t> 2015-2019</a:t>
            </a:r>
            <a:endParaRPr lang="fr-BE" dirty="0"/>
          </a:p>
        </p:txBody>
      </p:sp>
      <p:sp>
        <p:nvSpPr>
          <p:cNvPr id="3" name="Content Placeholder 2"/>
          <p:cNvSpPr>
            <a:spLocks noGrp="1"/>
          </p:cNvSpPr>
          <p:nvPr>
            <p:ph idx="1"/>
          </p:nvPr>
        </p:nvSpPr>
        <p:spPr/>
        <p:txBody>
          <a:bodyPr/>
          <a:lstStyle/>
          <a:p>
            <a:r>
              <a:rPr lang="nl-BE" smtClean="0"/>
              <a:t>Principles</a:t>
            </a:r>
          </a:p>
          <a:p>
            <a:pPr lvl="1"/>
            <a:r>
              <a:rPr lang="nl-BE" smtClean="0"/>
              <a:t>cooperation: coalition of the willing</a:t>
            </a:r>
          </a:p>
          <a:p>
            <a:pPr lvl="1"/>
            <a:r>
              <a:rPr lang="nl-BE" smtClean="0"/>
              <a:t>involvement of all stakeholders </a:t>
            </a:r>
          </a:p>
          <a:p>
            <a:pPr lvl="1"/>
            <a:r>
              <a:rPr lang="nl-BE" smtClean="0"/>
              <a:t>empowerment of all stakeholders</a:t>
            </a:r>
          </a:p>
          <a:p>
            <a:pPr lvl="1"/>
            <a:r>
              <a:rPr lang="nl-BE" smtClean="0"/>
              <a:t>reliable basic services and business continuity actions</a:t>
            </a:r>
            <a:endParaRPr lang="fr-BE" smtClean="0"/>
          </a:p>
          <a:p>
            <a:pPr lvl="1"/>
            <a:r>
              <a:rPr lang="nl-BE" smtClean="0"/>
              <a:t>simplification where possible</a:t>
            </a:r>
          </a:p>
          <a:p>
            <a:pPr lvl="1"/>
            <a:r>
              <a:rPr lang="nl-BE" smtClean="0"/>
              <a:t>emphasis on concrete results rather than on everlasting discussions </a:t>
            </a:r>
          </a:p>
          <a:p>
            <a:pPr lvl="1"/>
            <a:r>
              <a:rPr lang="nl-BE" smtClean="0"/>
              <a:t>steady </a:t>
            </a:r>
            <a:r>
              <a:rPr lang="en-BZ" smtClean="0"/>
              <a:t>progress</a:t>
            </a:r>
            <a:r>
              <a:rPr lang="nl-BE" smtClean="0"/>
              <a:t> because of SMART goals and action points</a:t>
            </a:r>
          </a:p>
          <a:p>
            <a:pPr lvl="1"/>
            <a:r>
              <a:rPr lang="en-BZ" smtClean="0"/>
              <a:t>multidisciplinary</a:t>
            </a:r>
            <a:r>
              <a:rPr lang="nl-BE" smtClean="0"/>
              <a:t> approach, including training and financial aspects </a:t>
            </a:r>
          </a:p>
          <a:p>
            <a:pPr lvl="1"/>
            <a:r>
              <a:rPr lang="nl-BE" smtClean="0"/>
              <a:t>basis for synergies necessary for high-quality and affordable health care </a:t>
            </a:r>
            <a:endParaRPr lang="nl-BE" dirty="0" smtClean="0"/>
          </a:p>
        </p:txBody>
      </p:sp>
      <p:sp>
        <p:nvSpPr>
          <p:cNvPr id="6" name="Date Placeholder 5"/>
          <p:cNvSpPr>
            <a:spLocks noGrp="1"/>
          </p:cNvSpPr>
          <p:nvPr>
            <p:ph type="dt" sz="half" idx="10"/>
          </p:nvPr>
        </p:nvSpPr>
        <p:spPr/>
        <p:txBody>
          <a:bodyPr/>
          <a:lstStyle/>
          <a:p>
            <a:r>
              <a:rPr lang="en-US" smtClean="0"/>
              <a:t>11/03/2016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9</a:t>
            </a:fld>
            <a:endParaRPr lang="en-US" dirty="0"/>
          </a:p>
        </p:txBody>
      </p:sp>
    </p:spTree>
    <p:extLst>
      <p:ext uri="{BB962C8B-B14F-4D97-AF65-F5344CB8AC3E}">
        <p14:creationId xmlns:p14="http://schemas.microsoft.com/office/powerpoint/2010/main" val="917448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6157</TotalTime>
  <Words>2347</Words>
  <Application>Microsoft Office PowerPoint</Application>
  <PresentationFormat>On-screen Show (4:3)</PresentationFormat>
  <Paragraphs>601</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eHealth: state of affairs and perspectives</vt:lpstr>
      <vt:lpstr>Some evolutions in health care</vt:lpstr>
      <vt:lpstr>The reported evolutions require...</vt:lpstr>
      <vt:lpstr>Electronic communication also stimulates…</vt:lpstr>
      <vt:lpstr>PowerPoint Presentation</vt:lpstr>
      <vt:lpstr>PowerPoint Presentation</vt:lpstr>
      <vt:lpstr>PowerPoint Presentation</vt:lpstr>
      <vt:lpstr>eHealth Roadmap 2015-2019</vt:lpstr>
      <vt:lpstr>eHealth Roadmap 2015-2019</vt:lpstr>
      <vt:lpstr>Nexus effect</vt:lpstr>
      <vt:lpstr>Roadmap 2.0</vt:lpstr>
      <vt:lpstr>Roadmap 2.0</vt:lpstr>
      <vt:lpstr>Roadmap 2.0</vt:lpstr>
      <vt:lpstr>Roadmap 2.0</vt:lpstr>
      <vt:lpstr>Roadmap 2.0</vt:lpstr>
      <vt:lpstr>Roadmap 2.0</vt:lpstr>
      <vt:lpstr>Roadmap 2.0</vt:lpstr>
      <vt:lpstr>Roadmap 2.0</vt:lpstr>
      <vt:lpstr>www.plan-egezondheid.be</vt:lpstr>
      <vt:lpstr>Focus: GMF* = EMF =&gt; SumEHR</vt:lpstr>
      <vt:lpstr>Focus: GMF = EMF =&gt; Sumehr</vt:lpstr>
      <vt:lpstr>Focus: GMF = EMF =&gt; Sumehr</vt:lpstr>
      <vt:lpstr>Focus: Hubs &amp; Metahub</vt:lpstr>
      <vt:lpstr>Focus: Hubs &amp; Metahub</vt:lpstr>
      <vt:lpstr>Hubs &amp; Metahub</vt:lpstr>
      <vt:lpstr>Hubs &amp; Metahub system</vt:lpstr>
      <vt:lpstr>Hubs &amp; Metahub system before</vt:lpstr>
      <vt:lpstr>Hubs &amp; Metahub system today</vt:lpstr>
      <vt:lpstr>Extramural data</vt:lpstr>
      <vt:lpstr>Hubs &amp; Metahub</vt:lpstr>
      <vt:lpstr>Hubs &amp; Metahub</vt:lpstr>
      <vt:lpstr>Focus: Informed consent</vt:lpstr>
      <vt:lpstr>Focus: Informed consent</vt:lpstr>
      <vt:lpstr>eHealthConsent</vt:lpstr>
      <vt:lpstr>Focus: Informed consent</vt:lpstr>
      <vt:lpstr>www.patientconsent.be</vt:lpstr>
      <vt:lpstr>www.patientconsent.be/folder</vt:lpstr>
      <vt:lpstr>Focus: Informed consent</vt:lpstr>
      <vt:lpstr>Focus: eHealthBox</vt:lpstr>
      <vt:lpstr>Focus: eHealthBox</vt:lpstr>
      <vt:lpstr>  Role and responsibility of the eHealth platform </vt:lpstr>
      <vt:lpstr>10 Tasks</vt:lpstr>
      <vt:lpstr>10 Tasks</vt:lpstr>
      <vt:lpstr>Basic Architecture</vt:lpstr>
      <vt:lpstr>10 Basic services</vt:lpstr>
      <vt:lpstr>www.ehealth.fgov.be</vt:lpstr>
      <vt:lpstr>PowerPoint Presentation</vt:lpstr>
      <vt:lpstr>THANK YOU!  ANY Questions?</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Ann-Sophie Gewelt</cp:lastModifiedBy>
  <cp:revision>273</cp:revision>
  <cp:lastPrinted>2015-01-05T10:57:53Z</cp:lastPrinted>
  <dcterms:created xsi:type="dcterms:W3CDTF">2014-04-14T09:14:56Z</dcterms:created>
  <dcterms:modified xsi:type="dcterms:W3CDTF">2016-03-09T11:33:20Z</dcterms:modified>
</cp:coreProperties>
</file>