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54"/>
  </p:notesMasterIdLst>
  <p:handoutMasterIdLst>
    <p:handoutMasterId r:id="rId55"/>
  </p:handoutMasterIdLst>
  <p:sldIdLst>
    <p:sldId id="332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341" r:id="rId10"/>
    <p:sldId id="343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268" r:id="rId20"/>
    <p:sldId id="269" r:id="rId21"/>
    <p:sldId id="342" r:id="rId22"/>
    <p:sldId id="271" r:id="rId23"/>
    <p:sldId id="275" r:id="rId24"/>
    <p:sldId id="276" r:id="rId25"/>
    <p:sldId id="347" r:id="rId26"/>
    <p:sldId id="277" r:id="rId27"/>
    <p:sldId id="336" r:id="rId28"/>
    <p:sldId id="337" r:id="rId29"/>
    <p:sldId id="339" r:id="rId30"/>
    <p:sldId id="278" r:id="rId31"/>
    <p:sldId id="279" r:id="rId32"/>
    <p:sldId id="350" r:id="rId33"/>
    <p:sldId id="353" r:id="rId34"/>
    <p:sldId id="364" r:id="rId35"/>
    <p:sldId id="365" r:id="rId36"/>
    <p:sldId id="366" r:id="rId37"/>
    <p:sldId id="367" r:id="rId38"/>
    <p:sldId id="346" r:id="rId39"/>
    <p:sldId id="368" r:id="rId40"/>
    <p:sldId id="369" r:id="rId41"/>
    <p:sldId id="307" r:id="rId42"/>
    <p:sldId id="308" r:id="rId43"/>
    <p:sldId id="370" r:id="rId44"/>
    <p:sldId id="371" r:id="rId45"/>
    <p:sldId id="372" r:id="rId46"/>
    <p:sldId id="373" r:id="rId47"/>
    <p:sldId id="374" r:id="rId48"/>
    <p:sldId id="375" r:id="rId49"/>
    <p:sldId id="317" r:id="rId50"/>
    <p:sldId id="319" r:id="rId51"/>
    <p:sldId id="345" r:id="rId52"/>
    <p:sldId id="331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28" autoAdjust="0"/>
  </p:normalViewPr>
  <p:slideViewPr>
    <p:cSldViewPr snapToGrid="0" snapToObjects="1">
      <p:cViewPr varScale="1">
        <p:scale>
          <a:sx n="101" d="100"/>
          <a:sy n="101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t>Via de eID van de patiënt</a:t>
          </a:r>
          <a:endParaRPr lang="nl-BE" sz="2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t>Authenticatie van de identiteit van de patiënt</a:t>
          </a:r>
          <a:endParaRPr lang="nl-BE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34490C8B-2247-4E32-894B-BE662C9FFFD3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rPr lang="fr-BE" b="0" dirty="0" smtClean="0"/>
            <a:t>Controle van de verzekerbaarheid</a:t>
          </a:r>
          <a:endParaRPr lang="nl-BE" dirty="0"/>
        </a:p>
      </dgm:t>
    </dgm:pt>
    <dgm:pt modelId="{A32F660C-9046-4ADA-9732-63E181EE52E5}" type="parTrans" cxnId="{0921C39E-B6AD-4BBC-8885-9E7EB0E03D29}">
      <dgm:prSet/>
      <dgm:spPr/>
      <dgm:t>
        <a:bodyPr/>
        <a:lstStyle/>
        <a:p>
          <a:endParaRPr lang="en-US"/>
        </a:p>
      </dgm:t>
    </dgm:pt>
    <dgm:pt modelId="{55134588-2800-49BF-8B90-F73AD7FAAB0B}" type="sibTrans" cxnId="{0921C39E-B6AD-4BBC-8885-9E7EB0E03D29}">
      <dgm:prSet/>
      <dgm:spPr/>
      <dgm:t>
        <a:bodyPr/>
        <a:lstStyle/>
        <a:p>
          <a:endParaRPr lang="en-US"/>
        </a:p>
      </dgm:t>
    </dgm:pt>
    <dgm:pt modelId="{35715EF4-ADAC-4047-A852-40F52946840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t>GMD?</a:t>
          </a:r>
          <a:endParaRPr lang="nl-BE" dirty="0"/>
        </a:p>
      </dgm:t>
    </dgm:pt>
    <dgm:pt modelId="{A7719D87-96F8-4FB5-B829-94CE47A688AF}" type="parTrans" cxnId="{4FBC4A24-DA44-4919-BDC4-95EBB63DA4B6}">
      <dgm:prSet/>
      <dgm:spPr/>
      <dgm:t>
        <a:bodyPr/>
        <a:lstStyle/>
        <a:p>
          <a:endParaRPr lang="en-US"/>
        </a:p>
      </dgm:t>
    </dgm:pt>
    <dgm:pt modelId="{6DD83869-7934-4496-87FA-2596FE85C266}" type="sibTrans" cxnId="{4FBC4A24-DA44-4919-BDC4-95EBB63DA4B6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C2D81-6A4B-4224-AAE4-337FD69F90AE}" type="presOf" srcId="{283E63E5-401D-47F3-B99A-0A8B0671698F}" destId="{4F5301D4-6D10-4291-8DF6-6956AF37A1EA}" srcOrd="0" destOrd="0" presId="urn:microsoft.com/office/officeart/2005/8/layout/vList5"/>
    <dgm:cxn modelId="{4FBC4A24-DA44-4919-BDC4-95EBB63DA4B6}" srcId="{CB8410C7-D6F2-43A6-AD81-C74A81EE903F}" destId="{35715EF4-ADAC-4047-A852-40F529468407}" srcOrd="2" destOrd="0" parTransId="{A7719D87-96F8-4FB5-B829-94CE47A688AF}" sibTransId="{6DD83869-7934-4496-87FA-2596FE85C266}"/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DCE1D5B8-275E-44EA-935E-F911C4F4ECFE}" type="presOf" srcId="{9ED7CC8B-16A7-4240-9857-889C660DF3CC}" destId="{F13FEE27-CFB8-4A27-A48D-DB155A6B42B7}" srcOrd="0" destOrd="0" presId="urn:microsoft.com/office/officeart/2005/8/layout/vList5"/>
    <dgm:cxn modelId="{87112453-3185-4900-8948-6FB1896B8510}" type="presOf" srcId="{35715EF4-ADAC-4047-A852-40F529468407}" destId="{F13FEE27-CFB8-4A27-A48D-DB155A6B42B7}" srcOrd="0" destOrd="2" presId="urn:microsoft.com/office/officeart/2005/8/layout/vList5"/>
    <dgm:cxn modelId="{0921C39E-B6AD-4BBC-8885-9E7EB0E03D29}" srcId="{CB8410C7-D6F2-43A6-AD81-C74A81EE903F}" destId="{34490C8B-2247-4E32-894B-BE662C9FFFD3}" srcOrd="1" destOrd="0" parTransId="{A32F660C-9046-4ADA-9732-63E181EE52E5}" sibTransId="{55134588-2800-49BF-8B90-F73AD7FAAB0B}"/>
    <dgm:cxn modelId="{4B4C87A1-0B8D-49A8-BCA4-997169F803B1}" type="presOf" srcId="{CB8410C7-D6F2-43A6-AD81-C74A81EE903F}" destId="{6273677B-BEF3-4B28-96B6-2A414649EAEE}" srcOrd="0" destOrd="0" presId="urn:microsoft.com/office/officeart/2005/8/layout/vList5"/>
    <dgm:cxn modelId="{849FFC1B-297D-4791-8B81-424D0AA0C358}" type="presOf" srcId="{34490C8B-2247-4E32-894B-BE662C9FFFD3}" destId="{F13FEE27-CFB8-4A27-A48D-DB155A6B42B7}" srcOrd="0" destOrd="1" presId="urn:microsoft.com/office/officeart/2005/8/layout/vList5"/>
    <dgm:cxn modelId="{2114D478-C0EF-4287-927E-2E23817AA672}" type="presParOf" srcId="{4F5301D4-6D10-4291-8DF6-6956AF37A1EA}" destId="{88B521AE-D9F3-4F7D-B4C1-A88FFE9E2366}" srcOrd="0" destOrd="0" presId="urn:microsoft.com/office/officeart/2005/8/layout/vList5"/>
    <dgm:cxn modelId="{CCC318C0-B2F1-4BAA-BF59-38E2B13CBA42}" type="presParOf" srcId="{88B521AE-D9F3-4F7D-B4C1-A88FFE9E2366}" destId="{6273677B-BEF3-4B28-96B6-2A414649EAEE}" srcOrd="0" destOrd="0" presId="urn:microsoft.com/office/officeart/2005/8/layout/vList5"/>
    <dgm:cxn modelId="{055E837B-08DC-40F1-B2DE-6085E8A73EA8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Coördinatie van elektronische deelprocessen</a:t>
          </a:r>
          <a:endParaRPr lang="nl-BE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Portaal </a:t>
          </a:r>
          <a:endParaRPr lang="nl-BE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Geïntegreerd gebruikers- en toegangsbeheer</a:t>
          </a:r>
          <a:endParaRPr lang="nl-BE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Beheer van loggings</a:t>
          </a:r>
          <a:endParaRPr lang="nl-BE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Systeem voor end-to-end vercijfering</a:t>
          </a:r>
          <a:endParaRPr lang="nl-BE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t>Codering en anonimisering</a:t>
          </a:r>
          <a:endParaRPr lang="nl-BE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t>Raadpleging van het Rijksregister en van de KSZ-registers</a:t>
          </a:r>
          <a:endParaRPr lang="nl-BE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t>Verwijzingsrepertorium (metahub)</a:t>
          </a:r>
          <a:endParaRPr lang="nl-BE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9A50E15-8F33-49F0-B3E1-41F04A9C6C75}" type="presOf" srcId="{66800CA2-1263-488B-9901-BF5AA9A26379}" destId="{22C56DC3-2158-416C-A2CA-0A41276F6E72}" srcOrd="0" destOrd="0" presId="urn:microsoft.com/office/officeart/2008/layout/PictureStrips"/>
    <dgm:cxn modelId="{564DAABC-3D6F-47E5-9365-3B8109CE791E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E7D40263-A98A-4245-993E-FF40D6326670}" type="presOf" srcId="{53250AAA-89D6-4377-B3C0-0E5BF972A3C0}" destId="{411BB13E-A3FD-42F9-8D3A-DD2DDC4A3516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3E99F778-66E9-4AA7-825D-0AD4A37B0A9F}" type="presOf" srcId="{DE482DF0-5C86-4767-9CE5-54725DF28573}" destId="{4F50CB91-2850-4662-936D-F5CF85EB32D2}" srcOrd="0" destOrd="0" presId="urn:microsoft.com/office/officeart/2008/layout/PictureStrips"/>
    <dgm:cxn modelId="{B08242E0-DF15-476C-B1DE-873CE6B41610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A5FC7250-AC68-44BD-ABCB-59CDBABB7B7B}" type="presOf" srcId="{ADE4E262-EB9E-448C-8B46-6B6521E6B92F}" destId="{E0757731-3698-433B-8E7C-2EB749869931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304DBA32-49F3-41B1-8D5C-B71BCC61DEEA}" type="presOf" srcId="{D1B0C0D0-7AB7-487B-ADF8-3BB3DD4E9EE7}" destId="{9E029134-162C-442E-A062-F55ADB999C33}" srcOrd="0" destOrd="0" presId="urn:microsoft.com/office/officeart/2008/layout/PictureStrips"/>
    <dgm:cxn modelId="{23B03727-E715-4CF6-8EA1-EA77472CB6C3}" type="presOf" srcId="{AE2357B3-F8D1-4E13-B807-E393E9FC5539}" destId="{DC5DD086-89E5-4CD9-B1D2-0E7FF2C522A2}" srcOrd="0" destOrd="0" presId="urn:microsoft.com/office/officeart/2008/layout/PictureStrips"/>
    <dgm:cxn modelId="{1F8C4892-3CCD-48D1-8871-AF3348FD3971}" type="presOf" srcId="{81FDCA61-7A32-4339-89E8-DD3704FB86F4}" destId="{6F6ACCCA-7573-4F27-BB76-D1BFA52EAEE3}" srcOrd="0" destOrd="0" presId="urn:microsoft.com/office/officeart/2008/layout/PictureStrips"/>
    <dgm:cxn modelId="{33DC8B80-E800-4B43-9AC2-D5557373A9A4}" type="presOf" srcId="{E7919EDD-7680-4985-B198-1CBB0F9E96AC}" destId="{7A8D609C-F894-4686-8594-F633FD78C201}" srcOrd="0" destOrd="0" presId="urn:microsoft.com/office/officeart/2008/layout/PictureStrips"/>
    <dgm:cxn modelId="{EB73D509-B700-451F-84B3-674C2711F070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3FEFD500-53DB-468A-898C-ACA38E18B998}" type="presParOf" srcId="{9E029134-162C-442E-A062-F55ADB999C33}" destId="{60E777AF-AE30-4678-946F-1FF94928EBDC}" srcOrd="0" destOrd="0" presId="urn:microsoft.com/office/officeart/2008/layout/PictureStrips"/>
    <dgm:cxn modelId="{D524AFBB-A47D-402B-8AEE-E4063BD3C1C8}" type="presParOf" srcId="{60E777AF-AE30-4678-946F-1FF94928EBDC}" destId="{7A8D609C-F894-4686-8594-F633FD78C201}" srcOrd="0" destOrd="0" presId="urn:microsoft.com/office/officeart/2008/layout/PictureStrips"/>
    <dgm:cxn modelId="{6CA938DF-E4E7-4687-B0E3-280DFBD6086F}" type="presParOf" srcId="{60E777AF-AE30-4678-946F-1FF94928EBDC}" destId="{8B00EC11-24E0-4E0C-8101-DB576F31F9D2}" srcOrd="1" destOrd="0" presId="urn:microsoft.com/office/officeart/2008/layout/PictureStrips"/>
    <dgm:cxn modelId="{8114A501-0DDD-4EDA-92B6-4BA059CF70CE}" type="presParOf" srcId="{9E029134-162C-442E-A062-F55ADB999C33}" destId="{7105A6FE-D318-4A98-A922-671C581530DC}" srcOrd="1" destOrd="0" presId="urn:microsoft.com/office/officeart/2008/layout/PictureStrips"/>
    <dgm:cxn modelId="{875DCD02-C994-4FD2-B92F-F50177DA1847}" type="presParOf" srcId="{9E029134-162C-442E-A062-F55ADB999C33}" destId="{85CFEB57-FC52-4321-A97D-3211B5D63D4D}" srcOrd="2" destOrd="0" presId="urn:microsoft.com/office/officeart/2008/layout/PictureStrips"/>
    <dgm:cxn modelId="{743E2990-CD07-4A65-8A60-0C1EB7AB2276}" type="presParOf" srcId="{85CFEB57-FC52-4321-A97D-3211B5D63D4D}" destId="{A9AE0183-4578-4303-9373-BBB0DAF179FE}" srcOrd="0" destOrd="0" presId="urn:microsoft.com/office/officeart/2008/layout/PictureStrips"/>
    <dgm:cxn modelId="{00A8E6D3-677D-4B8E-9629-38DCB3AF17D0}" type="presParOf" srcId="{85CFEB57-FC52-4321-A97D-3211B5D63D4D}" destId="{17BB8C5E-ACC5-4AEA-AC3B-15C53CC548C0}" srcOrd="1" destOrd="0" presId="urn:microsoft.com/office/officeart/2008/layout/PictureStrips"/>
    <dgm:cxn modelId="{1DC5FFFB-56CF-40F6-A918-653ECF5B8B4E}" type="presParOf" srcId="{9E029134-162C-442E-A062-F55ADB999C33}" destId="{3DF2FDF0-8F29-4351-969E-A1025413C53F}" srcOrd="3" destOrd="0" presId="urn:microsoft.com/office/officeart/2008/layout/PictureStrips"/>
    <dgm:cxn modelId="{1D289832-D089-479B-9B81-1E22606DCE31}" type="presParOf" srcId="{9E029134-162C-442E-A062-F55ADB999C33}" destId="{51949F69-36F9-42ED-A197-4A357D3FCC84}" srcOrd="4" destOrd="0" presId="urn:microsoft.com/office/officeart/2008/layout/PictureStrips"/>
    <dgm:cxn modelId="{B01F358E-5183-498A-BCE6-CFD478ADDAAB}" type="presParOf" srcId="{51949F69-36F9-42ED-A197-4A357D3FCC84}" destId="{DC5DD086-89E5-4CD9-B1D2-0E7FF2C522A2}" srcOrd="0" destOrd="0" presId="urn:microsoft.com/office/officeart/2008/layout/PictureStrips"/>
    <dgm:cxn modelId="{3D9E9106-CD2D-4825-ACA8-1FEB6D28E3BB}" type="presParOf" srcId="{51949F69-36F9-42ED-A197-4A357D3FCC84}" destId="{DEDE190B-7605-44A7-B19B-482157C4ED09}" srcOrd="1" destOrd="0" presId="urn:microsoft.com/office/officeart/2008/layout/PictureStrips"/>
    <dgm:cxn modelId="{EF7881FC-8D2F-445C-A6D5-944B6F5CA842}" type="presParOf" srcId="{9E029134-162C-442E-A062-F55ADB999C33}" destId="{800A896D-7DD0-4D28-BE08-D3B8F3F2A8C6}" srcOrd="5" destOrd="0" presId="urn:microsoft.com/office/officeart/2008/layout/PictureStrips"/>
    <dgm:cxn modelId="{988875D2-9157-402E-9C99-72353E3B80FC}" type="presParOf" srcId="{9E029134-162C-442E-A062-F55ADB999C33}" destId="{09DCF082-D387-4036-A517-A57508B9F296}" srcOrd="6" destOrd="0" presId="urn:microsoft.com/office/officeart/2008/layout/PictureStrips"/>
    <dgm:cxn modelId="{6ADBB8DF-8717-46BB-8F4F-0B242EFAAA93}" type="presParOf" srcId="{09DCF082-D387-4036-A517-A57508B9F296}" destId="{6F6ACCCA-7573-4F27-BB76-D1BFA52EAEE3}" srcOrd="0" destOrd="0" presId="urn:microsoft.com/office/officeart/2008/layout/PictureStrips"/>
    <dgm:cxn modelId="{3652301B-CBE3-4522-924D-BCAA08D58B74}" type="presParOf" srcId="{09DCF082-D387-4036-A517-A57508B9F296}" destId="{F94043AE-FBAE-4418-8D10-10B1481C95AF}" srcOrd="1" destOrd="0" presId="urn:microsoft.com/office/officeart/2008/layout/PictureStrips"/>
    <dgm:cxn modelId="{E05663C7-135E-42A0-8E62-BCE675AE7995}" type="presParOf" srcId="{9E029134-162C-442E-A062-F55ADB999C33}" destId="{2F838AD4-66C5-4737-8D8D-66F3281C6FE1}" srcOrd="7" destOrd="0" presId="urn:microsoft.com/office/officeart/2008/layout/PictureStrips"/>
    <dgm:cxn modelId="{5EB51AA0-B0F1-4F58-BD59-D1ECAD8921D3}" type="presParOf" srcId="{9E029134-162C-442E-A062-F55ADB999C33}" destId="{0F749A16-F5F6-45E8-9E08-2382EA901724}" srcOrd="8" destOrd="0" presId="urn:microsoft.com/office/officeart/2008/layout/PictureStrips"/>
    <dgm:cxn modelId="{6098BE56-B51C-4997-B9DB-8041FB7EBC83}" type="presParOf" srcId="{0F749A16-F5F6-45E8-9E08-2382EA901724}" destId="{610D24CD-EC64-4585-8806-7B24163BBCA5}" srcOrd="0" destOrd="0" presId="urn:microsoft.com/office/officeart/2008/layout/PictureStrips"/>
    <dgm:cxn modelId="{3039E355-6A2F-4B32-A012-5B323FBB5A38}" type="presParOf" srcId="{0F749A16-F5F6-45E8-9E08-2382EA901724}" destId="{1D377189-38FA-44FB-9886-A25D865375A4}" srcOrd="1" destOrd="0" presId="urn:microsoft.com/office/officeart/2008/layout/PictureStrips"/>
    <dgm:cxn modelId="{914551F1-73DE-46C4-9D2F-9095FF340EE8}" type="presParOf" srcId="{9E029134-162C-442E-A062-F55ADB999C33}" destId="{D0690CA7-5AC0-41CF-B946-24781BCFD1A5}" srcOrd="9" destOrd="0" presId="urn:microsoft.com/office/officeart/2008/layout/PictureStrips"/>
    <dgm:cxn modelId="{1BE38CCB-4224-4AFD-BDC4-CE70EB9C73F6}" type="presParOf" srcId="{9E029134-162C-442E-A062-F55ADB999C33}" destId="{B7B3EDE5-7630-4030-822E-F5E4C9706E85}" srcOrd="10" destOrd="0" presId="urn:microsoft.com/office/officeart/2008/layout/PictureStrips"/>
    <dgm:cxn modelId="{15E6112E-106D-4E1B-9F9C-B7AE1A250DBF}" type="presParOf" srcId="{B7B3EDE5-7630-4030-822E-F5E4C9706E85}" destId="{4F50CB91-2850-4662-936D-F5CF85EB32D2}" srcOrd="0" destOrd="0" presId="urn:microsoft.com/office/officeart/2008/layout/PictureStrips"/>
    <dgm:cxn modelId="{A324EDBB-1BD6-4A60-9C72-16252444A1C7}" type="presParOf" srcId="{B7B3EDE5-7630-4030-822E-F5E4C9706E85}" destId="{82E38FB2-A96C-4D7A-A866-6D7BE57189A0}" srcOrd="1" destOrd="0" presId="urn:microsoft.com/office/officeart/2008/layout/PictureStrips"/>
    <dgm:cxn modelId="{9BDBDACF-673D-441F-877C-57EC3B80F7BB}" type="presParOf" srcId="{9E029134-162C-442E-A062-F55ADB999C33}" destId="{FFADA039-4E63-4656-B69A-9CDE6DF7D22E}" srcOrd="11" destOrd="0" presId="urn:microsoft.com/office/officeart/2008/layout/PictureStrips"/>
    <dgm:cxn modelId="{CFDB1B9F-E74D-4389-8D27-19564655EAAB}" type="presParOf" srcId="{9E029134-162C-442E-A062-F55ADB999C33}" destId="{617E62FE-8B7F-4345-A007-B8285279A613}" srcOrd="12" destOrd="0" presId="urn:microsoft.com/office/officeart/2008/layout/PictureStrips"/>
    <dgm:cxn modelId="{443AE89C-A184-4490-BD01-74A6A9DB1EC7}" type="presParOf" srcId="{617E62FE-8B7F-4345-A007-B8285279A613}" destId="{9C5C0C8B-F255-4694-B3C6-8BE7DBC5F7E5}" srcOrd="0" destOrd="0" presId="urn:microsoft.com/office/officeart/2008/layout/PictureStrips"/>
    <dgm:cxn modelId="{B0AA353B-E40B-4B96-A85D-CE763273FB48}" type="presParOf" srcId="{617E62FE-8B7F-4345-A007-B8285279A613}" destId="{A9E14B50-194E-4A93-B9D9-20BB56D81973}" srcOrd="1" destOrd="0" presId="urn:microsoft.com/office/officeart/2008/layout/PictureStrips"/>
    <dgm:cxn modelId="{9920FC51-917A-4210-91F0-C856F3943E48}" type="presParOf" srcId="{9E029134-162C-442E-A062-F55ADB999C33}" destId="{CC5C64CB-AB52-41A1-B231-D8699C0C625F}" srcOrd="13" destOrd="0" presId="urn:microsoft.com/office/officeart/2008/layout/PictureStrips"/>
    <dgm:cxn modelId="{1D1103F8-C025-4B50-B802-99C0D5D076DF}" type="presParOf" srcId="{9E029134-162C-442E-A062-F55ADB999C33}" destId="{F8E94CFA-B945-48E5-BE10-370DD69F16A4}" srcOrd="14" destOrd="0" presId="urn:microsoft.com/office/officeart/2008/layout/PictureStrips"/>
    <dgm:cxn modelId="{236D1B75-D63A-451C-9BA9-32555D5964B6}" type="presParOf" srcId="{F8E94CFA-B945-48E5-BE10-370DD69F16A4}" destId="{411BB13E-A3FD-42F9-8D3A-DD2DDC4A3516}" srcOrd="0" destOrd="0" presId="urn:microsoft.com/office/officeart/2008/layout/PictureStrips"/>
    <dgm:cxn modelId="{838229EF-5A43-4A90-B043-BD20D68F4CE3}" type="presParOf" srcId="{F8E94CFA-B945-48E5-BE10-370DD69F16A4}" destId="{70C2EA1E-D7DB-4E74-806D-4590DBE781A3}" srcOrd="1" destOrd="0" presId="urn:microsoft.com/office/officeart/2008/layout/PictureStrips"/>
    <dgm:cxn modelId="{BD47B7DC-BC7C-424B-9D11-DC91203A43CF}" type="presParOf" srcId="{9E029134-162C-442E-A062-F55ADB999C33}" destId="{B6819F3B-727A-4EDF-BC16-FDFFBB563868}" srcOrd="15" destOrd="0" presId="urn:microsoft.com/office/officeart/2008/layout/PictureStrips"/>
    <dgm:cxn modelId="{E7FCE2A0-C368-4FE0-AEAD-9D50E1B7E845}" type="presParOf" srcId="{9E029134-162C-442E-A062-F55ADB999C33}" destId="{BB272E9F-26C5-4655-93E5-F3616BF119CC}" srcOrd="16" destOrd="0" presId="urn:microsoft.com/office/officeart/2008/layout/PictureStrips"/>
    <dgm:cxn modelId="{C264E4F6-E42E-4F0D-B4D3-527ECAA90D3F}" type="presParOf" srcId="{BB272E9F-26C5-4655-93E5-F3616BF119CC}" destId="{E0757731-3698-433B-8E7C-2EB749869931}" srcOrd="0" destOrd="0" presId="urn:microsoft.com/office/officeart/2008/layout/PictureStrips"/>
    <dgm:cxn modelId="{450396E3-356E-46CB-96AA-0BF76CF41E26}" type="presParOf" srcId="{BB272E9F-26C5-4655-93E5-F3616BF119CC}" destId="{139FD9EA-3509-4D4C-98D4-BC741BA871D8}" srcOrd="1" destOrd="0" presId="urn:microsoft.com/office/officeart/2008/layout/PictureStrips"/>
    <dgm:cxn modelId="{29837A7B-23EC-4AA3-AD02-ED8C798CD959}" type="presParOf" srcId="{9E029134-162C-442E-A062-F55ADB999C33}" destId="{979B97D2-0F97-437F-8686-ABD1B910F38F}" srcOrd="17" destOrd="0" presId="urn:microsoft.com/office/officeart/2008/layout/PictureStrips"/>
    <dgm:cxn modelId="{E935D6E1-F835-4E86-86E6-85FA554A6488}" type="presParOf" srcId="{9E029134-162C-442E-A062-F55ADB999C33}" destId="{0216C3D0-FCC6-4B0C-AA10-7E78E85A1DE2}" srcOrd="18" destOrd="0" presId="urn:microsoft.com/office/officeart/2008/layout/PictureStrips"/>
    <dgm:cxn modelId="{41C47F14-0F17-40C6-876F-162130FF3838}" type="presParOf" srcId="{0216C3D0-FCC6-4B0C-AA10-7E78E85A1DE2}" destId="{22C56DC3-2158-416C-A2CA-0A41276F6E72}" srcOrd="0" destOrd="0" presId="urn:microsoft.com/office/officeart/2008/layout/PictureStrips"/>
    <dgm:cxn modelId="{24CFC5C8-79DF-4E71-A24F-F103B36E8E45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5198" y="-728845"/>
          <a:ext cx="1094521" cy="2825843"/>
        </a:xfrm>
        <a:prstGeom prst="round2SameRect">
          <a:avLst/>
        </a:prstGeom>
        <a:solidFill>
          <a:srgbClr val="3F6D57">
            <a:alpha val="52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300" kern="1200"/>
            <a:t>Authenticatie van de identiteit van de patiënt</a:t>
          </a:r>
          <a:endParaRPr lang="nl-B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b="0" kern="1200" dirty="0" smtClean="0"/>
            <a:t>Controle van de verzekerbaarheid</a:t>
          </a:r>
          <a:endParaRPr lang="nl-B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300" kern="1200"/>
            <a:t>GMD?</a:t>
          </a:r>
          <a:endParaRPr lang="nl-BE" sz="1300" kern="1200" dirty="0"/>
        </a:p>
      </dsp:txBody>
      <dsp:txXfrm rot="-5400000">
        <a:off x="1589537" y="190246"/>
        <a:ext cx="2772413" cy="987661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537" cy="1368152"/>
        </a:xfrm>
        <a:prstGeom prst="roundRect">
          <a:avLst/>
        </a:prstGeom>
        <a:solidFill>
          <a:srgbClr val="3F6D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/>
            <a:t>Via de eID van de patiënt</a:t>
          </a:r>
          <a:endParaRPr lang="nl-BE" sz="2400" kern="1200" dirty="0"/>
        </a:p>
      </dsp:txBody>
      <dsp:txXfrm>
        <a:off x="66788" y="66788"/>
        <a:ext cx="1455961" cy="123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Coördinatie van elektronische deelprocessen</a:t>
          </a:r>
          <a:endParaRPr lang="nl-BE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Portaal </a:t>
          </a:r>
          <a:endParaRPr lang="nl-BE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Geïntegreerd gebruikers- en toegangsbeheer</a:t>
          </a:r>
          <a:endParaRPr lang="nl-BE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Beheer van loggings</a:t>
          </a:r>
          <a:endParaRPr lang="nl-BE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Systeem voor end-to-end vercijfering</a:t>
          </a:r>
          <a:endParaRPr lang="nl-BE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Codering en anonimisering</a:t>
          </a:r>
          <a:endParaRPr lang="nl-BE" sz="1500" kern="120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Raadpleging van het Rijksregister en van de KSZ-registers</a:t>
          </a:r>
          <a:endParaRPr lang="nl-BE" sz="1500" kern="120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Verwijzingsrepertorium (metahub)</a:t>
          </a:r>
          <a:endParaRPr lang="nl-BE" sz="1500" kern="120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1/25/2016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1/25/2016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D56E-3BB8-449A-8164-626E047A9840}" type="slidenum">
              <a:rPr lang="en-GB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8688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solidFill>
                  <a:prstClr val="black"/>
                </a:solidFill>
                <a:latin typeface="Arial" charset="0"/>
              </a:rPr>
              <a:pPr algn="r" eaLnBrk="1" hangingPunct="1"/>
              <a:t>48</a:t>
            </a:fld>
            <a:endParaRPr lang="fr-BE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solidFill>
                  <a:prstClr val="black"/>
                </a:solidFill>
                <a:latin typeface="Arial" charset="0"/>
              </a:rPr>
              <a:pPr algn="r" eaLnBrk="1" hangingPunct="1"/>
              <a:t>48</a:t>
            </a:fld>
            <a:endParaRPr lang="fr-BE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069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40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D56E-3BB8-449A-8164-626E047A9840}" type="slidenum">
              <a:rPr lang="en-GB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86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005064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351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767"/>
            <a:chOff x="4406900" y="2676525"/>
            <a:chExt cx="4268788" cy="28020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755576" y="22768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004"/>
            <a:ext cx="3054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40" r:id="rId4"/>
    <p:sldLayoutId id="2147483738" r:id="rId5"/>
    <p:sldLayoutId id="2147483739" r:id="rId6"/>
    <p:sldLayoutId id="2147483741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content.b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1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image" Target="../media/image7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10" Type="http://schemas.microsoft.com/office/2007/relationships/hdphoto" Target="../media/hdphoto7.wdp"/><Relationship Id="rId19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openxmlformats.org/officeDocument/2006/relationships/image" Target="../media/image33.png"/><Relationship Id="rId3" Type="http://schemas.openxmlformats.org/officeDocument/2006/relationships/image" Target="../media/image16.png"/><Relationship Id="rId21" Type="http://schemas.microsoft.com/office/2007/relationships/hdphoto" Target="../media/hdphoto12.wdp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1" cap="none" dirty="0" err="1" smtClean="0">
                <a:solidFill>
                  <a:srgbClr val="3E6E5A"/>
                </a:solidFill>
              </a:rPr>
              <a:t>eGezondheid</a:t>
            </a:r>
            <a:r>
              <a:rPr lang="nl-BE" sz="4000" b="1" cap="none" dirty="0" smtClean="0">
                <a:solidFill>
                  <a:srgbClr val="3E6E5A"/>
                </a:solidFill>
              </a:rPr>
              <a:t>: </a:t>
            </a:r>
            <a:r>
              <a:rPr lang="nl-BE" sz="4000" b="1" cap="none" dirty="0" smtClean="0">
                <a:solidFill>
                  <a:srgbClr val="C00000"/>
                </a:solidFill>
              </a:rPr>
              <a:t>stand van zaken, prioriteiten en rol van het </a:t>
            </a:r>
            <a:r>
              <a:rPr lang="nl-BE" sz="4000" b="1" cap="none" dirty="0" err="1" smtClean="0">
                <a:solidFill>
                  <a:srgbClr val="3E6E5A"/>
                </a:solidFill>
              </a:rPr>
              <a:t>eHealth</a:t>
            </a:r>
            <a:r>
              <a:rPr lang="nl-BE" sz="4000" b="1" cap="none" dirty="0" smtClean="0">
                <a:solidFill>
                  <a:srgbClr val="C00000"/>
                </a:solidFill>
              </a:rPr>
              <a:t>-platform</a:t>
            </a:r>
            <a:endParaRPr lang="nl-BE" sz="4000" b="1" cap="non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0" y="620688"/>
            <a:ext cx="2381250" cy="71437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991614" cy="7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Veranderingsbeheer: </a:t>
            </a:r>
            <a:r>
              <a:rPr lang="nl-BE" dirty="0" err="1" smtClean="0"/>
              <a:t>Nexus</a:t>
            </a:r>
            <a:r>
              <a:rPr lang="nl-BE" dirty="0" smtClean="0"/>
              <a:t>-effect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481534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01742" y="636138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altLang="fr-FR" sz="1400" dirty="0"/>
              <a:t>Bron: MIT </a:t>
            </a:r>
            <a:r>
              <a:rPr lang="nl-BE" altLang="fr-FR" sz="1400" dirty="0" err="1"/>
              <a:t>Sloan</a:t>
            </a:r>
            <a:endParaRPr lang="en-US" altLang="fr-FR" sz="1400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91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Paysage </a:t>
            </a:r>
            <a:r>
              <a:rPr lang="fr-BE" dirty="0" err="1" smtClean="0"/>
              <a:t>eSanté</a:t>
            </a:r>
            <a:r>
              <a:rPr lang="fr-BE" dirty="0" smtClean="0"/>
              <a:t> pour les prestataires de soins en 2019</a:t>
            </a:r>
          </a:p>
          <a:p>
            <a:endParaRPr lang="fr-BE" dirty="0" smtClean="0"/>
          </a:p>
          <a:p>
            <a:pPr lvl="1"/>
            <a:r>
              <a:rPr lang="fr-FR" dirty="0"/>
              <a:t>t</a:t>
            </a:r>
            <a:r>
              <a:rPr lang="fr-FR" dirty="0" smtClean="0"/>
              <a:t>ous les médecins généralistes disposeront d’un dossier médical informatisé pour l’ensemble de leurs patients, publieront et tiendront à jour un </a:t>
            </a:r>
            <a:r>
              <a:rPr lang="fr-FR" dirty="0" err="1" smtClean="0"/>
              <a:t>Sumehr</a:t>
            </a:r>
            <a:r>
              <a:rPr lang="fr-FR" dirty="0" smtClean="0"/>
              <a:t> dans un ‘coffre-fort’ sécurisé (</a:t>
            </a:r>
            <a:r>
              <a:rPr lang="fr-FR" dirty="0" err="1" smtClean="0"/>
              <a:t>Vitalink</a:t>
            </a:r>
            <a:r>
              <a:rPr lang="fr-FR" dirty="0" smtClean="0"/>
              <a:t>, </a:t>
            </a:r>
            <a:r>
              <a:rPr lang="fr-FR" dirty="0" err="1" smtClean="0"/>
              <a:t>Intermed</a:t>
            </a:r>
            <a:r>
              <a:rPr lang="fr-FR" dirty="0" smtClean="0"/>
              <a:t> ou </a:t>
            </a:r>
            <a:r>
              <a:rPr lang="fr-FR" dirty="0" err="1" smtClean="0"/>
              <a:t>BruSafe</a:t>
            </a:r>
            <a:r>
              <a:rPr lang="fr-FR" dirty="0" smtClean="0"/>
              <a:t>) </a:t>
            </a:r>
            <a:endParaRPr lang="en-US" dirty="0" smtClean="0"/>
          </a:p>
          <a:p>
            <a:pPr lvl="1"/>
            <a:endParaRPr lang="fr-FR" dirty="0" smtClean="0"/>
          </a:p>
          <a:p>
            <a:pPr lvl="2"/>
            <a:r>
              <a:rPr lang="fr-FR" dirty="0"/>
              <a:t>p</a:t>
            </a:r>
            <a:r>
              <a:rPr lang="fr-FR" dirty="0" smtClean="0"/>
              <a:t>our tous les autres professionnels de soins, un dossier patient informatisé (DPI) sera défini et ils pourront également publier et tenir à jour (certaines) informations issues de leur DPI dans les ‘</a:t>
            </a:r>
            <a:r>
              <a:rPr lang="fr-FR" dirty="0" err="1" smtClean="0"/>
              <a:t>coffres-forts</a:t>
            </a:r>
            <a:r>
              <a:rPr lang="fr-FR" dirty="0" smtClean="0"/>
              <a:t>’ sécurisés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9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l</a:t>
            </a:r>
            <a:r>
              <a:rPr lang="fr-FR" dirty="0" smtClean="0"/>
              <a:t>es hôpitaux, institutions psychiatriques et laboratoires publieront leurs documents via les hubs auxquels ils sont affiliés et consultent par ce biais les données des </a:t>
            </a:r>
            <a:r>
              <a:rPr lang="fr-FR" dirty="0" err="1" smtClean="0"/>
              <a:t>coffres-forts</a:t>
            </a:r>
            <a:r>
              <a:rPr lang="fr-FR" dirty="0" smtClean="0"/>
              <a:t> (</a:t>
            </a:r>
            <a:r>
              <a:rPr lang="fr-FR" dirty="0" err="1" smtClean="0"/>
              <a:t>Vitalink</a:t>
            </a:r>
            <a:r>
              <a:rPr lang="fr-FR" dirty="0" smtClean="0"/>
              <a:t>, </a:t>
            </a:r>
            <a:r>
              <a:rPr lang="fr-FR" dirty="0" err="1" smtClean="0"/>
              <a:t>Intermed</a:t>
            </a:r>
            <a:r>
              <a:rPr lang="fr-FR" dirty="0" smtClean="0"/>
              <a:t>, </a:t>
            </a:r>
            <a:r>
              <a:rPr lang="fr-FR" dirty="0" err="1" smtClean="0"/>
              <a:t>BruSafe</a:t>
            </a:r>
            <a:r>
              <a:rPr lang="fr-FR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es pharmaciens publieront dans le dossier pharmaceutique partagé (DPP), qui alimentera le schéma de médication</a:t>
            </a:r>
          </a:p>
          <a:p>
            <a:pPr lvl="2"/>
            <a:r>
              <a:rPr lang="fr-FR" dirty="0" smtClean="0"/>
              <a:t>le schéma de médication sera également disponible dans les ‘</a:t>
            </a:r>
            <a:r>
              <a:rPr lang="fr-FR" dirty="0" err="1" smtClean="0"/>
              <a:t>coffres-forts</a:t>
            </a:r>
            <a:r>
              <a:rPr lang="fr-FR" dirty="0" smtClean="0"/>
              <a:t>’ sécurisés et sera notamment partagé entre les médecins, pharmaciens, infirmiers à domicile et hôpitaux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médecin généraliste, par le biais de son DMI, aura accès à toutes les informations médicales publiées de son/sa patient(e)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t</a:t>
            </a:r>
            <a:r>
              <a:rPr lang="fr-FR" dirty="0" smtClean="0"/>
              <a:t>out prestataire de soins aura accès à toutes les données médicales publiées de leurs patients, pour autant qu’elles soient pertinentes pour lui</a:t>
            </a:r>
          </a:p>
          <a:p>
            <a:pPr lvl="2"/>
            <a:r>
              <a:rPr lang="fr-FR" dirty="0" smtClean="0"/>
              <a:t>des filtres seront définis à cet effet</a:t>
            </a:r>
          </a:p>
          <a:p>
            <a:pPr lvl="2"/>
            <a:r>
              <a:rPr lang="fr-FR" dirty="0" smtClean="0"/>
              <a:t>l’information pourra également être complétée de façon multidisciplinaire</a:t>
            </a:r>
            <a:endParaRPr lang="en-US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soins multidisciplinaires seront ainsi soutenus au maximum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es informations médicales et ‘documents’ récoltés et publiés seront au maximum structurés et codés</a:t>
            </a:r>
          </a:p>
          <a:p>
            <a:pPr lvl="2"/>
            <a:r>
              <a:rPr lang="fr-FR" dirty="0" smtClean="0"/>
              <a:t> ! ce </a:t>
            </a:r>
            <a:r>
              <a:rPr lang="fr-FR" dirty="0"/>
              <a:t>ne sera pas encore entièrement le cas </a:t>
            </a:r>
            <a:r>
              <a:rPr lang="fr-FR" dirty="0" smtClean="0"/>
              <a:t>avant </a:t>
            </a:r>
            <a:r>
              <a:rPr lang="fr-FR" dirty="0"/>
              <a:t>2019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FR" dirty="0"/>
              <a:t>tous les prestataires de soins pourront communiquer entre eux via la </a:t>
            </a:r>
            <a:r>
              <a:rPr lang="fr-FR" dirty="0" err="1" smtClean="0">
                <a:solidFill>
                  <a:srgbClr val="3E6E5A"/>
                </a:solidFill>
              </a:rPr>
              <a:t>eHealth</a:t>
            </a:r>
            <a:r>
              <a:rPr lang="fr-FR" dirty="0" err="1" smtClean="0"/>
              <a:t>Box</a:t>
            </a:r>
            <a:endParaRPr lang="fr-FR" dirty="0" smtClean="0"/>
          </a:p>
          <a:p>
            <a:pPr lvl="2"/>
            <a:r>
              <a:rPr lang="fr-FR" dirty="0" smtClean="0"/>
              <a:t>certains </a:t>
            </a:r>
            <a:r>
              <a:rPr lang="fr-FR" dirty="0"/>
              <a:t>formulaires standards seront mis à disposition à cet effet</a:t>
            </a:r>
            <a:endParaRPr lang="en-US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prestataires de soins pourront faire appel à la télémédecine en utilisant des applications de ‘mobile </a:t>
            </a:r>
            <a:r>
              <a:rPr lang="fr-FR" dirty="0" err="1" smtClean="0"/>
              <a:t>health</a:t>
            </a:r>
            <a:r>
              <a:rPr lang="fr-FR" dirty="0" smtClean="0"/>
              <a:t>’ qui auront fait l’objet d’un enregistrement officiel</a:t>
            </a:r>
          </a:p>
          <a:p>
            <a:pPr lvl="2"/>
            <a:r>
              <a:rPr lang="fr-FR" dirty="0" smtClean="0"/>
              <a:t>cet enregistrement sera conditionné par un certain nombre de contrôles en terme de respect de la vie privée, interopérabilité, label CE pour les dispositifs médicaux et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medicine</a:t>
            </a:r>
            <a:r>
              <a:rPr lang="fr-FR" dirty="0" smtClean="0"/>
              <a:t> (EBM)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es registres seront optimalisés et uniformisés et l’enregistrement en sera le plus possible automatisé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a traçabilité des implants et des médicaments respectera les normes internationales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l</a:t>
            </a:r>
            <a:r>
              <a:rPr lang="fr-FR" dirty="0" smtClean="0"/>
              <a:t>es prestataires de soins recevront des incitants pour l’utilisation et l’usage adéquat de l’</a:t>
            </a:r>
            <a:r>
              <a:rPr lang="fr-FR" dirty="0" err="1" smtClean="0"/>
              <a:t>eSanté</a:t>
            </a:r>
            <a:endParaRPr lang="fr-FR" dirty="0" smtClean="0"/>
          </a:p>
          <a:p>
            <a:pPr lvl="2"/>
            <a:r>
              <a:rPr lang="fr-FR" dirty="0" smtClean="0"/>
              <a:t>les incitants financiers peuvent contenir un volet fédéral ainsi qu’un volet relatif aux différentes communautés et régions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 smtClean="0"/>
              <a:t>ils seront formés à l’</a:t>
            </a:r>
            <a:r>
              <a:rPr lang="fr-FR" dirty="0" err="1" smtClean="0"/>
              <a:t>eSanté</a:t>
            </a:r>
            <a:r>
              <a:rPr lang="fr-FR" dirty="0" smtClean="0"/>
              <a:t>, tant dans le cadre de leur formation de base que par des formations continuées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i</a:t>
            </a:r>
            <a:r>
              <a:rPr lang="fr-FR" dirty="0" smtClean="0"/>
              <a:t>ls disposeront également d’un guichet unique pour toute information à l’intention de l’INAMI, du SPF Santé publique, de l’AFMPS et des autorités fédérées (principe du « </a:t>
            </a:r>
            <a:r>
              <a:rPr lang="fr-FR" dirty="0" err="1" smtClean="0"/>
              <a:t>only</a:t>
            </a:r>
            <a:r>
              <a:rPr lang="fr-FR" dirty="0" smtClean="0"/>
              <a:t> once »)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6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Paysage </a:t>
            </a:r>
            <a:r>
              <a:rPr lang="fr-BE" dirty="0" err="1" smtClean="0"/>
              <a:t>eSanté</a:t>
            </a:r>
            <a:r>
              <a:rPr lang="fr-BE" dirty="0" smtClean="0"/>
              <a:t> pour les patients en 2019</a:t>
            </a:r>
          </a:p>
          <a:p>
            <a:endParaRPr lang="fr-BE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 patient aura accès à toute information </a:t>
            </a:r>
            <a:r>
              <a:rPr lang="fr-FR" dirty="0" smtClean="0"/>
              <a:t>objective qui </a:t>
            </a:r>
            <a:r>
              <a:rPr lang="fr-FR" dirty="0" smtClean="0"/>
              <a:t>le concerne et qui sera disponible via les ‘</a:t>
            </a:r>
            <a:r>
              <a:rPr lang="fr-FR" dirty="0" err="1" smtClean="0"/>
              <a:t>coffres-forts</a:t>
            </a:r>
            <a:r>
              <a:rPr lang="fr-FR" dirty="0" smtClean="0"/>
              <a:t>’ et les </a:t>
            </a:r>
            <a:r>
              <a:rPr lang="fr-FR" dirty="0" smtClean="0"/>
              <a:t>hub</a:t>
            </a:r>
            <a:r>
              <a:rPr lang="fr-FR" dirty="0" smtClean="0"/>
              <a:t>s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a possibilité de mettre en place une plate-forme consolidée permettant au patient de disposer de toute l’information au même endroit, qui mettrait des instruments d’analyse à disposition du patient ainsi que des instruments de ‘traduction’ lui permettant de mieux comprendre son dossier est à l’étude.</a:t>
            </a:r>
          </a:p>
          <a:p>
            <a:pPr lvl="2"/>
            <a:r>
              <a:rPr lang="fr-FR" dirty="0" smtClean="0"/>
              <a:t>contribution à la ‘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literacy</a:t>
            </a:r>
            <a:r>
              <a:rPr lang="fr-FR" dirty="0" smtClean="0"/>
              <a:t>’ du patient (médecine préventive)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/>
            <a:r>
              <a:rPr lang="fr-FR" sz="2000" dirty="0"/>
              <a:t>l</a:t>
            </a:r>
            <a:r>
              <a:rPr lang="fr-FR" sz="2000" dirty="0" smtClean="0"/>
              <a:t>e </a:t>
            </a:r>
            <a:r>
              <a:rPr lang="fr-FR" sz="2000" dirty="0"/>
              <a:t>patient pourra lui-même ajouter des informations, soit via la plate-forme consolidée, soit dans les ‘</a:t>
            </a:r>
            <a:r>
              <a:rPr lang="fr-FR" sz="2000" dirty="0" err="1"/>
              <a:t>coffres-forts</a:t>
            </a:r>
            <a:r>
              <a:rPr lang="fr-FR" sz="2000" dirty="0"/>
              <a:t>’ ou sur les </a:t>
            </a:r>
            <a:r>
              <a:rPr lang="fr-FR" sz="2000" dirty="0" smtClean="0"/>
              <a:t>hub</a:t>
            </a:r>
            <a:r>
              <a:rPr lang="fr-FR" sz="2000" dirty="0" smtClean="0"/>
              <a:t>s</a:t>
            </a:r>
            <a:r>
              <a:rPr lang="fr-FR" sz="2000" dirty="0"/>
              <a:t>, soit encore via le cloud (privé)</a:t>
            </a:r>
            <a:endParaRPr lang="en-US" sz="2000" dirty="0"/>
          </a:p>
          <a:p>
            <a:pPr lvl="1"/>
            <a:endParaRPr lang="fr-FR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’ensemble de l’information présente sur les </a:t>
            </a:r>
            <a:r>
              <a:rPr lang="fr-FR" dirty="0" smtClean="0"/>
              <a:t>hub</a:t>
            </a:r>
            <a:r>
              <a:rPr lang="fr-FR" dirty="0" smtClean="0"/>
              <a:t>s</a:t>
            </a:r>
            <a:r>
              <a:rPr lang="fr-FR" dirty="0" smtClean="0"/>
              <a:t>, dans les ‘</a:t>
            </a:r>
            <a:r>
              <a:rPr lang="fr-FR" dirty="0" err="1" smtClean="0"/>
              <a:t>coffres-forts</a:t>
            </a:r>
            <a:r>
              <a:rPr lang="fr-FR" dirty="0" smtClean="0"/>
              <a:t>’, sur la plate-forme consolidée, voire dans le ‘cloud’ constitue le PHR (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Record) du patient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fr-FR" dirty="0"/>
              <a:t>v</a:t>
            </a:r>
            <a:r>
              <a:rPr lang="fr-FR" dirty="0" smtClean="0"/>
              <a:t>ia la plate-forme consolidée, d’autres informations pourront également être ajoutées en provenance des mutuelles, de la </a:t>
            </a:r>
            <a:r>
              <a:rPr lang="fr-FR" dirty="0" smtClean="0"/>
              <a:t>Banque-carrefour </a:t>
            </a:r>
            <a:r>
              <a:rPr lang="fr-FR" dirty="0" smtClean="0"/>
              <a:t>de la </a:t>
            </a:r>
            <a:r>
              <a:rPr lang="fr-FR" dirty="0" smtClean="0"/>
              <a:t>Sécurité </a:t>
            </a:r>
            <a:r>
              <a:rPr lang="fr-FR" dirty="0" smtClean="0"/>
              <a:t>sociale et autres sources pertinentes telles que les déclarations de volonté du patient en matière de don d’organe ou d’euthanasie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patient aura accès à son PHR par divers </a:t>
            </a:r>
            <a:r>
              <a:rPr lang="fr-FR" dirty="0" smtClean="0"/>
              <a:t>canaux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ar ex. une </a:t>
            </a:r>
            <a:r>
              <a:rPr lang="fr-FR" dirty="0"/>
              <a:t>application préinstallée sur son smartphone </a:t>
            </a:r>
          </a:p>
          <a:p>
            <a:pPr lvl="2"/>
            <a:r>
              <a:rPr lang="fr-FR" dirty="0" smtClean="0"/>
              <a:t>renforcement du </a:t>
            </a:r>
            <a:r>
              <a:rPr lang="fr-FR" dirty="0"/>
              <a:t>rôle central </a:t>
            </a:r>
            <a:r>
              <a:rPr lang="fr-FR" dirty="0" smtClean="0"/>
              <a:t>du patient dans </a:t>
            </a:r>
            <a:r>
              <a:rPr lang="fr-FR" dirty="0"/>
              <a:t>le cadre de son traitement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e patient ne recevra en principe plus de papiers de son médecin (sauf demandes exceptionnelles)</a:t>
            </a:r>
          </a:p>
          <a:p>
            <a:pPr lvl="2"/>
            <a:r>
              <a:rPr lang="fr-FR" dirty="0" smtClean="0"/>
              <a:t>l’attestation des soins dispensés sera transmise par voie électronique à la mutuelle</a:t>
            </a:r>
          </a:p>
          <a:p>
            <a:pPr lvl="2"/>
            <a:r>
              <a:rPr lang="fr-FR" dirty="0" smtClean="0"/>
              <a:t>la prescription de médicament sera disponible dans le schéma de médication</a:t>
            </a:r>
          </a:p>
          <a:p>
            <a:pPr lvl="2"/>
            <a:r>
              <a:rPr lang="fr-FR" dirty="0" smtClean="0"/>
              <a:t>la preuve d’incapacité de travail sera envoyée en format électronique à l’employeur</a:t>
            </a:r>
          </a:p>
          <a:p>
            <a:pPr lvl="2"/>
            <a:r>
              <a:rPr lang="fr-FR" dirty="0" smtClean="0"/>
              <a:t>le patient recevra l’accusé de réception (loi sur la transparence) dans sa boîte mail</a:t>
            </a:r>
          </a:p>
          <a:p>
            <a:pPr lvl="2"/>
            <a:endParaRPr lang="en-US" dirty="0" smtClean="0"/>
          </a:p>
          <a:p>
            <a:pPr lvl="1"/>
            <a:r>
              <a:rPr lang="fr-FR" u="sng" dirty="0" smtClean="0"/>
              <a:t>condition préalable à ce qui précède</a:t>
            </a:r>
            <a:r>
              <a:rPr lang="fr-FR" dirty="0" smtClean="0"/>
              <a:t> : le patient doit avoir donné son consentement éclairé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op www.plan-egezondheid.be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19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40960" cy="412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>
                <a:sym typeface="Arial" charset="0"/>
              </a:rPr>
              <a:t>Structuur van de uiteenzetting</a:t>
            </a:r>
            <a:endParaRPr lang="nl-BE" altLang="en-US" dirty="0"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 smtClean="0">
                <a:sym typeface="Arial" charset="0"/>
              </a:rPr>
              <a:t>Inleiding</a:t>
            </a:r>
          </a:p>
          <a:p>
            <a:endParaRPr lang="nl-BE" altLang="en-US" dirty="0" smtClean="0">
              <a:sym typeface="Arial" charset="0"/>
            </a:endParaRPr>
          </a:p>
          <a:p>
            <a:r>
              <a:rPr lang="nl-BE" altLang="en-US" dirty="0" err="1" smtClean="0">
                <a:sym typeface="Arial" charset="0"/>
              </a:rPr>
              <a:t>eGezondheid</a:t>
            </a:r>
            <a:r>
              <a:rPr lang="nl-BE" altLang="en-US" dirty="0" smtClean="0">
                <a:sym typeface="Arial" charset="0"/>
              </a:rPr>
              <a:t> in de praktijk</a:t>
            </a:r>
          </a:p>
          <a:p>
            <a:endParaRPr lang="nl-BE" altLang="en-US" dirty="0" smtClean="0">
              <a:sym typeface="Arial" charset="0"/>
            </a:endParaRPr>
          </a:p>
          <a:p>
            <a:r>
              <a:rPr lang="nl-BE" altLang="en-US" dirty="0" err="1" smtClean="0">
                <a:sym typeface="Arial" charset="0"/>
              </a:rPr>
              <a:t>Roadmap</a:t>
            </a:r>
            <a:r>
              <a:rPr lang="nl-BE" dirty="0" smtClean="0"/>
              <a:t> </a:t>
            </a:r>
            <a:r>
              <a:rPr lang="nl-BE" altLang="en-US" dirty="0" err="1" smtClean="0">
                <a:solidFill>
                  <a:srgbClr val="3E6E5A"/>
                </a:solidFill>
                <a:sym typeface="Arial" charset="0"/>
              </a:rPr>
              <a:t>eGezondheid</a:t>
            </a:r>
            <a:r>
              <a:rPr lang="nl-BE" altLang="en-US" dirty="0" smtClean="0">
                <a:sym typeface="Arial" charset="0"/>
              </a:rPr>
              <a:t> 2.0</a:t>
            </a:r>
          </a:p>
          <a:p>
            <a:endParaRPr lang="nl-BE" altLang="en-US" dirty="0" smtClean="0">
              <a:sym typeface="Arial" charset="0"/>
            </a:endParaRPr>
          </a:p>
          <a:p>
            <a:r>
              <a:rPr lang="nl-BE" altLang="en-US" dirty="0" smtClean="0">
                <a:sym typeface="Arial" charset="0"/>
              </a:rPr>
              <a:t>De rol van het </a:t>
            </a:r>
            <a:r>
              <a:rPr lang="nl-BE" altLang="en-US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altLang="en-US" dirty="0" smtClean="0">
                <a:sym typeface="Arial" charset="0"/>
              </a:rPr>
              <a:t>-platform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 smtClean="0">
                <a:sym typeface="Arial" charset="0"/>
              </a:rPr>
              <a:t>Besluit</a:t>
            </a:r>
          </a:p>
          <a:p>
            <a:endParaRPr lang="nl-BE" altLang="en-US" dirty="0" smtClean="0">
              <a:sym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8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GMD = EMD =&gt; </a:t>
            </a:r>
            <a:r>
              <a:rPr lang="nl-BE" dirty="0" err="1" smtClean="0"/>
              <a:t>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Om de kwaliteit van de zorg te waarborgen en de patiënt correct te informeren, registreert de huisarts de medische gegevens in een </a:t>
            </a:r>
            <a:r>
              <a:rPr lang="nl-BE" dirty="0" smtClean="0"/>
              <a:t>EMD (Elektronisch Medisch Dossier)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Het EMD is de authentieke bron voor gegevensdeling door de huisarts</a:t>
            </a:r>
          </a:p>
          <a:p>
            <a:endParaRPr lang="nl-BE" dirty="0" smtClean="0"/>
          </a:p>
          <a:p>
            <a:r>
              <a:rPr lang="nl-BE" dirty="0" smtClean="0"/>
              <a:t>De </a:t>
            </a:r>
            <a:r>
              <a:rPr lang="nl-BE" dirty="0" err="1" smtClean="0"/>
              <a:t>SumEHR</a:t>
            </a:r>
            <a:r>
              <a:rPr lang="nl-BE" dirty="0" smtClean="0"/>
              <a:t> (</a:t>
            </a:r>
            <a:r>
              <a:rPr lang="nl-BE" dirty="0" err="1" smtClean="0"/>
              <a:t>SUMmarized</a:t>
            </a:r>
            <a:r>
              <a:rPr lang="nl-BE" dirty="0" smtClean="0"/>
              <a:t> Electronic Health Record) is een beknopte samenvatting van het EMD  in gestructureerde en gecodeerde vorm</a:t>
            </a:r>
          </a:p>
          <a:p>
            <a:endParaRPr lang="nl-BE" dirty="0" smtClean="0"/>
          </a:p>
          <a:p>
            <a:r>
              <a:rPr lang="nl-BE" dirty="0" smtClean="0"/>
              <a:t>Elke patiënt heeft, indien hij dat wenst, recht op een </a:t>
            </a:r>
            <a:r>
              <a:rPr lang="nl-BE" dirty="0" err="1" smtClean="0"/>
              <a:t>SumEHR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De informatie in de </a:t>
            </a:r>
            <a:r>
              <a:rPr lang="nl-BE" dirty="0" err="1" smtClean="0"/>
              <a:t>SumEHR</a:t>
            </a:r>
            <a:r>
              <a:rPr lang="nl-BE" dirty="0" smtClean="0"/>
              <a:t> is, mits toestemming van de patiënt, toegankelijk voor elke arts die een therapeutische relatie heeft met de patiënt, en voor de patiënt zelf</a:t>
            </a:r>
          </a:p>
          <a:p>
            <a:endParaRPr lang="nl-BE" dirty="0" smtClean="0"/>
          </a:p>
          <a:p>
            <a:r>
              <a:rPr lang="nl-BE" dirty="0" smtClean="0"/>
              <a:t>Prioriteit voor gebruik van de </a:t>
            </a:r>
            <a:r>
              <a:rPr lang="nl-BE" dirty="0" err="1" smtClean="0"/>
              <a:t>SumEHR</a:t>
            </a:r>
            <a:r>
              <a:rPr lang="nl-BE" dirty="0" smtClean="0"/>
              <a:t> op huisartsenwachtposten en spoedgevallendiensten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GMD = EMD =&gt; </a:t>
            </a:r>
            <a:r>
              <a:rPr lang="nl-BE" dirty="0" err="1" smtClean="0"/>
              <a:t>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Situatie GMD 2015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meer dan de helft van de Belgen beschikt over een GMD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928 artsen beheren de GMD-houderschappen via </a:t>
            </a:r>
            <a:r>
              <a:rPr lang="nl-BE" dirty="0" err="1" smtClean="0"/>
              <a:t>MyCareNet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3.575 artsen gebruiken de dienst voor het raadplegen van het GMD-houderschap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3.131.094 raadplegingen van het GMD-houderschap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928 artsen verstuurden 165.202 kennisgevingen GMD-houderschap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GMD = EMD =&gt; </a:t>
            </a:r>
            <a:r>
              <a:rPr lang="nl-BE" dirty="0" err="1" smtClean="0"/>
              <a:t>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Doelstellingen 2019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voor 100 % van de huisartsen </a:t>
            </a:r>
          </a:p>
          <a:p>
            <a:pPr lvl="2"/>
            <a:r>
              <a:rPr lang="nl-BE" dirty="0"/>
              <a:t>e</a:t>
            </a:r>
            <a:r>
              <a:rPr lang="nl-BE" dirty="0" smtClean="0"/>
              <a:t>en EMD voor elke patiënt</a:t>
            </a:r>
          </a:p>
          <a:p>
            <a:pPr lvl="2"/>
            <a:r>
              <a:rPr lang="nl-BE" dirty="0" smtClean="0"/>
              <a:t>publicatie en bijwerking van de </a:t>
            </a:r>
            <a:r>
              <a:rPr lang="nl-BE" dirty="0" err="1" smtClean="0"/>
              <a:t>SumEHR</a:t>
            </a:r>
            <a:r>
              <a:rPr lang="nl-BE" dirty="0" smtClean="0"/>
              <a:t> in een beveiligde ‘gezondheidskluis‘</a:t>
            </a:r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voor alle andere zorgverleners</a:t>
            </a:r>
          </a:p>
          <a:p>
            <a:pPr lvl="2"/>
            <a:r>
              <a:rPr lang="nl-BE" dirty="0" smtClean="0"/>
              <a:t>definitie van het EMD</a:t>
            </a:r>
          </a:p>
          <a:p>
            <a:pPr lvl="2"/>
            <a:r>
              <a:rPr lang="nl-BE" dirty="0" smtClean="0"/>
              <a:t>publicatie en bijwerking van bepaalde informatie in de beveiligde ‘gezondheidskluizen‘</a:t>
            </a:r>
          </a:p>
          <a:p>
            <a:endParaRPr lang="nl-BE" dirty="0" smtClean="0"/>
          </a:p>
          <a:p>
            <a:r>
              <a:rPr lang="nl-BE" dirty="0" smtClean="0"/>
              <a:t>Verantwoordelijke organisatie: RIZIV en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 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22</a:t>
            </a:fld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5" y="1439785"/>
            <a:ext cx="2570085" cy="17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Hubs-</a:t>
            </a:r>
            <a:r>
              <a:rPr lang="nl-BE" dirty="0" err="1" smtClean="0"/>
              <a:t>Metahubsysteem</a:t>
            </a:r>
            <a:r>
              <a:rPr lang="nl-BE" dirty="0" smtClean="0"/>
              <a:t> = systeem voor de terbeschikkingstelling van medische gegevens tussen zorgverleners</a:t>
            </a:r>
          </a:p>
          <a:p>
            <a:pPr lvl="2"/>
            <a:r>
              <a:rPr lang="nl-BE" dirty="0" smtClean="0"/>
              <a:t>raadplegingsverslagen</a:t>
            </a:r>
          </a:p>
          <a:p>
            <a:pPr lvl="2"/>
            <a:r>
              <a:rPr lang="nl-BE" dirty="0" smtClean="0"/>
              <a:t>operatieverslagen</a:t>
            </a:r>
          </a:p>
          <a:p>
            <a:pPr lvl="2"/>
            <a:r>
              <a:rPr lang="nl-BE" dirty="0"/>
              <a:t>o</a:t>
            </a:r>
            <a:r>
              <a:rPr lang="nl-BE" dirty="0" smtClean="0"/>
              <a:t>ntslagbrieven</a:t>
            </a:r>
          </a:p>
          <a:p>
            <a:pPr lvl="2"/>
            <a:r>
              <a:rPr lang="nl-BE" dirty="0" err="1"/>
              <a:t>p</a:t>
            </a:r>
            <a:r>
              <a:rPr lang="nl-BE" dirty="0" err="1" smtClean="0"/>
              <a:t>rotocols</a:t>
            </a:r>
            <a:r>
              <a:rPr lang="nl-BE" dirty="0" smtClean="0"/>
              <a:t> van medische beeldvorming</a:t>
            </a:r>
          </a:p>
          <a:p>
            <a:pPr lvl="2"/>
            <a:r>
              <a:rPr lang="nl-BE" dirty="0" smtClean="0"/>
              <a:t>...</a:t>
            </a:r>
          </a:p>
          <a:p>
            <a:r>
              <a:rPr lang="nl-BE" dirty="0" smtClean="0"/>
              <a:t>Doel</a:t>
            </a:r>
          </a:p>
          <a:p>
            <a:pPr lvl="1"/>
            <a:r>
              <a:rPr lang="nl-BE" dirty="0" smtClean="0"/>
              <a:t>koppeling van regionale en lokale uitwisselingssystemen van medische gegevens (hubs);</a:t>
            </a:r>
          </a:p>
          <a:p>
            <a:pPr lvl="1"/>
            <a:r>
              <a:rPr lang="nl-BE" dirty="0" smtClean="0"/>
              <a:t>mogelijkheid voor een zorgverlener om de beschikbare elektronische medische documenten m.b.t. een bepaalde patiënt terug te vinden en te raadplegen ongeacht </a:t>
            </a:r>
          </a:p>
          <a:p>
            <a:pPr lvl="2"/>
            <a:r>
              <a:rPr lang="nl-BE" dirty="0" smtClean="0"/>
              <a:t>de plaats waar deze documenten opgeslagen zijn</a:t>
            </a:r>
          </a:p>
          <a:p>
            <a:pPr lvl="2"/>
            <a:r>
              <a:rPr lang="nl-BE" dirty="0" smtClean="0"/>
              <a:t>de plaats waar de zorgverlener inlogt in het systeem</a:t>
            </a:r>
          </a:p>
          <a:p>
            <a:pPr lvl="3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23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6" y="2370615"/>
            <a:ext cx="2838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Situatie 2015</a:t>
            </a:r>
          </a:p>
          <a:p>
            <a:pPr lvl="1"/>
            <a:r>
              <a:rPr lang="nl-BE" dirty="0" smtClean="0"/>
              <a:t>systeem voor het delen van gegevens en documenten voor de algemene en psychiatrische ziekenhuizen via de 5 hubs</a:t>
            </a:r>
          </a:p>
          <a:p>
            <a:pPr lvl="3"/>
            <a:r>
              <a:rPr lang="nl-BE" dirty="0" smtClean="0"/>
              <a:t>Collaboratief Zorgplatform (</a:t>
            </a:r>
            <a:r>
              <a:rPr lang="nl-BE" dirty="0" err="1" smtClean="0"/>
              <a:t>Cozo</a:t>
            </a:r>
            <a:r>
              <a:rPr lang="nl-BE" dirty="0" smtClean="0"/>
              <a:t>)</a:t>
            </a:r>
          </a:p>
          <a:p>
            <a:pPr lvl="3"/>
            <a:r>
              <a:rPr lang="nl-BE" dirty="0" smtClean="0"/>
              <a:t>Antwerpse Regionale Hub (ARH)</a:t>
            </a:r>
          </a:p>
          <a:p>
            <a:pPr lvl="3"/>
            <a:r>
              <a:rPr lang="nl-BE" dirty="0" smtClean="0"/>
              <a:t>Vlaams Ziekenhuisnetwerk KU Leuven (VZN)</a:t>
            </a:r>
          </a:p>
          <a:p>
            <a:pPr lvl="3"/>
            <a:r>
              <a:rPr lang="nl-BE" dirty="0" err="1" smtClean="0"/>
              <a:t>Réseau</a:t>
            </a:r>
            <a:r>
              <a:rPr lang="nl-BE" dirty="0" smtClean="0"/>
              <a:t> Santé Wallon (RSW)</a:t>
            </a:r>
          </a:p>
          <a:p>
            <a:pPr lvl="3"/>
            <a:r>
              <a:rPr lang="nl-BE" dirty="0" err="1" smtClean="0"/>
              <a:t>Réseau</a:t>
            </a:r>
            <a:r>
              <a:rPr lang="nl-BE" dirty="0" smtClean="0"/>
              <a:t> Santé </a:t>
            </a:r>
            <a:r>
              <a:rPr lang="nl-BE" dirty="0" err="1" smtClean="0"/>
              <a:t>Bruxellois</a:t>
            </a:r>
            <a:r>
              <a:rPr lang="nl-BE" dirty="0" smtClean="0"/>
              <a:t> (RSB)</a:t>
            </a:r>
          </a:p>
          <a:p>
            <a:pPr lvl="1"/>
            <a:r>
              <a:rPr lang="nl-BE" dirty="0" smtClean="0"/>
              <a:t>verwijzing naar de documenten van de eerste lijn (</a:t>
            </a:r>
            <a:r>
              <a:rPr lang="nl-BE" dirty="0" err="1" smtClean="0"/>
              <a:t>SumEHR</a:t>
            </a:r>
            <a:r>
              <a:rPr lang="nl-BE" dirty="0" smtClean="0"/>
              <a:t>, medicatieschema, ...)</a:t>
            </a:r>
          </a:p>
          <a:p>
            <a:pPr lvl="2"/>
            <a:r>
              <a:rPr lang="nl-BE" dirty="0" smtClean="0"/>
              <a:t>via de 3 ‘gezondheidskluizen’ / </a:t>
            </a:r>
            <a:r>
              <a:rPr lang="nl-BE" dirty="0" err="1" smtClean="0"/>
              <a:t>metahub</a:t>
            </a:r>
            <a:endParaRPr lang="nl-BE" dirty="0" smtClean="0"/>
          </a:p>
          <a:p>
            <a:pPr lvl="3"/>
            <a:r>
              <a:rPr lang="nl-BE" dirty="0" smtClean="0"/>
              <a:t>Vitalink</a:t>
            </a:r>
          </a:p>
          <a:p>
            <a:pPr lvl="3"/>
            <a:r>
              <a:rPr lang="nl-BE" dirty="0" err="1" smtClean="0"/>
              <a:t>InterMed</a:t>
            </a:r>
            <a:endParaRPr lang="nl-BE" dirty="0" smtClean="0"/>
          </a:p>
          <a:p>
            <a:pPr lvl="3"/>
            <a:r>
              <a:rPr lang="nl-BE" dirty="0" err="1" smtClean="0"/>
              <a:t>BruSafe</a:t>
            </a:r>
            <a:endParaRPr lang="nl-BE" dirty="0" smtClean="0"/>
          </a:p>
          <a:p>
            <a:pPr lvl="1"/>
            <a:r>
              <a:rPr lang="nl-BE" dirty="0" smtClean="0"/>
              <a:t>januari 2016: 11.685.682 relaties Hubs-patiënten geregistreerd in de </a:t>
            </a:r>
            <a:r>
              <a:rPr lang="nl-BE" dirty="0" err="1"/>
              <a:t>M</a:t>
            </a:r>
            <a:r>
              <a:rPr lang="nl-BE" dirty="0" err="1" smtClean="0"/>
              <a:t>etahub</a:t>
            </a:r>
            <a:r>
              <a:rPr lang="nl-BE" dirty="0" smtClean="0"/>
              <a:t> (totaal volume)</a:t>
            </a:r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0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25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7" y="1376448"/>
            <a:ext cx="8156466" cy="531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5" y="1306371"/>
            <a:ext cx="7597365" cy="55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nl-BE" dirty="0" smtClean="0"/>
              <a:t>Hubs &amp; </a:t>
            </a:r>
            <a:r>
              <a:rPr lang="nl-BE" dirty="0" err="1" smtClean="0"/>
              <a:t>Metahub</a:t>
            </a:r>
            <a:r>
              <a:rPr lang="nl-BE" dirty="0" smtClean="0"/>
              <a:t> - Schema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26</a:t>
            </a:fld>
            <a:endParaRPr lang="nl-BE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67543" y="4005064"/>
            <a:ext cx="439248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4" indent="-285750"/>
            <a:r>
              <a:rPr lang="nl-BE" sz="1200" b="1" dirty="0" smtClean="0"/>
              <a:t>5 hubs</a:t>
            </a:r>
          </a:p>
          <a:p>
            <a:pPr marL="800100" lvl="4" indent="-285750"/>
            <a:r>
              <a:rPr lang="nl-BE" sz="1200" dirty="0" smtClean="0"/>
              <a:t>Collaboratief </a:t>
            </a:r>
            <a:r>
              <a:rPr lang="nl-BE" sz="1200" dirty="0"/>
              <a:t>Zorgplatform (Cozo)</a:t>
            </a:r>
          </a:p>
          <a:p>
            <a:pPr marL="800100" lvl="4" indent="-285750"/>
            <a:r>
              <a:rPr lang="nl-BE" sz="1200" dirty="0"/>
              <a:t>Antwerpse Regionale Hub (ARH)</a:t>
            </a:r>
          </a:p>
          <a:p>
            <a:pPr marL="800100" lvl="4" indent="-285750"/>
            <a:r>
              <a:rPr lang="nl-BE" sz="1200" dirty="0"/>
              <a:t>Vlaams Ziekenhuisnetwerk KU Leuven (VZN</a:t>
            </a:r>
            <a:r>
              <a:rPr lang="nl-BE" sz="1200" dirty="0" smtClean="0"/>
              <a:t>)</a:t>
            </a:r>
          </a:p>
          <a:p>
            <a:pPr marL="800100" lvl="4" indent="-285750"/>
            <a:r>
              <a:rPr lang="nl-BE" sz="1200" dirty="0" err="1"/>
              <a:t>Réseau</a:t>
            </a:r>
            <a:r>
              <a:rPr lang="nl-BE" sz="1200" dirty="0"/>
              <a:t> Santé Wallon (RSW)</a:t>
            </a:r>
          </a:p>
          <a:p>
            <a:pPr marL="800100" lvl="4" indent="-285750"/>
            <a:r>
              <a:rPr lang="nl-BE" sz="1200" dirty="0" err="1" smtClean="0"/>
              <a:t>Réseau</a:t>
            </a:r>
            <a:r>
              <a:rPr lang="nl-BE" sz="1200" dirty="0" smtClean="0"/>
              <a:t> </a:t>
            </a:r>
            <a:r>
              <a:rPr lang="nl-BE" sz="1200" dirty="0"/>
              <a:t>Santé </a:t>
            </a:r>
            <a:r>
              <a:rPr lang="nl-BE" sz="1200" dirty="0" err="1"/>
              <a:t>Bruxellois</a:t>
            </a:r>
            <a:r>
              <a:rPr lang="nl-BE" sz="1200" dirty="0"/>
              <a:t> (RSB)</a:t>
            </a:r>
          </a:p>
          <a:p>
            <a:pPr marL="101600" indent="-101600" algn="ctr">
              <a:spcBef>
                <a:spcPct val="50000"/>
              </a:spcBef>
              <a:buSzPct val="100000"/>
            </a:pPr>
            <a:endParaRPr lang="nl-B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Hubs &amp; </a:t>
            </a:r>
            <a:r>
              <a:rPr lang="nl-BE" dirty="0" err="1" smtClean="0"/>
              <a:t>Metahub</a:t>
            </a:r>
            <a:r>
              <a:rPr lang="nl-BE" dirty="0" smtClean="0"/>
              <a:t> </a:t>
            </a:r>
            <a:r>
              <a:rPr lang="nl-BE" dirty="0"/>
              <a:t>- </a:t>
            </a:r>
            <a:r>
              <a:rPr lang="nl-BE" dirty="0" smtClean="0"/>
              <a:t>Vroeger</a:t>
            </a:r>
            <a:endParaRPr lang="fr-BE" b="1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10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Hubs &amp; </a:t>
            </a:r>
            <a:r>
              <a:rPr lang="nl-BE" dirty="0" err="1" smtClean="0"/>
              <a:t>Metahub</a:t>
            </a:r>
            <a:r>
              <a:rPr lang="nl-BE" dirty="0" smtClean="0"/>
              <a:t> </a:t>
            </a:r>
            <a:r>
              <a:rPr lang="nl-BE" dirty="0"/>
              <a:t>- </a:t>
            </a:r>
            <a:r>
              <a:rPr lang="nl-BE" dirty="0" smtClean="0"/>
              <a:t>Vandaag</a:t>
            </a:r>
            <a:endParaRPr lang="fr-BE" b="1" dirty="0"/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39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545108" y="3362325"/>
            <a:ext cx="1507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InterMed</a:t>
            </a:r>
            <a:endParaRPr lang="en-US" altLang="en-US" sz="2000" b="1" dirty="0" smtClean="0">
              <a:solidFill>
                <a:srgbClr val="00B0F0"/>
              </a:solidFill>
              <a:latin typeface="Consolas" pitchFamily="49" charset="0"/>
            </a:endParaRPr>
          </a:p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Brusafe</a:t>
            </a:r>
            <a:endParaRPr lang="en-US" altLang="en-US" sz="2000" b="1" dirty="0">
              <a:solidFill>
                <a:srgbClr val="00B0F0"/>
              </a:solidFill>
              <a:latin typeface="Consolas" pitchFamily="49" charset="0"/>
            </a:endParaRP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Extramurale gegevens: kluizen</a:t>
            </a:r>
            <a:endParaRPr lang="fr-BE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19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en-US" dirty="0" smtClean="0">
                <a:sym typeface="Arial" charset="0"/>
              </a:rPr>
              <a:t>Enkele evoluties in de gezondheidszorg</a:t>
            </a:r>
            <a:endParaRPr lang="nl-NL" altLang="en-US" dirty="0"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altLang="en-US" dirty="0" smtClean="0">
                <a:sym typeface="Arial" charset="0"/>
              </a:rPr>
              <a:t>Meer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chronische zorg (</a:t>
            </a:r>
            <a:r>
              <a:rPr lang="nl-BE" altLang="en-US" dirty="0" err="1" smtClean="0">
                <a:sym typeface="Arial" charset="0"/>
              </a:rPr>
              <a:t>vs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louter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acute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zorg)</a:t>
            </a:r>
          </a:p>
          <a:p>
            <a:r>
              <a:rPr lang="nl-BE" altLang="en-US" dirty="0" smtClean="0">
                <a:sym typeface="Arial" charset="0"/>
              </a:rPr>
              <a:t>Zorg op afstand (monitoring, bijstand, raadpleging, diagnose, operatie , …), </a:t>
            </a:r>
            <a:r>
              <a:rPr lang="nl-BE" altLang="en-US" dirty="0" err="1" smtClean="0">
                <a:sym typeface="Arial" charset="0"/>
              </a:rPr>
              <a:t>oa</a:t>
            </a:r>
            <a:r>
              <a:rPr lang="nl-BE" altLang="en-US" dirty="0" smtClean="0">
                <a:sym typeface="Arial" charset="0"/>
              </a:rPr>
              <a:t> thuiszorg</a:t>
            </a:r>
          </a:p>
          <a:p>
            <a:r>
              <a:rPr lang="nl-BE" altLang="en-US" dirty="0" smtClean="0">
                <a:sym typeface="Arial" charset="0"/>
              </a:rPr>
              <a:t>Mobiele zorg</a:t>
            </a:r>
          </a:p>
          <a:p>
            <a:r>
              <a:rPr lang="nl-BE" altLang="en-US" dirty="0" smtClean="0">
                <a:sym typeface="Arial" charset="0"/>
              </a:rPr>
              <a:t>Geïntegreerde, multidisciplinaire en transmurale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zorg</a:t>
            </a:r>
          </a:p>
          <a:p>
            <a:r>
              <a:rPr lang="nl-BE" altLang="en-US" dirty="0" smtClean="0">
                <a:sym typeface="Arial" charset="0"/>
              </a:rPr>
              <a:t>Patiëntgerichte zorg en empowerment van de patiënt</a:t>
            </a:r>
          </a:p>
          <a:p>
            <a:r>
              <a:rPr lang="nl-BE" altLang="en-US" dirty="0" smtClean="0">
                <a:sym typeface="Arial" charset="0"/>
              </a:rPr>
              <a:t>Snel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evoluerende kennis =&gt; nood aan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betrouwbaar en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gecoördineerd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kennisbeheer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en -ontsluiting</a:t>
            </a:r>
          </a:p>
          <a:p>
            <a:r>
              <a:rPr lang="nl-BE" altLang="en-US" dirty="0" smtClean="0">
                <a:sym typeface="Arial" charset="0"/>
              </a:rPr>
              <a:t>Dreiging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van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te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tijdrovende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administratieve processen</a:t>
            </a:r>
          </a:p>
          <a:p>
            <a:r>
              <a:rPr lang="nl-BE" altLang="en-US" dirty="0" smtClean="0">
                <a:sym typeface="Arial" charset="0"/>
              </a:rPr>
              <a:t>Degelijke 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ondersteuning van het gezondheidszorgbeleid en –onderzoek vergt 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degelijke, geïntegreerde en geanonimiseerde informatie</a:t>
            </a:r>
          </a:p>
          <a:p>
            <a:r>
              <a:rPr lang="nl-BE" altLang="en-US" dirty="0" smtClean="0">
                <a:sym typeface="Arial" charset="0"/>
              </a:rPr>
              <a:t>Grensoverschrijdende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mobiliteit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8" y="792163"/>
            <a:ext cx="4427203" cy="55784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Delen van 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elke actor houdt zijn eigen dossier bij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maar kan bepaalde onderdelen ervan delen met andere actoren</a:t>
            </a:r>
          </a:p>
          <a:p>
            <a:r>
              <a:rPr lang="nl-BE" dirty="0" smtClean="0"/>
              <a:t>Voorbeelden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nl-BE" sz="1400" dirty="0"/>
              <a:t>medicatieschema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nl-BE" sz="1400" dirty="0" err="1"/>
              <a:t>SumEHR</a:t>
            </a:r>
            <a:endParaRPr lang="nl-BE" sz="14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nl-BE" sz="1400" dirty="0"/>
              <a:t>parameters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nl-BE" sz="1400" dirty="0"/>
              <a:t>journaal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nl-BE" sz="1400" dirty="0"/>
              <a:t> …</a:t>
            </a:r>
            <a:endParaRPr lang="en-US" sz="1400" dirty="0"/>
          </a:p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005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1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5698" y="792163"/>
            <a:ext cx="4427203" cy="55784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Toegang voor</a:t>
            </a:r>
            <a:br>
              <a:rPr lang="nl-BE" dirty="0" smtClean="0"/>
            </a:br>
            <a:r>
              <a:rPr lang="nl-BE" dirty="0" smtClean="0"/>
              <a:t>zorgverstrekkers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met een “zorgrelatie”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afhankelijk van hun rol</a:t>
            </a:r>
          </a:p>
          <a:p>
            <a:r>
              <a:rPr lang="nl-BE" dirty="0" smtClean="0"/>
              <a:t>Geen toegang voor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/>
              <a:t>IT-administrators, </a:t>
            </a:r>
            <a:r>
              <a:rPr lang="nl-BE" dirty="0" err="1"/>
              <a:t>hoster</a:t>
            </a:r>
            <a:r>
              <a:rPr lang="nl-BE" dirty="0"/>
              <a:t>,..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/>
              <a:t>overheid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/>
              <a:t>zonder de actieve medewerking van de </a:t>
            </a:r>
            <a:br>
              <a:rPr lang="nl-BE" dirty="0"/>
            </a:br>
            <a:r>
              <a:rPr lang="nl-BE" dirty="0"/>
              <a:t>houder van de 2e sleutel 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0002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00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Realisaties Hubs &amp; </a:t>
            </a:r>
            <a:r>
              <a:rPr lang="nl-BE" dirty="0" err="1"/>
              <a:t>M</a:t>
            </a:r>
            <a:r>
              <a:rPr lang="nl-BE" dirty="0" err="1" smtClean="0"/>
              <a:t>etahub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8640" lvl="2" indent="0">
              <a:buNone/>
            </a:pPr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8" y="1340186"/>
            <a:ext cx="8353362" cy="544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Realisaties Hubs &amp; </a:t>
            </a:r>
            <a:r>
              <a:rPr lang="nl-BE" dirty="0" err="1"/>
              <a:t>M</a:t>
            </a:r>
            <a:r>
              <a:rPr lang="nl-BE" dirty="0" err="1" smtClean="0"/>
              <a:t>etahub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4" y="1321989"/>
            <a:ext cx="8453870" cy="55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Focus : Consentement éclairé 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u="sng" dirty="0" smtClean="0"/>
              <a:t>Prérequis essentiel à l’échange de données de santé </a:t>
            </a:r>
            <a:r>
              <a:rPr lang="fr-BE" dirty="0" smtClean="0"/>
              <a:t>: consentement du patient pour l’échange électronique de ses données de santé</a:t>
            </a:r>
          </a:p>
          <a:p>
            <a:endParaRPr lang="fr-BE" dirty="0" smtClean="0"/>
          </a:p>
          <a:p>
            <a:pPr lvl="1"/>
            <a:r>
              <a:rPr lang="fr-BE" altLang="en-US" dirty="0" smtClean="0"/>
              <a:t>règlement approuvé par les différents organes de gestion et d’avis de la Plate-forme</a:t>
            </a:r>
            <a:r>
              <a:rPr lang="fr-BE" dirty="0" smtClean="0"/>
              <a:t> </a:t>
            </a:r>
            <a:r>
              <a:rPr lang="fr-BE" altLang="en-US" dirty="0" err="1" smtClean="0">
                <a:solidFill>
                  <a:srgbClr val="3E6E5A"/>
                </a:solidFill>
              </a:rPr>
              <a:t>eHealth</a:t>
            </a:r>
            <a:r>
              <a:rPr lang="fr-BE" dirty="0" smtClean="0"/>
              <a:t> </a:t>
            </a:r>
            <a:r>
              <a:rPr lang="fr-BE" altLang="en-US" dirty="0" smtClean="0"/>
              <a:t>(Comité de concertation des utilisateurs, Comité de gestion et Comité sectoriel santé)</a:t>
            </a:r>
          </a:p>
          <a:p>
            <a:pPr lvl="1"/>
            <a:endParaRPr lang="fr-BE" altLang="en-US" dirty="0" smtClean="0"/>
          </a:p>
          <a:p>
            <a:pPr lvl="1"/>
            <a:r>
              <a:rPr lang="fr-BE" dirty="0" smtClean="0"/>
              <a:t>uniquement entre prestataires/établissements de soins qui ont une relation thérapeutique / relation de soins avec le patient (p.ex. pas d'accès pour le médecin du travail)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enregistrement du consentement soit par le patient, soit via son médecin, son pharmacien, sa mutuelle ou son hôpital 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Focus : Consentement éclairé 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Possibilité d’exclure un prestataire de soins</a:t>
            </a:r>
          </a:p>
          <a:p>
            <a:pPr lvl="1"/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Possibilité de retirer son consentement</a:t>
            </a:r>
          </a:p>
          <a:p>
            <a:pPr lvl="1"/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Possibilité de voir qui a introduit / modifié le consentement éclairé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>
                <a:solidFill>
                  <a:srgbClr val="3E6E5A"/>
                </a:solidFill>
              </a:rPr>
              <a:t>eHealth</a:t>
            </a:r>
            <a:r>
              <a:rPr lang="fr-BE" altLang="en-US" dirty="0" err="1" smtClean="0"/>
              <a:t>Consent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" y="1662113"/>
            <a:ext cx="8022716" cy="49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Focus : </a:t>
            </a:r>
            <a:r>
              <a:rPr lang="fr-BE" dirty="0"/>
              <a:t>C</a:t>
            </a:r>
            <a:r>
              <a:rPr lang="fr-BE" dirty="0" smtClean="0"/>
              <a:t>onsentement éclairé 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 31/12/2015 : 2.75 millions de consentements enregistrés</a:t>
            </a:r>
          </a:p>
          <a:p>
            <a:pPr lvl="1"/>
            <a:endParaRPr lang="fr-BE" dirty="0" smtClean="0"/>
          </a:p>
          <a:p>
            <a:r>
              <a:rPr lang="fr-BE" dirty="0"/>
              <a:t>J</a:t>
            </a:r>
            <a:r>
              <a:rPr lang="fr-BE" dirty="0" smtClean="0"/>
              <a:t>anvier 2015 : </a:t>
            </a:r>
            <a:r>
              <a:rPr lang="fr-FR" dirty="0"/>
              <a:t>2.222.050</a:t>
            </a:r>
            <a:r>
              <a:rPr lang="fr-BE" dirty="0" smtClean="0"/>
              <a:t> consentements enregistrés (+ 230.000 transférables du RSW)</a:t>
            </a:r>
          </a:p>
          <a:p>
            <a:pPr lvl="1"/>
            <a:endParaRPr lang="fr-BE" dirty="0" smtClean="0"/>
          </a:p>
          <a:p>
            <a:r>
              <a:rPr lang="fr-BE" dirty="0" smtClean="0">
                <a:hlinkClick r:id="rId3"/>
              </a:rPr>
              <a:t>www.patientconsent.be</a:t>
            </a:r>
            <a:endParaRPr lang="fr-BE" dirty="0" smtClean="0"/>
          </a:p>
          <a:p>
            <a:pPr lvl="1"/>
            <a:r>
              <a:rPr lang="fr-BE" dirty="0" smtClean="0"/>
              <a:t>brochures d'information</a:t>
            </a:r>
          </a:p>
          <a:p>
            <a:pPr lvl="1"/>
            <a:r>
              <a:rPr lang="fr-BE" dirty="0" smtClean="0"/>
              <a:t>animation vidéo de promotion diffusée dans les hôpitaux, les mutualités, les pharmacies</a:t>
            </a:r>
          </a:p>
          <a:p>
            <a:pPr lvl="1"/>
            <a:r>
              <a:rPr lang="fr-BE" dirty="0" smtClean="0"/>
              <a:t>call center</a:t>
            </a:r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fr-BE" dirty="0" smtClean="0"/>
              <a:t>Consentement </a:t>
            </a:r>
            <a:r>
              <a:rPr lang="fr-BE" dirty="0"/>
              <a:t>éclairé 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38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5917"/>
            <a:ext cx="8026078" cy="52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www.patientconsent.be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  <a:p>
            <a:endParaRPr lang="en-US" smtClean="0"/>
          </a:p>
          <a:p>
            <a:endParaRPr lang="fr-FR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84003" cy="486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De voormelde evoluties vereisen …</a:t>
            </a:r>
            <a:endParaRPr lang="nl-BE" altLang="en-US" dirty="0">
              <a:sym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sz="2200" dirty="0">
                <a:sym typeface="Arial" charset="0"/>
              </a:rPr>
              <a:t>E</a:t>
            </a:r>
            <a:r>
              <a:rPr lang="nl-BE" altLang="en-US" sz="2200" dirty="0" smtClean="0">
                <a:sym typeface="Arial" charset="0"/>
              </a:rPr>
              <a:t>en samenwerking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tussen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alle actoren in de gezondheidszorg</a:t>
            </a:r>
          </a:p>
          <a:p>
            <a:r>
              <a:rPr lang="nl-BE" altLang="en-US" sz="2200" dirty="0" smtClean="0">
                <a:sym typeface="Arial" charset="0"/>
              </a:rPr>
              <a:t>Efficiënte en veilige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elektronische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communicatie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tussen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alle actoren in de gezondheidszorg</a:t>
            </a:r>
          </a:p>
          <a:p>
            <a:r>
              <a:rPr lang="nl-BE" altLang="en-US" sz="2200" dirty="0" smtClean="0">
                <a:sym typeface="Arial" charset="0"/>
              </a:rPr>
              <a:t>Kwaliteitsvolle,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specialisme-overschrijdende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elektronische patiëntendossiers</a:t>
            </a:r>
          </a:p>
          <a:p>
            <a:r>
              <a:rPr lang="nl-BE" altLang="en-US" sz="2200" dirty="0" smtClean="0">
                <a:sym typeface="Arial" charset="0"/>
              </a:rPr>
              <a:t>Zorgplannen en zorgtrajecten</a:t>
            </a:r>
          </a:p>
          <a:p>
            <a:r>
              <a:rPr lang="nl-BE" altLang="en-US" sz="2200" dirty="0" smtClean="0">
                <a:sym typeface="Arial" charset="0"/>
              </a:rPr>
              <a:t>Geoptimaliseerde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administratieve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processen</a:t>
            </a:r>
          </a:p>
          <a:p>
            <a:r>
              <a:rPr lang="nl-BE" altLang="en-US" sz="2200" dirty="0" smtClean="0">
                <a:sym typeface="Arial" charset="0"/>
              </a:rPr>
              <a:t>Technische en semantische</a:t>
            </a:r>
            <a:r>
              <a:rPr lang="nl-BE" sz="2200" dirty="0" smtClean="0"/>
              <a:t> </a:t>
            </a:r>
            <a:r>
              <a:rPr lang="nl-BE" altLang="en-US" sz="2200" dirty="0" smtClean="0">
                <a:sym typeface="Arial" charset="0"/>
              </a:rPr>
              <a:t>interoperabiliteit</a:t>
            </a:r>
          </a:p>
          <a:p>
            <a:r>
              <a:rPr lang="nl-BE" altLang="en-US" sz="2200" dirty="0" smtClean="0">
                <a:sym typeface="Arial" charset="0"/>
              </a:rPr>
              <a:t>Waarborgen inzake</a:t>
            </a:r>
          </a:p>
          <a:p>
            <a:pPr lvl="1"/>
            <a:r>
              <a:rPr lang="nl-BE" altLang="en-US" dirty="0" smtClean="0">
                <a:sym typeface="Arial" charset="0"/>
              </a:rPr>
              <a:t>informatieveiligheid</a:t>
            </a:r>
          </a:p>
          <a:p>
            <a:pPr lvl="1"/>
            <a:r>
              <a:rPr lang="nl-BE" altLang="en-US" dirty="0" smtClean="0">
                <a:sym typeface="Arial" charset="0"/>
              </a:rPr>
              <a:t>bescherming van de persoonlijke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levenssfeer</a:t>
            </a:r>
          </a:p>
          <a:p>
            <a:pPr lvl="1"/>
            <a:r>
              <a:rPr lang="nl-BE" altLang="en-US" dirty="0" smtClean="0">
                <a:sym typeface="Arial" charset="0"/>
              </a:rPr>
              <a:t>naleving van het beroepsgeheim</a:t>
            </a:r>
            <a:r>
              <a:rPr lang="nl-BE" dirty="0" smtClean="0"/>
              <a:t> </a:t>
            </a:r>
            <a:r>
              <a:rPr lang="nl-BE" altLang="en-US" dirty="0" smtClean="0">
                <a:sym typeface="Arial" charset="0"/>
              </a:rPr>
              <a:t>van de zorgverleners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2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www.patientconsent.be/folder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  <a:p>
            <a:endParaRPr lang="en-US" smtClean="0"/>
          </a:p>
          <a:p>
            <a:endParaRPr lang="fr-FR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2" y="1442010"/>
            <a:ext cx="7495957" cy="52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/>
              <a:t>Box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/>
              <a:t>Box</a:t>
            </a:r>
            <a:r>
              <a:rPr lang="nl-BE" dirty="0" smtClean="0"/>
              <a:t> – Situatie 2015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standaardfunctionaliteiten van een elektronisch mailboxsysteem met een hoog beveiligingsniveau voor </a:t>
            </a:r>
            <a:r>
              <a:rPr lang="nl-BE" dirty="0" smtClean="0">
                <a:sym typeface="Arial" pitchFamily="34" charset="0"/>
              </a:rPr>
              <a:t>de uitwisseling van medische gegevens</a:t>
            </a:r>
          </a:p>
          <a:p>
            <a:pPr lvl="1"/>
            <a:endParaRPr lang="nl-BE" dirty="0" smtClean="0">
              <a:sym typeface="Arial" pitchFamily="34" charset="0"/>
            </a:endParaRPr>
          </a:p>
          <a:p>
            <a:pPr lvl="1"/>
            <a:r>
              <a:rPr lang="nl-BE" dirty="0" smtClean="0"/>
              <a:t>elk bericht wordt volledig vercijferd &gt; de medische gegevens kunnen veilig worden uitgewisseld tussen de verschillende actoren in de gezondheidszorg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2015</a:t>
            </a:r>
            <a:r>
              <a:rPr lang="nl-BE" dirty="0"/>
              <a:t>: 44.753.486 </a:t>
            </a:r>
            <a:r>
              <a:rPr lang="nl-BE" dirty="0" smtClean="0"/>
              <a:t>verzonden berichten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2015: +/- 4 miljoen verzonden berichten / maand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>
              <a:sym typeface="Arial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3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/>
              <a:t>Box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Doelstellingen 2019</a:t>
            </a:r>
          </a:p>
          <a:p>
            <a:pPr lvl="1"/>
            <a:r>
              <a:rPr lang="nl-BE" dirty="0" smtClean="0"/>
              <a:t>veralgemeend gebruik van de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/>
              <a:t>Box</a:t>
            </a:r>
            <a:r>
              <a:rPr lang="nl-BE" dirty="0" smtClean="0"/>
              <a:t> en van de gegevens van de zorgverleners die in </a:t>
            </a:r>
            <a:r>
              <a:rPr lang="nl-BE" dirty="0" err="1" smtClean="0"/>
              <a:t>CoBRHA</a:t>
            </a:r>
            <a:r>
              <a:rPr lang="nl-BE" dirty="0" smtClean="0"/>
              <a:t> beschikbaar zijn</a:t>
            </a:r>
          </a:p>
          <a:p>
            <a:pPr lvl="1"/>
            <a:r>
              <a:rPr lang="nl-BE" dirty="0" smtClean="0"/>
              <a:t>een veilige elektronische communicatie van medische en vertrouwelijke gegevens tussen de actoren in de gezondheidszorg mogelijk maken</a:t>
            </a:r>
          </a:p>
          <a:p>
            <a:pPr lvl="1"/>
            <a:r>
              <a:rPr lang="nl-BE" dirty="0" smtClean="0"/>
              <a:t>ontwikkeling en onderhoud van een gezamenlijke databank met de gegevens van de zorgactoren en verzorgingsinstellingen </a:t>
            </a:r>
          </a:p>
          <a:p>
            <a:pPr lvl="1"/>
            <a:r>
              <a:rPr lang="nl-BE" dirty="0" smtClean="0"/>
              <a:t>de zorgactoren in de mogelijkheid stellen om bepaalde gegevens zelf te raadplegen en aan te passen/aan te vullen</a:t>
            </a:r>
          </a:p>
          <a:p>
            <a:pPr lvl="2"/>
            <a:r>
              <a:rPr lang="nl-BE" dirty="0" err="1" smtClean="0"/>
              <a:t>addressbook</a:t>
            </a:r>
            <a:r>
              <a:rPr lang="nl-BE" dirty="0" smtClean="0"/>
              <a:t> (databank </a:t>
            </a:r>
            <a:r>
              <a:rPr lang="nl-BE" dirty="0" err="1" smtClean="0"/>
              <a:t>CoBRHA</a:t>
            </a:r>
            <a:r>
              <a:rPr lang="nl-BE" dirty="0" smtClean="0"/>
              <a:t>)</a:t>
            </a:r>
          </a:p>
          <a:p>
            <a:pPr lvl="2"/>
            <a:r>
              <a:rPr lang="nl-BE" dirty="0" smtClean="0"/>
              <a:t>uniek loket van de zorgverlener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Verantwoordelijke organisatie: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 en FOD Volksgezondheid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>
              <a:sym typeface="Arial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7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Rôle </a:t>
            </a:r>
            <a:r>
              <a:rPr lang="fr-FR" dirty="0"/>
              <a:t>et responsabilités de la Plate-forme </a:t>
            </a:r>
            <a:r>
              <a:rPr lang="fr-FR" dirty="0" err="1" smtClean="0">
                <a:solidFill>
                  <a:srgbClr val="3E6E5A"/>
                </a:solidFill>
              </a:rPr>
              <a:t>eHealth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379947"/>
            <a:ext cx="8229600" cy="33173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2139950" cy="4243388"/>
          </a:xfrm>
        </p:spPr>
        <p:txBody>
          <a:bodyPr>
            <a:normAutofit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endParaRPr lang="fr-BE" sz="2000" dirty="0" smtClean="0">
              <a:sym typeface="Arial" pitchFamily="34" charset="0"/>
            </a:endParaRPr>
          </a:p>
          <a:p>
            <a:pPr marL="416878" indent="-342900">
              <a:lnSpc>
                <a:spcPct val="80000"/>
              </a:lnSpc>
            </a:pPr>
            <a:endParaRPr lang="fr-BE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fr-BE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fr-FR" sz="1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Objectifs la plate-forme</a:t>
            </a:r>
            <a:r>
              <a:rPr lang="fr-BE" dirty="0" smtClean="0"/>
              <a:t> </a:t>
            </a:r>
            <a:r>
              <a:rPr lang="fr-BE" altLang="en-US" dirty="0" err="1" smtClean="0">
                <a:solidFill>
                  <a:srgbClr val="3E6E5A"/>
                </a:solidFill>
              </a:rPr>
              <a:t>eHealth</a:t>
            </a:r>
            <a:endParaRPr lang="fr-BE" dirty="0">
              <a:solidFill>
                <a:srgbClr val="3E6E5A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BE" altLang="en-US" dirty="0" smtClean="0"/>
          </a:p>
          <a:p>
            <a:r>
              <a:rPr lang="fr-BE" altLang="en-US" dirty="0" smtClean="0"/>
              <a:t>Comment ?</a:t>
            </a:r>
          </a:p>
          <a:p>
            <a:pPr lvl="1"/>
            <a:r>
              <a:rPr lang="fr-BE" altLang="en-US" dirty="0" smtClean="0"/>
              <a:t>grâce à une prestation de services et un échange d’informations électroniques mutuels bien organisés entre tous les acteurs des soins de santé</a:t>
            </a:r>
          </a:p>
          <a:p>
            <a:pPr lvl="1"/>
            <a:r>
              <a:rPr lang="fr-BE" altLang="en-US" dirty="0" smtClean="0"/>
              <a:t>tout en offrant les garanties nécessaires au niveau de la sécurité de l’information, de la protection de la vie privée et du secret professionnel</a:t>
            </a:r>
          </a:p>
          <a:p>
            <a:pPr lvl="1"/>
            <a:endParaRPr lang="fr-BE" altLang="en-US" dirty="0" smtClean="0"/>
          </a:p>
          <a:p>
            <a:r>
              <a:rPr lang="fr-BE" altLang="en-US" dirty="0" smtClean="0"/>
              <a:t>Quoi ?</a:t>
            </a:r>
          </a:p>
          <a:p>
            <a:pPr lvl="1"/>
            <a:r>
              <a:rPr lang="fr-BE" altLang="en-US" dirty="0" smtClean="0"/>
              <a:t>optimaliser la qualité et la continuité des prestations de soins de santé </a:t>
            </a:r>
          </a:p>
          <a:p>
            <a:pPr lvl="1"/>
            <a:r>
              <a:rPr lang="fr-BE" altLang="en-US" dirty="0" smtClean="0"/>
              <a:t>optimaliser la sécurité du patient</a:t>
            </a:r>
          </a:p>
          <a:p>
            <a:pPr lvl="1"/>
            <a:r>
              <a:rPr lang="fr-BE" altLang="en-US" dirty="0" smtClean="0"/>
              <a:t>simplifier les formalités administratives</a:t>
            </a:r>
            <a:r>
              <a:rPr lang="fr-BE" dirty="0" smtClean="0"/>
              <a:t> pour </a:t>
            </a:r>
            <a:r>
              <a:rPr lang="fr-BE" altLang="en-US" dirty="0" smtClean="0"/>
              <a:t>tous les acteurs des soins de santé</a:t>
            </a:r>
          </a:p>
          <a:p>
            <a:pPr lvl="1"/>
            <a:r>
              <a:rPr lang="fr-BE" altLang="en-US" dirty="0" smtClean="0"/>
              <a:t>offrir un soutien optimal à la politique des soins de santé</a:t>
            </a:r>
          </a:p>
          <a:p>
            <a:pPr lvl="1"/>
            <a:endParaRPr lang="fr-BE" altLang="en-US" dirty="0" smtClean="0"/>
          </a:p>
          <a:p>
            <a:endParaRPr lang="fr-BE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>
                <a:sym typeface="Arial" charset="0"/>
              </a:rPr>
              <a:t>10 missions</a:t>
            </a:r>
            <a:endParaRPr lang="fr-B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altLang="en-US" dirty="0" smtClean="0">
                <a:sym typeface="Arial" charset="0"/>
              </a:rPr>
              <a:t>Développer une vision et une stratégie en matière d'</a:t>
            </a:r>
            <a:r>
              <a:rPr lang="fr-BE" altLang="en-US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fr-BE" dirty="0" smtClean="0"/>
              <a:t> </a:t>
            </a:r>
          </a:p>
          <a:p>
            <a:endParaRPr lang="fr-BE" altLang="en-US" dirty="0" smtClean="0">
              <a:sym typeface="Arial" charset="0"/>
            </a:endParaRPr>
          </a:p>
          <a:p>
            <a:r>
              <a:rPr lang="fr-BE" altLang="en-US" dirty="0" smtClean="0">
                <a:sym typeface="Arial" charset="0"/>
              </a:rPr>
              <a:t>Organiser la collaboration avec d’autres instances publiques chargées de la coordination de la prestation de services électronique</a:t>
            </a:r>
            <a:r>
              <a:rPr lang="fr-BE" dirty="0" smtClean="0"/>
              <a:t> </a:t>
            </a:r>
          </a:p>
          <a:p>
            <a:endParaRPr lang="fr-BE" altLang="en-US" dirty="0" smtClean="0">
              <a:sym typeface="Arial" charset="0"/>
            </a:endParaRPr>
          </a:p>
          <a:p>
            <a:r>
              <a:rPr lang="fr-BE" altLang="en-US" dirty="0" smtClean="0">
                <a:sym typeface="Arial" charset="0"/>
              </a:rPr>
              <a:t>Etre le moteur des changements nécessaires en vue de l'exécution de la vision et de la stratégie en matière d'</a:t>
            </a:r>
            <a:r>
              <a:rPr lang="fr-BE" altLang="en-US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fr-BE" dirty="0" smtClean="0"/>
              <a:t>  </a:t>
            </a:r>
          </a:p>
          <a:p>
            <a:endParaRPr lang="fr-BE" altLang="en-US" dirty="0" smtClean="0">
              <a:sym typeface="Arial" charset="0"/>
            </a:endParaRPr>
          </a:p>
          <a:p>
            <a:r>
              <a:rPr lang="fr-BE" altLang="en-US" dirty="0" smtClean="0">
                <a:sym typeface="Arial" charset="0"/>
              </a:rPr>
              <a:t>Déterminer des normes, standards, spécifications fonctionnels et techniques ainsi qu'une architecture de base en matière de TIC  </a:t>
            </a:r>
          </a:p>
          <a:p>
            <a:endParaRPr lang="fr-BE" altLang="en-US" dirty="0" smtClean="0">
              <a:sym typeface="Arial" charset="0"/>
            </a:endParaRPr>
          </a:p>
          <a:p>
            <a:endParaRPr lang="fr-BE" altLang="en-US" dirty="0" smtClean="0">
              <a:sym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>
                <a:sym typeface="Arial" charset="0"/>
              </a:rPr>
              <a:t>10 missions</a:t>
            </a:r>
            <a:endParaRPr lang="fr-B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smtClean="0">
                <a:sym typeface="Arial" charset="0"/>
              </a:rPr>
              <a:t>Enregistrer des logiciels de gestion des dossiers de patients électroniques  </a:t>
            </a:r>
          </a:p>
          <a:p>
            <a:endParaRPr lang="fr-BE" altLang="en-US" smtClean="0">
              <a:sym typeface="Arial" charset="0"/>
            </a:endParaRPr>
          </a:p>
          <a:p>
            <a:r>
              <a:rPr lang="fr-BE" altLang="en-US" smtClean="0">
                <a:sym typeface="Arial" charset="0"/>
              </a:rPr>
              <a:t>Concevoir, élaborer et gérer une plate-forme de collaboration pour l'échange électronique de données sécurisé ainsi que les services de base y afférents </a:t>
            </a:r>
          </a:p>
          <a:p>
            <a:endParaRPr lang="fr-BE" altLang="en-US" smtClean="0">
              <a:sym typeface="Arial" charset="0"/>
            </a:endParaRPr>
          </a:p>
          <a:p>
            <a:r>
              <a:rPr lang="fr-BE" altLang="en-US" smtClean="0">
                <a:sym typeface="Arial" charset="0"/>
              </a:rPr>
              <a:t>S'accorder sur une répartition des tâches et sur les normes de qualité et contrôler le respect de ces normes de qualité</a:t>
            </a:r>
            <a:endParaRPr lang="fr-BE" altLang="en-US" dirty="0" smtClean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10 missions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mtClean="0"/>
              <a:t>Intervenir comme tierce partie de confiance indépendante</a:t>
            </a:r>
            <a:r>
              <a:rPr lang="fr-BE" altLang="en-US" smtClean="0">
                <a:sym typeface="Arial" charset="0"/>
              </a:rPr>
              <a:t> (TTP) pour le </a:t>
            </a:r>
            <a:r>
              <a:rPr lang="fr-BE" smtClean="0"/>
              <a:t>codage et l'anonymisation</a:t>
            </a:r>
            <a:r>
              <a:rPr lang="fr-BE" altLang="en-US" smtClean="0">
                <a:sym typeface="Arial" charset="0"/>
              </a:rPr>
              <a:t> de données à caractère personnel relatives à la santé </a:t>
            </a:r>
            <a:r>
              <a:rPr lang="fr-BE" smtClean="0"/>
              <a:t>pour certaines instances énumérées dans la loi, à l'appui de la recherche scientifique et de la politique</a:t>
            </a:r>
            <a:r>
              <a:rPr lang="fr-BE" altLang="en-US" smtClean="0">
                <a:sym typeface="Arial" charset="0"/>
              </a:rPr>
              <a:t> </a:t>
            </a:r>
          </a:p>
          <a:p>
            <a:endParaRPr lang="fr-BE" altLang="en-US" smtClean="0">
              <a:sym typeface="Arial" charset="0"/>
            </a:endParaRPr>
          </a:p>
          <a:p>
            <a:r>
              <a:rPr lang="fr-BE" altLang="en-US" smtClean="0">
                <a:sym typeface="Arial" charset="0"/>
              </a:rPr>
              <a:t>Promouvoir et coordonner la réalisation de programmes et de projets</a:t>
            </a:r>
            <a:r>
              <a:rPr lang="fr-BE" smtClean="0"/>
              <a:t> </a:t>
            </a:r>
          </a:p>
          <a:p>
            <a:endParaRPr lang="fr-BE" altLang="en-US" smtClean="0">
              <a:sym typeface="Arial" charset="0"/>
            </a:endParaRPr>
          </a:p>
          <a:p>
            <a:r>
              <a:rPr lang="fr-BE" altLang="en-US" smtClean="0">
                <a:sym typeface="Arial" charset="0"/>
              </a:rPr>
              <a:t>Gérer et coordonner les aspects TIC de l'échange de données dans le cadre des dossiers de patients électroniques et des prescriptions médicales électroniques</a:t>
            </a:r>
            <a:endParaRPr lang="fr-BE" altLang="en-US" dirty="0"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Architecture de base</a:t>
            </a:r>
            <a:endParaRPr lang="fr-BE" dirty="0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>
              <a:solidFill>
                <a:srgbClr val="000000"/>
              </a:solidFill>
            </a:endParaRPr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 de base</a:t>
            </a:r>
          </a:p>
          <a:p>
            <a:pPr algn="ctr">
              <a:defRPr/>
            </a:pPr>
            <a:r>
              <a:rPr lang="fr-BE" sz="2400" b="1" i="1" dirty="0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Plate-forme </a:t>
            </a:r>
            <a:r>
              <a:rPr lang="fr-BE" sz="2400" b="1" i="1" dirty="0" err="1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endParaRPr lang="fr-BE" sz="2400" b="1" i="1" dirty="0">
              <a:solidFill>
                <a:srgbClr val="3E6E5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2400" b="1" i="1">
                <a:solidFill>
                  <a:srgbClr val="000000"/>
                </a:solidFill>
                <a:latin typeface="Arial" charset="0"/>
              </a:rPr>
              <a:t>Réseau</a:t>
            </a:r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382355" y="119478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Patients, prestataires de soins</a:t>
            </a:r>
          </a:p>
          <a:p>
            <a:pPr algn="ctr">
              <a:defRPr/>
            </a:pPr>
            <a:r>
              <a:rPr lang="fr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établissements de soins</a:t>
            </a:r>
            <a:endParaRPr lang="fr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pic>
        <p:nvPicPr>
          <p:cNvPr id="89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en-US" sz="2000" b="1" i="1" dirty="0">
                <a:solidFill>
                  <a:srgbClr val="CC9900"/>
                </a:solidFill>
              </a:rPr>
              <a:t>Fournisseurs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en-US" sz="2000" b="1" i="1">
                <a:solidFill>
                  <a:srgbClr val="CC9900"/>
                </a:solidFill>
              </a:rPr>
              <a:t>Utilisateurs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Portail </a:t>
            </a:r>
            <a:endParaRPr lang="fr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 err="1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endParaRPr lang="fr-BE" sz="1400" i="1" dirty="0">
              <a:solidFill>
                <a:srgbClr val="3E6E5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fr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Portail </a:t>
              </a:r>
              <a:r>
                <a:rPr lang="fr-BE" sz="14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SPF</a:t>
              </a:r>
              <a:endParaRPr lang="fr-BE" sz="1000" i="1" dirty="0">
                <a:solidFill>
                  <a:srgbClr val="FFFFFF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fr-BE" sz="1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SVA</a:t>
              </a:r>
            </a:p>
          </p:txBody>
        </p:sp>
        <p:pic>
          <p:nvPicPr>
            <p:cNvPr id="99" name="Picture 30" descr="FOD_teken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209106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Logiciel établissement de soins</a:t>
            </a:r>
            <a:endParaRPr lang="fr-BE" sz="1000" i="1" dirty="0">
              <a:solidFill>
                <a:srgbClr val="FFFFFF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90006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65509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720181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785268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fr-BE" sz="1000" i="1">
              <a:solidFill>
                <a:srgbClr val="FFFFFF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16215"/>
            <a:ext cx="1189037" cy="1072802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Logiciel prestataire de soins</a:t>
            </a:r>
            <a:endParaRPr lang="fr-BE" sz="1000" i="1" dirty="0">
              <a:solidFill>
                <a:srgbClr val="FFFFFF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794508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54442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895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1747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56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682473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565695" y="12212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INAMI</a:t>
            </a:r>
            <a:endParaRPr lang="fr-BE" sz="1000" i="1">
              <a:solidFill>
                <a:srgbClr val="FFFFFF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17" y="2659660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Logo huisa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42197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102509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67596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32684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97771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en-US" dirty="0"/>
          </a:p>
        </p:txBody>
      </p:sp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20" y="5761008"/>
            <a:ext cx="464343" cy="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7987" y="2763208"/>
            <a:ext cx="376434" cy="28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6" name="Picture 1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8" y="2784278"/>
            <a:ext cx="326819" cy="2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10 basisdiensten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0512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3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11123" y="3512892"/>
            <a:ext cx="4415381" cy="1822976"/>
            <a:chOff x="827584" y="4305393"/>
            <a:chExt cx="4415381" cy="18229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73" y="5589240"/>
              <a:ext cx="872121" cy="539129"/>
            </a:xfrm>
            <a:prstGeom prst="rect">
              <a:avLst/>
            </a:prstGeom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337671103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92" b="99189" l="0" r="100000">
                        <a14:foregroundMark x1="35946" y1="19189" x2="35946" y2="19189"/>
                        <a14:foregroundMark x1="57568" y1="27568" x2="57568" y2="27568"/>
                        <a14:foregroundMark x1="59459" y1="46216" x2="59459" y2="4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18" y="3304955"/>
            <a:ext cx="1536762" cy="1536762"/>
          </a:xfrm>
          <a:prstGeom prst="rect">
            <a:avLst/>
          </a:prstGeom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1526319" y="1410608"/>
            <a:ext cx="1952625" cy="1952625"/>
          </a:xfrm>
          <a:prstGeom prst="ellipse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4333" y1="9000" x2="54333" y2="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3641102" y="1703354"/>
            <a:ext cx="2016224" cy="752011"/>
            <a:chOff x="2528844" y="2139533"/>
            <a:chExt cx="2016224" cy="752011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2139533"/>
              <a:ext cx="2016224" cy="51577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 patiënt raadpleegt zijn arts</a:t>
              </a:r>
            </a:p>
            <a:p>
              <a:pPr algn="ctr"/>
              <a:endParaRPr lang="nl-BE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528"/>
              <a:ext cx="2016224" cy="144016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477" y="1477850"/>
            <a:ext cx="1857415" cy="1866117"/>
          </a:xfrm>
          <a:prstGeom prst="rect">
            <a:avLst/>
          </a:prstGeom>
          <a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24667" y1="24333" x2="24667" y2="24333"/>
                          <a14:foregroundMark x1="61000" y1="34667" x2="61000" y2="34667"/>
                          <a14:foregroundMark x1="85000" y1="32167" x2="85000" y2="32167"/>
                          <a14:foregroundMark x1="90500" y1="54833" x2="90500" y2="54833"/>
                          <a14:foregroundMark x1="81667" y1="63667" x2="81667" y2="63667"/>
                          <a14:foregroundMark x1="56500" y1="54833" x2="56500" y2="54833"/>
                          <a14:foregroundMark x1="28500" y1="73500" x2="28500" y2="73500"/>
                          <a14:foregroundMark x1="35000" y1="71000" x2="35000" y2="71000"/>
                          <a14:foregroundMark x1="45833" y1="90167" x2="45833" y2="90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146022" y="1601167"/>
            <a:ext cx="609849" cy="3351115"/>
          </a:xfrm>
          <a:prstGeom prst="rect">
            <a:avLst/>
          </a:prstGeom>
        </p:spPr>
        <p:txBody>
          <a:bodyPr vert="vert" wrap="square" lIns="91440" tIns="45720" rIns="91440" bIns="45720" rtlCol="0">
            <a:noAutofit/>
          </a:bodyPr>
          <a:lstStyle/>
          <a:p>
            <a:pPr algn="ctr"/>
            <a:r>
              <a:rPr lang="nl-BE" b="1" dirty="0" smtClean="0">
                <a:solidFill>
                  <a:srgbClr val="C00000"/>
                </a:solidFill>
              </a:rPr>
              <a:t>Administratieve voordelen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402" y="4368787"/>
            <a:ext cx="720080" cy="1585894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/>
          <p:nvPr/>
        </p:nvGrpSpPr>
        <p:grpSpPr>
          <a:xfrm>
            <a:off x="1609313" y="5362230"/>
            <a:ext cx="6413643" cy="840772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534" y="5494811"/>
              <a:ext cx="1934763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649813"/>
              <a:ext cx="4436105" cy="49045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70000" lnSpcReduction="20000"/>
            </a:bodyPr>
            <a:lstStyle/>
            <a:p>
              <a:pPr algn="l"/>
              <a:r>
                <a:rPr lang="nl-BE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Mogelijkheid om de therapeutische relaties en de geïnformeerde toestemming van de patiënt te registreren </a:t>
              </a:r>
              <a:endParaRPr lang="nl-BE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70" y="5531037"/>
              <a:ext cx="768319" cy="7683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49" y="5540558"/>
              <a:ext cx="768319" cy="76831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84" y="4616718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1" y="4616718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55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19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1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 in de praktijk 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94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www.ehealth.fgov.be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50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3" y="1410428"/>
            <a:ext cx="6645761" cy="506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26" y="363865"/>
            <a:ext cx="6587576" cy="64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046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BEDANKT! </a:t>
            </a:r>
            <a:br>
              <a:rPr lang="nl-BE" smtClean="0"/>
            </a:br>
            <a:r>
              <a:rPr lang="nl-BE" smtClean="0"/>
              <a:t>Vragen ?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03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2955608" y="2523164"/>
            <a:ext cx="3054830" cy="2657760"/>
            <a:chOff x="2955608" y="2523164"/>
            <a:chExt cx="3054830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848" y="2523164"/>
              <a:ext cx="2657760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40220" y="3179115"/>
              <a:ext cx="1385017" cy="1345859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smtClean="0">
                  <a:solidFill>
                    <a:schemeClr val="bg1"/>
                  </a:solidFill>
                </a:rPr>
                <a:t>Medische voordelen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9173" y="2669854"/>
              <a:ext cx="552302" cy="606746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094" y="2669854"/>
              <a:ext cx="562491" cy="63458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5237" y="3834211"/>
              <a:ext cx="785201" cy="960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094" y="4432257"/>
              <a:ext cx="562491" cy="6754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888" y="4425994"/>
              <a:ext cx="611405" cy="64065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825"/>
              <a:ext cx="884612" cy="212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3366605" y="4012647"/>
              <a:ext cx="483518" cy="48351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256567" y="4578498"/>
              <a:ext cx="488154" cy="48815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350" y1="24786" x2="27350" y2="24786"/>
                          <a14:foregroundMark x1="58120" y1="26496" x2="58120" y2="26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20318" y="4044588"/>
              <a:ext cx="488154" cy="48815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276225" y="2669854"/>
              <a:ext cx="482940" cy="4829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43115" y="3201159"/>
              <a:ext cx="482940" cy="4829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0877" y1="11404" x2="50877" y2="11404"/>
                          <a14:foregroundMark x1="66667" y1="51754" x2="67544" y2="50877"/>
                          <a14:foregroundMark x1="65789" y1="29825" x2="65789" y2="29825"/>
                          <a14:foregroundMark x1="33333" y1="29825" x2="33333" y2="29825"/>
                          <a14:foregroundMark x1="31579" y1="46491" x2="31579" y2="46491"/>
                          <a14:foregroundMark x1="78947" y1="79825" x2="78947" y2="79825"/>
                          <a14:foregroundMark x1="78070" y1="90351" x2="76316" y2="90351"/>
                          <a14:foregroundMark x1="59649" y1="89474" x2="59649" y2="89474"/>
                          <a14:foregroundMark x1="58772" y1="79825" x2="58772" y2="79825"/>
                          <a14:foregroundMark x1="40351" y1="81579" x2="40351" y2="81579"/>
                          <a14:foregroundMark x1="37719" y1="90351" x2="37719" y2="90351"/>
                          <a14:foregroundMark x1="21053" y1="89474" x2="21053" y2="89474"/>
                          <a14:foregroundMark x1="21053" y1="81579" x2="21053" y2="81579"/>
                          <a14:foregroundMark x1="24561" y1="66667" x2="24561" y2="66667"/>
                          <a14:foregroundMark x1="34211" y1="66667" x2="34211" y2="66667"/>
                          <a14:foregroundMark x1="64035" y1="64912" x2="64035" y2="64912"/>
                          <a14:foregroundMark x1="74561" y1="66667" x2="7456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90861" y="3204316"/>
              <a:ext cx="476625" cy="4766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 in de praktijk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6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nl-BE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83110" y="5136172"/>
            <a:ext cx="3240360" cy="1088504"/>
            <a:chOff x="483110" y="5136172"/>
            <a:chExt cx="3240360" cy="1088504"/>
          </a:xfrm>
        </p:grpSpPr>
        <p:grpSp>
          <p:nvGrpSpPr>
            <p:cNvPr id="68" name="Group 67"/>
            <p:cNvGrpSpPr/>
            <p:nvPr/>
          </p:nvGrpSpPr>
          <p:grpSpPr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40" y="5107746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018" y="5137888"/>
                <a:ext cx="2023658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Raadpleging van de laboresultaten</a:t>
                </a:r>
                <a:endParaRPr lang="nl-BE" dirty="0">
                  <a:solidFill>
                    <a:schemeClr val="bg1"/>
                  </a:solidFill>
                </a:endParaRPr>
              </a:p>
              <a:p>
                <a:pPr algn="l"/>
                <a:endParaRPr lang="nl-BE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" b="97667" l="500" r="100000">
                          <a14:foregroundMark x1="50500" y1="50333" x2="50500" y2="50333"/>
                          <a14:foregroundMark x1="81000" y1="75833" x2="81000" y2="75833"/>
                          <a14:foregroundMark x1="81667" y1="47167" x2="81667" y2="47167"/>
                          <a14:foregroundMark x1="89833" y1="49000" x2="89833" y2="4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19" y="5163796"/>
              <a:ext cx="1016496" cy="1016496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518456" y="1382445"/>
            <a:ext cx="3261456" cy="1158760"/>
            <a:chOff x="518456" y="1382445"/>
            <a:chExt cx="3261456" cy="1158760"/>
          </a:xfrm>
        </p:grpSpPr>
        <p:grpSp>
          <p:nvGrpSpPr>
            <p:cNvPr id="94" name="Group 93"/>
            <p:cNvGrpSpPr/>
            <p:nvPr/>
          </p:nvGrpSpPr>
          <p:grpSpPr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0994" cy="1080121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696" y="1772816"/>
                  <a:ext cx="208823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680" y="1507880"/>
                <a:ext cx="2088232" cy="10627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 lnSpcReduction="10000"/>
              </a:bodyPr>
              <a:lstStyle/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Opzoeken van de medische voorgeschiedenis via de SumEHR</a:t>
                </a:r>
                <a:endParaRPr lang="nl-BE" dirty="0"/>
              </a:p>
              <a:p>
                <a:pPr algn="l"/>
                <a:endParaRPr lang="nl-BE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56" y="1382445"/>
              <a:ext cx="1129308" cy="1129308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495636" y="3290765"/>
            <a:ext cx="2459972" cy="1205400"/>
            <a:chOff x="495636" y="3290765"/>
            <a:chExt cx="2459972" cy="1205400"/>
          </a:xfrm>
        </p:grpSpPr>
        <p:grpSp>
          <p:nvGrpSpPr>
            <p:cNvPr id="69" name="Group 68"/>
            <p:cNvGrpSpPr/>
            <p:nvPr/>
          </p:nvGrpSpPr>
          <p:grpSpPr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7972" y="3290765"/>
                <a:ext cx="1307844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68825" y="3462392"/>
                <a:ext cx="1246991" cy="103377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Medicatie-schema</a:t>
                </a:r>
                <a:endParaRPr lang="nl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26" y="3320177"/>
              <a:ext cx="1086712" cy="1086712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5403035" y="1443044"/>
            <a:ext cx="3255987" cy="1080120"/>
            <a:chOff x="5403035" y="1443044"/>
            <a:chExt cx="3255987" cy="1080120"/>
          </a:xfrm>
        </p:grpSpPr>
        <p:grpSp>
          <p:nvGrpSpPr>
            <p:cNvPr id="70" name="Group 69"/>
            <p:cNvGrpSpPr/>
            <p:nvPr/>
          </p:nvGrpSpPr>
          <p:grpSpPr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926" y="1315063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810" y="1344851"/>
                <a:ext cx="2085975" cy="10389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lnSpcReduction="10000"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82550" lvl="0" algn="ctr"/>
                <a:r>
                  <a:rPr lang="nl-BE" dirty="0" smtClean="0">
                    <a:solidFill>
                      <a:schemeClr val="bg1"/>
                    </a:solidFill>
                  </a:rPr>
                  <a:t>Richtlijnen en adviezen online beschikbaar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394" y="1478427"/>
              <a:ext cx="985292" cy="98529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5389884" y="5107746"/>
            <a:ext cx="3269138" cy="1184852"/>
            <a:chOff x="5389884" y="5107746"/>
            <a:chExt cx="3269138" cy="1184852"/>
          </a:xfrm>
        </p:grpSpPr>
        <p:grpSp>
          <p:nvGrpSpPr>
            <p:cNvPr id="71" name="Group 70"/>
            <p:cNvGrpSpPr/>
            <p:nvPr/>
          </p:nvGrpSpPr>
          <p:grpSpPr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303" y="5117132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88" y="5147274"/>
                <a:ext cx="2085974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177800" lvl="0" algn="ctr"/>
                <a:r>
                  <a:rPr lang="nl-BE" dirty="0" smtClean="0">
                    <a:solidFill>
                      <a:schemeClr val="bg1"/>
                    </a:solidFill>
                  </a:rPr>
                  <a:t>Elektronische verwijsbrieven</a:t>
                </a:r>
                <a:endParaRPr lang="nl-BE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9884" y="5104775"/>
                <a:ext cx="1241108" cy="124110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2196" y="5445224"/>
                <a:ext cx="174979" cy="174979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/>
          <p:cNvGrpSpPr/>
          <p:nvPr/>
        </p:nvGrpSpPr>
        <p:grpSpPr>
          <a:xfrm>
            <a:off x="6010438" y="3294151"/>
            <a:ext cx="2738025" cy="1118781"/>
            <a:chOff x="6010438" y="3294151"/>
            <a:chExt cx="2738025" cy="1118781"/>
          </a:xfrm>
        </p:grpSpPr>
        <p:grpSp>
          <p:nvGrpSpPr>
            <p:cNvPr id="41" name="Group 40"/>
            <p:cNvGrpSpPr/>
            <p:nvPr/>
          </p:nvGrpSpPr>
          <p:grpSpPr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729" y="3418319"/>
                <a:ext cx="1460703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07520" y="3420196"/>
                <a:ext cx="1678267" cy="10801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Elektronische</a:t>
                </a:r>
                <a:r>
                  <a:rPr lang="nl-BE" dirty="0" smtClean="0"/>
                  <a:t> 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voorschriften</a:t>
                </a:r>
                <a:endParaRPr lang="nl-BE" dirty="0"/>
              </a:p>
              <a:p>
                <a:pPr algn="l"/>
                <a:endParaRPr lang="nl-BE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213" y="3401807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944" y="3481442"/>
                <a:ext cx="270030" cy="2700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29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3125369" y="2524478"/>
            <a:ext cx="2958799" cy="2776730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848" y="2523164"/>
              <a:ext cx="2657760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3888" y="2549261"/>
              <a:ext cx="617587" cy="727339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494" y="2614303"/>
              <a:ext cx="583242" cy="6625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6171" y="4163972"/>
              <a:ext cx="871274" cy="19981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7695" y="4532743"/>
              <a:ext cx="0" cy="76715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20"/>
              <a:ext cx="803678" cy="153753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3732318" y="4484927"/>
              <a:ext cx="483518" cy="48351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798838" y="4498483"/>
              <a:ext cx="488154" cy="48815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350" y1="24786" x2="27350" y2="24786"/>
                          <a14:foregroundMark x1="58120" y1="26496" x2="58120" y2="26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373454" y="3766142"/>
              <a:ext cx="488154" cy="48815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315897" y="2602852"/>
              <a:ext cx="482940" cy="4829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64307" y="3124036"/>
              <a:ext cx="482940" cy="4829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0877" y1="11404" x2="50877" y2="11404"/>
                          <a14:foregroundMark x1="66667" y1="51754" x2="67544" y2="50877"/>
                          <a14:foregroundMark x1="65789" y1="29825" x2="65789" y2="29825"/>
                          <a14:foregroundMark x1="33333" y1="29825" x2="33333" y2="29825"/>
                          <a14:foregroundMark x1="31579" y1="46491" x2="31579" y2="46491"/>
                          <a14:foregroundMark x1="78947" y1="79825" x2="78947" y2="79825"/>
                          <a14:foregroundMark x1="78070" y1="90351" x2="76316" y2="90351"/>
                          <a14:foregroundMark x1="59649" y1="89474" x2="59649" y2="89474"/>
                          <a14:foregroundMark x1="58772" y1="79825" x2="58772" y2="79825"/>
                          <a14:foregroundMark x1="40351" y1="81579" x2="40351" y2="81579"/>
                          <a14:foregroundMark x1="37719" y1="90351" x2="37719" y2="90351"/>
                          <a14:foregroundMark x1="21053" y1="89474" x2="21053" y2="89474"/>
                          <a14:foregroundMark x1="21053" y1="81579" x2="21053" y2="81579"/>
                          <a14:foregroundMark x1="24561" y1="66667" x2="24561" y2="66667"/>
                          <a14:foregroundMark x1="34211" y1="66667" x2="34211" y2="66667"/>
                          <a14:foregroundMark x1="64035" y1="64912" x2="64035" y2="64912"/>
                          <a14:foregroundMark x1="74561" y1="66667" x2="7456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6564" y="3386537"/>
              <a:ext cx="476625" cy="476625"/>
            </a:xfrm>
            <a:prstGeom prst="rect">
              <a:avLst/>
            </a:prstGeom>
          </p:spPr>
        </p:pic>
        <p:sp>
          <p:nvSpPr>
            <p:cNvPr id="21" name="Flowchart: Connector 20"/>
            <p:cNvSpPr/>
            <p:nvPr/>
          </p:nvSpPr>
          <p:spPr>
            <a:xfrm>
              <a:off x="3755826" y="3085792"/>
              <a:ext cx="1553803" cy="1481745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smtClean="0">
                  <a:solidFill>
                    <a:schemeClr val="bg1"/>
                  </a:solidFill>
                </a:rPr>
                <a:t>Voordelen bij afsluiting raadpleging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 in de praktijk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/>
          </a:p>
        </p:txBody>
      </p:sp>
      <p:sp>
        <p:nvSpPr>
          <p:cNvPr id="50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6770" y="1394932"/>
            <a:ext cx="3233142" cy="1146273"/>
            <a:chOff x="546770" y="1394932"/>
            <a:chExt cx="3233142" cy="1146273"/>
          </a:xfrm>
        </p:grpSpPr>
        <p:grpSp>
          <p:nvGrpSpPr>
            <p:cNvPr id="94" name="Group 93"/>
            <p:cNvGrpSpPr/>
            <p:nvPr/>
          </p:nvGrpSpPr>
          <p:grpSpPr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0994" cy="1080121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696" y="1772816"/>
                  <a:ext cx="208823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680" y="1507880"/>
                <a:ext cx="2088232" cy="10627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177800" lvl="0"/>
                <a:endParaRPr lang="nl-BE" sz="300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nl-BE" sz="2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Tarificatie,</a:t>
                </a: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facturatie</a:t>
                </a:r>
                <a:endParaRPr lang="nl-BE" dirty="0"/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09" y="1414578"/>
              <a:ext cx="1040828" cy="104082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7657" y="3605133"/>
            <a:ext cx="2648583" cy="1101151"/>
            <a:chOff x="477657" y="3605133"/>
            <a:chExt cx="2648583" cy="1101151"/>
          </a:xfrm>
        </p:grpSpPr>
        <p:grpSp>
          <p:nvGrpSpPr>
            <p:cNvPr id="41" name="Group 40"/>
            <p:cNvGrpSpPr/>
            <p:nvPr/>
          </p:nvGrpSpPr>
          <p:grpSpPr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729" y="3418319"/>
                <a:ext cx="1460703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730" y="3420196"/>
                <a:ext cx="1499199" cy="10801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algn="ctr"/>
                <a:endParaRPr lang="nl-BE" sz="3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 smtClean="0">
                    <a:solidFill>
                      <a:schemeClr val="bg1"/>
                    </a:solidFill>
                  </a:rPr>
                  <a:t>Aanmaken en versturen van attesten</a:t>
                </a:r>
                <a:endParaRPr lang="nl-BE" dirty="0">
                  <a:solidFill>
                    <a:schemeClr val="bg1"/>
                  </a:solidFill>
                </a:endParaRPr>
              </a:p>
              <a:p>
                <a:pPr algn="l"/>
                <a:endParaRPr lang="nl-BE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16" y="3605133"/>
              <a:ext cx="1082869" cy="10828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254692" y="1452701"/>
            <a:ext cx="3565782" cy="1097874"/>
            <a:chOff x="5254692" y="1452701"/>
            <a:chExt cx="3565782" cy="1097874"/>
          </a:xfrm>
        </p:grpSpPr>
        <p:grpSp>
          <p:nvGrpSpPr>
            <p:cNvPr id="68" name="Group 67"/>
            <p:cNvGrpSpPr/>
            <p:nvPr/>
          </p:nvGrpSpPr>
          <p:grpSpPr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77286" y="5107746"/>
                <a:ext cx="229512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77285" y="5137888"/>
                <a:ext cx="2295122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lnSpcReduction="10000"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 smtClean="0">
                    <a:solidFill>
                      <a:schemeClr val="bg1"/>
                    </a:solidFill>
                  </a:rPr>
                  <a:t>Bijwerking van de SumEHR, van het medicatieschema, ... </a:t>
                </a:r>
              </a:p>
              <a:p>
                <a:pPr algn="l"/>
                <a:endParaRPr lang="nl-BE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644" y="1473472"/>
              <a:ext cx="1077103" cy="107710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52328" y="5301208"/>
            <a:ext cx="3255987" cy="1088504"/>
            <a:chOff x="2952328" y="5301208"/>
            <a:chExt cx="3255987" cy="1088504"/>
          </a:xfrm>
        </p:grpSpPr>
        <p:grpSp>
          <p:nvGrpSpPr>
            <p:cNvPr id="71" name="Group 70"/>
            <p:cNvGrpSpPr/>
            <p:nvPr/>
          </p:nvGrpSpPr>
          <p:grpSpPr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303" y="5117132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88" y="5147274"/>
                <a:ext cx="2085974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lnSpcReduction="10000"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 smtClean="0">
                    <a:solidFill>
                      <a:schemeClr val="bg1"/>
                    </a:solidFill>
                  </a:rPr>
                  <a:t>Verslag versturen naar de houder van het GMD</a:t>
                </a:r>
                <a:endParaRPr lang="nl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0000" l="0" r="100000">
                          <a14:foregroundMark x1="74167" y1="51333" x2="73833" y2="62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159" y="5322504"/>
              <a:ext cx="1063297" cy="106329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86088" y="3624287"/>
            <a:ext cx="2950407" cy="1090476"/>
            <a:chOff x="6264041" y="3624287"/>
            <a:chExt cx="3169333" cy="1090476"/>
          </a:xfrm>
        </p:grpSpPr>
        <p:grpSp>
          <p:nvGrpSpPr>
            <p:cNvPr id="70" name="Group 69"/>
            <p:cNvGrpSpPr/>
            <p:nvPr/>
          </p:nvGrpSpPr>
          <p:grpSpPr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8673" y="1304707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51103" y="1315063"/>
                <a:ext cx="2540139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751106" y="1344851"/>
                <a:ext cx="2409466" cy="10389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177800" lvl="0"/>
                <a:endParaRPr lang="nl-BE" sz="1600" dirty="0" smtClean="0">
                  <a:solidFill>
                    <a:schemeClr val="bg1"/>
                  </a:solidFill>
                </a:endParaRPr>
              </a:p>
              <a:p>
                <a:pPr marL="177800" lvl="0"/>
                <a:r>
                  <a:rPr lang="nl-BE" sz="1600" dirty="0" smtClean="0">
                    <a:solidFill>
                      <a:schemeClr val="bg1"/>
                    </a:solidFill>
                  </a:rPr>
                  <a:t>Registraties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667" b="98000" l="5000" r="100000">
                          <a14:foregroundMark x1="50667" y1="59000" x2="51333" y2="73167"/>
                          <a14:foregroundMark x1="42667" y1="31000" x2="42667" y2="31000"/>
                          <a14:foregroundMark x1="41833" y1="17667" x2="41833" y2="17667"/>
                          <a14:foregroundMark x1="23500" y1="23833" x2="58167" y2="10833"/>
                          <a14:foregroundMark x1="50500" y1="63000" x2="50667" y2="78333"/>
                          <a14:foregroundMark x1="21667" y1="34833" x2="21667" y2="34833"/>
                          <a14:foregroundMark x1="21833" y1="34667" x2="20000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41" y="3677967"/>
              <a:ext cx="993471" cy="99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2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Roadmap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3E6E5A"/>
                </a:solidFill>
              </a:rPr>
              <a:t>eGezondheid</a:t>
            </a:r>
            <a:r>
              <a:rPr lang="nl-BE" dirty="0" smtClean="0"/>
              <a:t> 2015-2019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Einde 2012: organisatie van een Rondetafelconferentie over de prioriteiten inzake informatisering van de gezondheidszorgsector</a:t>
            </a:r>
          </a:p>
          <a:p>
            <a:endParaRPr lang="nl-BE" dirty="0" smtClean="0"/>
          </a:p>
          <a:p>
            <a:r>
              <a:rPr lang="nl-BE" dirty="0" smtClean="0"/>
              <a:t>Deelname van ongeveer 300 personen uit de sector </a:t>
            </a:r>
          </a:p>
          <a:p>
            <a:endParaRPr lang="nl-BE" dirty="0" smtClean="0"/>
          </a:p>
          <a:p>
            <a:r>
              <a:rPr lang="nl-BE" dirty="0" smtClean="0"/>
              <a:t>Resultaat: </a:t>
            </a:r>
            <a:r>
              <a:rPr lang="nl-BE" dirty="0" err="1" smtClean="0"/>
              <a:t>Roadmap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3E6E5A"/>
                </a:solidFill>
              </a:rPr>
              <a:t>eGezondheid</a:t>
            </a:r>
            <a:r>
              <a:rPr lang="nl-BE" dirty="0" smtClean="0"/>
              <a:t> met concrete doelstellingen voor de volgende 5 jaar</a:t>
            </a:r>
          </a:p>
          <a:p>
            <a:endParaRPr lang="nl-BE" dirty="0" smtClean="0"/>
          </a:p>
          <a:p>
            <a:r>
              <a:rPr lang="nl-BE" dirty="0" smtClean="0"/>
              <a:t>2015: actualisering van de </a:t>
            </a:r>
            <a:r>
              <a:rPr lang="nl-BE" dirty="0" err="1" smtClean="0"/>
              <a:t>Roadmap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3E6E5A"/>
                </a:solidFill>
              </a:rPr>
              <a:t>eGezondheid</a:t>
            </a:r>
            <a:r>
              <a:rPr lang="nl-BE" dirty="0" smtClean="0"/>
              <a:t>: </a:t>
            </a:r>
            <a:r>
              <a:rPr lang="nl-BE" dirty="0" err="1" smtClean="0"/>
              <a:t>Roadmap</a:t>
            </a:r>
            <a:r>
              <a:rPr lang="nl-BE" dirty="0" smtClean="0"/>
              <a:t> 2.0</a:t>
            </a:r>
            <a:endParaRPr lang="nl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76225"/>
            <a:ext cx="2991614" cy="7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Roadmap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3E6E5A"/>
                </a:solidFill>
              </a:rPr>
              <a:t>eGezondheid</a:t>
            </a:r>
            <a:r>
              <a:rPr lang="nl-BE" dirty="0" smtClean="0"/>
              <a:t> 2015-2019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Principes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amenwerking: </a:t>
            </a:r>
            <a:r>
              <a:rPr lang="nl-BE" dirty="0" err="1" smtClean="0"/>
              <a:t>coalition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willing</a:t>
            </a:r>
            <a:endParaRPr lang="nl-BE" dirty="0" smtClean="0"/>
          </a:p>
          <a:p>
            <a:pPr lvl="1"/>
            <a:r>
              <a:rPr lang="nl-BE" dirty="0" smtClean="0"/>
              <a:t>betrokkenheid van alle stakeholders</a:t>
            </a:r>
          </a:p>
          <a:p>
            <a:pPr lvl="1"/>
            <a:r>
              <a:rPr lang="nl-BE" dirty="0" smtClean="0"/>
              <a:t>responsabilisering van alle stakeholders</a:t>
            </a:r>
          </a:p>
          <a:p>
            <a:pPr lvl="1"/>
            <a:r>
              <a:rPr lang="nl-BE" dirty="0"/>
              <a:t>betrouwbare </a:t>
            </a:r>
            <a:r>
              <a:rPr lang="nl-BE" dirty="0" smtClean="0"/>
              <a:t>basisdiensten en business </a:t>
            </a:r>
            <a:r>
              <a:rPr lang="nl-BE" dirty="0" err="1" smtClean="0"/>
              <a:t>continuity</a:t>
            </a:r>
            <a:r>
              <a:rPr lang="nl-BE" dirty="0" smtClean="0"/>
              <a:t> acties</a:t>
            </a:r>
            <a:endParaRPr lang="fr-BE" dirty="0"/>
          </a:p>
          <a:p>
            <a:pPr lvl="1"/>
            <a:r>
              <a:rPr lang="nl-BE" dirty="0"/>
              <a:t>v</a:t>
            </a:r>
            <a:r>
              <a:rPr lang="nl-BE" dirty="0" smtClean="0"/>
              <a:t>ereenvoudiging waar mogelijk</a:t>
            </a:r>
          </a:p>
          <a:p>
            <a:pPr lvl="1"/>
            <a:r>
              <a:rPr lang="nl-BE" dirty="0" smtClean="0"/>
              <a:t>klemtoon op concrete resultaten eerder dan op eeuwigdurende discussies </a:t>
            </a:r>
          </a:p>
          <a:p>
            <a:pPr lvl="1"/>
            <a:r>
              <a:rPr lang="nl-BE" dirty="0" smtClean="0"/>
              <a:t>gestage vooruitgang door SMART doelstellingen en actiepunten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ultidisciplinaire aanpak, miv vorming en financiële aspecten</a:t>
            </a:r>
          </a:p>
          <a:p>
            <a:pPr lvl="1"/>
            <a:r>
              <a:rPr lang="nl-BE" dirty="0" smtClean="0"/>
              <a:t>basis voor </a:t>
            </a:r>
            <a:r>
              <a:rPr lang="nl-BE" dirty="0" err="1" smtClean="0"/>
              <a:t>synergieën</a:t>
            </a:r>
            <a:r>
              <a:rPr lang="nl-BE" dirty="0" smtClean="0"/>
              <a:t> noodzakelijk voor een kwalitatief hoogstaande en betaalbare gezondheidszorg</a:t>
            </a:r>
          </a:p>
          <a:p>
            <a:pPr lvl="2"/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26/01/2016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05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3E6E5A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5809</TotalTime>
  <Words>2434</Words>
  <Application>Microsoft Office PowerPoint</Application>
  <PresentationFormat>On-screen Show (4:3)</PresentationFormat>
  <Paragraphs>618</Paragraphs>
  <Slides>52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Clarity</vt:lpstr>
      <vt:lpstr>eGezondheid: stand van zaken, prioriteiten en rol van het eHealth-platform</vt:lpstr>
      <vt:lpstr>Structuur van de uiteenzetting</vt:lpstr>
      <vt:lpstr>Enkele evoluties in de gezondheidszorg</vt:lpstr>
      <vt:lpstr>De voormelde evoluties vereisen …</vt:lpstr>
      <vt:lpstr>eGezondheid in de praktijk </vt:lpstr>
      <vt:lpstr>eGezondheid in de praktijk</vt:lpstr>
      <vt:lpstr>eGezondheid in de praktijk</vt:lpstr>
      <vt:lpstr>Roadmap eGezondheid 2015-2019</vt:lpstr>
      <vt:lpstr>Roadmap eGezondheid 2015-2019</vt:lpstr>
      <vt:lpstr>Veranderingsbeheer: Nexus-effect</vt:lpstr>
      <vt:lpstr>Roadmap 2.0</vt:lpstr>
      <vt:lpstr>Roadmap 2.0</vt:lpstr>
      <vt:lpstr>Roadmap 2.0</vt:lpstr>
      <vt:lpstr>Roadmap 2.0</vt:lpstr>
      <vt:lpstr>Roadmap 2.0</vt:lpstr>
      <vt:lpstr>Roadmap 2.0</vt:lpstr>
      <vt:lpstr>Roadmap 2.0</vt:lpstr>
      <vt:lpstr>Roadmap 2.0</vt:lpstr>
      <vt:lpstr>Detail op www.plan-egezondheid.be</vt:lpstr>
      <vt:lpstr>Focus: GMD = EMD =&gt; Sumehr</vt:lpstr>
      <vt:lpstr>Focus: GMD = EMD =&gt; Sumehr</vt:lpstr>
      <vt:lpstr>Focus: GMD = EMD =&gt; Sumehr</vt:lpstr>
      <vt:lpstr>Focus: Hubs &amp; Metahub</vt:lpstr>
      <vt:lpstr>Focus: Hubs &amp; Metahub</vt:lpstr>
      <vt:lpstr>Focus: Hubs &amp; Metahub</vt:lpstr>
      <vt:lpstr>Hubs &amp; Metahub - Schema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Realisaties Hubs &amp; Metahub</vt:lpstr>
      <vt:lpstr>Realisaties Hubs &amp; Metahub</vt:lpstr>
      <vt:lpstr>Focus : Consentement éclairé </vt:lpstr>
      <vt:lpstr>Focus : Consentement éclairé </vt:lpstr>
      <vt:lpstr>eHealthConsent</vt:lpstr>
      <vt:lpstr>Focus : Consentement éclairé </vt:lpstr>
      <vt:lpstr>Focus: Consentement éclairé </vt:lpstr>
      <vt:lpstr>www.patientconsent.be</vt:lpstr>
      <vt:lpstr>www.patientconsent.be/folder</vt:lpstr>
      <vt:lpstr>Focus: eHealthBox</vt:lpstr>
      <vt:lpstr>Focus: eHealthBox</vt:lpstr>
      <vt:lpstr> Rôle et responsabilités de la Plate-forme eHealth </vt:lpstr>
      <vt:lpstr>Objectifs la plate-forme eHealth</vt:lpstr>
      <vt:lpstr>10 missions</vt:lpstr>
      <vt:lpstr>10 missions</vt:lpstr>
      <vt:lpstr>10 missions</vt:lpstr>
      <vt:lpstr>Architecture de base</vt:lpstr>
      <vt:lpstr>10 basisdiensten</vt:lpstr>
      <vt:lpstr>www.ehealth.fgov.be</vt:lpstr>
      <vt:lpstr>PowerPoint Presentation</vt:lpstr>
      <vt:lpstr>BEDANKT!  Vragen 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Frank Robben</cp:lastModifiedBy>
  <cp:revision>264</cp:revision>
  <cp:lastPrinted>2015-01-05T10:57:53Z</cp:lastPrinted>
  <dcterms:created xsi:type="dcterms:W3CDTF">2014-04-14T09:14:56Z</dcterms:created>
  <dcterms:modified xsi:type="dcterms:W3CDTF">2016-01-25T23:10:20Z</dcterms:modified>
</cp:coreProperties>
</file>