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3"/>
  </p:notesMasterIdLst>
  <p:handoutMasterIdLst>
    <p:handoutMasterId r:id="rId64"/>
  </p:handoutMasterIdLst>
  <p:sldIdLst>
    <p:sldId id="332" r:id="rId2"/>
    <p:sldId id="262" r:id="rId3"/>
    <p:sldId id="263" r:id="rId4"/>
    <p:sldId id="264" r:id="rId5"/>
    <p:sldId id="265" r:id="rId6"/>
    <p:sldId id="266" r:id="rId7"/>
    <p:sldId id="267" r:id="rId8"/>
    <p:sldId id="341" r:id="rId9"/>
    <p:sldId id="343" r:id="rId10"/>
    <p:sldId id="268" r:id="rId11"/>
    <p:sldId id="275" r:id="rId12"/>
    <p:sldId id="346" r:id="rId13"/>
    <p:sldId id="276" r:id="rId14"/>
    <p:sldId id="277" r:id="rId15"/>
    <p:sldId id="336" r:id="rId16"/>
    <p:sldId id="337" r:id="rId17"/>
    <p:sldId id="339" r:id="rId18"/>
    <p:sldId id="278" r:id="rId19"/>
    <p:sldId id="279" r:id="rId20"/>
    <p:sldId id="280" r:id="rId21"/>
    <p:sldId id="281" r:id="rId22"/>
    <p:sldId id="340" r:id="rId23"/>
    <p:sldId id="283" r:id="rId24"/>
    <p:sldId id="284" r:id="rId25"/>
    <p:sldId id="352" r:id="rId26"/>
    <p:sldId id="348" r:id="rId27"/>
    <p:sldId id="347" r:id="rId28"/>
    <p:sldId id="285" r:id="rId29"/>
    <p:sldId id="286" r:id="rId30"/>
    <p:sldId id="287" r:id="rId31"/>
    <p:sldId id="288" r:id="rId32"/>
    <p:sldId id="289" r:id="rId33"/>
    <p:sldId id="290" r:id="rId34"/>
    <p:sldId id="349" r:id="rId35"/>
    <p:sldId id="292" r:id="rId36"/>
    <p:sldId id="311" r:id="rId37"/>
    <p:sldId id="350" r:id="rId38"/>
    <p:sldId id="351" r:id="rId39"/>
    <p:sldId id="334" r:id="rId40"/>
    <p:sldId id="335" r:id="rId41"/>
    <p:sldId id="315" r:id="rId42"/>
    <p:sldId id="316" r:id="rId43"/>
    <p:sldId id="333" r:id="rId44"/>
    <p:sldId id="314"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53" r:id="rId60"/>
    <p:sldId id="345" r:id="rId61"/>
    <p:sldId id="331"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28" autoAdjust="0"/>
  </p:normalViewPr>
  <p:slideViewPr>
    <p:cSldViewPr snapToGrid="0" snapToObjects="1">
      <p:cViewPr varScale="1">
        <p:scale>
          <a:sx n="71" d="100"/>
          <a:sy n="71" d="100"/>
        </p:scale>
        <p:origin x="-12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2.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image" Target="../media/image71.jpeg"/><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image" Target="../media/image71.jpeg"/><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BEC2D81-6A4B-4224-AAE4-337FD69F90AE}" type="presOf" srcId="{283E63E5-401D-47F3-B99A-0A8B0671698F}" destId="{4F5301D4-6D10-4291-8DF6-6956AF37A1EA}" srcOrd="0" destOrd="0" presId="urn:microsoft.com/office/officeart/2005/8/layout/vList5"/>
    <dgm:cxn modelId="{4FBC4A24-DA44-4919-BDC4-95EBB63DA4B6}" srcId="{CB8410C7-D6F2-43A6-AD81-C74A81EE903F}" destId="{35715EF4-ADAC-4047-A852-40F529468407}" srcOrd="2" destOrd="0" parTransId="{A7719D87-96F8-4FB5-B829-94CE47A688AF}" sibTransId="{6DD83869-7934-4496-87FA-2596FE85C266}"/>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DCE1D5B8-275E-44EA-935E-F911C4F4ECFE}" type="presOf" srcId="{9ED7CC8B-16A7-4240-9857-889C660DF3CC}" destId="{F13FEE27-CFB8-4A27-A48D-DB155A6B42B7}" srcOrd="0" destOrd="0" presId="urn:microsoft.com/office/officeart/2005/8/layout/vList5"/>
    <dgm:cxn modelId="{87112453-3185-4900-8948-6FB1896B8510}" type="presOf" srcId="{35715EF4-ADAC-4047-A852-40F529468407}" destId="{F13FEE27-CFB8-4A27-A48D-DB155A6B42B7}" srcOrd="0" destOrd="2" presId="urn:microsoft.com/office/officeart/2005/8/layout/vList5"/>
    <dgm:cxn modelId="{0921C39E-B6AD-4BBC-8885-9E7EB0E03D29}" srcId="{CB8410C7-D6F2-43A6-AD81-C74A81EE903F}" destId="{34490C8B-2247-4E32-894B-BE662C9FFFD3}" srcOrd="1" destOrd="0" parTransId="{A32F660C-9046-4ADA-9732-63E181EE52E5}" sibTransId="{55134588-2800-49BF-8B90-F73AD7FAAB0B}"/>
    <dgm:cxn modelId="{4B4C87A1-0B8D-49A8-BCA4-997169F803B1}" type="presOf" srcId="{CB8410C7-D6F2-43A6-AD81-C74A81EE903F}" destId="{6273677B-BEF3-4B28-96B6-2A414649EAEE}" srcOrd="0" destOrd="0" presId="urn:microsoft.com/office/officeart/2005/8/layout/vList5"/>
    <dgm:cxn modelId="{849FFC1B-297D-4791-8B81-424D0AA0C358}" type="presOf" srcId="{34490C8B-2247-4E32-894B-BE662C9FFFD3}" destId="{F13FEE27-CFB8-4A27-A48D-DB155A6B42B7}" srcOrd="0" destOrd="1" presId="urn:microsoft.com/office/officeart/2005/8/layout/vList5"/>
    <dgm:cxn modelId="{2114D478-C0EF-4287-927E-2E23817AA672}" type="presParOf" srcId="{4F5301D4-6D10-4291-8DF6-6956AF37A1EA}" destId="{88B521AE-D9F3-4F7D-B4C1-A88FFE9E2366}" srcOrd="0" destOrd="0" presId="urn:microsoft.com/office/officeart/2005/8/layout/vList5"/>
    <dgm:cxn modelId="{CCC318C0-B2F1-4BAA-BF59-38E2B13CBA42}" type="presParOf" srcId="{88B521AE-D9F3-4F7D-B4C1-A88FFE9E2366}" destId="{6273677B-BEF3-4B28-96B6-2A414649EAEE}" srcOrd="0" destOrd="0" presId="urn:microsoft.com/office/officeart/2005/8/layout/vList5"/>
    <dgm:cxn modelId="{055E837B-08DC-40F1-B2DE-6085E8A73EA8}"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E9A50E15-8F33-49F0-B3E1-41F04A9C6C75}" type="presOf" srcId="{66800CA2-1263-488B-9901-BF5AA9A26379}" destId="{22C56DC3-2158-416C-A2CA-0A41276F6E72}" srcOrd="0" destOrd="0" presId="urn:microsoft.com/office/officeart/2008/layout/PictureStrips"/>
    <dgm:cxn modelId="{564DAABC-3D6F-47E5-9365-3B8109CE791E}"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E7D40263-A98A-4245-993E-FF40D6326670}" type="presOf" srcId="{53250AAA-89D6-4377-B3C0-0E5BF972A3C0}" destId="{411BB13E-A3FD-42F9-8D3A-DD2DDC4A3516}"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3E99F778-66E9-4AA7-825D-0AD4A37B0A9F}" type="presOf" srcId="{DE482DF0-5C86-4767-9CE5-54725DF28573}" destId="{4F50CB91-2850-4662-936D-F5CF85EB32D2}" srcOrd="0" destOrd="0" presId="urn:microsoft.com/office/officeart/2008/layout/PictureStrips"/>
    <dgm:cxn modelId="{B08242E0-DF15-476C-B1DE-873CE6B41610}"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A5FC7250-AC68-44BD-ABCB-59CDBABB7B7B}" type="presOf" srcId="{ADE4E262-EB9E-448C-8B46-6B6521E6B92F}" destId="{E0757731-3698-433B-8E7C-2EB749869931}"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304DBA32-49F3-41B1-8D5C-B71BCC61DEEA}" type="presOf" srcId="{D1B0C0D0-7AB7-487B-ADF8-3BB3DD4E9EE7}" destId="{9E029134-162C-442E-A062-F55ADB999C33}" srcOrd="0" destOrd="0" presId="urn:microsoft.com/office/officeart/2008/layout/PictureStrips"/>
    <dgm:cxn modelId="{23B03727-E715-4CF6-8EA1-EA77472CB6C3}" type="presOf" srcId="{AE2357B3-F8D1-4E13-B807-E393E9FC5539}" destId="{DC5DD086-89E5-4CD9-B1D2-0E7FF2C522A2}" srcOrd="0" destOrd="0" presId="urn:microsoft.com/office/officeart/2008/layout/PictureStrips"/>
    <dgm:cxn modelId="{1F8C4892-3CCD-48D1-8871-AF3348FD3971}" type="presOf" srcId="{81FDCA61-7A32-4339-89E8-DD3704FB86F4}" destId="{6F6ACCCA-7573-4F27-BB76-D1BFA52EAEE3}" srcOrd="0" destOrd="0" presId="urn:microsoft.com/office/officeart/2008/layout/PictureStrips"/>
    <dgm:cxn modelId="{33DC8B80-E800-4B43-9AC2-D5557373A9A4}" type="presOf" srcId="{E7919EDD-7680-4985-B198-1CBB0F9E96AC}" destId="{7A8D609C-F894-4686-8594-F633FD78C201}" srcOrd="0" destOrd="0" presId="urn:microsoft.com/office/officeart/2008/layout/PictureStrips"/>
    <dgm:cxn modelId="{EB73D509-B700-451F-84B3-674C2711F070}"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FEFD500-53DB-468A-898C-ACA38E18B998}" type="presParOf" srcId="{9E029134-162C-442E-A062-F55ADB999C33}" destId="{60E777AF-AE30-4678-946F-1FF94928EBDC}" srcOrd="0" destOrd="0" presId="urn:microsoft.com/office/officeart/2008/layout/PictureStrips"/>
    <dgm:cxn modelId="{D524AFBB-A47D-402B-8AEE-E4063BD3C1C8}" type="presParOf" srcId="{60E777AF-AE30-4678-946F-1FF94928EBDC}" destId="{7A8D609C-F894-4686-8594-F633FD78C201}" srcOrd="0" destOrd="0" presId="urn:microsoft.com/office/officeart/2008/layout/PictureStrips"/>
    <dgm:cxn modelId="{6CA938DF-E4E7-4687-B0E3-280DFBD6086F}" type="presParOf" srcId="{60E777AF-AE30-4678-946F-1FF94928EBDC}" destId="{8B00EC11-24E0-4E0C-8101-DB576F31F9D2}" srcOrd="1" destOrd="0" presId="urn:microsoft.com/office/officeart/2008/layout/PictureStrips"/>
    <dgm:cxn modelId="{8114A501-0DDD-4EDA-92B6-4BA059CF70CE}" type="presParOf" srcId="{9E029134-162C-442E-A062-F55ADB999C33}" destId="{7105A6FE-D318-4A98-A922-671C581530DC}" srcOrd="1" destOrd="0" presId="urn:microsoft.com/office/officeart/2008/layout/PictureStrips"/>
    <dgm:cxn modelId="{875DCD02-C994-4FD2-B92F-F50177DA1847}" type="presParOf" srcId="{9E029134-162C-442E-A062-F55ADB999C33}" destId="{85CFEB57-FC52-4321-A97D-3211B5D63D4D}" srcOrd="2" destOrd="0" presId="urn:microsoft.com/office/officeart/2008/layout/PictureStrips"/>
    <dgm:cxn modelId="{743E2990-CD07-4A65-8A60-0C1EB7AB2276}" type="presParOf" srcId="{85CFEB57-FC52-4321-A97D-3211B5D63D4D}" destId="{A9AE0183-4578-4303-9373-BBB0DAF179FE}" srcOrd="0" destOrd="0" presId="urn:microsoft.com/office/officeart/2008/layout/PictureStrips"/>
    <dgm:cxn modelId="{00A8E6D3-677D-4B8E-9629-38DCB3AF17D0}" type="presParOf" srcId="{85CFEB57-FC52-4321-A97D-3211B5D63D4D}" destId="{17BB8C5E-ACC5-4AEA-AC3B-15C53CC548C0}" srcOrd="1" destOrd="0" presId="urn:microsoft.com/office/officeart/2008/layout/PictureStrips"/>
    <dgm:cxn modelId="{1DC5FFFB-56CF-40F6-A918-653ECF5B8B4E}" type="presParOf" srcId="{9E029134-162C-442E-A062-F55ADB999C33}" destId="{3DF2FDF0-8F29-4351-969E-A1025413C53F}" srcOrd="3" destOrd="0" presId="urn:microsoft.com/office/officeart/2008/layout/PictureStrips"/>
    <dgm:cxn modelId="{1D289832-D089-479B-9B81-1E22606DCE31}" type="presParOf" srcId="{9E029134-162C-442E-A062-F55ADB999C33}" destId="{51949F69-36F9-42ED-A197-4A357D3FCC84}" srcOrd="4" destOrd="0" presId="urn:microsoft.com/office/officeart/2008/layout/PictureStrips"/>
    <dgm:cxn modelId="{B01F358E-5183-498A-BCE6-CFD478ADDAAB}" type="presParOf" srcId="{51949F69-36F9-42ED-A197-4A357D3FCC84}" destId="{DC5DD086-89E5-4CD9-B1D2-0E7FF2C522A2}" srcOrd="0" destOrd="0" presId="urn:microsoft.com/office/officeart/2008/layout/PictureStrips"/>
    <dgm:cxn modelId="{3D9E9106-CD2D-4825-ACA8-1FEB6D28E3BB}" type="presParOf" srcId="{51949F69-36F9-42ED-A197-4A357D3FCC84}" destId="{DEDE190B-7605-44A7-B19B-482157C4ED09}" srcOrd="1" destOrd="0" presId="urn:microsoft.com/office/officeart/2008/layout/PictureStrips"/>
    <dgm:cxn modelId="{EF7881FC-8D2F-445C-A6D5-944B6F5CA842}" type="presParOf" srcId="{9E029134-162C-442E-A062-F55ADB999C33}" destId="{800A896D-7DD0-4D28-BE08-D3B8F3F2A8C6}" srcOrd="5" destOrd="0" presId="urn:microsoft.com/office/officeart/2008/layout/PictureStrips"/>
    <dgm:cxn modelId="{988875D2-9157-402E-9C99-72353E3B80FC}" type="presParOf" srcId="{9E029134-162C-442E-A062-F55ADB999C33}" destId="{09DCF082-D387-4036-A517-A57508B9F296}" srcOrd="6" destOrd="0" presId="urn:microsoft.com/office/officeart/2008/layout/PictureStrips"/>
    <dgm:cxn modelId="{6ADBB8DF-8717-46BB-8F4F-0B242EFAAA93}" type="presParOf" srcId="{09DCF082-D387-4036-A517-A57508B9F296}" destId="{6F6ACCCA-7573-4F27-BB76-D1BFA52EAEE3}" srcOrd="0" destOrd="0" presId="urn:microsoft.com/office/officeart/2008/layout/PictureStrips"/>
    <dgm:cxn modelId="{3652301B-CBE3-4522-924D-BCAA08D58B74}" type="presParOf" srcId="{09DCF082-D387-4036-A517-A57508B9F296}" destId="{F94043AE-FBAE-4418-8D10-10B1481C95AF}" srcOrd="1" destOrd="0" presId="urn:microsoft.com/office/officeart/2008/layout/PictureStrips"/>
    <dgm:cxn modelId="{E05663C7-135E-42A0-8E62-BCE675AE7995}" type="presParOf" srcId="{9E029134-162C-442E-A062-F55ADB999C33}" destId="{2F838AD4-66C5-4737-8D8D-66F3281C6FE1}" srcOrd="7" destOrd="0" presId="urn:microsoft.com/office/officeart/2008/layout/PictureStrips"/>
    <dgm:cxn modelId="{5EB51AA0-B0F1-4F58-BD59-D1ECAD8921D3}" type="presParOf" srcId="{9E029134-162C-442E-A062-F55ADB999C33}" destId="{0F749A16-F5F6-45E8-9E08-2382EA901724}" srcOrd="8" destOrd="0" presId="urn:microsoft.com/office/officeart/2008/layout/PictureStrips"/>
    <dgm:cxn modelId="{6098BE56-B51C-4997-B9DB-8041FB7EBC83}" type="presParOf" srcId="{0F749A16-F5F6-45E8-9E08-2382EA901724}" destId="{610D24CD-EC64-4585-8806-7B24163BBCA5}" srcOrd="0" destOrd="0" presId="urn:microsoft.com/office/officeart/2008/layout/PictureStrips"/>
    <dgm:cxn modelId="{3039E355-6A2F-4B32-A012-5B323FBB5A38}" type="presParOf" srcId="{0F749A16-F5F6-45E8-9E08-2382EA901724}" destId="{1D377189-38FA-44FB-9886-A25D865375A4}" srcOrd="1" destOrd="0" presId="urn:microsoft.com/office/officeart/2008/layout/PictureStrips"/>
    <dgm:cxn modelId="{914551F1-73DE-46C4-9D2F-9095FF340EE8}" type="presParOf" srcId="{9E029134-162C-442E-A062-F55ADB999C33}" destId="{D0690CA7-5AC0-41CF-B946-24781BCFD1A5}" srcOrd="9" destOrd="0" presId="urn:microsoft.com/office/officeart/2008/layout/PictureStrips"/>
    <dgm:cxn modelId="{1BE38CCB-4224-4AFD-BDC4-CE70EB9C73F6}" type="presParOf" srcId="{9E029134-162C-442E-A062-F55ADB999C33}" destId="{B7B3EDE5-7630-4030-822E-F5E4C9706E85}" srcOrd="10" destOrd="0" presId="urn:microsoft.com/office/officeart/2008/layout/PictureStrips"/>
    <dgm:cxn modelId="{15E6112E-106D-4E1B-9F9C-B7AE1A250DBF}" type="presParOf" srcId="{B7B3EDE5-7630-4030-822E-F5E4C9706E85}" destId="{4F50CB91-2850-4662-936D-F5CF85EB32D2}" srcOrd="0" destOrd="0" presId="urn:microsoft.com/office/officeart/2008/layout/PictureStrips"/>
    <dgm:cxn modelId="{A324EDBB-1BD6-4A60-9C72-16252444A1C7}" type="presParOf" srcId="{B7B3EDE5-7630-4030-822E-F5E4C9706E85}" destId="{82E38FB2-A96C-4D7A-A866-6D7BE57189A0}" srcOrd="1" destOrd="0" presId="urn:microsoft.com/office/officeart/2008/layout/PictureStrips"/>
    <dgm:cxn modelId="{9BDBDACF-673D-441F-877C-57EC3B80F7BB}" type="presParOf" srcId="{9E029134-162C-442E-A062-F55ADB999C33}" destId="{FFADA039-4E63-4656-B69A-9CDE6DF7D22E}" srcOrd="11" destOrd="0" presId="urn:microsoft.com/office/officeart/2008/layout/PictureStrips"/>
    <dgm:cxn modelId="{CFDB1B9F-E74D-4389-8D27-19564655EAAB}" type="presParOf" srcId="{9E029134-162C-442E-A062-F55ADB999C33}" destId="{617E62FE-8B7F-4345-A007-B8285279A613}" srcOrd="12" destOrd="0" presId="urn:microsoft.com/office/officeart/2008/layout/PictureStrips"/>
    <dgm:cxn modelId="{443AE89C-A184-4490-BD01-74A6A9DB1EC7}" type="presParOf" srcId="{617E62FE-8B7F-4345-A007-B8285279A613}" destId="{9C5C0C8B-F255-4694-B3C6-8BE7DBC5F7E5}" srcOrd="0" destOrd="0" presId="urn:microsoft.com/office/officeart/2008/layout/PictureStrips"/>
    <dgm:cxn modelId="{B0AA353B-E40B-4B96-A85D-CE763273FB48}" type="presParOf" srcId="{617E62FE-8B7F-4345-A007-B8285279A613}" destId="{A9E14B50-194E-4A93-B9D9-20BB56D81973}" srcOrd="1" destOrd="0" presId="urn:microsoft.com/office/officeart/2008/layout/PictureStrips"/>
    <dgm:cxn modelId="{9920FC51-917A-4210-91F0-C856F3943E48}" type="presParOf" srcId="{9E029134-162C-442E-A062-F55ADB999C33}" destId="{CC5C64CB-AB52-41A1-B231-D8699C0C625F}" srcOrd="13" destOrd="0" presId="urn:microsoft.com/office/officeart/2008/layout/PictureStrips"/>
    <dgm:cxn modelId="{1D1103F8-C025-4B50-B802-99C0D5D076DF}" type="presParOf" srcId="{9E029134-162C-442E-A062-F55ADB999C33}" destId="{F8E94CFA-B945-48E5-BE10-370DD69F16A4}" srcOrd="14" destOrd="0" presId="urn:microsoft.com/office/officeart/2008/layout/PictureStrips"/>
    <dgm:cxn modelId="{236D1B75-D63A-451C-9BA9-32555D5964B6}" type="presParOf" srcId="{F8E94CFA-B945-48E5-BE10-370DD69F16A4}" destId="{411BB13E-A3FD-42F9-8D3A-DD2DDC4A3516}" srcOrd="0" destOrd="0" presId="urn:microsoft.com/office/officeart/2008/layout/PictureStrips"/>
    <dgm:cxn modelId="{838229EF-5A43-4A90-B043-BD20D68F4CE3}" type="presParOf" srcId="{F8E94CFA-B945-48E5-BE10-370DD69F16A4}" destId="{70C2EA1E-D7DB-4E74-806D-4590DBE781A3}" srcOrd="1" destOrd="0" presId="urn:microsoft.com/office/officeart/2008/layout/PictureStrips"/>
    <dgm:cxn modelId="{BD47B7DC-BC7C-424B-9D11-DC91203A43CF}" type="presParOf" srcId="{9E029134-162C-442E-A062-F55ADB999C33}" destId="{B6819F3B-727A-4EDF-BC16-FDFFBB563868}" srcOrd="15" destOrd="0" presId="urn:microsoft.com/office/officeart/2008/layout/PictureStrips"/>
    <dgm:cxn modelId="{E7FCE2A0-C368-4FE0-AEAD-9D50E1B7E845}" type="presParOf" srcId="{9E029134-162C-442E-A062-F55ADB999C33}" destId="{BB272E9F-26C5-4655-93E5-F3616BF119CC}" srcOrd="16" destOrd="0" presId="urn:microsoft.com/office/officeart/2008/layout/PictureStrips"/>
    <dgm:cxn modelId="{C264E4F6-E42E-4F0D-B4D3-527ECAA90D3F}" type="presParOf" srcId="{BB272E9F-26C5-4655-93E5-F3616BF119CC}" destId="{E0757731-3698-433B-8E7C-2EB749869931}" srcOrd="0" destOrd="0" presId="urn:microsoft.com/office/officeart/2008/layout/PictureStrips"/>
    <dgm:cxn modelId="{450396E3-356E-46CB-96AA-0BF76CF41E26}" type="presParOf" srcId="{BB272E9F-26C5-4655-93E5-F3616BF119CC}" destId="{139FD9EA-3509-4D4C-98D4-BC741BA871D8}" srcOrd="1" destOrd="0" presId="urn:microsoft.com/office/officeart/2008/layout/PictureStrips"/>
    <dgm:cxn modelId="{29837A7B-23EC-4AA3-AD02-ED8C798CD959}" type="presParOf" srcId="{9E029134-162C-442E-A062-F55ADB999C33}" destId="{979B97D2-0F97-437F-8686-ABD1B910F38F}" srcOrd="17" destOrd="0" presId="urn:microsoft.com/office/officeart/2008/layout/PictureStrips"/>
    <dgm:cxn modelId="{E935D6E1-F835-4E86-86E6-85FA554A6488}" type="presParOf" srcId="{9E029134-162C-442E-A062-F55ADB999C33}" destId="{0216C3D0-FCC6-4B0C-AA10-7E78E85A1DE2}" srcOrd="18" destOrd="0" presId="urn:microsoft.com/office/officeart/2008/layout/PictureStrips"/>
    <dgm:cxn modelId="{41C47F14-0F17-40C6-876F-162130FF3838}" type="presParOf" srcId="{0216C3D0-FCC6-4B0C-AA10-7E78E85A1DE2}" destId="{22C56DC3-2158-416C-A2CA-0A41276F6E72}" srcOrd="0" destOrd="0" presId="urn:microsoft.com/office/officeart/2008/layout/PictureStrips"/>
    <dgm:cxn modelId="{24CFC5C8-79DF-4E71-A24F-F103B36E8E4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5198" y="-728845"/>
          <a:ext cx="1094521" cy="2825843"/>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537" y="190246"/>
        <a:ext cx="2772413" cy="987661"/>
      </dsp:txXfrm>
    </dsp:sp>
    <dsp:sp modelId="{6273677B-BEF3-4B28-96B6-2A414649EAEE}">
      <dsp:nvSpPr>
        <dsp:cNvPr id="0" name=""/>
        <dsp:cNvSpPr/>
      </dsp:nvSpPr>
      <dsp:spPr>
        <a:xfrm>
          <a:off x="0" y="0"/>
          <a:ext cx="1589537" cy="1368152"/>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88" y="66788"/>
        <a:ext cx="1455961" cy="123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12/8/2015</a:t>
            </a:fld>
            <a:endParaRPr lang="fr-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‹nr.›</a:t>
            </a:fld>
            <a:endParaRPr lang="fr-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12/8/2015</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‹nr.›</a:t>
            </a:fld>
            <a:endParaRPr lang="fr-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Dit zijn niet het aantal</a:t>
            </a:r>
            <a:r>
              <a:rPr lang="nl-BE" baseline="0" dirty="0" smtClean="0"/>
              <a:t> documenten, wel het aantal verschillende therapeutische relaties die een patiënt heeft. </a:t>
            </a:r>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20</a:t>
            </a:fld>
            <a:endParaRPr lang="nl-BE"/>
          </a:p>
        </p:txBody>
      </p:sp>
    </p:spTree>
    <p:extLst>
      <p:ext uri="{BB962C8B-B14F-4D97-AF65-F5344CB8AC3E}">
        <p14:creationId xmlns:p14="http://schemas.microsoft.com/office/powerpoint/2010/main" val="818354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nl-BE"/>
          </a:p>
        </p:txBody>
      </p:sp>
    </p:spTree>
    <p:extLst>
      <p:ext uri="{BB962C8B-B14F-4D97-AF65-F5344CB8AC3E}">
        <p14:creationId xmlns:p14="http://schemas.microsoft.com/office/powerpoint/2010/main" val="56759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5</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44</a:t>
            </a:fld>
            <a:endParaRPr lang="nl-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44</a:t>
            </a:fld>
            <a:endParaRPr lang="nl-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50</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54</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6</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56</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57</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58</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61</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fr-FR" smtClean="0"/>
              <a:t>08/12/2015</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400506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351"/>
            <a:chOff x="4406900" y="2676525"/>
            <a:chExt cx="4268788" cy="2801603"/>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14"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t>08/12/2015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fr-FR" smtClean="0"/>
              <a:t>08/12/2015</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08/12/2015</a:t>
            </a:r>
            <a:endParaRPr lang="en-US" dirty="0"/>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fr-FR" smtClean="0"/>
              <a:t>08/12/2015</a:t>
            </a:r>
            <a:endParaRPr lang="en-US" dirty="0"/>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08/12/2015</a:t>
            </a:r>
            <a:endParaRPr lang="en-US" dirty="0"/>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767"/>
            <a:chOff x="4406900" y="2676525"/>
            <a:chExt cx="4268788" cy="2802019"/>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3" name="TextBox 2"/>
          <p:cNvSpPr txBox="1"/>
          <p:nvPr userDrawn="1"/>
        </p:nvSpPr>
        <p:spPr>
          <a:xfrm>
            <a:off x="755576" y="2276872"/>
            <a:ext cx="7632848"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1808004"/>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fr-FR" smtClean="0"/>
              <a:t>08/12/2015</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0">
                <a:solidFill>
                  <a:srgbClr val="FFFFFF"/>
                </a:solidFill>
              </a:defRPr>
            </a:lvl1pPr>
          </a:lstStyle>
          <a:p>
            <a:fld id="{BAADB71D-6A6A-403E-B8B0-DAC18C9A03D5}"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40" r:id="rId4"/>
    <p:sldLayoutId id="2147483738" r:id="rId5"/>
    <p:sldLayoutId id="2147483739" r:id="rId6"/>
    <p:sldLayoutId id="2147483741" r:id="rId7"/>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image" Target="../media/image7.jpeg"/><Relationship Id="rId16"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health.fgov.b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6.png"/><Relationship Id="rId21" Type="http://schemas.openxmlformats.org/officeDocument/2006/relationships/image" Target="../media/image27.png"/><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23.png"/><Relationship Id="rId2" Type="http://schemas.openxmlformats.org/officeDocument/2006/relationships/notesSlide" Target="../notesSlides/notesSlide2.xml"/><Relationship Id="rId16" Type="http://schemas.microsoft.com/office/2007/relationships/hdphoto" Target="../media/hdphoto10.wdp"/><Relationship Id="rId20" Type="http://schemas.openxmlformats.org/officeDocument/2006/relationships/image" Target="../media/image26.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9.png"/><Relationship Id="rId10" Type="http://schemas.microsoft.com/office/2007/relationships/hdphoto" Target="../media/hdphoto7.wdp"/><Relationship Id="rId19" Type="http://schemas.openxmlformats.org/officeDocument/2006/relationships/image" Target="../media/image25.png"/><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 Id="rId22" Type="http://schemas.openxmlformats.org/officeDocument/2006/relationships/image" Target="../media/image28.png"/></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33.png"/><Relationship Id="rId3" Type="http://schemas.openxmlformats.org/officeDocument/2006/relationships/image" Target="../media/image16.png"/><Relationship Id="rId21" Type="http://schemas.microsoft.com/office/2007/relationships/hdphoto" Target="../media/hdphoto12.wdp"/><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30.png"/><Relationship Id="rId10" Type="http://schemas.microsoft.com/office/2007/relationships/hdphoto" Target="../media/hdphoto7.wdp"/><Relationship Id="rId19" Type="http://schemas.microsoft.com/office/2007/relationships/hdphoto" Target="../media/hdphoto11.wdp"/><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s>
</file>

<file path=ppt/slides/_rels/slide6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err="1" smtClean="0">
                <a:solidFill>
                  <a:srgbClr val="3E6E5A"/>
                </a:solidFill>
              </a:rPr>
              <a:t>eGezondheid</a:t>
            </a:r>
            <a:r>
              <a:rPr lang="nl-BE" sz="4000" b="1" cap="none" dirty="0" smtClean="0">
                <a:solidFill>
                  <a:srgbClr val="3E6E5A"/>
                </a:solidFill>
              </a:rPr>
              <a:t>: </a:t>
            </a:r>
            <a:r>
              <a:rPr lang="nl-BE" sz="4000" b="1" cap="none" dirty="0" smtClean="0">
                <a:solidFill>
                  <a:srgbClr val="C00000"/>
                </a:solidFill>
              </a:rPr>
              <a:t>ICT als ondersteuning voor een kwalitatieve en betaalbare zorg</a:t>
            </a:r>
            <a:endParaRPr lang="nl-BE" sz="4000" b="1"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spTree>
    <p:extLst>
      <p:ext uri="{BB962C8B-B14F-4D97-AF65-F5344CB8AC3E}">
        <p14:creationId xmlns:p14="http://schemas.microsoft.com/office/powerpoint/2010/main" val="188744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Detail op www.plan-egezondheid.be</a:t>
            </a:r>
            <a:endParaRPr lang="nl-BE" dirty="0"/>
          </a:p>
        </p:txBody>
      </p:sp>
      <p:sp>
        <p:nvSpPr>
          <p:cNvPr id="3" name="Content Placeholder 2"/>
          <p:cNvSpPr>
            <a:spLocks noGrp="1"/>
          </p:cNvSpPr>
          <p:nvPr>
            <p:ph idx="1"/>
          </p:nvPr>
        </p:nvSpPr>
        <p:spPr/>
        <p:txBody>
          <a:bodyPr/>
          <a:lstStyle/>
          <a:p>
            <a:endParaRPr lang="en-US" smtClean="0"/>
          </a:p>
          <a:p>
            <a:endParaRPr lang="en-US" dirty="0"/>
          </a:p>
        </p:txBody>
      </p:sp>
      <p:sp>
        <p:nvSpPr>
          <p:cNvPr id="4" name="Date Placeholder 3"/>
          <p:cNvSpPr>
            <a:spLocks noGrp="1"/>
          </p:cNvSpPr>
          <p:nvPr>
            <p:ph type="dt" sz="half" idx="10"/>
          </p:nvPr>
        </p:nvSpPr>
        <p:spPr/>
        <p:txBody>
          <a:bodyPr/>
          <a:lstStyle/>
          <a:p>
            <a:r>
              <a:rPr lang="fr-FR" smtClean="0"/>
              <a:t>08/12/2015</a:t>
            </a:r>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40960" cy="412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AADB71D-6A6A-403E-B8B0-DAC18C9A03D5}" type="slidenum">
              <a:rPr lang="en-US" smtClean="0"/>
              <a:pPr/>
              <a:t>10</a:t>
            </a:fld>
            <a:endParaRPr lang="en-US" dirty="0"/>
          </a:p>
        </p:txBody>
      </p:sp>
    </p:spTree>
    <p:extLst>
      <p:ext uri="{BB962C8B-B14F-4D97-AF65-F5344CB8AC3E}">
        <p14:creationId xmlns:p14="http://schemas.microsoft.com/office/powerpoint/2010/main" val="337913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 voorbeelden</a:t>
            </a:r>
            <a:endParaRPr lang="nl-BE" dirty="0"/>
          </a:p>
        </p:txBody>
      </p:sp>
      <p:sp>
        <p:nvSpPr>
          <p:cNvPr id="4099" name="Rectangle 3"/>
          <p:cNvSpPr>
            <a:spLocks noGrp="1" noChangeArrowheads="1"/>
          </p:cNvSpPr>
          <p:nvPr>
            <p:ph idx="1"/>
          </p:nvPr>
        </p:nvSpPr>
        <p:spPr/>
        <p:txBody>
          <a:bodyPr/>
          <a:lstStyle/>
          <a:p>
            <a:pPr lvl="1"/>
            <a:endParaRPr lang="nl-BE" sz="2400" dirty="0" smtClean="0"/>
          </a:p>
          <a:p>
            <a:pPr lvl="1"/>
            <a:r>
              <a:rPr lang="nl-BE" sz="2400" dirty="0" smtClean="0"/>
              <a:t>Hubs en </a:t>
            </a:r>
            <a:r>
              <a:rPr lang="nl-BE" sz="2400" dirty="0" err="1" smtClean="0"/>
              <a:t>metahub</a:t>
            </a:r>
            <a:endParaRPr lang="nl-BE" sz="2400" dirty="0" smtClean="0"/>
          </a:p>
          <a:p>
            <a:pPr lvl="2"/>
            <a:r>
              <a:rPr lang="nl-BE" sz="2000" dirty="0" smtClean="0"/>
              <a:t>systematische voeding van </a:t>
            </a:r>
            <a:r>
              <a:rPr lang="nl-BE" sz="2000" dirty="0" smtClean="0"/>
              <a:t>hubs-</a:t>
            </a:r>
            <a:r>
              <a:rPr lang="nl-BE" sz="2000" dirty="0" err="1" smtClean="0"/>
              <a:t>metahub</a:t>
            </a:r>
            <a:endParaRPr lang="nl-BE" sz="2000" dirty="0" smtClean="0"/>
          </a:p>
          <a:p>
            <a:pPr lvl="2"/>
            <a:r>
              <a:rPr lang="nl-BE" sz="2000" dirty="0" smtClean="0"/>
              <a:t>extramurale gegevens: kluizen</a:t>
            </a:r>
          </a:p>
          <a:p>
            <a:pPr lvl="2"/>
            <a:r>
              <a:rPr lang="nl-BE" sz="2000" dirty="0" smtClean="0"/>
              <a:t>uitbreiding hubs</a:t>
            </a:r>
          </a:p>
          <a:p>
            <a:pPr lvl="1"/>
            <a:endParaRPr lang="nl-BE" sz="2400" dirty="0" smtClean="0"/>
          </a:p>
          <a:p>
            <a:pPr lvl="1"/>
            <a:r>
              <a:rPr lang="nl-BE" sz="2400" dirty="0" smtClean="0"/>
              <a:t>Geïnformeerde toestemming</a:t>
            </a:r>
          </a:p>
          <a:p>
            <a:pPr lvl="1"/>
            <a:endParaRPr lang="nl-BE" sz="2400" dirty="0" smtClean="0"/>
          </a:p>
          <a:p>
            <a:pPr lvl="1"/>
            <a:r>
              <a:rPr lang="nl-BE" sz="2400" dirty="0" smtClean="0"/>
              <a:t>Mobile </a:t>
            </a:r>
            <a:r>
              <a:rPr lang="nl-BE" sz="2400" dirty="0" smtClean="0"/>
              <a:t>Health (</a:t>
            </a:r>
            <a:r>
              <a:rPr lang="nl-BE" sz="2400" dirty="0" err="1" smtClean="0"/>
              <a:t>mHealth</a:t>
            </a:r>
            <a:r>
              <a:rPr lang="nl-BE" sz="2400" dirty="0" smtClean="0"/>
              <a:t>)</a:t>
            </a:r>
            <a:endParaRPr lang="nl-BE" sz="2400" dirty="0" smtClean="0"/>
          </a:p>
          <a:p>
            <a:pPr lvl="1"/>
            <a:endParaRPr lang="nl-BE" dirty="0" smtClean="0"/>
          </a:p>
          <a:p>
            <a:pPr lvl="2"/>
            <a:endParaRPr lang="nl-BE" dirty="0" smtClean="0"/>
          </a:p>
          <a:p>
            <a:pPr lvl="1"/>
            <a:endParaRPr lang="nl-BE" dirty="0" smtClean="0"/>
          </a:p>
          <a:p>
            <a:pPr lvl="1"/>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11</a:t>
            </a:fld>
            <a:endParaRPr lang="en-US" dirty="0"/>
          </a:p>
        </p:txBody>
      </p:sp>
    </p:spTree>
    <p:extLst>
      <p:ext uri="{BB962C8B-B14F-4D97-AF65-F5344CB8AC3E}">
        <p14:creationId xmlns:p14="http://schemas.microsoft.com/office/powerpoint/2010/main" val="41637787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a:t>m</a:t>
            </a:r>
            <a:r>
              <a:rPr lang="nl-BE" dirty="0" err="1" smtClean="0"/>
              <a:t>etahub</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Hubs-</a:t>
            </a:r>
            <a:r>
              <a:rPr lang="nl-BE" dirty="0" err="1"/>
              <a:t>m</a:t>
            </a:r>
            <a:r>
              <a:rPr lang="nl-BE" dirty="0" err="1" smtClean="0"/>
              <a:t>etahubsysteem</a:t>
            </a:r>
            <a:r>
              <a:rPr lang="nl-BE" dirty="0" smtClean="0"/>
              <a:t> = systeem voor de terbeschikkingstelling van medische gegevens tussen zorgverleners</a:t>
            </a:r>
          </a:p>
          <a:p>
            <a:pPr lvl="2"/>
            <a:r>
              <a:rPr lang="nl-BE" dirty="0"/>
              <a:t>r</a:t>
            </a:r>
            <a:r>
              <a:rPr lang="nl-BE" dirty="0" smtClean="0"/>
              <a:t>aadplegings- en operatieverslagen</a:t>
            </a:r>
            <a:endParaRPr lang="nl-BE" dirty="0" smtClean="0"/>
          </a:p>
          <a:p>
            <a:pPr lvl="2"/>
            <a:r>
              <a:rPr lang="nl-BE" dirty="0" smtClean="0"/>
              <a:t>ontslagbrieven</a:t>
            </a:r>
            <a:endParaRPr lang="nl-BE" dirty="0" smtClean="0"/>
          </a:p>
          <a:p>
            <a:pPr lvl="2"/>
            <a:r>
              <a:rPr lang="nl-BE" dirty="0"/>
              <a:t>d</a:t>
            </a:r>
            <a:r>
              <a:rPr lang="nl-BE" dirty="0" smtClean="0"/>
              <a:t>iagnostische verslagen van medische </a:t>
            </a:r>
            <a:r>
              <a:rPr lang="nl-BE" dirty="0" smtClean="0"/>
              <a:t>beeldvorming</a:t>
            </a:r>
            <a:endParaRPr lang="nl-BE" dirty="0" smtClean="0"/>
          </a:p>
          <a:p>
            <a:pPr lvl="2"/>
            <a:r>
              <a:rPr lang="nl-BE" dirty="0" err="1" smtClean="0"/>
              <a:t>SumEHR</a:t>
            </a:r>
            <a:r>
              <a:rPr lang="nl-BE" dirty="0" smtClean="0"/>
              <a:t>, medicatieschema</a:t>
            </a:r>
            <a:endParaRPr lang="nl-BE" dirty="0" smtClean="0"/>
          </a:p>
          <a:p>
            <a:pPr lvl="2"/>
            <a:r>
              <a:rPr lang="nl-BE" dirty="0"/>
              <a:t>.</a:t>
            </a:r>
            <a:r>
              <a:rPr lang="nl-BE" dirty="0" smtClean="0"/>
              <a:t>..</a:t>
            </a:r>
            <a:endParaRPr lang="nl-BE" dirty="0" smtClean="0"/>
          </a:p>
          <a:p>
            <a:r>
              <a:rPr lang="nl-BE" dirty="0" smtClean="0"/>
              <a:t>Doelstelling</a:t>
            </a:r>
          </a:p>
          <a:p>
            <a:pPr lvl="1"/>
            <a:r>
              <a:rPr lang="nl-BE" dirty="0" smtClean="0"/>
              <a:t>koppeling van regionale en lokale uitwisselingssystemen van medische gegevens (hubs)</a:t>
            </a:r>
          </a:p>
          <a:p>
            <a:pPr lvl="1"/>
            <a:r>
              <a:rPr lang="nl-BE" dirty="0" smtClean="0"/>
              <a:t>mogelijkheid voor een zorgverlener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zorgverlener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12</a:t>
            </a:fld>
            <a:endParaRPr lang="en-US" dirty="0"/>
          </a:p>
        </p:txBody>
      </p:sp>
    </p:spTree>
    <p:extLst>
      <p:ext uri="{BB962C8B-B14F-4D97-AF65-F5344CB8AC3E}">
        <p14:creationId xmlns:p14="http://schemas.microsoft.com/office/powerpoint/2010/main" val="414905637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a:t>m</a:t>
            </a:r>
            <a:r>
              <a:rPr lang="nl-BE" dirty="0" err="1" smtClean="0"/>
              <a:t>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2015</a:t>
            </a:r>
          </a:p>
          <a:p>
            <a:pPr lvl="1"/>
            <a:r>
              <a:rPr lang="nl-BE" dirty="0" smtClean="0"/>
              <a:t>systeem voor het delen van gegevens en documenten voor de algemene en psychiatrische ziekenhuizen via de 5 hubs</a:t>
            </a:r>
          </a:p>
          <a:p>
            <a:pPr lvl="3"/>
            <a:r>
              <a:rPr lang="nl-BE" dirty="0" smtClean="0"/>
              <a:t>Collaboratief Zorgplatform (</a:t>
            </a:r>
            <a:r>
              <a:rPr lang="nl-BE" dirty="0" err="1" smtClean="0"/>
              <a:t>Cozo</a:t>
            </a:r>
            <a:r>
              <a:rPr lang="nl-BE" dirty="0" smtClean="0"/>
              <a:t>)</a:t>
            </a:r>
          </a:p>
          <a:p>
            <a:pPr lvl="3"/>
            <a:r>
              <a:rPr lang="nl-BE" dirty="0" smtClean="0"/>
              <a:t>Antwerpse Regionale Hub (ARH)</a:t>
            </a:r>
          </a:p>
          <a:p>
            <a:pPr lvl="3"/>
            <a:r>
              <a:rPr lang="nl-BE" dirty="0" smtClean="0"/>
              <a:t>Vlaams Ziekenhuisnetwerk KU Leuven (VZN)</a:t>
            </a:r>
          </a:p>
          <a:p>
            <a:pPr lvl="3"/>
            <a:r>
              <a:rPr lang="nl-BE" dirty="0" err="1" smtClean="0"/>
              <a:t>Réseau</a:t>
            </a:r>
            <a:r>
              <a:rPr lang="nl-BE" dirty="0" smtClean="0"/>
              <a:t> Santé Wallon (RSW)</a:t>
            </a:r>
          </a:p>
          <a:p>
            <a:pPr lvl="3"/>
            <a:r>
              <a:rPr lang="nl-BE" dirty="0" err="1" smtClean="0"/>
              <a:t>Rés</a:t>
            </a:r>
            <a:r>
              <a:rPr lang="nl-BE" dirty="0" err="1" smtClean="0"/>
              <a:t>eau</a:t>
            </a:r>
            <a:r>
              <a:rPr lang="nl-BE" dirty="0" smtClean="0"/>
              <a:t> Santé </a:t>
            </a:r>
            <a:r>
              <a:rPr lang="nl-BE" dirty="0" err="1" smtClean="0"/>
              <a:t>Bruxellois</a:t>
            </a:r>
            <a:r>
              <a:rPr lang="nl-BE" dirty="0" smtClean="0"/>
              <a:t> </a:t>
            </a:r>
            <a:r>
              <a:rPr lang="nl-BE" dirty="0" smtClean="0"/>
              <a:t>(RSB)</a:t>
            </a:r>
          </a:p>
          <a:p>
            <a:pPr lvl="1"/>
            <a:r>
              <a:rPr lang="nl-BE" dirty="0" smtClean="0"/>
              <a:t>verwijzing naar de documenten van de eerste lijn (</a:t>
            </a:r>
            <a:r>
              <a:rPr lang="nl-BE" dirty="0" err="1" smtClean="0"/>
              <a:t>SumEHR</a:t>
            </a:r>
            <a:r>
              <a:rPr lang="nl-BE" dirty="0" smtClean="0"/>
              <a:t>, medicatieschema, ...)</a:t>
            </a:r>
          </a:p>
          <a:p>
            <a:pPr lvl="2"/>
            <a:r>
              <a:rPr lang="nl-BE" dirty="0" smtClean="0"/>
              <a:t>via de 3 ‘gezondheidskluizen’ / </a:t>
            </a:r>
            <a:r>
              <a:rPr lang="nl-BE" dirty="0" err="1" smtClean="0"/>
              <a:t>metahub</a:t>
            </a:r>
            <a:endParaRPr lang="nl-BE" dirty="0" smtClean="0"/>
          </a:p>
          <a:p>
            <a:pPr lvl="3"/>
            <a:r>
              <a:rPr lang="nl-BE" dirty="0" smtClean="0"/>
              <a:t>Vitalink</a:t>
            </a:r>
          </a:p>
          <a:p>
            <a:pPr lvl="3"/>
            <a:r>
              <a:rPr lang="nl-BE" dirty="0" err="1" smtClean="0"/>
              <a:t>InterMed</a:t>
            </a:r>
            <a:endParaRPr lang="nl-BE" dirty="0" smtClean="0"/>
          </a:p>
          <a:p>
            <a:pPr lvl="3"/>
            <a:r>
              <a:rPr lang="nl-BE" dirty="0" err="1" smtClean="0"/>
              <a:t>BruSafe</a:t>
            </a:r>
            <a:endParaRPr lang="nl-BE" dirty="0" smtClean="0"/>
          </a:p>
          <a:p>
            <a:pPr lvl="1"/>
            <a:r>
              <a:rPr lang="nl-BE" dirty="0"/>
              <a:t>n</a:t>
            </a:r>
            <a:r>
              <a:rPr lang="nl-BE" dirty="0" smtClean="0"/>
              <a:t>ovember 2015: 11.264.403 relaties hubs-patiënten geregistreerd in de </a:t>
            </a:r>
            <a:r>
              <a:rPr lang="nl-BE" dirty="0" err="1"/>
              <a:t>m</a:t>
            </a:r>
            <a:r>
              <a:rPr lang="nl-BE" dirty="0" err="1" smtClean="0"/>
              <a:t>etahub</a:t>
            </a:r>
            <a:r>
              <a:rPr lang="nl-BE" dirty="0" smtClean="0"/>
              <a:t> (totaal volume)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13</a:t>
            </a:fld>
            <a:endParaRPr lang="en-US" dirty="0"/>
          </a:p>
        </p:txBody>
      </p:sp>
    </p:spTree>
    <p:extLst>
      <p:ext uri="{BB962C8B-B14F-4D97-AF65-F5344CB8AC3E}">
        <p14:creationId xmlns:p14="http://schemas.microsoft.com/office/powerpoint/2010/main" val="258407838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115" y="1306371"/>
            <a:ext cx="7597365" cy="5507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664"/>
            <a:ext cx="8229600" cy="990600"/>
          </a:xfrm>
        </p:spPr>
        <p:txBody>
          <a:bodyPr/>
          <a:lstStyle/>
          <a:p>
            <a:r>
              <a:rPr lang="nl-BE" dirty="0" smtClean="0"/>
              <a:t>Hubs &amp; </a:t>
            </a:r>
            <a:r>
              <a:rPr lang="nl-BE" dirty="0" err="1"/>
              <a:t>m</a:t>
            </a:r>
            <a:r>
              <a:rPr lang="nl-BE" dirty="0" err="1" smtClean="0"/>
              <a:t>etahub</a:t>
            </a:r>
            <a:r>
              <a:rPr lang="nl-BE" dirty="0" smtClean="0"/>
              <a:t> - Schema</a:t>
            </a:r>
            <a:endParaRPr lang="nl-BE" dirty="0"/>
          </a:p>
        </p:txBody>
      </p:sp>
      <p:sp>
        <p:nvSpPr>
          <p:cNvPr id="4" name="Date Placeholder 3"/>
          <p:cNvSpPr>
            <a:spLocks noGrp="1"/>
          </p:cNvSpPr>
          <p:nvPr>
            <p:ph type="dt" sz="half" idx="10"/>
          </p:nvPr>
        </p:nvSpPr>
        <p:spPr/>
        <p:txBody>
          <a:bodyPr/>
          <a:lstStyle/>
          <a:p>
            <a:r>
              <a:rPr lang="fr-FR" smtClean="0"/>
              <a:t>08/12/2015</a:t>
            </a:r>
            <a:endParaRPr lang="nl-BE" dirty="0"/>
          </a:p>
        </p:txBody>
      </p:sp>
      <p:sp>
        <p:nvSpPr>
          <p:cNvPr id="21509" name="Rectangle 6"/>
          <p:cNvSpPr>
            <a:spLocks noChangeArrowheads="1"/>
          </p:cNvSpPr>
          <p:nvPr/>
        </p:nvSpPr>
        <p:spPr bwMode="auto">
          <a:xfrm>
            <a:off x="467543" y="4005064"/>
            <a:ext cx="4392489" cy="1615827"/>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800100" lvl="4" indent="-285750"/>
            <a:r>
              <a:rPr lang="nl-BE" sz="1200" b="1" dirty="0" smtClean="0"/>
              <a:t>5 hubs</a:t>
            </a:r>
          </a:p>
          <a:p>
            <a:pPr marL="800100" lvl="4" indent="-285750"/>
            <a:r>
              <a:rPr lang="nl-BE" sz="1200" dirty="0" smtClean="0"/>
              <a:t>Collaboratief </a:t>
            </a:r>
            <a:r>
              <a:rPr lang="nl-BE" sz="1200" dirty="0"/>
              <a:t>Zorgplatform (Cozo)</a:t>
            </a:r>
          </a:p>
          <a:p>
            <a:pPr marL="800100" lvl="4" indent="-285750"/>
            <a:r>
              <a:rPr lang="nl-BE" sz="1200" dirty="0"/>
              <a:t>Antwerpse Regionale Hub (ARH)</a:t>
            </a:r>
          </a:p>
          <a:p>
            <a:pPr marL="800100" lvl="4" indent="-285750"/>
            <a:r>
              <a:rPr lang="nl-BE" sz="1200" dirty="0"/>
              <a:t>Vlaams Ziekenhuisnetwerk KU Leuven (VZN</a:t>
            </a:r>
            <a:r>
              <a:rPr lang="nl-BE" sz="1200" dirty="0" smtClean="0"/>
              <a:t>)</a:t>
            </a:r>
          </a:p>
          <a:p>
            <a:pPr marL="800100" lvl="4" indent="-285750"/>
            <a:r>
              <a:rPr lang="nl-BE" sz="1200" dirty="0" err="1"/>
              <a:t>Réseau</a:t>
            </a:r>
            <a:r>
              <a:rPr lang="nl-BE" sz="1200" dirty="0"/>
              <a:t> Santé Wallon (RSW)</a:t>
            </a:r>
          </a:p>
          <a:p>
            <a:pPr marL="800100" lvl="4" indent="-285750"/>
            <a:r>
              <a:rPr lang="nl-BE" sz="1200" dirty="0" err="1" smtClean="0"/>
              <a:t>Réseau</a:t>
            </a:r>
            <a:r>
              <a:rPr lang="nl-BE" sz="1200" dirty="0" smtClean="0"/>
              <a:t> </a:t>
            </a:r>
            <a:r>
              <a:rPr lang="nl-BE" sz="1200" dirty="0"/>
              <a:t>Santé </a:t>
            </a:r>
            <a:r>
              <a:rPr lang="nl-BE" sz="1200" dirty="0" err="1"/>
              <a:t>Bruxellois</a:t>
            </a:r>
            <a:r>
              <a:rPr lang="nl-BE" sz="1200" dirty="0"/>
              <a:t> (RSB)</a:t>
            </a:r>
          </a:p>
          <a:p>
            <a:pPr marL="101600" indent="-101600" algn="ctr">
              <a:spcBef>
                <a:spcPct val="50000"/>
              </a:spcBef>
              <a:buSzPct val="100000"/>
            </a:pPr>
            <a:endParaRPr lang="nl-BE" b="1" dirty="0">
              <a:solidFill>
                <a:srgbClr val="000000"/>
              </a:solidFill>
            </a:endParaRPr>
          </a:p>
        </p:txBody>
      </p:sp>
      <p:sp>
        <p:nvSpPr>
          <p:cNvPr id="2" name="Slide Number Placeholder 1"/>
          <p:cNvSpPr>
            <a:spLocks noGrp="1"/>
          </p:cNvSpPr>
          <p:nvPr>
            <p:ph type="sldNum" sz="quarter" idx="12"/>
          </p:nvPr>
        </p:nvSpPr>
        <p:spPr/>
        <p:txBody>
          <a:bodyPr/>
          <a:lstStyle/>
          <a:p>
            <a:fld id="{BAADB71D-6A6A-403E-B8B0-DAC18C9A03D5}" type="slidenum">
              <a:rPr lang="en-US" smtClean="0"/>
              <a:pPr/>
              <a:t>14</a:t>
            </a:fld>
            <a:endParaRPr lang="en-US" dirty="0"/>
          </a:p>
        </p:txBody>
      </p:sp>
    </p:spTree>
    <p:extLst>
      <p:ext uri="{BB962C8B-B14F-4D97-AF65-F5344CB8AC3E}">
        <p14:creationId xmlns:p14="http://schemas.microsoft.com/office/powerpoint/2010/main" val="38809739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a:t>m</a:t>
            </a:r>
            <a:r>
              <a:rPr lang="nl-BE" dirty="0" err="1" smtClean="0"/>
              <a:t>etahub</a:t>
            </a:r>
            <a:r>
              <a:rPr lang="nl-BE" dirty="0" smtClean="0"/>
              <a:t> </a:t>
            </a:r>
            <a:r>
              <a:rPr lang="nl-BE" dirty="0"/>
              <a:t>- v</a:t>
            </a:r>
            <a:r>
              <a:rPr lang="nl-BE" dirty="0" smtClean="0"/>
              <a:t>roeger</a:t>
            </a:r>
            <a:endParaRPr lang="fr-BE" b="1" dirty="0"/>
          </a:p>
        </p:txBody>
      </p:sp>
      <p:sp>
        <p:nvSpPr>
          <p:cNvPr id="35" name="Date Placeholder 3"/>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15</a:t>
            </a:fld>
            <a:endParaRPr lang="en-US" dirty="0"/>
          </a:p>
        </p:txBody>
      </p:sp>
    </p:spTree>
    <p:extLst>
      <p:ext uri="{BB962C8B-B14F-4D97-AF65-F5344CB8AC3E}">
        <p14:creationId xmlns:p14="http://schemas.microsoft.com/office/powerpoint/2010/main" val="233103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a:t>m</a:t>
            </a:r>
            <a:r>
              <a:rPr lang="nl-BE" dirty="0" err="1" smtClean="0"/>
              <a:t>etahub</a:t>
            </a:r>
            <a:r>
              <a:rPr lang="nl-BE" dirty="0" smtClean="0"/>
              <a:t> </a:t>
            </a:r>
            <a:r>
              <a:rPr lang="nl-BE" dirty="0"/>
              <a:t>- v</a:t>
            </a:r>
            <a:r>
              <a:rPr lang="nl-BE" dirty="0" smtClean="0"/>
              <a:t>andaag</a:t>
            </a:r>
            <a:endParaRPr lang="fr-BE" b="1" dirty="0"/>
          </a:p>
        </p:txBody>
      </p:sp>
      <p:sp>
        <p:nvSpPr>
          <p:cNvPr id="61" name="Date Placeholder 3"/>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16</a:t>
            </a:fld>
            <a:endParaRPr lang="en-US" dirty="0"/>
          </a:p>
        </p:txBody>
      </p:sp>
    </p:spTree>
    <p:extLst>
      <p:ext uri="{BB962C8B-B14F-4D97-AF65-F5344CB8AC3E}">
        <p14:creationId xmlns:p14="http://schemas.microsoft.com/office/powerpoint/2010/main" val="223397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dirty="0">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635686" y="3362325"/>
            <a:ext cx="1416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err="1" smtClean="0">
                <a:solidFill>
                  <a:srgbClr val="00B0F0"/>
                </a:solidFill>
                <a:latin typeface="Consolas" pitchFamily="49" charset="0"/>
              </a:rPr>
              <a:t>InterMed</a:t>
            </a:r>
            <a:endParaRPr lang="en-US" altLang="en-US" sz="2000" b="1" dirty="0" smtClean="0">
              <a:solidFill>
                <a:srgbClr val="00B0F0"/>
              </a:solidFill>
              <a:latin typeface="Consolas" pitchFamily="49" charset="0"/>
            </a:endParaRPr>
          </a:p>
          <a:p>
            <a:pPr algn="ctr">
              <a:buSzPct val="100000"/>
            </a:pPr>
            <a:r>
              <a:rPr lang="en-US" altLang="en-US" sz="2000" b="1" dirty="0" err="1" smtClean="0">
                <a:solidFill>
                  <a:srgbClr val="00B0F0"/>
                </a:solidFill>
                <a:latin typeface="Consolas" pitchFamily="49" charset="0"/>
              </a:rPr>
              <a:t>Brusafe</a:t>
            </a:r>
            <a:endParaRPr lang="en-US"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Extramurale gegevens: kluizen</a:t>
            </a:r>
            <a:endParaRPr lang="fr-BE" dirty="0"/>
          </a:p>
        </p:txBody>
      </p:sp>
      <p:sp>
        <p:nvSpPr>
          <p:cNvPr id="60" name="Date Placeholder 3"/>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17</a:t>
            </a:fld>
            <a:endParaRPr lang="en-US" dirty="0"/>
          </a:p>
        </p:txBody>
      </p:sp>
    </p:spTree>
    <p:extLst>
      <p:ext uri="{BB962C8B-B14F-4D97-AF65-F5344CB8AC3E}">
        <p14:creationId xmlns:p14="http://schemas.microsoft.com/office/powerpoint/2010/main" val="162193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Delen van gegevens</a:t>
            </a:r>
          </a:p>
          <a:p>
            <a:pPr marL="285750" indent="-285750">
              <a:buFont typeface="Arial" panose="020B0604020202020204" pitchFamily="34" charset="0"/>
              <a:buChar char="•"/>
            </a:pPr>
            <a:r>
              <a:rPr lang="nl-BE" dirty="0" smtClean="0"/>
              <a:t>elke actor houdt zijn eigen dossier bij</a:t>
            </a:r>
          </a:p>
          <a:p>
            <a:pPr marL="285750" indent="-285750">
              <a:buFont typeface="Arial" panose="020B0604020202020204" pitchFamily="34" charset="0"/>
              <a:buChar char="•"/>
            </a:pPr>
            <a:r>
              <a:rPr lang="nl-BE" dirty="0" smtClean="0"/>
              <a:t>maar kan bepaalde onderdelen ervan delen met andere actoren</a:t>
            </a:r>
          </a:p>
          <a:p>
            <a:r>
              <a:rPr lang="nl-BE" dirty="0" smtClean="0"/>
              <a:t>Voorbeelden</a:t>
            </a:r>
          </a:p>
          <a:p>
            <a:pPr marL="285750" lvl="1" indent="-285750">
              <a:buFont typeface="Arial" pitchFamily="34" charset="0"/>
              <a:buChar char="•"/>
            </a:pPr>
            <a:r>
              <a:rPr lang="nl-BE" sz="1400" dirty="0"/>
              <a:t>medicatieschema</a:t>
            </a:r>
          </a:p>
          <a:p>
            <a:pPr marL="285750" lvl="1" indent="-285750">
              <a:buFont typeface="Arial" pitchFamily="34" charset="0"/>
              <a:buChar char="•"/>
            </a:pPr>
            <a:r>
              <a:rPr lang="nl-BE" sz="1400" dirty="0" err="1"/>
              <a:t>SumEHR</a:t>
            </a:r>
            <a:endParaRPr lang="nl-BE" sz="1400" dirty="0"/>
          </a:p>
          <a:p>
            <a:pPr marL="285750" lvl="1" indent="-285750">
              <a:buFont typeface="Arial" pitchFamily="34" charset="0"/>
              <a:buChar char="•"/>
            </a:pPr>
            <a:r>
              <a:rPr lang="nl-BE" sz="1400" dirty="0"/>
              <a:t>parameters</a:t>
            </a:r>
          </a:p>
          <a:p>
            <a:pPr marL="285750" lvl="1" indent="-285750">
              <a:buFont typeface="Arial" pitchFamily="34" charset="0"/>
              <a:buChar char="•"/>
            </a:pPr>
            <a:r>
              <a:rPr lang="nl-BE" sz="1400" dirty="0"/>
              <a:t>journaal</a:t>
            </a:r>
          </a:p>
          <a:p>
            <a:pPr marL="285750" lvl="1" indent="-285750">
              <a:buFont typeface="Arial" pitchFamily="34" charset="0"/>
              <a:buChar char="•"/>
            </a:pPr>
            <a:r>
              <a:rPr lang="nl-BE" sz="1400" dirty="0"/>
              <a:t> …</a:t>
            </a:r>
            <a:endParaRPr lang="en-US" sz="1400" dirty="0"/>
          </a:p>
          <a:p>
            <a:endParaRPr lang="en-US" dirty="0"/>
          </a:p>
        </p:txBody>
      </p:sp>
      <p:sp>
        <p:nvSpPr>
          <p:cNvPr id="7" name="Date Placeholder 2"/>
          <p:cNvSpPr>
            <a:spLocks noGrp="1"/>
          </p:cNvSpPr>
          <p:nvPr>
            <p:ph type="dt" sz="half" idx="10"/>
          </p:nvPr>
        </p:nvSpPr>
        <p:spPr/>
        <p:txBody>
          <a:bodyPr/>
          <a:lstStyle/>
          <a:p>
            <a:r>
              <a:rPr lang="fr-FR" smtClean="0"/>
              <a:t>08/12/2015</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ADB71D-6A6A-403E-B8B0-DAC18C9A03D5}" type="slidenum">
              <a:rPr lang="en-US" smtClean="0"/>
              <a:pPr/>
              <a:t>18</a:t>
            </a:fld>
            <a:endParaRPr lang="en-US" dirty="0"/>
          </a:p>
        </p:txBody>
      </p:sp>
    </p:spTree>
    <p:extLst>
      <p:ext uri="{BB962C8B-B14F-4D97-AF65-F5344CB8AC3E}">
        <p14:creationId xmlns:p14="http://schemas.microsoft.com/office/powerpoint/2010/main" val="2624612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Toegang voor</a:t>
            </a:r>
            <a:br>
              <a:rPr lang="nl-BE" dirty="0" smtClean="0"/>
            </a:br>
            <a:r>
              <a:rPr lang="nl-BE" dirty="0" smtClean="0"/>
              <a:t>zorgverstrekkers</a:t>
            </a:r>
          </a:p>
          <a:p>
            <a:pPr marL="285750" indent="-285750">
              <a:buFont typeface="Arial" panose="020B0604020202020204" pitchFamily="34" charset="0"/>
              <a:buChar char="•"/>
            </a:pPr>
            <a:r>
              <a:rPr lang="nl-BE" dirty="0" smtClean="0"/>
              <a:t>met een “zorgrelatie”</a:t>
            </a:r>
          </a:p>
          <a:p>
            <a:pPr marL="285750" indent="-285750">
              <a:buFont typeface="Arial" panose="020B0604020202020204" pitchFamily="34" charset="0"/>
              <a:buChar char="•"/>
            </a:pPr>
            <a:r>
              <a:rPr lang="nl-BE" dirty="0" smtClean="0"/>
              <a:t>afhankelijk van hun rol</a:t>
            </a:r>
          </a:p>
          <a:p>
            <a:r>
              <a:rPr lang="nl-BE" dirty="0" smtClean="0"/>
              <a:t>Geen toegang voor</a:t>
            </a:r>
          </a:p>
          <a:p>
            <a:pPr marL="285750" indent="-285750">
              <a:buFont typeface="Arial" pitchFamily="34" charset="0"/>
              <a:buChar char="•"/>
            </a:pPr>
            <a:r>
              <a:rPr lang="nl-BE" dirty="0"/>
              <a:t>IT-administrators, </a:t>
            </a:r>
            <a:r>
              <a:rPr lang="nl-BE" dirty="0" err="1"/>
              <a:t>hoster</a:t>
            </a:r>
            <a:r>
              <a:rPr lang="nl-BE" dirty="0"/>
              <a:t>,..</a:t>
            </a:r>
          </a:p>
          <a:p>
            <a:pPr marL="285750" indent="-285750">
              <a:buFont typeface="Arial" pitchFamily="34" charset="0"/>
              <a:buChar char="•"/>
            </a:pPr>
            <a:r>
              <a:rPr lang="nl-BE" dirty="0">
                <a:solidFill>
                  <a:srgbClr val="3E6E5A"/>
                </a:solidFill>
              </a:rPr>
              <a:t>eHealth</a:t>
            </a:r>
            <a:r>
              <a:rPr lang="nl-BE" dirty="0"/>
              <a:t>-platform</a:t>
            </a:r>
          </a:p>
          <a:p>
            <a:pPr marL="285750" indent="-285750">
              <a:buFont typeface="Arial" pitchFamily="34" charset="0"/>
              <a:buChar char="•"/>
            </a:pPr>
            <a:r>
              <a:rPr lang="nl-BE" dirty="0"/>
              <a:t>overheid</a:t>
            </a:r>
          </a:p>
          <a:p>
            <a:pPr marL="285750" indent="-285750">
              <a:buFont typeface="Arial" pitchFamily="34" charset="0"/>
              <a:buChar char="•"/>
            </a:pPr>
            <a:r>
              <a:rPr lang="nl-BE" dirty="0"/>
              <a:t>zonder de actieve medewerking van de </a:t>
            </a:r>
            <a:br>
              <a:rPr lang="nl-BE" dirty="0"/>
            </a:br>
            <a:r>
              <a:rPr lang="nl-BE" dirty="0"/>
              <a:t>houder van de 2e sleutel </a:t>
            </a:r>
            <a:endParaRPr lang="en-US" dirty="0"/>
          </a:p>
          <a:p>
            <a:endParaRPr lang="en-US" dirty="0"/>
          </a:p>
        </p:txBody>
      </p:sp>
      <p:sp>
        <p:nvSpPr>
          <p:cNvPr id="7" name="Date Placeholder 2"/>
          <p:cNvSpPr>
            <a:spLocks noGrp="1"/>
          </p:cNvSpPr>
          <p:nvPr>
            <p:ph type="dt" sz="half" idx="10"/>
          </p:nvPr>
        </p:nvSpPr>
        <p:spPr/>
        <p:txBody>
          <a:bodyPr/>
          <a:lstStyle/>
          <a:p>
            <a:r>
              <a:rPr lang="fr-FR" smtClean="0"/>
              <a:t>08/12/2015</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ADB71D-6A6A-403E-B8B0-DAC18C9A03D5}" type="slidenum">
              <a:rPr lang="en-US" smtClean="0"/>
              <a:pPr/>
              <a:t>19</a:t>
            </a:fld>
            <a:endParaRPr lang="en-US" dirty="0"/>
          </a:p>
        </p:txBody>
      </p:sp>
    </p:spTree>
    <p:extLst>
      <p:ext uri="{BB962C8B-B14F-4D97-AF65-F5344CB8AC3E}">
        <p14:creationId xmlns:p14="http://schemas.microsoft.com/office/powerpoint/2010/main" val="186910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NL" altLang="en-US" dirty="0"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10000"/>
          </a:bodyPr>
          <a:lstStyle/>
          <a:p>
            <a:r>
              <a:rPr lang="nl-BE" altLang="en-US" dirty="0" smtClean="0">
                <a:sym typeface="Arial" charset="0"/>
              </a:rPr>
              <a:t>Meer</a:t>
            </a:r>
            <a:r>
              <a:rPr lang="nl-BE" dirty="0" smtClean="0"/>
              <a:t> </a:t>
            </a:r>
            <a:r>
              <a:rPr lang="nl-BE" altLang="en-US" dirty="0" smtClean="0">
                <a:sym typeface="Arial" charset="0"/>
              </a:rPr>
              <a:t>chronische zorg (</a:t>
            </a:r>
            <a:r>
              <a:rPr lang="nl-BE" altLang="en-US" dirty="0" err="1" smtClean="0">
                <a:sym typeface="Arial" charset="0"/>
              </a:rPr>
              <a:t>vs</a:t>
            </a:r>
            <a:r>
              <a:rPr lang="nl-BE" dirty="0" smtClean="0"/>
              <a:t> </a:t>
            </a:r>
            <a:r>
              <a:rPr lang="nl-BE" altLang="en-US" dirty="0" smtClean="0">
                <a:sym typeface="Arial" charset="0"/>
              </a:rPr>
              <a:t>louter</a:t>
            </a:r>
            <a:r>
              <a:rPr lang="nl-BE" dirty="0" smtClean="0"/>
              <a:t> </a:t>
            </a:r>
            <a:r>
              <a:rPr lang="nl-BE" altLang="en-US" dirty="0" smtClean="0">
                <a:sym typeface="Arial" charset="0"/>
              </a:rPr>
              <a:t>acute</a:t>
            </a:r>
            <a:r>
              <a:rPr lang="nl-BE" dirty="0" smtClean="0"/>
              <a:t> </a:t>
            </a:r>
            <a:r>
              <a:rPr lang="nl-BE" altLang="en-US" dirty="0" smtClean="0">
                <a:sym typeface="Arial" charset="0"/>
              </a:rPr>
              <a:t>zorg)</a:t>
            </a:r>
          </a:p>
          <a:p>
            <a:r>
              <a:rPr lang="nl-BE" altLang="en-US" dirty="0" smtClean="0">
                <a:sym typeface="Arial" charset="0"/>
              </a:rPr>
              <a:t>Zorg op afstand (monitoring, bijstand, raadpleging, diagnose, operatie , …), </a:t>
            </a:r>
            <a:r>
              <a:rPr lang="nl-BE" altLang="en-US" dirty="0" err="1" smtClean="0">
                <a:sym typeface="Arial" charset="0"/>
              </a:rPr>
              <a:t>oa</a:t>
            </a:r>
            <a:r>
              <a:rPr lang="nl-BE" altLang="en-US" dirty="0" smtClean="0">
                <a:sym typeface="Arial" charset="0"/>
              </a:rPr>
              <a:t> thuiszorg</a:t>
            </a:r>
          </a:p>
          <a:p>
            <a:r>
              <a:rPr lang="nl-BE" altLang="en-US" dirty="0" smtClean="0">
                <a:sym typeface="Arial" charset="0"/>
              </a:rPr>
              <a:t>Mobiele zorg</a:t>
            </a:r>
          </a:p>
          <a:p>
            <a:r>
              <a:rPr lang="nl-BE" altLang="en-US" dirty="0" smtClean="0">
                <a:sym typeface="Arial" charset="0"/>
              </a:rPr>
              <a:t>Geïntegreerde, multidisciplinaire en transmurale</a:t>
            </a:r>
            <a:r>
              <a:rPr lang="nl-BE" dirty="0" smtClean="0"/>
              <a:t> </a:t>
            </a:r>
            <a:r>
              <a:rPr lang="nl-BE" altLang="en-US" dirty="0" smtClean="0">
                <a:sym typeface="Arial" charset="0"/>
              </a:rPr>
              <a:t>zorg</a:t>
            </a:r>
          </a:p>
          <a:p>
            <a:r>
              <a:rPr lang="nl-BE" altLang="en-US" dirty="0" smtClean="0">
                <a:sym typeface="Arial" charset="0"/>
              </a:rPr>
              <a:t>Patiëntgerichte zorg en empowerment van de patiënt</a:t>
            </a:r>
          </a:p>
          <a:p>
            <a:r>
              <a:rPr lang="nl-BE" altLang="en-US" dirty="0" smtClean="0">
                <a:sym typeface="Arial" charset="0"/>
              </a:rPr>
              <a:t>Snel</a:t>
            </a:r>
            <a:r>
              <a:rPr lang="nl-BE" dirty="0" smtClean="0"/>
              <a:t> </a:t>
            </a:r>
            <a:r>
              <a:rPr lang="nl-BE" altLang="en-US" dirty="0" smtClean="0">
                <a:sym typeface="Arial" charset="0"/>
              </a:rPr>
              <a:t>evoluerende kennis =&gt; nood aan</a:t>
            </a:r>
            <a:r>
              <a:rPr lang="nl-BE" dirty="0" smtClean="0"/>
              <a:t> </a:t>
            </a:r>
            <a:r>
              <a:rPr lang="nl-BE" altLang="en-US" dirty="0" smtClean="0">
                <a:sym typeface="Arial" charset="0"/>
              </a:rPr>
              <a:t>betrouwbaar en</a:t>
            </a:r>
            <a:r>
              <a:rPr lang="nl-BE" dirty="0" smtClean="0"/>
              <a:t> </a:t>
            </a:r>
            <a:r>
              <a:rPr lang="nl-BE" altLang="en-US" dirty="0" smtClean="0">
                <a:sym typeface="Arial" charset="0"/>
              </a:rPr>
              <a:t>gecoördineerd</a:t>
            </a:r>
            <a:r>
              <a:rPr lang="nl-BE" dirty="0" smtClean="0"/>
              <a:t> </a:t>
            </a:r>
            <a:r>
              <a:rPr lang="nl-BE" altLang="en-US" dirty="0" smtClean="0">
                <a:sym typeface="Arial" charset="0"/>
              </a:rPr>
              <a:t>kennisbeheer</a:t>
            </a:r>
            <a:r>
              <a:rPr lang="nl-BE" dirty="0" smtClean="0"/>
              <a:t> </a:t>
            </a:r>
            <a:r>
              <a:rPr lang="nl-BE" altLang="en-US" dirty="0" smtClean="0">
                <a:sym typeface="Arial" charset="0"/>
              </a:rPr>
              <a:t>en -ontsluiting</a:t>
            </a:r>
          </a:p>
          <a:p>
            <a:r>
              <a:rPr lang="nl-BE" altLang="en-US" dirty="0" smtClean="0">
                <a:sym typeface="Arial" charset="0"/>
              </a:rPr>
              <a:t>Dreiging</a:t>
            </a:r>
            <a:r>
              <a:rPr lang="nl-BE" dirty="0" smtClean="0"/>
              <a:t> </a:t>
            </a:r>
            <a:r>
              <a:rPr lang="nl-BE" altLang="en-US" dirty="0" smtClean="0">
                <a:sym typeface="Arial" charset="0"/>
              </a:rPr>
              <a:t>van</a:t>
            </a:r>
            <a:r>
              <a:rPr lang="nl-BE" dirty="0" smtClean="0"/>
              <a:t> </a:t>
            </a:r>
            <a:r>
              <a:rPr lang="nl-BE" altLang="en-US" dirty="0" smtClean="0">
                <a:sym typeface="Arial" charset="0"/>
              </a:rPr>
              <a:t>te</a:t>
            </a:r>
            <a:r>
              <a:rPr lang="nl-BE" dirty="0" smtClean="0"/>
              <a:t> </a:t>
            </a:r>
            <a:r>
              <a:rPr lang="nl-BE" altLang="en-US" dirty="0" smtClean="0">
                <a:sym typeface="Arial" charset="0"/>
              </a:rPr>
              <a:t>tijdrovende</a:t>
            </a:r>
            <a:r>
              <a:rPr lang="nl-BE" dirty="0" smtClean="0"/>
              <a:t> </a:t>
            </a:r>
            <a:r>
              <a:rPr lang="nl-BE" altLang="en-US" dirty="0" smtClean="0">
                <a:sym typeface="Arial" charset="0"/>
              </a:rPr>
              <a:t>administratieve processen</a:t>
            </a:r>
          </a:p>
          <a:p>
            <a:r>
              <a:rPr lang="nl-BE" altLang="en-US" dirty="0" smtClean="0">
                <a:sym typeface="Arial" charset="0"/>
              </a:rPr>
              <a:t>Degelijke </a:t>
            </a:r>
            <a:r>
              <a:rPr lang="nl-BE" dirty="0" smtClean="0"/>
              <a:t> </a:t>
            </a:r>
            <a:r>
              <a:rPr lang="nl-BE" altLang="en-US" dirty="0" smtClean="0">
                <a:sym typeface="Arial" charset="0"/>
              </a:rPr>
              <a:t>ondersteuning van het </a:t>
            </a:r>
            <a:r>
              <a:rPr lang="nl-BE" altLang="en-US" dirty="0" smtClean="0">
                <a:sym typeface="Arial" charset="0"/>
              </a:rPr>
              <a:t>gezondheidszorgonderzoek en -beleid </a:t>
            </a:r>
            <a:r>
              <a:rPr lang="nl-BE" altLang="en-US" dirty="0" smtClean="0">
                <a:sym typeface="Arial" charset="0"/>
              </a:rPr>
              <a:t>vergt </a:t>
            </a:r>
            <a:r>
              <a:rPr lang="nl-BE" dirty="0" smtClean="0"/>
              <a:t> </a:t>
            </a:r>
            <a:r>
              <a:rPr lang="nl-BE" altLang="en-US" dirty="0" smtClean="0">
                <a:sym typeface="Arial" charset="0"/>
              </a:rPr>
              <a:t>degelijke, geïntegreerde en geanonimiseerde informatie</a:t>
            </a:r>
          </a:p>
          <a:p>
            <a:r>
              <a:rPr lang="nl-BE" altLang="en-US" dirty="0" smtClean="0">
                <a:sym typeface="Arial" charset="0"/>
              </a:rPr>
              <a:t>Grensoverschrijdende</a:t>
            </a:r>
            <a:r>
              <a:rPr lang="nl-BE" dirty="0" smtClean="0"/>
              <a:t> </a:t>
            </a:r>
            <a:r>
              <a:rPr lang="nl-BE" altLang="en-US" dirty="0" smtClean="0">
                <a:sym typeface="Arial" charset="0"/>
              </a:rPr>
              <a:t>mobiliteit</a:t>
            </a:r>
          </a:p>
        </p:txBody>
      </p:sp>
      <p:sp>
        <p:nvSpPr>
          <p:cNvPr id="2" name="Date Placeholder 1"/>
          <p:cNvSpPr>
            <a:spLocks noGrp="1"/>
          </p:cNvSpPr>
          <p:nvPr>
            <p:ph type="dt" sz="half" idx="10"/>
          </p:nvPr>
        </p:nvSpPr>
        <p:spPr/>
        <p:txBody>
          <a:bodyPr/>
          <a:lstStyle/>
          <a:p>
            <a:r>
              <a:rPr lang="fr-FR" smtClean="0"/>
              <a:t>08/12/2015</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a:t>
            </a:fld>
            <a:endParaRPr lang="en-US" dirty="0"/>
          </a:p>
        </p:txBody>
      </p:sp>
    </p:spTree>
    <p:extLst>
      <p:ext uri="{BB962C8B-B14F-4D97-AF65-F5344CB8AC3E}">
        <p14:creationId xmlns:p14="http://schemas.microsoft.com/office/powerpoint/2010/main" val="49736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08/12/2015</a:t>
            </a: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1" y="836712"/>
            <a:ext cx="9069982" cy="59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20</a:t>
            </a:fld>
            <a:endParaRPr lang="en-US" dirty="0"/>
          </a:p>
        </p:txBody>
      </p:sp>
    </p:spTree>
    <p:extLst>
      <p:ext uri="{BB962C8B-B14F-4D97-AF65-F5344CB8AC3E}">
        <p14:creationId xmlns:p14="http://schemas.microsoft.com/office/powerpoint/2010/main" val="2683786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08/12/2015</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57999"/>
            <a:ext cx="8899847" cy="580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21</a:t>
            </a:fld>
            <a:endParaRPr lang="en-US" dirty="0"/>
          </a:p>
        </p:txBody>
      </p:sp>
    </p:spTree>
    <p:extLst>
      <p:ext uri="{BB962C8B-B14F-4D97-AF65-F5344CB8AC3E}">
        <p14:creationId xmlns:p14="http://schemas.microsoft.com/office/powerpoint/2010/main" val="4083314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08/12/2015</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78205" cy="586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22</a:t>
            </a:fld>
            <a:endParaRPr lang="en-US" dirty="0"/>
          </a:p>
        </p:txBody>
      </p:sp>
    </p:spTree>
    <p:extLst>
      <p:ext uri="{BB962C8B-B14F-4D97-AF65-F5344CB8AC3E}">
        <p14:creationId xmlns:p14="http://schemas.microsoft.com/office/powerpoint/2010/main" val="66334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08/12/2015</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849528" cy="578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23</a:t>
            </a:fld>
            <a:endParaRPr lang="en-US" dirty="0"/>
          </a:p>
        </p:txBody>
      </p:sp>
    </p:spTree>
    <p:extLst>
      <p:ext uri="{BB962C8B-B14F-4D97-AF65-F5344CB8AC3E}">
        <p14:creationId xmlns:p14="http://schemas.microsoft.com/office/powerpoint/2010/main" val="21981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08/12/2015</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2839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24</a:t>
            </a:fld>
            <a:endParaRPr lang="en-US" dirty="0"/>
          </a:p>
        </p:txBody>
      </p:sp>
    </p:spTree>
    <p:extLst>
      <p:ext uri="{BB962C8B-B14F-4D97-AF65-F5344CB8AC3E}">
        <p14:creationId xmlns:p14="http://schemas.microsoft.com/office/powerpoint/2010/main" val="1511394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a:t>m</a:t>
            </a:r>
            <a:r>
              <a:rPr lang="nl-BE" dirty="0" err="1" smtClean="0"/>
              <a:t>etahub</a:t>
            </a:r>
            <a:endParaRPr lang="nl-BE" dirty="0"/>
          </a:p>
        </p:txBody>
      </p:sp>
      <p:sp>
        <p:nvSpPr>
          <p:cNvPr id="4099" name="Rectangle 3"/>
          <p:cNvSpPr>
            <a:spLocks noGrp="1" noChangeArrowheads="1"/>
          </p:cNvSpPr>
          <p:nvPr>
            <p:ph idx="1"/>
          </p:nvPr>
        </p:nvSpPr>
        <p:spPr/>
        <p:txBody>
          <a:bodyPr>
            <a:normAutofit/>
          </a:bodyPr>
          <a:lstStyle/>
          <a:p>
            <a:r>
              <a:rPr lang="nl-BE" dirty="0" smtClean="0"/>
              <a:t>Voorziene acties</a:t>
            </a:r>
            <a:endParaRPr lang="nl-BE" dirty="0"/>
          </a:p>
          <a:p>
            <a:pPr lvl="1"/>
            <a:r>
              <a:rPr lang="nl-NL" dirty="0"/>
              <a:t>alle patiënten worden geïnformeerd over mogelijkheid uitwisseling gegevens </a:t>
            </a:r>
            <a:r>
              <a:rPr lang="fr-BE" dirty="0"/>
              <a:t>en </a:t>
            </a:r>
            <a:r>
              <a:rPr lang="fr-BE" dirty="0" err="1"/>
              <a:t>geïnformeerde</a:t>
            </a:r>
            <a:r>
              <a:rPr lang="fr-BE" dirty="0"/>
              <a:t> </a:t>
            </a:r>
            <a:r>
              <a:rPr lang="fr-BE" dirty="0" err="1"/>
              <a:t>toestemming</a:t>
            </a:r>
            <a:endParaRPr lang="fr-BE" dirty="0"/>
          </a:p>
          <a:p>
            <a:pPr lvl="1"/>
            <a:r>
              <a:rPr lang="nl-NL" dirty="0" smtClean="0"/>
              <a:t>raadplegingsverslagen, operatieverslagen, ontslagbrieven en diagnostische verslagen van medische beeldvorming zijn toegankelijk via hub-</a:t>
            </a:r>
            <a:r>
              <a:rPr lang="nl-NL" dirty="0" err="1" smtClean="0"/>
              <a:t>metahub</a:t>
            </a:r>
            <a:r>
              <a:rPr lang="nl-NL" dirty="0" smtClean="0"/>
              <a:t> voor minstens 50% van patiënten </a:t>
            </a:r>
            <a:r>
              <a:rPr lang="fr-BE" dirty="0" smtClean="0"/>
              <a:t>die </a:t>
            </a:r>
            <a:r>
              <a:rPr lang="fr-BE" dirty="0" err="1" smtClean="0"/>
              <a:t>toestemming</a:t>
            </a:r>
            <a:r>
              <a:rPr lang="fr-BE" dirty="0" smtClean="0"/>
              <a:t> </a:t>
            </a:r>
            <a:r>
              <a:rPr lang="fr-BE" dirty="0" err="1" smtClean="0"/>
              <a:t>hebben</a:t>
            </a:r>
            <a:r>
              <a:rPr lang="fr-BE" dirty="0" smtClean="0"/>
              <a:t> </a:t>
            </a:r>
            <a:r>
              <a:rPr lang="fr-BE" dirty="0" err="1" smtClean="0"/>
              <a:t>gegeven</a:t>
            </a:r>
            <a:endParaRPr lang="nl-BE" dirty="0" smtClean="0"/>
          </a:p>
          <a:p>
            <a:pPr lvl="1"/>
            <a:r>
              <a:rPr lang="nl-NL" dirty="0" err="1" smtClean="0"/>
              <a:t>metahub</a:t>
            </a:r>
            <a:r>
              <a:rPr lang="nl-NL" dirty="0" smtClean="0"/>
              <a:t> </a:t>
            </a:r>
            <a:r>
              <a:rPr lang="nl-NL" dirty="0"/>
              <a:t>wordt geüpdatet wanneer gegevens in een hub worden </a:t>
            </a:r>
            <a:r>
              <a:rPr lang="nl-NL" dirty="0" smtClean="0"/>
              <a:t>opgenomen</a:t>
            </a:r>
          </a:p>
          <a:p>
            <a:pPr lvl="1"/>
            <a:r>
              <a:rPr lang="nl-NL" dirty="0" smtClean="0"/>
              <a:t>aanpak </a:t>
            </a:r>
            <a:r>
              <a:rPr lang="nl-NL" dirty="0"/>
              <a:t>voor het delen van </a:t>
            </a:r>
            <a:r>
              <a:rPr lang="nl-NL" dirty="0" smtClean="0"/>
              <a:t>diagnostische </a:t>
            </a:r>
            <a:r>
              <a:rPr lang="nl-NL" dirty="0"/>
              <a:t>verslagen </a:t>
            </a:r>
            <a:r>
              <a:rPr lang="nl-NL" dirty="0" smtClean="0"/>
              <a:t>van privé- </a:t>
            </a:r>
            <a:r>
              <a:rPr lang="nl-NL" dirty="0"/>
              <a:t>radiologen via </a:t>
            </a:r>
            <a:r>
              <a:rPr lang="nl-NL" dirty="0" smtClean="0"/>
              <a:t>hubs</a:t>
            </a:r>
            <a:endParaRPr lang="nl-NL" dirty="0"/>
          </a:p>
          <a:p>
            <a:pPr lvl="1"/>
            <a:r>
              <a:rPr lang="nl-NL" dirty="0" smtClean="0"/>
              <a:t>architectuur </a:t>
            </a:r>
            <a:r>
              <a:rPr lang="nl-NL" dirty="0"/>
              <a:t>voor delen </a:t>
            </a:r>
            <a:r>
              <a:rPr lang="nl-NL" dirty="0" smtClean="0"/>
              <a:t>van diagnostische beelden (voor </a:t>
            </a:r>
            <a:r>
              <a:rPr lang="nl-NL" dirty="0"/>
              <a:t>ziekenhuizen en </a:t>
            </a:r>
            <a:r>
              <a:rPr lang="nl-NL" dirty="0" smtClean="0"/>
              <a:t>privé-radiologen</a:t>
            </a:r>
            <a:r>
              <a:rPr lang="nl-NL" dirty="0" smtClean="0"/>
              <a:t>)</a:t>
            </a:r>
            <a:endParaRPr lang="nl-NL" dirty="0"/>
          </a:p>
          <a:p>
            <a:pPr lvl="1"/>
            <a:r>
              <a:rPr lang="fr-BE" dirty="0" err="1" smtClean="0"/>
              <a:t>uitwisseling</a:t>
            </a:r>
            <a:r>
              <a:rPr lang="fr-BE" dirty="0" smtClean="0"/>
              <a:t> </a:t>
            </a:r>
            <a:r>
              <a:rPr lang="fr-BE" dirty="0"/>
              <a:t>via </a:t>
            </a:r>
            <a:r>
              <a:rPr lang="fr-BE" dirty="0" err="1"/>
              <a:t>gestructureerde</a:t>
            </a:r>
            <a:r>
              <a:rPr lang="fr-BE" dirty="0"/>
              <a:t> </a:t>
            </a:r>
            <a:r>
              <a:rPr lang="fr-BE" dirty="0" err="1" smtClean="0"/>
              <a:t>berichten</a:t>
            </a:r>
            <a:endParaRPr lang="fr-BE" dirty="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25</a:t>
            </a:fld>
            <a:endParaRPr lang="en-US" dirty="0"/>
          </a:p>
        </p:txBody>
      </p:sp>
    </p:spTree>
    <p:extLst>
      <p:ext uri="{BB962C8B-B14F-4D97-AF65-F5344CB8AC3E}">
        <p14:creationId xmlns:p14="http://schemas.microsoft.com/office/powerpoint/2010/main" val="17542648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nl-BE" dirty="0" smtClean="0"/>
              <a:t>Actie 7: Uitbreiding hubs-</a:t>
            </a:r>
            <a:r>
              <a:rPr lang="nl-BE" dirty="0" err="1" smtClean="0"/>
              <a:t>metahub</a:t>
            </a:r>
            <a:endParaRPr lang="nl-BE" dirty="0"/>
          </a:p>
        </p:txBody>
      </p:sp>
      <p:sp>
        <p:nvSpPr>
          <p:cNvPr id="4099" name="Rectangle 3"/>
          <p:cNvSpPr>
            <a:spLocks noGrp="1" noChangeArrowheads="1"/>
          </p:cNvSpPr>
          <p:nvPr>
            <p:ph idx="1"/>
          </p:nvPr>
        </p:nvSpPr>
        <p:spPr/>
        <p:txBody>
          <a:bodyPr/>
          <a:lstStyle/>
          <a:p>
            <a:r>
              <a:rPr lang="nl-BE" dirty="0" smtClean="0"/>
              <a:t>Voorziene acties</a:t>
            </a:r>
          </a:p>
          <a:p>
            <a:pPr lvl="1"/>
            <a:r>
              <a:rPr lang="nl-BE" dirty="0" smtClean="0"/>
              <a:t>uitwisseling van gezondheidsgegevens via het hubs-</a:t>
            </a:r>
            <a:r>
              <a:rPr lang="nl-BE" dirty="0" err="1"/>
              <a:t>m</a:t>
            </a:r>
            <a:r>
              <a:rPr lang="nl-BE" dirty="0" err="1" smtClean="0"/>
              <a:t>etahubsysteem</a:t>
            </a:r>
            <a:r>
              <a:rPr lang="nl-BE" dirty="0" smtClean="0"/>
              <a:t> ook door en met</a:t>
            </a:r>
          </a:p>
          <a:p>
            <a:pPr lvl="2"/>
            <a:r>
              <a:rPr lang="nl-BE" dirty="0" smtClean="0"/>
              <a:t>psychiatrische instellingen</a:t>
            </a:r>
          </a:p>
          <a:p>
            <a:pPr lvl="2"/>
            <a:r>
              <a:rPr lang="nl-BE" dirty="0" smtClean="0"/>
              <a:t>rustoorden en woonzorgcentra</a:t>
            </a:r>
          </a:p>
          <a:p>
            <a:pPr lvl="1"/>
            <a:r>
              <a:rPr lang="nl-NL" dirty="0" smtClean="0"/>
              <a:t>overleg met softwareleveranciers van rustoorden en woonzorgcentra =&gt; </a:t>
            </a:r>
            <a:r>
              <a:rPr lang="nl-NL" dirty="0"/>
              <a:t>uitschrijven </a:t>
            </a:r>
            <a:r>
              <a:rPr lang="nl-NL" dirty="0" smtClean="0"/>
              <a:t>functionele</a:t>
            </a:r>
            <a:r>
              <a:rPr lang="nl-NL" dirty="0"/>
              <a:t> </a:t>
            </a:r>
            <a:r>
              <a:rPr lang="fr-BE" dirty="0" err="1" smtClean="0"/>
              <a:t>vereisten</a:t>
            </a:r>
            <a:r>
              <a:rPr lang="fr-BE" dirty="0" smtClean="0"/>
              <a:t> </a:t>
            </a:r>
            <a:r>
              <a:rPr lang="fr-BE" dirty="0" err="1"/>
              <a:t>voor</a:t>
            </a:r>
            <a:r>
              <a:rPr lang="fr-BE" dirty="0"/>
              <a:t> WZC</a:t>
            </a:r>
            <a:endParaRPr lang="nl-BE" dirty="0" smtClean="0"/>
          </a:p>
          <a:p>
            <a:endParaRPr lang="nl-BE" dirty="0" smtClean="0"/>
          </a:p>
          <a:p>
            <a:r>
              <a:rPr lang="nl-BE" dirty="0" smtClean="0"/>
              <a:t>Verantwoordelijke organisatie: FOD Volksgezondheid en Gemeenschappen/Gewesten </a:t>
            </a:r>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2" name="Slide Number Placeholder 1"/>
          <p:cNvSpPr>
            <a:spLocks noGrp="1"/>
          </p:cNvSpPr>
          <p:nvPr>
            <p:ph type="sldNum" sz="quarter" idx="12"/>
          </p:nvPr>
        </p:nvSpPr>
        <p:spPr/>
        <p:txBody>
          <a:bodyPr/>
          <a:lstStyle/>
          <a:p>
            <a:fld id="{BAADB71D-6A6A-403E-B8B0-DAC18C9A03D5}" type="slidenum">
              <a:rPr lang="en-US" smtClean="0"/>
              <a:pPr/>
              <a:t>26</a:t>
            </a:fld>
            <a:endParaRPr lang="en-US" dirty="0"/>
          </a:p>
        </p:txBody>
      </p:sp>
    </p:spTree>
    <p:extLst>
      <p:ext uri="{BB962C8B-B14F-4D97-AF65-F5344CB8AC3E}">
        <p14:creationId xmlns:p14="http://schemas.microsoft.com/office/powerpoint/2010/main" val="89041418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6: Delen om samen te werken</a:t>
            </a:r>
            <a:endParaRPr lang="nl-BE" dirty="0"/>
          </a:p>
        </p:txBody>
      </p:sp>
      <p:sp>
        <p:nvSpPr>
          <p:cNvPr id="4099" name="Rectangle 3"/>
          <p:cNvSpPr>
            <a:spLocks noGrp="1" noChangeArrowheads="1"/>
          </p:cNvSpPr>
          <p:nvPr>
            <p:ph idx="1"/>
          </p:nvPr>
        </p:nvSpPr>
        <p:spPr/>
        <p:txBody>
          <a:bodyPr>
            <a:normAutofit/>
          </a:bodyPr>
          <a:lstStyle/>
          <a:p>
            <a:r>
              <a:rPr lang="nl-BE" dirty="0" smtClean="0"/>
              <a:t>Om gegevens te delen moet elke zorgverlener/instelling over een gestructureerd EMD/EPD beschikken</a:t>
            </a:r>
          </a:p>
          <a:p>
            <a:endParaRPr lang="nl-BE" dirty="0" smtClean="0"/>
          </a:p>
          <a:p>
            <a:r>
              <a:rPr lang="nl-BE" dirty="0" smtClean="0"/>
              <a:t>Voorziene acties</a:t>
            </a:r>
          </a:p>
          <a:p>
            <a:pPr lvl="1"/>
            <a:r>
              <a:rPr lang="nl-BE" dirty="0" smtClean="0"/>
              <a:t>de structuur van het EMD/EPD wordt voor elk beroep vastgelegd</a:t>
            </a:r>
          </a:p>
          <a:p>
            <a:pPr lvl="1"/>
            <a:r>
              <a:rPr lang="nl-BE" dirty="0"/>
              <a:t>e</a:t>
            </a:r>
            <a:r>
              <a:rPr lang="nl-BE" dirty="0" smtClean="0"/>
              <a:t>lke zorgverlener beheert een gestructureerd EMD/EPD per patiënt</a:t>
            </a:r>
          </a:p>
          <a:p>
            <a:pPr lvl="1"/>
            <a:r>
              <a:rPr lang="nl-BE" dirty="0"/>
              <a:t>d</a:t>
            </a:r>
            <a:r>
              <a:rPr lang="nl-BE" dirty="0" smtClean="0"/>
              <a:t>e kluizen definiëren de manier om (uittreksels uit) deze </a:t>
            </a:r>
            <a:r>
              <a:rPr lang="nl-BE" dirty="0" err="1" smtClean="0"/>
              <a:t>EPDs</a:t>
            </a:r>
            <a:r>
              <a:rPr lang="nl-BE" dirty="0" smtClean="0"/>
              <a:t> op te slaan en te ontsluiten</a:t>
            </a:r>
          </a:p>
          <a:p>
            <a:pPr lvl="1"/>
            <a:r>
              <a:rPr lang="nl-BE" dirty="0" smtClean="0"/>
              <a:t>een eenvormige module wordt uitgewerkt die kan worden ingebouwd in de softwarepakketten van de zorgverleners</a:t>
            </a:r>
          </a:p>
          <a:p>
            <a:endParaRPr lang="nl-BE" dirty="0" smtClean="0"/>
          </a:p>
          <a:p>
            <a:r>
              <a:rPr lang="nl-BE" dirty="0" smtClean="0"/>
              <a:t>Verantwoordelijke organisatie: RIZIV </a:t>
            </a:r>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27</a:t>
            </a:fld>
            <a:endParaRPr lang="en-US" dirty="0"/>
          </a:p>
        </p:txBody>
      </p:sp>
    </p:spTree>
    <p:extLst>
      <p:ext uri="{BB962C8B-B14F-4D97-AF65-F5344CB8AC3E}">
        <p14:creationId xmlns:p14="http://schemas.microsoft.com/office/powerpoint/2010/main" val="418397306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normAutofit/>
          </a:bodyPr>
          <a:lstStyle/>
          <a:p>
            <a:r>
              <a:rPr lang="nl-BE" dirty="0" smtClean="0"/>
              <a:t>Noodzakelijke voorwaarde voor de uitwisseling van gezondheidsgegevens: toestemming van de patiënt tot de elektronische delen van zijn gezondheidsgegevens</a:t>
            </a:r>
          </a:p>
          <a:p>
            <a:pPr lvl="1"/>
            <a:r>
              <a:rPr lang="nl-BE" altLang="en-US" dirty="0" smtClean="0"/>
              <a:t>reglement </a:t>
            </a:r>
            <a:r>
              <a:rPr lang="nl-BE" altLang="en-US" dirty="0" smtClean="0"/>
              <a:t>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a:r>
              <a:rPr lang="nl-BE" dirty="0" smtClean="0"/>
              <a:t>enkel </a:t>
            </a:r>
            <a:r>
              <a:rPr lang="nl-BE" dirty="0" smtClean="0"/>
              <a:t>tussen zorgverleners/instellingen die een therapeutische relatie/zorgrelatie hebben met de patiënt (</a:t>
            </a:r>
            <a:r>
              <a:rPr lang="nl-BE" dirty="0" err="1" smtClean="0"/>
              <a:t>bvb</a:t>
            </a:r>
            <a:r>
              <a:rPr lang="nl-BE" dirty="0" smtClean="0"/>
              <a:t>. geen toegang voor arbeidsgeneesheer)</a:t>
            </a:r>
          </a:p>
          <a:p>
            <a:pPr lvl="1"/>
            <a:r>
              <a:rPr lang="nl-BE" dirty="0" smtClean="0"/>
              <a:t>registratie </a:t>
            </a:r>
            <a:r>
              <a:rPr lang="nl-BE" dirty="0" smtClean="0"/>
              <a:t>van de toestemming door de patiënt zelf of via zijn arts, apotheker, ziekenfonds of ziekenhuis </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28</a:t>
            </a:fld>
            <a:endParaRPr lang="en-US" dirty="0"/>
          </a:p>
        </p:txBody>
      </p:sp>
    </p:spTree>
    <p:extLst>
      <p:ext uri="{BB962C8B-B14F-4D97-AF65-F5344CB8AC3E}">
        <p14:creationId xmlns:p14="http://schemas.microsoft.com/office/powerpoint/2010/main" val="80975776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Mogelijkheid tot uitsluiting van een zorgverlener</a:t>
            </a:r>
          </a:p>
          <a:p>
            <a:pPr lvl="1"/>
            <a:endParaRPr lang="nl-BE" dirty="0" smtClean="0"/>
          </a:p>
          <a:p>
            <a:r>
              <a:rPr lang="nl-BE" dirty="0"/>
              <a:t>M</a:t>
            </a:r>
            <a:r>
              <a:rPr lang="nl-BE" dirty="0" smtClean="0"/>
              <a:t>ogelijkheid om zijn toestemming in te trekken</a:t>
            </a:r>
          </a:p>
          <a:p>
            <a:pPr lvl="1"/>
            <a:endParaRPr lang="nl-BE" dirty="0" smtClean="0"/>
          </a:p>
          <a:p>
            <a:r>
              <a:rPr lang="nl-BE" dirty="0" smtClean="0"/>
              <a:t>Mogelijkheid om op elk moment zijn toestemmingsprofiel te wijzigen, zonder restrictie inzake wijzigingen</a:t>
            </a:r>
          </a:p>
          <a:p>
            <a:endParaRPr lang="nl-BE" dirty="0"/>
          </a:p>
          <a:p>
            <a:r>
              <a:rPr lang="nl-BE" dirty="0" smtClean="0"/>
              <a:t>Mogelijkheid om te zien wie de geïnformeerde toestemming heeft ingebracht/gewijzigd</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29</a:t>
            </a:fld>
            <a:endParaRPr lang="en-US" dirty="0"/>
          </a:p>
        </p:txBody>
      </p:sp>
    </p:spTree>
    <p:extLst>
      <p:ext uri="{BB962C8B-B14F-4D97-AF65-F5344CB8AC3E}">
        <p14:creationId xmlns:p14="http://schemas.microsoft.com/office/powerpoint/2010/main" val="13390077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6147" name="Rectangle 3"/>
          <p:cNvSpPr>
            <a:spLocks noGrp="1" noChangeArrowheads="1"/>
          </p:cNvSpPr>
          <p:nvPr>
            <p:ph idx="1"/>
          </p:nvPr>
        </p:nvSpPr>
        <p:spPr/>
        <p:txBody>
          <a:bodyPr>
            <a:normAutofit/>
          </a:bodyPr>
          <a:lstStyle/>
          <a:p>
            <a:r>
              <a:rPr lang="nl-BE" altLang="en-US" sz="2200" dirty="0">
                <a:sym typeface="Arial" charset="0"/>
              </a:rPr>
              <a:t>E</a:t>
            </a:r>
            <a:r>
              <a:rPr lang="nl-BE" altLang="en-US" sz="2200" dirty="0" smtClean="0">
                <a:sym typeface="Arial" charset="0"/>
              </a:rPr>
              <a:t>en samenwerking</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Efficiënte en veilige</a:t>
            </a:r>
            <a:r>
              <a:rPr lang="nl-BE" sz="2200" dirty="0" smtClean="0"/>
              <a:t> </a:t>
            </a:r>
            <a:r>
              <a:rPr lang="nl-BE" altLang="en-US" sz="2200" dirty="0" smtClean="0">
                <a:sym typeface="Arial" charset="0"/>
              </a:rPr>
              <a:t>elektronische</a:t>
            </a:r>
            <a:r>
              <a:rPr lang="nl-BE" sz="2200" dirty="0" smtClean="0"/>
              <a:t> </a:t>
            </a:r>
            <a:r>
              <a:rPr lang="nl-BE" altLang="en-US" sz="2200" dirty="0" smtClean="0">
                <a:sym typeface="Arial" charset="0"/>
              </a:rPr>
              <a:t>communicatie</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Kwaliteitsvolle,</a:t>
            </a:r>
            <a:r>
              <a:rPr lang="nl-BE" sz="2200" dirty="0" smtClean="0"/>
              <a:t> </a:t>
            </a:r>
            <a:r>
              <a:rPr lang="nl-BE" altLang="en-US" sz="2200" dirty="0" smtClean="0">
                <a:sym typeface="Arial" charset="0"/>
              </a:rPr>
              <a:t>specialisme-overschrijdende</a:t>
            </a:r>
            <a:r>
              <a:rPr lang="nl-BE" sz="2200" dirty="0" smtClean="0"/>
              <a:t> </a:t>
            </a:r>
            <a:r>
              <a:rPr lang="nl-BE" altLang="en-US" sz="2200" dirty="0" smtClean="0">
                <a:sym typeface="Arial" charset="0"/>
              </a:rPr>
              <a:t>elektronische patiëntendossiers</a:t>
            </a:r>
          </a:p>
          <a:p>
            <a:r>
              <a:rPr lang="nl-BE" altLang="en-US" sz="2200" dirty="0" smtClean="0">
                <a:sym typeface="Arial" charset="0"/>
              </a:rPr>
              <a:t>Zorgplannen en zorgtrajecten</a:t>
            </a:r>
          </a:p>
          <a:p>
            <a:r>
              <a:rPr lang="nl-BE" altLang="en-US" sz="2200" dirty="0" smtClean="0">
                <a:sym typeface="Arial" charset="0"/>
              </a:rPr>
              <a:t>Geoptimaliseerde</a:t>
            </a:r>
            <a:r>
              <a:rPr lang="nl-BE" sz="2200" dirty="0" smtClean="0"/>
              <a:t> </a:t>
            </a:r>
            <a:r>
              <a:rPr lang="nl-BE" altLang="en-US" sz="2200" dirty="0" smtClean="0">
                <a:sym typeface="Arial" charset="0"/>
              </a:rPr>
              <a:t>administratieve</a:t>
            </a:r>
            <a:r>
              <a:rPr lang="nl-BE" sz="2200" dirty="0" smtClean="0"/>
              <a:t> </a:t>
            </a:r>
            <a:r>
              <a:rPr lang="nl-BE" altLang="en-US" sz="2200" dirty="0" smtClean="0">
                <a:sym typeface="Arial" charset="0"/>
              </a:rPr>
              <a:t>processen</a:t>
            </a:r>
          </a:p>
          <a:p>
            <a:r>
              <a:rPr lang="nl-BE" altLang="en-US" sz="2200" dirty="0" smtClean="0">
                <a:sym typeface="Arial" charset="0"/>
              </a:rPr>
              <a:t>Technische en semantische</a:t>
            </a:r>
            <a:r>
              <a:rPr lang="nl-BE" sz="2200" dirty="0" smtClean="0"/>
              <a:t> </a:t>
            </a:r>
            <a:r>
              <a:rPr lang="nl-BE" altLang="en-US" sz="2200" dirty="0" smtClean="0">
                <a:sym typeface="Arial" charset="0"/>
              </a:rPr>
              <a:t>interoperabiliteit</a:t>
            </a:r>
          </a:p>
          <a:p>
            <a:r>
              <a:rPr lang="nl-BE" altLang="en-US" sz="2200" dirty="0" smtClean="0">
                <a:sym typeface="Arial" charset="0"/>
              </a:rPr>
              <a:t>Waarborgen inzake</a:t>
            </a:r>
          </a:p>
          <a:p>
            <a:pPr lvl="1"/>
            <a:r>
              <a:rPr lang="nl-BE" altLang="en-US" dirty="0" smtClean="0">
                <a:sym typeface="Arial" charset="0"/>
              </a:rPr>
              <a:t>informatieveiligheid</a:t>
            </a:r>
          </a:p>
          <a:p>
            <a:pPr lvl="1"/>
            <a:r>
              <a:rPr lang="nl-BE" altLang="en-US" dirty="0" smtClean="0">
                <a:sym typeface="Arial" charset="0"/>
              </a:rPr>
              <a:t>bescherming van de persoonlijke</a:t>
            </a:r>
            <a:r>
              <a:rPr lang="nl-BE" dirty="0" smtClean="0"/>
              <a:t> </a:t>
            </a:r>
            <a:r>
              <a:rPr lang="nl-BE" altLang="en-US" dirty="0" smtClean="0">
                <a:sym typeface="Arial" charset="0"/>
              </a:rPr>
              <a:t>levenssfeer</a:t>
            </a:r>
          </a:p>
          <a:p>
            <a:pPr lvl="1"/>
            <a:r>
              <a:rPr lang="nl-BE" altLang="en-US" dirty="0" smtClean="0">
                <a:sym typeface="Arial" charset="0"/>
              </a:rPr>
              <a:t>naleving van het beroepsgeheim</a:t>
            </a:r>
            <a:r>
              <a:rPr lang="nl-BE" dirty="0" smtClean="0"/>
              <a:t> </a:t>
            </a:r>
            <a:r>
              <a:rPr lang="nl-BE" altLang="en-US" dirty="0" smtClean="0">
                <a:sym typeface="Arial" charset="0"/>
              </a:rPr>
              <a:t>van de zorgverleners</a:t>
            </a:r>
          </a:p>
        </p:txBody>
      </p:sp>
      <p:sp>
        <p:nvSpPr>
          <p:cNvPr id="2" name="Date Placeholder 1"/>
          <p:cNvSpPr>
            <a:spLocks noGrp="1"/>
          </p:cNvSpPr>
          <p:nvPr>
            <p:ph type="dt" sz="half" idx="10"/>
          </p:nvPr>
        </p:nvSpPr>
        <p:spPr/>
        <p:txBody>
          <a:bodyPr/>
          <a:lstStyle/>
          <a:p>
            <a:r>
              <a:rPr lang="fr-FR" smtClean="0"/>
              <a:t>08/12/2015</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3</a:t>
            </a:fld>
            <a:endParaRPr lang="en-US" dirty="0"/>
          </a:p>
        </p:txBody>
      </p:sp>
    </p:spTree>
    <p:extLst>
      <p:ext uri="{BB962C8B-B14F-4D97-AF65-F5344CB8AC3E}">
        <p14:creationId xmlns:p14="http://schemas.microsoft.com/office/powerpoint/2010/main" val="1112228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nl-BE" dirty="0"/>
          </a:p>
        </p:txBody>
      </p:sp>
      <p:sp>
        <p:nvSpPr>
          <p:cNvPr id="3" name="Date Placeholder 2"/>
          <p:cNvSpPr>
            <a:spLocks noGrp="1"/>
          </p:cNvSpPr>
          <p:nvPr>
            <p:ph type="dt" sz="half" idx="10"/>
          </p:nvPr>
        </p:nvSpPr>
        <p:spPr/>
        <p:txBody>
          <a:bodyPr/>
          <a:lstStyle/>
          <a:p>
            <a:r>
              <a:rPr lang="fr-FR" smtClean="0"/>
              <a:t>08/12/2015</a:t>
            </a:r>
            <a:endParaRPr lang="nl-BE"/>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675"/>
            <a:ext cx="8366094" cy="36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AADB71D-6A6A-403E-B8B0-DAC18C9A03D5}" type="slidenum">
              <a:rPr lang="en-US" smtClean="0"/>
              <a:pPr/>
              <a:t>30</a:t>
            </a:fld>
            <a:endParaRPr lang="en-US" dirty="0"/>
          </a:p>
        </p:txBody>
      </p:sp>
    </p:spTree>
    <p:extLst>
      <p:ext uri="{BB962C8B-B14F-4D97-AF65-F5344CB8AC3E}">
        <p14:creationId xmlns:p14="http://schemas.microsoft.com/office/powerpoint/2010/main" val="4776376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normAutofit/>
          </a:bodyPr>
          <a:lstStyle/>
          <a:p>
            <a:pPr lvl="1"/>
            <a:endParaRPr lang="nl-BE" dirty="0" smtClean="0"/>
          </a:p>
          <a:p>
            <a:r>
              <a:rPr lang="nl-BE" dirty="0" smtClean="0"/>
              <a:t>Doelstelling 31/12/2015: 2.75 miljoen geregistreerde toestemmingen</a:t>
            </a:r>
          </a:p>
          <a:p>
            <a:pPr lvl="1"/>
            <a:endParaRPr lang="nl-BE" dirty="0" smtClean="0"/>
          </a:p>
          <a:p>
            <a:r>
              <a:rPr lang="nl-BE" dirty="0" smtClean="0"/>
              <a:t>December 2015: 2.232.421 geregistreerde toestemmingen </a:t>
            </a:r>
            <a:r>
              <a:rPr lang="nl-BE" dirty="0"/>
              <a:t>(</a:t>
            </a:r>
            <a:r>
              <a:rPr lang="nl-BE" dirty="0" smtClean="0"/>
              <a:t>1.992.421 in gegevensbank + 240.000 </a:t>
            </a:r>
            <a:r>
              <a:rPr lang="nl-BE" dirty="0" err="1" smtClean="0"/>
              <a:t>overlaadbaar</a:t>
            </a:r>
            <a:r>
              <a:rPr lang="nl-BE" dirty="0" smtClean="0"/>
              <a:t> vanuit RSW)</a:t>
            </a:r>
          </a:p>
          <a:p>
            <a:pPr marL="274320" lvl="1" indent="0">
              <a:buNone/>
            </a:pPr>
            <a:endParaRPr lang="nl-BE" dirty="0"/>
          </a:p>
          <a:p>
            <a:pPr marL="177800" lvl="1" indent="-177800"/>
            <a:r>
              <a:rPr lang="nl-BE" sz="2400" dirty="0" smtClean="0">
                <a:hlinkClick r:id="rId3"/>
              </a:rPr>
              <a:t>www.patientconsent.be</a:t>
            </a:r>
            <a:endParaRPr lang="nl-BE" dirty="0" smtClean="0"/>
          </a:p>
          <a:p>
            <a:pPr lvl="2"/>
            <a:r>
              <a:rPr lang="nl-BE" dirty="0" smtClean="0"/>
              <a:t>informatiefolders</a:t>
            </a:r>
          </a:p>
          <a:p>
            <a:pPr lvl="2"/>
            <a:r>
              <a:rPr lang="nl-BE" dirty="0" smtClean="0"/>
              <a:t>promotiespot verspreid bij ziekenhuizen, ziekenfondsen, apothekers</a:t>
            </a:r>
          </a:p>
          <a:p>
            <a:pPr lvl="2"/>
            <a:r>
              <a:rPr lang="nl-BE" dirty="0" smtClean="0"/>
              <a:t>call center</a:t>
            </a:r>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31</a:t>
            </a:fld>
            <a:endParaRPr lang="en-US" dirty="0"/>
          </a:p>
        </p:txBody>
      </p:sp>
    </p:spTree>
    <p:extLst>
      <p:ext uri="{BB962C8B-B14F-4D97-AF65-F5344CB8AC3E}">
        <p14:creationId xmlns:p14="http://schemas.microsoft.com/office/powerpoint/2010/main" val="30640428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fr-FR" smtClean="0"/>
              <a:t>08/12/2015</a:t>
            </a:r>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AADB71D-6A6A-403E-B8B0-DAC18C9A03D5}" type="slidenum">
              <a:rPr lang="en-US" smtClean="0"/>
              <a:pPr/>
              <a:t>32</a:t>
            </a:fld>
            <a:endParaRPr lang="en-US" dirty="0"/>
          </a:p>
        </p:txBody>
      </p:sp>
    </p:spTree>
    <p:extLst>
      <p:ext uri="{BB962C8B-B14F-4D97-AF65-F5344CB8AC3E}">
        <p14:creationId xmlns:p14="http://schemas.microsoft.com/office/powerpoint/2010/main" val="606098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www.patientconsent.be/folder</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fr-FR" smtClean="0"/>
              <a:t>08/12/2015</a:t>
            </a:r>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7583487" cy="52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AADB71D-6A6A-403E-B8B0-DAC18C9A03D5}" type="slidenum">
              <a:rPr lang="en-US" smtClean="0"/>
              <a:pPr/>
              <a:t>33</a:t>
            </a:fld>
            <a:endParaRPr lang="en-US" dirty="0"/>
          </a:p>
        </p:txBody>
      </p:sp>
    </p:spTree>
    <p:extLst>
      <p:ext uri="{BB962C8B-B14F-4D97-AF65-F5344CB8AC3E}">
        <p14:creationId xmlns:p14="http://schemas.microsoft.com/office/powerpoint/2010/main" val="3458013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08/12/2015</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13" y="1269507"/>
            <a:ext cx="8597186" cy="502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34</a:t>
            </a:fld>
            <a:endParaRPr lang="en-US" dirty="0"/>
          </a:p>
        </p:txBody>
      </p:sp>
    </p:spTree>
    <p:extLst>
      <p:ext uri="{BB962C8B-B14F-4D97-AF65-F5344CB8AC3E}">
        <p14:creationId xmlns:p14="http://schemas.microsoft.com/office/powerpoint/2010/main" val="2554331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08/12/2015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47548" cy="58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35</a:t>
            </a:fld>
            <a:endParaRPr lang="en-US" dirty="0"/>
          </a:p>
        </p:txBody>
      </p:sp>
    </p:spTree>
    <p:extLst>
      <p:ext uri="{BB962C8B-B14F-4D97-AF65-F5344CB8AC3E}">
        <p14:creationId xmlns:p14="http://schemas.microsoft.com/office/powerpoint/2010/main" val="445230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19: Mobile Health (</a:t>
            </a:r>
            <a:r>
              <a:rPr lang="nl-BE" dirty="0" err="1" smtClean="0"/>
              <a:t>mHealth</a:t>
            </a:r>
            <a:r>
              <a:rPr lang="nl-BE" dirty="0" smtClean="0"/>
              <a:t>)</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Doelstellingen</a:t>
            </a:r>
          </a:p>
          <a:p>
            <a:pPr lvl="1"/>
            <a:r>
              <a:rPr lang="nl-BE" dirty="0"/>
              <a:t>b</a:t>
            </a:r>
            <a:r>
              <a:rPr lang="nl-BE" dirty="0" smtClean="0"/>
              <a:t>etere en efficiëntere zorg en preventie</a:t>
            </a:r>
          </a:p>
          <a:p>
            <a:pPr lvl="1"/>
            <a:r>
              <a:rPr lang="nl-BE" dirty="0" smtClean="0"/>
              <a:t>patiënt zelf mee aan het roer zetten</a:t>
            </a:r>
          </a:p>
          <a:p>
            <a:pPr lvl="1"/>
            <a:r>
              <a:rPr lang="nl-BE" dirty="0"/>
              <a:t>i</a:t>
            </a:r>
            <a:r>
              <a:rPr lang="nl-BE" dirty="0" smtClean="0"/>
              <a:t>nnovatie en ondernemerschap stimuleren</a:t>
            </a:r>
          </a:p>
          <a:p>
            <a:r>
              <a:rPr lang="nl-BE" dirty="0" smtClean="0"/>
              <a:t>Voorziene acties</a:t>
            </a:r>
          </a:p>
          <a:p>
            <a:pPr lvl="1"/>
            <a:r>
              <a:rPr lang="nl-NL" dirty="0" err="1" smtClean="0"/>
              <a:t>eGezondheid</a:t>
            </a:r>
            <a:r>
              <a:rPr lang="nl-NL" dirty="0" smtClean="0"/>
              <a:t> diensten en relevante gegevens ook mobiel </a:t>
            </a:r>
            <a:r>
              <a:rPr lang="fr-BE" dirty="0" err="1" smtClean="0"/>
              <a:t>beschikbaar</a:t>
            </a:r>
            <a:r>
              <a:rPr lang="fr-BE" dirty="0" smtClean="0"/>
              <a:t> </a:t>
            </a:r>
            <a:r>
              <a:rPr lang="fr-BE" dirty="0" err="1" smtClean="0"/>
              <a:t>maken</a:t>
            </a:r>
            <a:endParaRPr lang="fr-BE" dirty="0" smtClean="0"/>
          </a:p>
          <a:p>
            <a:pPr lvl="1"/>
            <a:r>
              <a:rPr lang="nl-NL" dirty="0" smtClean="0"/>
              <a:t>ervoor zorgen dat de patiënt mobiel toegang krijgt tot zijn </a:t>
            </a:r>
            <a:r>
              <a:rPr lang="fr-BE" dirty="0" err="1" smtClean="0"/>
              <a:t>gegevens</a:t>
            </a:r>
            <a:endParaRPr lang="nl-BE" dirty="0" smtClean="0"/>
          </a:p>
          <a:p>
            <a:pPr lvl="1"/>
            <a:r>
              <a:rPr lang="nl-BE" dirty="0" smtClean="0"/>
              <a:t>juridisch, financieel en organisatorisch kader voor </a:t>
            </a:r>
            <a:r>
              <a:rPr lang="nl-BE" dirty="0" err="1" smtClean="0"/>
              <a:t>mHealth</a:t>
            </a:r>
            <a:r>
              <a:rPr lang="nl-BE" dirty="0" smtClean="0"/>
              <a:t> integreren in de bestaande en nieuwe zorgafspraken, met specifieke aandacht voor privacybescherming en aansprakelijkheid</a:t>
            </a:r>
          </a:p>
          <a:p>
            <a:pPr lvl="1"/>
            <a:r>
              <a:rPr lang="nl-BE" dirty="0" smtClean="0"/>
              <a:t>integratie van de </a:t>
            </a:r>
            <a:r>
              <a:rPr lang="nl-BE" dirty="0" smtClean="0">
                <a:solidFill>
                  <a:srgbClr val="3E6E5A"/>
                </a:solidFill>
              </a:rPr>
              <a:t>eHealth</a:t>
            </a:r>
            <a:r>
              <a:rPr lang="nl-BE" dirty="0" smtClean="0"/>
              <a:t>-basisdiensten in </a:t>
            </a:r>
            <a:r>
              <a:rPr lang="nl-BE" dirty="0" err="1" smtClean="0"/>
              <a:t>mHealth</a:t>
            </a:r>
            <a:endParaRPr lang="nl-BE" dirty="0" smtClean="0"/>
          </a:p>
          <a:p>
            <a:pPr lvl="1"/>
            <a:r>
              <a:rPr lang="nl-BE" dirty="0" smtClean="0"/>
              <a:t>de kwaliteit en de toegankelijkheid van </a:t>
            </a:r>
            <a:r>
              <a:rPr lang="nl-BE" dirty="0" err="1" smtClean="0"/>
              <a:t>mHealth</a:t>
            </a:r>
            <a:r>
              <a:rPr lang="nl-BE" dirty="0" smtClean="0"/>
              <a:t> ondersteunen</a:t>
            </a:r>
          </a:p>
          <a:p>
            <a:r>
              <a:rPr lang="nl-BE" dirty="0" smtClean="0"/>
              <a:t>Verantwoordelijke organisatie: FAGG/RIZIV</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fr-FR" smtClean="0"/>
              <a:t>08/12/2015</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36</a:t>
            </a:fld>
            <a:endParaRPr lang="en-US" dirty="0"/>
          </a:p>
        </p:txBody>
      </p:sp>
    </p:spTree>
    <p:extLst>
      <p:ext uri="{BB962C8B-B14F-4D97-AF65-F5344CB8AC3E}">
        <p14:creationId xmlns:p14="http://schemas.microsoft.com/office/powerpoint/2010/main" val="2270887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Actie 19: Mobile Health: domeinen </a:t>
            </a:r>
            <a:endParaRPr lang="nl-BE" dirty="0"/>
          </a:p>
        </p:txBody>
      </p:sp>
      <p:sp>
        <p:nvSpPr>
          <p:cNvPr id="3" name="Tijdelijke aanduiding voor inhoud 2"/>
          <p:cNvSpPr>
            <a:spLocks noGrp="1"/>
          </p:cNvSpPr>
          <p:nvPr>
            <p:ph idx="1"/>
          </p:nvPr>
        </p:nvSpPr>
        <p:spPr/>
        <p:txBody>
          <a:bodyPr>
            <a:normAutofit/>
          </a:bodyPr>
          <a:lstStyle/>
          <a:p>
            <a:r>
              <a:rPr lang="en-US" dirty="0" err="1" smtClean="0"/>
              <a:t>Communicatie</a:t>
            </a:r>
            <a:endParaRPr lang="en-US" dirty="0"/>
          </a:p>
          <a:p>
            <a:r>
              <a:rPr lang="en-US" dirty="0" err="1" smtClean="0"/>
              <a:t>Bewustmaking</a:t>
            </a:r>
            <a:endParaRPr lang="en-US" dirty="0"/>
          </a:p>
          <a:p>
            <a:r>
              <a:rPr lang="en-US" dirty="0" err="1" smtClean="0"/>
              <a:t>Hulplijnen</a:t>
            </a:r>
            <a:endParaRPr lang="en-US" dirty="0"/>
          </a:p>
          <a:p>
            <a:r>
              <a:rPr lang="en-US" dirty="0" err="1" smtClean="0"/>
              <a:t>Ondersteuning</a:t>
            </a:r>
            <a:r>
              <a:rPr lang="en-US" dirty="0" smtClean="0"/>
              <a:t> van diagnose en </a:t>
            </a:r>
            <a:r>
              <a:rPr lang="en-US" dirty="0" err="1" smtClean="0"/>
              <a:t>behandeling</a:t>
            </a:r>
            <a:endParaRPr lang="en-US" dirty="0"/>
          </a:p>
          <a:p>
            <a:r>
              <a:rPr lang="en-US" dirty="0" err="1" smtClean="0"/>
              <a:t>Opleiding</a:t>
            </a:r>
            <a:r>
              <a:rPr lang="en-US" dirty="0" smtClean="0"/>
              <a:t> en training van</a:t>
            </a:r>
          </a:p>
          <a:p>
            <a:pPr lvl="1"/>
            <a:r>
              <a:rPr lang="en-US" dirty="0" err="1" smtClean="0"/>
              <a:t>zorgverleners</a:t>
            </a:r>
            <a:endParaRPr lang="en-US" dirty="0"/>
          </a:p>
          <a:p>
            <a:pPr lvl="1"/>
            <a:r>
              <a:rPr lang="en-US" dirty="0" err="1" smtClean="0"/>
              <a:t>patiënten</a:t>
            </a:r>
            <a:endParaRPr lang="en-US" dirty="0" smtClean="0"/>
          </a:p>
          <a:p>
            <a:r>
              <a:rPr lang="en-US" dirty="0" err="1" smtClean="0"/>
              <a:t>Opvolging</a:t>
            </a:r>
            <a:r>
              <a:rPr lang="en-US" dirty="0" smtClean="0"/>
              <a:t> van </a:t>
            </a:r>
            <a:r>
              <a:rPr lang="en-US" dirty="0" err="1" smtClean="0"/>
              <a:t>uitbreken</a:t>
            </a:r>
            <a:r>
              <a:rPr lang="en-US" dirty="0" smtClean="0"/>
              <a:t> van </a:t>
            </a:r>
            <a:r>
              <a:rPr lang="en-US" dirty="0" err="1" smtClean="0"/>
              <a:t>ziektes</a:t>
            </a:r>
            <a:r>
              <a:rPr lang="en-US" dirty="0" smtClean="0"/>
              <a:t> of </a:t>
            </a:r>
            <a:r>
              <a:rPr lang="en-US" dirty="0" err="1" smtClean="0"/>
              <a:t>epidemies</a:t>
            </a:r>
            <a:endParaRPr lang="en-US" dirty="0"/>
          </a:p>
          <a:p>
            <a:r>
              <a:rPr lang="en-US" dirty="0" err="1" smtClean="0"/>
              <a:t>Telemonitoring</a:t>
            </a:r>
            <a:endParaRPr lang="en-US" dirty="0"/>
          </a:p>
          <a:p>
            <a:r>
              <a:rPr lang="en-US" dirty="0" err="1" smtClean="0"/>
              <a:t>Gegevensverzameling</a:t>
            </a:r>
            <a:endParaRPr lang="en-US" dirty="0"/>
          </a:p>
          <a:p>
            <a:r>
              <a:rPr lang="nl-BE" dirty="0" smtClean="0"/>
              <a:t>…</a:t>
            </a:r>
            <a:endParaRPr lang="nl-BE" dirty="0"/>
          </a:p>
        </p:txBody>
      </p:sp>
      <p:sp>
        <p:nvSpPr>
          <p:cNvPr id="4" name="Tijdelijke aanduiding voor datum 3"/>
          <p:cNvSpPr>
            <a:spLocks noGrp="1"/>
          </p:cNvSpPr>
          <p:nvPr>
            <p:ph type="dt" sz="half" idx="10"/>
          </p:nvPr>
        </p:nvSpPr>
        <p:spPr/>
        <p:txBody>
          <a:bodyPr/>
          <a:lstStyle/>
          <a:p>
            <a:r>
              <a:rPr lang="fr-FR" smtClean="0"/>
              <a:t>08/12/2015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37</a:t>
            </a:fld>
            <a:endParaRPr lang="en-US" dirty="0"/>
          </a:p>
        </p:txBody>
      </p:sp>
    </p:spTree>
    <p:extLst>
      <p:ext uri="{BB962C8B-B14F-4D97-AF65-F5344CB8AC3E}">
        <p14:creationId xmlns:p14="http://schemas.microsoft.com/office/powerpoint/2010/main" val="1290144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Actie 19: Mobile Health: voorbeelden</a:t>
            </a:r>
            <a:endParaRPr lang="nl-BE" dirty="0"/>
          </a:p>
        </p:txBody>
      </p:sp>
      <p:sp>
        <p:nvSpPr>
          <p:cNvPr id="3" name="Tijdelijke aanduiding voor inhoud 2"/>
          <p:cNvSpPr>
            <a:spLocks noGrp="1"/>
          </p:cNvSpPr>
          <p:nvPr>
            <p:ph idx="1"/>
          </p:nvPr>
        </p:nvSpPr>
        <p:spPr/>
        <p:txBody>
          <a:bodyPr>
            <a:normAutofit fontScale="70000" lnSpcReduction="20000"/>
          </a:bodyPr>
          <a:lstStyle/>
          <a:p>
            <a:r>
              <a:rPr lang="en-US" dirty="0"/>
              <a:t>Emergency response systems (e.g., road traffic accidents, emergency obstetric care)</a:t>
            </a:r>
          </a:p>
          <a:p>
            <a:r>
              <a:rPr lang="en-US" dirty="0"/>
              <a:t>Human resources coordination, management, and supervision</a:t>
            </a:r>
          </a:p>
          <a:p>
            <a:r>
              <a:rPr lang="en-US" dirty="0"/>
              <a:t>Mobile synchronous (voice) and asynchronous (SMS) telemedicine diagnostic and decision support to remote </a:t>
            </a:r>
            <a:r>
              <a:rPr lang="en-US" dirty="0" smtClean="0"/>
              <a:t>clinicians</a:t>
            </a:r>
            <a:endParaRPr lang="en-US" dirty="0"/>
          </a:p>
          <a:p>
            <a:r>
              <a:rPr lang="en-US" dirty="0"/>
              <a:t>Clinician-focused, evidence-based formulary, database and decision support information available at the </a:t>
            </a:r>
            <a:r>
              <a:rPr lang="en-US" dirty="0" smtClean="0"/>
              <a:t>point-of-care</a:t>
            </a:r>
            <a:endParaRPr lang="en-US" dirty="0"/>
          </a:p>
          <a:p>
            <a:r>
              <a:rPr lang="en-US" dirty="0"/>
              <a:t>Pharmaceutical </a:t>
            </a:r>
            <a:r>
              <a:rPr lang="en-US" dirty="0" smtClean="0"/>
              <a:t>supply </a:t>
            </a:r>
            <a:r>
              <a:rPr lang="en-US" dirty="0"/>
              <a:t>c</a:t>
            </a:r>
            <a:r>
              <a:rPr lang="en-US" dirty="0" smtClean="0"/>
              <a:t>hain </a:t>
            </a:r>
            <a:r>
              <a:rPr lang="en-US" dirty="0"/>
              <a:t>i</a:t>
            </a:r>
            <a:r>
              <a:rPr lang="en-US" dirty="0" smtClean="0"/>
              <a:t>ntegrity </a:t>
            </a:r>
            <a:r>
              <a:rPr lang="en-US" dirty="0"/>
              <a:t>&amp; </a:t>
            </a:r>
            <a:r>
              <a:rPr lang="en-US" dirty="0" smtClean="0"/>
              <a:t>patient </a:t>
            </a:r>
            <a:r>
              <a:rPr lang="en-US" dirty="0"/>
              <a:t>s</a:t>
            </a:r>
            <a:r>
              <a:rPr lang="en-US" dirty="0" smtClean="0"/>
              <a:t>afety </a:t>
            </a:r>
            <a:r>
              <a:rPr lang="en-US" dirty="0"/>
              <a:t>s</a:t>
            </a:r>
            <a:r>
              <a:rPr lang="en-US" dirty="0" smtClean="0"/>
              <a:t>ystems</a:t>
            </a:r>
            <a:endParaRPr lang="en-US" dirty="0"/>
          </a:p>
          <a:p>
            <a:r>
              <a:rPr lang="en-US" dirty="0"/>
              <a:t>Clinical care and remote patient monitoring</a:t>
            </a:r>
          </a:p>
          <a:p>
            <a:r>
              <a:rPr lang="en-US" dirty="0"/>
              <a:t>Health extension services</a:t>
            </a:r>
          </a:p>
          <a:p>
            <a:r>
              <a:rPr lang="en-US" dirty="0"/>
              <a:t>Health services monitoring and reporting</a:t>
            </a:r>
          </a:p>
          <a:p>
            <a:r>
              <a:rPr lang="en-US" dirty="0" smtClean="0"/>
              <a:t>Health-related </a:t>
            </a:r>
            <a:r>
              <a:rPr lang="en-US" dirty="0" err="1" smtClean="0"/>
              <a:t>mLearning</a:t>
            </a:r>
            <a:r>
              <a:rPr lang="en-US" dirty="0" smtClean="0"/>
              <a:t> for </a:t>
            </a:r>
            <a:r>
              <a:rPr lang="en-US" dirty="0"/>
              <a:t>the general public</a:t>
            </a:r>
          </a:p>
          <a:p>
            <a:r>
              <a:rPr lang="en-US" dirty="0"/>
              <a:t>Training and continuing professional development for health care </a:t>
            </a:r>
            <a:r>
              <a:rPr lang="en-US" dirty="0" smtClean="0"/>
              <a:t>workers</a:t>
            </a:r>
            <a:endParaRPr lang="en-US" dirty="0"/>
          </a:p>
          <a:p>
            <a:r>
              <a:rPr lang="en-US" dirty="0"/>
              <a:t>Health promotion and community mobilization</a:t>
            </a:r>
          </a:p>
          <a:p>
            <a:r>
              <a:rPr lang="en-US" dirty="0"/>
              <a:t>Support of long-term </a:t>
            </a:r>
            <a:r>
              <a:rPr lang="en-US" dirty="0" smtClean="0"/>
              <a:t>conditions</a:t>
            </a:r>
            <a:r>
              <a:rPr lang="en-US" dirty="0"/>
              <a:t> for example in diabetes </a:t>
            </a:r>
            <a:r>
              <a:rPr lang="en-US" dirty="0" smtClean="0"/>
              <a:t>self-management</a:t>
            </a:r>
            <a:endParaRPr lang="en-US" dirty="0"/>
          </a:p>
          <a:p>
            <a:r>
              <a:rPr lang="en-US" dirty="0" smtClean="0"/>
              <a:t>Peer-to-peer </a:t>
            </a:r>
            <a:r>
              <a:rPr lang="en-US" dirty="0"/>
              <a:t>p</a:t>
            </a:r>
            <a:r>
              <a:rPr lang="en-US" dirty="0" smtClean="0"/>
              <a:t>ersonal </a:t>
            </a:r>
            <a:r>
              <a:rPr lang="en-US" dirty="0"/>
              <a:t>h</a:t>
            </a:r>
            <a:r>
              <a:rPr lang="en-US" dirty="0" smtClean="0"/>
              <a:t>ealth </a:t>
            </a:r>
            <a:r>
              <a:rPr lang="en-US" dirty="0"/>
              <a:t>m</a:t>
            </a:r>
            <a:r>
              <a:rPr lang="en-US" dirty="0" smtClean="0"/>
              <a:t>anagement</a:t>
            </a:r>
            <a:r>
              <a:rPr lang="en-US" dirty="0"/>
              <a:t> for telemedicine</a:t>
            </a:r>
          </a:p>
          <a:p>
            <a:r>
              <a:rPr lang="en-US" dirty="0"/>
              <a:t>Social </a:t>
            </a:r>
            <a:r>
              <a:rPr lang="en-US" dirty="0" smtClean="0"/>
              <a:t>mobilization </a:t>
            </a:r>
            <a:r>
              <a:rPr lang="en-US" dirty="0"/>
              <a:t>for </a:t>
            </a:r>
            <a:r>
              <a:rPr lang="en-US" dirty="0" smtClean="0"/>
              <a:t>infectious </a:t>
            </a:r>
            <a:r>
              <a:rPr lang="en-US" dirty="0"/>
              <a:t>d</a:t>
            </a:r>
            <a:r>
              <a:rPr lang="en-US" dirty="0" smtClean="0"/>
              <a:t>isease </a:t>
            </a:r>
            <a:r>
              <a:rPr lang="en-US" dirty="0"/>
              <a:t>p</a:t>
            </a:r>
            <a:r>
              <a:rPr lang="en-US" dirty="0" smtClean="0"/>
              <a:t>revention</a:t>
            </a:r>
            <a:endParaRPr lang="en-US" dirty="0"/>
          </a:p>
          <a:p>
            <a:r>
              <a:rPr lang="en-US" dirty="0"/>
              <a:t>Follow-up of major joint </a:t>
            </a:r>
            <a:r>
              <a:rPr lang="en-US" dirty="0" err="1"/>
              <a:t>arthroplasty</a:t>
            </a:r>
            <a:r>
              <a:rPr lang="en-US" dirty="0"/>
              <a:t> </a:t>
            </a:r>
            <a:r>
              <a:rPr lang="en-US" dirty="0" smtClean="0"/>
              <a:t>patients</a:t>
            </a:r>
          </a:p>
          <a:p>
            <a:r>
              <a:rPr lang="en-US" dirty="0" smtClean="0"/>
              <a:t>…</a:t>
            </a:r>
            <a:endParaRPr lang="en-US" dirty="0"/>
          </a:p>
          <a:p>
            <a:endParaRPr lang="nl-BE" dirty="0"/>
          </a:p>
        </p:txBody>
      </p:sp>
      <p:sp>
        <p:nvSpPr>
          <p:cNvPr id="4" name="Tijdelijke aanduiding voor datum 3"/>
          <p:cNvSpPr>
            <a:spLocks noGrp="1"/>
          </p:cNvSpPr>
          <p:nvPr>
            <p:ph type="dt" sz="half" idx="10"/>
          </p:nvPr>
        </p:nvSpPr>
        <p:spPr/>
        <p:txBody>
          <a:bodyPr/>
          <a:lstStyle/>
          <a:p>
            <a:r>
              <a:rPr lang="fr-FR" smtClean="0"/>
              <a:t>08/12/2015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38</a:t>
            </a:fld>
            <a:endParaRPr lang="en-US" dirty="0"/>
          </a:p>
        </p:txBody>
      </p:sp>
    </p:spTree>
    <p:extLst>
      <p:ext uri="{BB962C8B-B14F-4D97-AF65-F5344CB8AC3E}">
        <p14:creationId xmlns:p14="http://schemas.microsoft.com/office/powerpoint/2010/main" val="3701683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6" name="Date Placeholder 1"/>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39</a:t>
            </a:fld>
            <a:endParaRPr lang="en-US" dirty="0"/>
          </a:p>
        </p:txBody>
      </p:sp>
    </p:spTree>
    <p:extLst>
      <p:ext uri="{BB962C8B-B14F-4D97-AF65-F5344CB8AC3E}">
        <p14:creationId xmlns:p14="http://schemas.microsoft.com/office/powerpoint/2010/main" val="1145636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11123" y="3512892"/>
            <a:ext cx="4415381" cy="1822976"/>
            <a:chOff x="827584" y="4305393"/>
            <a:chExt cx="4415381" cy="1822976"/>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73" y="5589240"/>
              <a:ext cx="872121" cy="539129"/>
            </a:xfrm>
            <a:prstGeom prst="rect">
              <a:avLst/>
            </a:prstGeom>
          </p:spPr>
        </p:pic>
        <p:graphicFrame>
          <p:nvGraphicFramePr>
            <p:cNvPr id="14" name="Diagram 13"/>
            <p:cNvGraphicFramePr/>
            <p:nvPr>
              <p:extLst>
                <p:ext uri="{D42A27DB-BD31-4B8C-83A1-F6EECF244321}">
                  <p14:modId xmlns:p14="http://schemas.microsoft.com/office/powerpoint/2010/main" val="1337671103"/>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892" b="99189" l="0" r="100000">
                        <a14:foregroundMark x1="35946" y1="19189" x2="35946" y2="19189"/>
                        <a14:foregroundMark x1="57568" y1="27568" x2="57568" y2="27568"/>
                        <a14:foregroundMark x1="59459" y1="46216" x2="59459" y2="46216"/>
                      </a14:backgroundRemoval>
                    </a14:imgEffect>
                  </a14:imgLayer>
                </a14:imgProps>
              </a:ext>
              <a:ext uri="{28A0092B-C50C-407E-A947-70E740481C1C}">
                <a14:useLocalDpi xmlns:a14="http://schemas.microsoft.com/office/drawing/2010/main" val="0"/>
              </a:ext>
            </a:extLst>
          </a:blip>
          <a:stretch>
            <a:fillRect/>
          </a:stretch>
        </p:blipFill>
        <p:spPr>
          <a:xfrm>
            <a:off x="6045418" y="3304955"/>
            <a:ext cx="1536762" cy="1536762"/>
          </a:xfrm>
          <a:prstGeom prst="rect">
            <a:avLst/>
          </a:prstGeom>
          <a:ln>
            <a:noFill/>
          </a:ln>
        </p:spPr>
      </p:pic>
      <p:sp>
        <p:nvSpPr>
          <p:cNvPr id="8" name="Oval 7"/>
          <p:cNvSpPr/>
          <p:nvPr/>
        </p:nvSpPr>
        <p:spPr>
          <a:xfrm>
            <a:off x="1526319" y="1410608"/>
            <a:ext cx="1952625" cy="1952625"/>
          </a:xfrm>
          <a:prstGeom prst="ellipse">
            <a:avLst/>
          </a:prstGeom>
          <a:blipFill>
            <a:blip r:embed="rId10" cstate="print">
              <a:extLst>
                <a:ext uri="{BEBA8EAE-BF5A-486C-A8C5-ECC9F3942E4B}">
                  <a14:imgProps xmlns:a14="http://schemas.microsoft.com/office/drawing/2010/main">
                    <a14:imgLayer r:embed="rId11">
                      <a14:imgEffect>
                        <a14:backgroundRemoval t="0" b="100000" l="0" r="100000">
                          <a14:foregroundMark x1="54333" y1="9000" x2="54333" y2="9000"/>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p:nvPr/>
        </p:nvGrpSpPr>
        <p:grpSpPr>
          <a:xfrm>
            <a:off x="3641102" y="1703354"/>
            <a:ext cx="2016224" cy="752011"/>
            <a:chOff x="2528844" y="2139533"/>
            <a:chExt cx="2016224" cy="752011"/>
          </a:xfrm>
        </p:grpSpPr>
        <p:sp>
          <p:nvSpPr>
            <p:cNvPr id="4" name="TextBox 3"/>
            <p:cNvSpPr txBox="1"/>
            <p:nvPr/>
          </p:nvSpPr>
          <p:spPr>
            <a:xfrm>
              <a:off x="2528844" y="2139533"/>
              <a:ext cx="2016224" cy="515779"/>
            </a:xfrm>
            <a:prstGeom prst="rect">
              <a:avLst/>
            </a:prstGeom>
          </p:spPr>
          <p:txBody>
            <a:bodyPr vert="horz" wrap="square" lIns="91440" tIns="45720" rIns="91440" bIns="45720" rtlCol="0">
              <a:noAutofit/>
            </a:bodyPr>
            <a:lstStyle/>
            <a:p>
              <a:pPr algn="ctr"/>
              <a:r>
                <a:rPr lang="nl-BE" sz="1600" b="0" dirty="0" smtClean="0">
                  <a:solidFill>
                    <a:schemeClr val="tx1">
                      <a:lumMod val="95000"/>
                      <a:lumOff val="5000"/>
                    </a:schemeClr>
                  </a:solidFill>
                </a:rPr>
                <a:t>De patiënt raadpleegt zijn arts</a:t>
              </a:r>
            </a:p>
            <a:p>
              <a:pPr algn="ctr"/>
              <a:endParaRPr lang="nl-BE" sz="1100" b="0" dirty="0" smtClean="0">
                <a:solidFill>
                  <a:schemeClr val="tx1">
                    <a:lumMod val="95000"/>
                    <a:lumOff val="5000"/>
                  </a:schemeClr>
                </a:solidFill>
              </a:endParaRPr>
            </a:p>
          </p:txBody>
        </p:sp>
        <p:sp>
          <p:nvSpPr>
            <p:cNvPr id="10" name="Right Arrow 9"/>
            <p:cNvSpPr/>
            <p:nvPr/>
          </p:nvSpPr>
          <p:spPr>
            <a:xfrm>
              <a:off x="2528844" y="2747528"/>
              <a:ext cx="2016224" cy="144016"/>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824477" y="1477850"/>
            <a:ext cx="1857415" cy="1866117"/>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foregroundMark x1="24667" y1="24333" x2="24667" y2="24333"/>
                          <a14:foregroundMark x1="61000" y1="34667" x2="61000" y2="34667"/>
                          <a14:foregroundMark x1="85000" y1="32167" x2="85000" y2="32167"/>
                          <a14:foregroundMark x1="90500" y1="54833" x2="90500" y2="54833"/>
                          <a14:foregroundMark x1="81667" y1="63667" x2="81667" y2="63667"/>
                          <a14:foregroundMark x1="56500" y1="54833" x2="56500" y2="54833"/>
                          <a14:foregroundMark x1="28500" y1="73500" x2="28500" y2="73500"/>
                          <a14:foregroundMark x1="35000" y1="71000" x2="35000" y2="71000"/>
                          <a14:foregroundMark x1="45833" y1="90167" x2="45833" y2="9016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6022" y="1601167"/>
            <a:ext cx="609849" cy="3351115"/>
          </a:xfrm>
          <a:prstGeom prst="rect">
            <a:avLst/>
          </a:prstGeom>
        </p:spPr>
        <p:txBody>
          <a:bodyPr vert="vert" wrap="square" lIns="91440" tIns="45720" rIns="91440" bIns="45720" rtlCol="0">
            <a:noAutofit/>
          </a:bodyPr>
          <a:lstStyle/>
          <a:p>
            <a:pPr algn="ctr"/>
            <a:r>
              <a:rPr lang="nl-BE" b="1" dirty="0" smtClean="0">
                <a:solidFill>
                  <a:srgbClr val="C00000"/>
                </a:solidFill>
              </a:rPr>
              <a:t>Administratieve voordelen</a:t>
            </a:r>
          </a:p>
        </p:txBody>
      </p:sp>
      <p:sp>
        <p:nvSpPr>
          <p:cNvPr id="27" name="Curved Left Arrow 26"/>
          <p:cNvSpPr/>
          <p:nvPr/>
        </p:nvSpPr>
        <p:spPr>
          <a:xfrm flipH="1">
            <a:off x="882402" y="4368787"/>
            <a:ext cx="720080" cy="1585894"/>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8" name="Group 1027"/>
          <p:cNvGrpSpPr/>
          <p:nvPr/>
        </p:nvGrpSpPr>
        <p:grpSpPr>
          <a:xfrm>
            <a:off x="1609313" y="5362230"/>
            <a:ext cx="6413643" cy="840772"/>
            <a:chOff x="1380654" y="5494811"/>
            <a:chExt cx="6413643" cy="840772"/>
          </a:xfrm>
        </p:grpSpPr>
        <p:sp>
          <p:nvSpPr>
            <p:cNvPr id="1027" name="Rectangle 1026"/>
            <p:cNvSpPr/>
            <p:nvPr/>
          </p:nvSpPr>
          <p:spPr>
            <a:xfrm>
              <a:off x="5859534" y="5494811"/>
              <a:ext cx="1934763"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0654" y="5649813"/>
              <a:ext cx="4436105" cy="490453"/>
            </a:xfrm>
            <a:prstGeom prst="rect">
              <a:avLst/>
            </a:prstGeom>
          </p:spPr>
          <p:txBody>
            <a:bodyPr vert="horz" wrap="square" lIns="91440" tIns="45720" rIns="91440" bIns="45720" rtlCol="0">
              <a:normAutofit fontScale="70000" lnSpcReduction="20000"/>
            </a:bodyPr>
            <a:lstStyle/>
            <a:p>
              <a:pPr algn="l"/>
              <a:r>
                <a:rPr lang="nl-BE" dirty="0" smtClean="0">
                  <a:solidFill>
                    <a:schemeClr val="tx1">
                      <a:lumMod val="95000"/>
                      <a:lumOff val="5000"/>
                    </a:schemeClr>
                  </a:solidFill>
                </a:rPr>
                <a:t>Mogelijkheid om de therapeutische relaties en de geïnformeerde toestemming van de patiënt te registreren </a:t>
              </a:r>
              <a:endParaRPr lang="nl-BE" sz="1800" b="0" dirty="0" smtClean="0">
                <a:solidFill>
                  <a:schemeClr val="tx1">
                    <a:lumMod val="95000"/>
                    <a:lumOff val="5000"/>
                  </a:schemeClr>
                </a:solidFill>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3670" y="5531037"/>
              <a:ext cx="768319" cy="768319"/>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5149" y="5540558"/>
              <a:ext cx="768319" cy="768319"/>
            </a:xfrm>
            <a:prstGeom prst="rect">
              <a:avLst/>
            </a:prstGeom>
          </p:spPr>
        </p:pic>
      </p:gr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4684" y="4616718"/>
            <a:ext cx="432000" cy="432000"/>
          </a:xfrm>
          <a:prstGeom prst="rect">
            <a:avLst/>
          </a:prstGeom>
          <a:ln>
            <a:solidFill>
              <a:srgbClr val="C00000"/>
            </a:solidFill>
          </a:ln>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08931" y="4616718"/>
            <a:ext cx="432000" cy="432000"/>
          </a:xfrm>
          <a:prstGeom prst="rect">
            <a:avLst/>
          </a:prstGeom>
          <a:ln>
            <a:solidFill>
              <a:srgbClr val="C00000"/>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42555" y="5960763"/>
            <a:ext cx="432000" cy="432000"/>
          </a:xfrm>
          <a:prstGeom prst="rect">
            <a:avLst/>
          </a:prstGeom>
          <a:ln>
            <a:solidFill>
              <a:srgbClr val="C00000"/>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8619" y="5960763"/>
            <a:ext cx="432000" cy="432000"/>
          </a:xfrm>
          <a:prstGeom prst="rect">
            <a:avLst/>
          </a:prstGeom>
          <a:ln>
            <a:solidFill>
              <a:srgbClr val="C00000"/>
            </a:solidFill>
          </a:ln>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4731" y="5960763"/>
            <a:ext cx="432000" cy="432000"/>
          </a:xfrm>
          <a:prstGeom prst="rect">
            <a:avLst/>
          </a:prstGeom>
          <a:ln>
            <a:solidFill>
              <a:srgbClr val="C00000"/>
            </a:solidFill>
          </a:ln>
        </p:spPr>
      </p:pic>
      <p:sp>
        <p:nvSpPr>
          <p:cNvPr id="7" name="Title 6"/>
          <p:cNvSpPr>
            <a:spLocks noGrp="1"/>
          </p:cNvSpPr>
          <p:nvPr>
            <p:ph type="title"/>
          </p:nvPr>
        </p:nvSpPr>
        <p:spPr/>
        <p:txBody>
          <a:bodyPr/>
          <a:lstStyle/>
          <a:p>
            <a:r>
              <a:rPr lang="nl-BE" dirty="0" err="1" smtClean="0"/>
              <a:t>eGezondheid</a:t>
            </a:r>
            <a:r>
              <a:rPr lang="nl-BE" dirty="0" smtClean="0"/>
              <a:t> in de praktijk </a:t>
            </a:r>
            <a:endParaRPr lang="nl-BE" dirty="0"/>
          </a:p>
        </p:txBody>
      </p:sp>
      <p:sp>
        <p:nvSpPr>
          <p:cNvPr id="2" name="Date Placeholder 1"/>
          <p:cNvSpPr>
            <a:spLocks noGrp="1"/>
          </p:cNvSpPr>
          <p:nvPr>
            <p:ph type="dt" sz="half" idx="10"/>
          </p:nvPr>
        </p:nvSpPr>
        <p:spPr/>
        <p:txBody>
          <a:bodyPr/>
          <a:lstStyle/>
          <a:p>
            <a:r>
              <a:rPr lang="fr-FR" smtClean="0"/>
              <a:t>08/12/2015</a:t>
            </a:r>
            <a:endParaRPr lang="nl-BE"/>
          </a:p>
        </p:txBody>
      </p:sp>
      <p:sp>
        <p:nvSpPr>
          <p:cNvPr id="9" name="Slide Number Placeholder 8"/>
          <p:cNvSpPr>
            <a:spLocks noGrp="1"/>
          </p:cNvSpPr>
          <p:nvPr>
            <p:ph type="sldNum" sz="quarter" idx="12"/>
          </p:nvPr>
        </p:nvSpPr>
        <p:spPr/>
        <p:txBody>
          <a:bodyPr/>
          <a:lstStyle/>
          <a:p>
            <a:fld id="{BAADB71D-6A6A-403E-B8B0-DAC18C9A03D5}" type="slidenum">
              <a:rPr lang="en-US" smtClean="0"/>
              <a:pPr/>
              <a:t>4</a:t>
            </a:fld>
            <a:endParaRPr lang="en-US" dirty="0"/>
          </a:p>
        </p:txBody>
      </p:sp>
    </p:spTree>
    <p:extLst>
      <p:ext uri="{BB962C8B-B14F-4D97-AF65-F5344CB8AC3E}">
        <p14:creationId xmlns:p14="http://schemas.microsoft.com/office/powerpoint/2010/main" val="111944319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dirty="0"/>
              <a:t>Doelstellingen </a:t>
            </a:r>
            <a:r>
              <a:rPr lang="nl-BE" altLang="en-US" dirty="0" err="1">
                <a:solidFill>
                  <a:srgbClr val="3E6E5A"/>
                </a:solidFill>
              </a:rPr>
              <a:t>eHealth</a:t>
            </a:r>
            <a:r>
              <a:rPr lang="nl-BE" altLang="en-US" dirty="0"/>
              <a:t>-platform</a:t>
            </a:r>
            <a:endParaRPr lang="en-US" dirty="0"/>
          </a:p>
        </p:txBody>
      </p:sp>
      <p:sp>
        <p:nvSpPr>
          <p:cNvPr id="5" name="Date Placeholder 1"/>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40</a:t>
            </a:fld>
            <a:endParaRPr lang="en-US" dirty="0"/>
          </a:p>
        </p:txBody>
      </p:sp>
    </p:spTree>
    <p:extLst>
      <p:ext uri="{BB962C8B-B14F-4D97-AF65-F5344CB8AC3E}">
        <p14:creationId xmlns:p14="http://schemas.microsoft.com/office/powerpoint/2010/main" val="131688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err="1" smtClean="0">
                <a:solidFill>
                  <a:srgbClr val="3E6E5A"/>
                </a:solidFill>
                <a:sym typeface="Arial" charset="0"/>
              </a:rPr>
              <a:t>eHealth</a:t>
            </a:r>
            <a:r>
              <a:rPr lang="nl-BE" altLang="en-US" dirty="0" smtClean="0"/>
              <a:t> </a:t>
            </a:r>
            <a:endParaRPr lang="nl-BE" altLang="en-US" dirty="0" smtClean="0"/>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err="1" smtClean="0">
                <a:solidFill>
                  <a:srgbClr val="3E6E5A"/>
                </a:solidFill>
                <a:sym typeface="Arial" charset="0"/>
              </a:rPr>
              <a:t>eHealth</a:t>
            </a:r>
            <a:r>
              <a:rPr lang="nl-BE" altLang="en-US" dirty="0" smtClean="0">
                <a:sym typeface="Arial" charset="0"/>
              </a:rPr>
              <a:t> </a:t>
            </a:r>
            <a:r>
              <a:rPr lang="nl-BE" altLang="en-US" dirty="0" smtClean="0"/>
              <a:t> </a:t>
            </a:r>
            <a:endParaRPr lang="nl-BE" altLang="en-US" dirty="0" smtClean="0"/>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3"/>
          <p:cNvSpPr>
            <a:spLocks noGrp="1"/>
          </p:cNvSpPr>
          <p:nvPr>
            <p:ph type="dt" sz="half" idx="10"/>
          </p:nvPr>
        </p:nvSpPr>
        <p:spPr/>
        <p:txBody>
          <a:bodyPr/>
          <a:lstStyle/>
          <a:p>
            <a:r>
              <a:rPr lang="fr-FR" smtClean="0"/>
              <a:t>08/12/2015</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41</a:t>
            </a:fld>
            <a:endParaRPr lang="en-US" dirty="0"/>
          </a:p>
        </p:txBody>
      </p:sp>
    </p:spTree>
    <p:extLst>
      <p:ext uri="{BB962C8B-B14F-4D97-AF65-F5344CB8AC3E}">
        <p14:creationId xmlns:p14="http://schemas.microsoft.com/office/powerpoint/2010/main" val="228423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16387" name="Rectangle 3"/>
          <p:cNvSpPr>
            <a:spLocks noGrp="1" noChangeArrowheads="1"/>
          </p:cNvSpPr>
          <p:nvPr>
            <p:ph idx="1"/>
          </p:nvPr>
        </p:nvSpPr>
        <p:spPr/>
        <p:txBody>
          <a:bodyPr>
            <a:normAutofit/>
          </a:bodyPr>
          <a:lstStyle/>
          <a:p>
            <a:r>
              <a:rPr lang="nl-BE" altLang="en-US" dirty="0">
                <a:sym typeface="Arial" charset="0"/>
              </a:rPr>
              <a:t>Registreren van software voor het beheer van elektronische patiëntendossiers  </a:t>
            </a:r>
            <a:endParaRPr lang="nl-BE" altLang="en-US" dirty="0" smtClean="0">
              <a:sym typeface="Arial" charset="0"/>
            </a:endParaRPr>
          </a:p>
          <a:p>
            <a:endParaRPr lang="nl-BE" altLang="en-US" dirty="0">
              <a:sym typeface="Arial" charset="0"/>
            </a:endParaRPr>
          </a:p>
          <a:p>
            <a:r>
              <a:rPr lang="nl-BE" altLang="en-US" dirty="0" smtClean="0">
                <a:sym typeface="Arial" charset="0"/>
              </a:rPr>
              <a:t>Concipiëren, uitwerken en beheren van een samenwerkingsplatform voor de veilige elektronische gegevensuitwisseling met de bijhorende basisdiensten </a:t>
            </a:r>
          </a:p>
          <a:p>
            <a:endParaRPr lang="nl-BE" altLang="en-US" dirty="0" smtClean="0">
              <a:sym typeface="Arial" charset="0"/>
            </a:endParaRPr>
          </a:p>
          <a:p>
            <a:r>
              <a:rPr lang="nl-BE" altLang="en-US" dirty="0" smtClean="0">
                <a:sym typeface="Arial" charset="0"/>
              </a:rPr>
              <a:t>Een akkoord bereiken over een taakverdeling en over de kwaliteitsnormen en nagaan of de kwaliteitsnormen worden nageleefd</a:t>
            </a:r>
          </a:p>
        </p:txBody>
      </p:sp>
      <p:sp>
        <p:nvSpPr>
          <p:cNvPr id="6" name="Date Placeholder 3"/>
          <p:cNvSpPr>
            <a:spLocks noGrp="1"/>
          </p:cNvSpPr>
          <p:nvPr>
            <p:ph type="dt" sz="half" idx="10"/>
          </p:nvPr>
        </p:nvSpPr>
        <p:spPr/>
        <p:txBody>
          <a:bodyPr/>
          <a:lstStyle/>
          <a:p>
            <a:r>
              <a:rPr lang="fr-FR" smtClean="0"/>
              <a:t>08/12/2015</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42</a:t>
            </a:fld>
            <a:endParaRPr lang="en-US" dirty="0"/>
          </a:p>
        </p:txBody>
      </p:sp>
    </p:spTree>
    <p:extLst>
      <p:ext uri="{BB962C8B-B14F-4D97-AF65-F5344CB8AC3E}">
        <p14:creationId xmlns:p14="http://schemas.microsoft.com/office/powerpoint/2010/main" val="82999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10 opdrachten</a:t>
            </a:r>
            <a:endParaRPr lang="nl-BE" dirty="0"/>
          </a:p>
        </p:txBody>
      </p:sp>
      <p:sp>
        <p:nvSpPr>
          <p:cNvPr id="3" name="Tijdelijke aanduiding voor inhoud 2"/>
          <p:cNvSpPr>
            <a:spLocks noGrp="1"/>
          </p:cNvSpPr>
          <p:nvPr>
            <p:ph idx="1"/>
          </p:nvPr>
        </p:nvSpPr>
        <p:spPr/>
        <p:txBody>
          <a:bodyPr>
            <a:normAutofit lnSpcReduction="10000"/>
          </a:bodyPr>
          <a:lstStyle/>
          <a:p>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endParaRPr lang="nl-BE" altLang="en-US" dirty="0">
              <a:sym typeface="Arial" charset="0"/>
            </a:endParaRPr>
          </a:p>
          <a:p>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6" name="Date Placeholder 1"/>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43</a:t>
            </a:fld>
            <a:endParaRPr lang="en-US" dirty="0"/>
          </a:p>
        </p:txBody>
      </p:sp>
    </p:spTree>
    <p:extLst>
      <p:ext uri="{BB962C8B-B14F-4D97-AF65-F5344CB8AC3E}">
        <p14:creationId xmlns:p14="http://schemas.microsoft.com/office/powerpoint/2010/main" val="2815246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Basisarchitectuur</a:t>
            </a:r>
            <a:endParaRPr lang="en-US" dirty="0"/>
          </a:p>
        </p:txBody>
      </p:sp>
      <p:sp>
        <p:nvSpPr>
          <p:cNvPr id="75" name="Date Placeholder 3"/>
          <p:cNvSpPr>
            <a:spLocks noGrp="1"/>
          </p:cNvSpPr>
          <p:nvPr>
            <p:ph type="dt" sz="half" idx="10"/>
          </p:nvPr>
        </p:nvSpPr>
        <p:spPr/>
        <p:txBody>
          <a:bodyPr/>
          <a:lstStyle/>
          <a:p>
            <a:r>
              <a:rPr lang="fr-FR" smtClean="0"/>
              <a:t>08/12/2015</a:t>
            </a:r>
            <a:endParaRPr lang="nl-BE" dirty="0"/>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rgbClr val="FFFFFF"/>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solidFill>
                  <a:srgbClr val="000000"/>
                </a:solidFill>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rPr>
              <a:t>Patiënten, zorgverleners</a:t>
            </a:r>
          </a:p>
          <a:p>
            <a:pPr algn="ctr">
              <a:defRPr/>
            </a:pPr>
            <a:r>
              <a:rPr lang="nl-BE" sz="2000" b="1" i="1" dirty="0">
                <a:solidFill>
                  <a:srgbClr val="000000"/>
                </a:solidFill>
                <a:effectLst>
                  <a:outerShdw blurRad="38100" dist="38100" dir="2700000" algn="tl">
                    <a:srgbClr val="C0C0C0"/>
                  </a:outerShdw>
                </a:effectLst>
              </a:rPr>
              <a:t>en zorginstellingen</a:t>
            </a:r>
            <a:endParaRPr lang="nl-BE" sz="2000" b="1" i="1" dirty="0">
              <a:solidFill>
                <a:srgbClr val="FFFFFF"/>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rgbClr val="CC9900"/>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rgbClr val="CC9900"/>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rgbClr val="FFFFFF"/>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Health portal</a:t>
              </a:r>
              <a:endParaRPr lang="nl-BE" sz="1000" i="1">
                <a:solidFill>
                  <a:srgbClr val="FFFFFF"/>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Software zorginstelling</a:t>
            </a:r>
            <a:endParaRPr lang="nl-BE" sz="1000" i="1">
              <a:solidFill>
                <a:srgbClr val="FFFFFF"/>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MyCareNet</a:t>
            </a:r>
            <a:endParaRPr lang="nl-BE" sz="1000" i="1">
              <a:solidFill>
                <a:srgbClr val="FFFFFF"/>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Software zorgverlener</a:t>
            </a:r>
            <a:endParaRPr lang="nl-BE" sz="1000" i="1" dirty="0">
              <a:solidFill>
                <a:srgbClr val="FFFFFF"/>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Site RIZIV</a:t>
            </a:r>
            <a:endParaRPr lang="nl-BE" sz="1000" i="1">
              <a:solidFill>
                <a:srgbClr val="FFFFFF"/>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3" name="Slide Number Placeholder 2"/>
          <p:cNvSpPr>
            <a:spLocks noGrp="1"/>
          </p:cNvSpPr>
          <p:nvPr>
            <p:ph type="sldNum" sz="quarter" idx="12"/>
          </p:nvPr>
        </p:nvSpPr>
        <p:spPr/>
        <p:txBody>
          <a:bodyPr/>
          <a:lstStyle/>
          <a:p>
            <a:fld id="{BAADB71D-6A6A-403E-B8B0-DAC18C9A03D5}" type="slidenum">
              <a:rPr lang="en-US" smtClean="0"/>
              <a:pPr/>
              <a:t>44</a:t>
            </a:fld>
            <a:endParaRPr lang="en-US" dirty="0"/>
          </a:p>
        </p:txBody>
      </p:sp>
    </p:spTree>
    <p:extLst>
      <p:ext uri="{BB962C8B-B14F-4D97-AF65-F5344CB8AC3E}">
        <p14:creationId xmlns:p14="http://schemas.microsoft.com/office/powerpoint/2010/main" val="2966945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620512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fr-FR" smtClean="0"/>
              <a:t>08/12/2015</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45</a:t>
            </a:fld>
            <a:endParaRPr lang="en-US" dirty="0"/>
          </a:p>
        </p:txBody>
      </p:sp>
    </p:spTree>
    <p:extLst>
      <p:ext uri="{BB962C8B-B14F-4D97-AF65-F5344CB8AC3E}">
        <p14:creationId xmlns:p14="http://schemas.microsoft.com/office/powerpoint/2010/main" val="2467378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7500" lnSpcReduction="20000"/>
          </a:bodyPr>
          <a:lstStyle/>
          <a:p>
            <a:pPr lvl="1"/>
            <a:r>
              <a:rPr lang="nl-BE" dirty="0" smtClean="0"/>
              <a:t>Venster op het web dat verschillende online diensten aanbiedt aan de actoren in de gezondheidszorg ter ondersteuning van hun gezondheidszorgpraktijk</a:t>
            </a:r>
          </a:p>
          <a:p>
            <a:pPr lvl="1"/>
            <a:endParaRPr lang="nl-BE" dirty="0" smtClean="0"/>
          </a:p>
          <a:p>
            <a:pPr lvl="1"/>
            <a:r>
              <a:rPr lang="nl-BE" dirty="0">
                <a:sym typeface="Arial" pitchFamily="34" charset="0"/>
              </a:rPr>
              <a:t>B</a:t>
            </a:r>
            <a:r>
              <a:rPr lang="nl-BE" dirty="0" smtClean="0">
                <a:sym typeface="Arial" pitchFamily="34" charset="0"/>
              </a:rPr>
              <a:t>iedt alle nuttige informatie met betrekking tot de diensten die door het </a:t>
            </a:r>
            <a:r>
              <a:rPr lang="nl-BE" dirty="0" smtClean="0">
                <a:solidFill>
                  <a:srgbClr val="3E6E5A"/>
                </a:solidFill>
                <a:sym typeface="Arial" pitchFamily="34" charset="0"/>
              </a:rPr>
              <a:t>eHealth</a:t>
            </a:r>
            <a:r>
              <a:rPr lang="nl-BE" dirty="0" smtClean="0">
                <a:sym typeface="Arial" pitchFamily="34" charset="0"/>
              </a:rPr>
              <a:t>-platform worden aangeboden, zijn opdrachten, de standaarden, enz.</a:t>
            </a:r>
          </a:p>
          <a:p>
            <a:pPr lvl="1"/>
            <a:endParaRPr lang="nl-BE" dirty="0" smtClean="0">
              <a:sym typeface="Arial" pitchFamily="34" charset="0"/>
            </a:endParaRPr>
          </a:p>
          <a:p>
            <a:pPr lvl="1"/>
            <a:r>
              <a:rPr lang="nl-BE" dirty="0">
                <a:sym typeface="Arial" pitchFamily="34" charset="0"/>
              </a:rPr>
              <a:t>D</a:t>
            </a:r>
            <a:r>
              <a:rPr lang="nl-BE" dirty="0" smtClean="0">
                <a:sym typeface="Arial" pitchFamily="34" charset="0"/>
              </a:rPr>
              <a:t>e portaalomgeving bevat onder meer alle documenten die de gebruikers nodig hebben om de juiste configuraties te realiseren en aldus toegang te krijgen tot de beschikbare online diensten</a:t>
            </a:r>
          </a:p>
          <a:p>
            <a:pPr lvl="1"/>
            <a:endParaRPr lang="nl-BE" dirty="0">
              <a:sym typeface="Arial" pitchFamily="34" charset="0"/>
            </a:endParaRPr>
          </a:p>
          <a:p>
            <a:pPr lvl="1"/>
            <a:r>
              <a:rPr lang="nl-BE" dirty="0" smtClean="0">
                <a:sym typeface="Arial" pitchFamily="34" charset="0"/>
                <a:hlinkClick r:id="rId3"/>
              </a:rPr>
              <a:t>www.ehealth.fgov.be</a:t>
            </a:r>
            <a:endParaRPr lang="nl-BE" dirty="0" smtClean="0">
              <a:sym typeface="Arial" pitchFamily="34" charset="0"/>
            </a:endParaRPr>
          </a:p>
          <a:p>
            <a:pPr marL="274320" lvl="1" indent="0">
              <a:buNone/>
            </a:pPr>
            <a:endParaRPr lang="nl-BE" dirty="0" smtClean="0">
              <a:sym typeface="Arial" pitchFamily="34" charset="0"/>
            </a:endParaRP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Portaal</a:t>
            </a:r>
          </a:p>
          <a:p>
            <a:endParaRPr lang="nl-BE" smtClean="0">
              <a:sym typeface="Arial" pitchFamily="34" charset="0"/>
            </a:endParaRPr>
          </a:p>
          <a:p>
            <a:endParaRPr lang="nl-BE" dirty="0"/>
          </a:p>
        </p:txBody>
      </p:sp>
      <p:sp>
        <p:nvSpPr>
          <p:cNvPr id="8" name="Date Placeholder 3"/>
          <p:cNvSpPr>
            <a:spLocks noGrp="1"/>
          </p:cNvSpPr>
          <p:nvPr>
            <p:ph type="dt" sz="half" idx="10"/>
          </p:nvPr>
        </p:nvSpPr>
        <p:spPr/>
        <p:txBody>
          <a:bodyPr/>
          <a:lstStyle/>
          <a:p>
            <a:r>
              <a:rPr lang="fr-FR" smtClean="0"/>
              <a:t>08/12/2015</a:t>
            </a:r>
            <a:endParaRPr lang="nl-BE"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4" name="Slide Number Placeholder 3"/>
          <p:cNvSpPr>
            <a:spLocks noGrp="1"/>
          </p:cNvSpPr>
          <p:nvPr>
            <p:ph type="sldNum" sz="quarter" idx="12"/>
          </p:nvPr>
        </p:nvSpPr>
        <p:spPr/>
        <p:txBody>
          <a:bodyPr/>
          <a:lstStyle/>
          <a:p>
            <a:fld id="{BAADB71D-6A6A-403E-B8B0-DAC18C9A03D5}" type="slidenum">
              <a:rPr lang="en-US" smtClean="0"/>
              <a:pPr/>
              <a:t>46</a:t>
            </a:fld>
            <a:endParaRPr lang="en-US" dirty="0"/>
          </a:p>
        </p:txBody>
      </p:sp>
    </p:spTree>
    <p:extLst>
      <p:ext uri="{BB962C8B-B14F-4D97-AF65-F5344CB8AC3E}">
        <p14:creationId xmlns:p14="http://schemas.microsoft.com/office/powerpoint/2010/main" val="1599516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smtClean="0"/>
              <a:t>08/12/2015</a:t>
            </a:r>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4664"/>
            <a:ext cx="8338900" cy="635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ADB71D-6A6A-403E-B8B0-DAC18C9A03D5}" type="slidenum">
              <a:rPr lang="en-US" smtClean="0"/>
              <a:pPr/>
              <a:t>47</a:t>
            </a:fld>
            <a:endParaRPr lang="en-US" dirty="0"/>
          </a:p>
        </p:txBody>
      </p:sp>
    </p:spTree>
    <p:extLst>
      <p:ext uri="{BB962C8B-B14F-4D97-AF65-F5344CB8AC3E}">
        <p14:creationId xmlns:p14="http://schemas.microsoft.com/office/powerpoint/2010/main" val="12908869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62500" lnSpcReduction="20000"/>
          </a:bodyPr>
          <a:lstStyle/>
          <a:p>
            <a:r>
              <a:rPr lang="nl-BE" dirty="0" smtClean="0"/>
              <a:t>Garandeert dat enkel de gemachtigde zorgverleners/instellingen toegang krijgen tot de persoonsgegevens waartoe ze toegang mogen hebben</a:t>
            </a:r>
          </a:p>
          <a:p>
            <a:endParaRPr lang="nl-BE" dirty="0" smtClean="0"/>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endParaRPr lang="nl-BE" dirty="0" smtClean="0"/>
          </a:p>
          <a:p>
            <a:pPr lvl="1"/>
            <a:r>
              <a:rPr lang="nl-BE" dirty="0" smtClean="0"/>
              <a:t>voor elke toepassing gelden specifieke toegangsregels  </a:t>
            </a:r>
          </a:p>
          <a:p>
            <a:pPr lvl="1"/>
            <a:endParaRPr lang="nl-BE" dirty="0" smtClean="0"/>
          </a:p>
          <a:p>
            <a:pPr lvl="1"/>
            <a:r>
              <a:rPr lang="nl-BE" dirty="0" smtClean="0"/>
              <a:t>wanneer de gebruiker zich authentiseert (aan de hand van de elektronische identiteitskaart of het token), </a:t>
            </a:r>
            <a:r>
              <a:rPr lang="nl-BE" dirty="0" smtClean="0"/>
              <a:t>wordt </a:t>
            </a:r>
            <a:r>
              <a:rPr lang="nl-BE" dirty="0" smtClean="0"/>
              <a:t>het generiek verificatiemodel van de tool </a:t>
            </a:r>
            <a:r>
              <a:rPr lang="nl-BE" dirty="0" smtClean="0"/>
              <a:t>opgestart; </a:t>
            </a:r>
            <a:r>
              <a:rPr lang="nl-BE" dirty="0" smtClean="0"/>
              <a:t>het model raadpleegt de regels die voor de toepassing werden vastgelegd, gaat na of de gebruiker wel degelijk voldoet aan deze regels en verleent al dan niet de toegang tot de toepassing </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Geïntegreerd gebruikers- en toegangsbeheer</a:t>
            </a:r>
          </a:p>
          <a:p>
            <a:endParaRPr lang="nl-BE" dirty="0"/>
          </a:p>
        </p:txBody>
      </p:sp>
      <p:sp>
        <p:nvSpPr>
          <p:cNvPr id="8" name="Date Placeholder 3"/>
          <p:cNvSpPr>
            <a:spLocks noGrp="1"/>
          </p:cNvSpPr>
          <p:nvPr>
            <p:ph type="dt" sz="half" idx="10"/>
          </p:nvPr>
        </p:nvSpPr>
        <p:spPr/>
        <p:txBody>
          <a:bodyPr/>
          <a:lstStyle/>
          <a:p>
            <a:r>
              <a:rPr lang="fr-FR" smtClean="0"/>
              <a:t>08/12/2015</a:t>
            </a:r>
            <a:endParaRPr lang="nl-B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AADB71D-6A6A-403E-B8B0-DAC18C9A03D5}" type="slidenum">
              <a:rPr lang="en-US" smtClean="0"/>
              <a:pPr/>
              <a:t>48</a:t>
            </a:fld>
            <a:endParaRPr lang="en-US" dirty="0"/>
          </a:p>
        </p:txBody>
      </p:sp>
    </p:spTree>
    <p:extLst>
      <p:ext uri="{BB962C8B-B14F-4D97-AF65-F5344CB8AC3E}">
        <p14:creationId xmlns:p14="http://schemas.microsoft.com/office/powerpoint/2010/main" val="11733685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sym typeface="Arial" pitchFamily="34" charset="0"/>
              </a:rPr>
              <a:t>Geïntegreerd gebruikers- en toegangsbeheer - Hoe werkt dat ?</a:t>
            </a:r>
          </a:p>
        </p:txBody>
      </p:sp>
      <p:sp>
        <p:nvSpPr>
          <p:cNvPr id="3" name="Content Placeholder 2"/>
          <p:cNvSpPr>
            <a:spLocks noGrp="1"/>
          </p:cNvSpPr>
          <p:nvPr>
            <p:ph idx="1"/>
          </p:nvPr>
        </p:nvSpPr>
        <p:spPr/>
        <p:txBody>
          <a:bodyPr/>
          <a:lstStyle/>
          <a:p>
            <a:pPr lvl="1"/>
            <a:endParaRPr lang="fr-BE" smtClean="0">
              <a:sym typeface="Arial" pitchFamily="34" charset="0"/>
            </a:endParaRPr>
          </a:p>
          <a:p>
            <a:endParaRPr lang="en-US" dirty="0"/>
          </a:p>
        </p:txBody>
      </p:sp>
      <p:sp>
        <p:nvSpPr>
          <p:cNvPr id="7" name="Date Placeholder 3"/>
          <p:cNvSpPr>
            <a:spLocks noGrp="1"/>
          </p:cNvSpPr>
          <p:nvPr>
            <p:ph type="dt" sz="half" idx="10"/>
          </p:nvPr>
        </p:nvSpPr>
        <p:spPr/>
        <p:txBody>
          <a:bodyPr/>
          <a:lstStyle/>
          <a:p>
            <a:r>
              <a:rPr lang="fr-FR" smtClean="0"/>
              <a:t>08/12/2015</a:t>
            </a:r>
            <a:endParaRPr lang="nl-BE" dirty="0"/>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3444"/>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AADB71D-6A6A-403E-B8B0-DAC18C9A03D5}" type="slidenum">
              <a:rPr lang="en-US" smtClean="0"/>
              <a:pPr/>
              <a:t>49</a:t>
            </a:fld>
            <a:endParaRPr lang="en-US" dirty="0"/>
          </a:p>
        </p:txBody>
      </p:sp>
    </p:spTree>
    <p:extLst>
      <p:ext uri="{BB962C8B-B14F-4D97-AF65-F5344CB8AC3E}">
        <p14:creationId xmlns:p14="http://schemas.microsoft.com/office/powerpoint/2010/main" val="2324540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2955608" y="2523164"/>
            <a:ext cx="3054830" cy="2657760"/>
            <a:chOff x="2955608" y="2523164"/>
            <a:chExt cx="3054830" cy="265776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Medische voordelen</a:t>
              </a:r>
              <a:endParaRPr lang="nl-BE" sz="1200" b="1" dirty="0">
                <a:solidFill>
                  <a:schemeClr val="bg1"/>
                </a:solidFill>
              </a:endParaRPr>
            </a:p>
          </p:txBody>
        </p:sp>
        <p:cxnSp>
          <p:nvCxnSpPr>
            <p:cNvPr id="24" name="Straight Connector 23"/>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sp>
        <p:nvSpPr>
          <p:cNvPr id="2" name="Title 1"/>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4" name="Date Placeholder 3"/>
          <p:cNvSpPr>
            <a:spLocks noGrp="1"/>
          </p:cNvSpPr>
          <p:nvPr>
            <p:ph type="dt" sz="half" idx="10"/>
          </p:nvPr>
        </p:nvSpPr>
        <p:spPr/>
        <p:txBody>
          <a:bodyPr/>
          <a:lstStyle/>
          <a:p>
            <a:r>
              <a:rPr lang="fr-FR" smtClean="0"/>
              <a:t>08/12/2015</a:t>
            </a:r>
            <a:endParaRPr lang="nl-BE"/>
          </a:p>
        </p:txBody>
      </p:sp>
      <p:grpSp>
        <p:nvGrpSpPr>
          <p:cNvPr id="108" name="Group 107"/>
          <p:cNvGrpSpPr/>
          <p:nvPr/>
        </p:nvGrpSpPr>
        <p:grpSpPr>
          <a:xfrm>
            <a:off x="483110" y="5136172"/>
            <a:ext cx="3240360" cy="1088504"/>
            <a:chOff x="483110" y="5136172"/>
            <a:chExt cx="3240360" cy="1088504"/>
          </a:xfrm>
        </p:grpSpPr>
        <p:grpSp>
          <p:nvGrpSpPr>
            <p:cNvPr id="68" name="Group 67"/>
            <p:cNvGrpSpPr/>
            <p:nvPr/>
          </p:nvGrpSpPr>
          <p:grpSpPr>
            <a:xfrm>
              <a:off x="483110" y="5136172"/>
              <a:ext cx="3240360" cy="1088504"/>
              <a:chOff x="398612" y="5107746"/>
              <a:chExt cx="3240360"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1018" y="5137888"/>
                <a:ext cx="2023658"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Raadpleging van de laboresultaten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95" name="Picture 94"/>
            <p:cNvPicPr>
              <a:picLocks noChangeAspect="1"/>
            </p:cNvPicPr>
            <p:nvPr/>
          </p:nvPicPr>
          <p:blipFill>
            <a:blip r:embed="rId15" cstate="print">
              <a:extLst>
                <a:ext uri="{BEBA8EAE-BF5A-486C-A8C5-ECC9F3942E4B}">
                  <a14:imgProps xmlns:a14="http://schemas.microsoft.com/office/drawing/2010/main">
                    <a14:imgLayer r:embed="rId16">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106" name="Group 105"/>
          <p:cNvGrpSpPr/>
          <p:nvPr/>
        </p:nvGrpSpPr>
        <p:grpSpPr>
          <a:xfrm>
            <a:off x="518456" y="1382445"/>
            <a:ext cx="3261456" cy="1158760"/>
            <a:chOff x="518456" y="1382445"/>
            <a:chExt cx="3261456" cy="1158760"/>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fontScale="92500" lnSpcReduction="10000"/>
              </a:bodyPr>
              <a:lstStyle/>
              <a:p>
                <a:pPr lvl="0" algn="ctr"/>
                <a:r>
                  <a:rPr lang="nl-BE" dirty="0" smtClean="0">
                    <a:solidFill>
                      <a:schemeClr val="bg1"/>
                    </a:solidFill>
                  </a:rPr>
                  <a:t>Opzoeken van de medische voorgeschiedenis via de SumEHR</a:t>
                </a:r>
                <a:endParaRPr lang="nl-BE" dirty="0"/>
              </a:p>
              <a:p>
                <a:pPr algn="l"/>
                <a:endParaRPr lang="nl-BE" sz="1800" b="0" dirty="0" smtClean="0">
                  <a:solidFill>
                    <a:schemeClr val="tx1">
                      <a:lumMod val="95000"/>
                      <a:lumOff val="5000"/>
                    </a:schemeClr>
                  </a:solidFill>
                </a:endParaRPr>
              </a:p>
            </p:txBody>
          </p:sp>
        </p:grpSp>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107" name="Group 106"/>
          <p:cNvGrpSpPr/>
          <p:nvPr/>
        </p:nvGrpSpPr>
        <p:grpSpPr>
          <a:xfrm>
            <a:off x="495636" y="3290765"/>
            <a:ext cx="2459972" cy="1205400"/>
            <a:chOff x="495636" y="3290765"/>
            <a:chExt cx="2459972" cy="1205400"/>
          </a:xfrm>
        </p:grpSpPr>
        <p:grpSp>
          <p:nvGrpSpPr>
            <p:cNvPr id="69" name="Group 68"/>
            <p:cNvGrpSpPr/>
            <p:nvPr/>
          </p:nvGrpSpPr>
          <p:grpSpPr>
            <a:xfrm>
              <a:off x="495636" y="3290765"/>
              <a:ext cx="2459972" cy="1205400"/>
              <a:chOff x="455844" y="3290765"/>
              <a:chExt cx="2459972" cy="1205400"/>
            </a:xfrm>
          </p:grpSpPr>
          <p:sp>
            <p:nvSpPr>
              <p:cNvPr id="42" name="Rectangle 41"/>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668825" y="3462392"/>
                <a:ext cx="1246991" cy="1033773"/>
              </a:xfrm>
              <a:prstGeom prst="rect">
                <a:avLst/>
              </a:prstGeom>
            </p:spPr>
            <p:txBody>
              <a:bodyPr vert="horz" wrap="square" lIns="91440" tIns="45720" rIns="91440" bIns="45720" rtlCol="0">
                <a:normAutofit/>
              </a:bodyPr>
              <a:lstStyle/>
              <a:p>
                <a:pPr lvl="0" algn="ctr"/>
                <a:r>
                  <a:rPr lang="nl-BE" dirty="0" smtClean="0">
                    <a:solidFill>
                      <a:schemeClr val="bg1"/>
                    </a:solidFill>
                  </a:rPr>
                  <a:t>Medicatie-schema</a:t>
                </a:r>
                <a:endParaRPr lang="nl-BE" dirty="0">
                  <a:solidFill>
                    <a:schemeClr val="bg1"/>
                  </a:solidFill>
                </a:endParaRPr>
              </a:p>
            </p:txBody>
          </p:sp>
        </p:grpSp>
        <p:pic>
          <p:nvPicPr>
            <p:cNvPr id="97" name="Picture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111" name="Group 110"/>
          <p:cNvGrpSpPr/>
          <p:nvPr/>
        </p:nvGrpSpPr>
        <p:grpSpPr>
          <a:xfrm>
            <a:off x="5403035" y="1443044"/>
            <a:ext cx="3255987" cy="1080120"/>
            <a:chOff x="5403035" y="1443044"/>
            <a:chExt cx="3255987" cy="1080120"/>
          </a:xfrm>
        </p:grpSpPr>
        <p:grpSp>
          <p:nvGrpSpPr>
            <p:cNvPr id="70" name="Group 69"/>
            <p:cNvGrpSpPr/>
            <p:nvPr/>
          </p:nvGrpSpPr>
          <p:grpSpPr>
            <a:xfrm>
              <a:off x="5403035" y="1443044"/>
              <a:ext cx="3255987" cy="1080120"/>
              <a:chOff x="5425798" y="1315063"/>
              <a:chExt cx="3255987" cy="1080120"/>
            </a:xfrm>
          </p:grpSpPr>
          <p:sp>
            <p:nvSpPr>
              <p:cNvPr id="51" name="Rectangle 50"/>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95810" y="1344851"/>
                <a:ext cx="2085975" cy="1038921"/>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marL="82550" lvl="0" algn="ctr"/>
                <a:r>
                  <a:rPr lang="nl-BE" dirty="0" smtClean="0">
                    <a:solidFill>
                      <a:schemeClr val="bg1"/>
                    </a:solidFill>
                  </a:rPr>
                  <a:t>Richtlijnen en adviezen online beschikbaar</a:t>
                </a:r>
              </a:p>
            </p:txBody>
          </p:sp>
        </p:grpSp>
        <p:pic>
          <p:nvPicPr>
            <p:cNvPr id="99" name="Picture 9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109" name="Group 108"/>
          <p:cNvGrpSpPr/>
          <p:nvPr/>
        </p:nvGrpSpPr>
        <p:grpSpPr>
          <a:xfrm>
            <a:off x="5389884" y="5107746"/>
            <a:ext cx="3269138" cy="1184852"/>
            <a:chOff x="5389884" y="5107746"/>
            <a:chExt cx="3269138" cy="1184852"/>
          </a:xfrm>
        </p:grpSpPr>
        <p:grpSp>
          <p:nvGrpSpPr>
            <p:cNvPr id="71" name="Group 70"/>
            <p:cNvGrpSpPr/>
            <p:nvPr/>
          </p:nvGrpSpPr>
          <p:grpSpPr>
            <a:xfrm>
              <a:off x="5403035" y="5149276"/>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marL="177800" lvl="0" algn="ctr"/>
                <a:r>
                  <a:rPr lang="nl-BE" dirty="0" smtClean="0">
                    <a:solidFill>
                      <a:schemeClr val="bg1"/>
                    </a:solidFill>
                  </a:rPr>
                  <a:t>Elektronische verwijsbrieven</a:t>
                </a:r>
                <a:endParaRPr lang="nl-BE" dirty="0"/>
              </a:p>
            </p:txBody>
          </p:sp>
        </p:grpSp>
        <p:grpSp>
          <p:nvGrpSpPr>
            <p:cNvPr id="102" name="Group 101"/>
            <p:cNvGrpSpPr/>
            <p:nvPr/>
          </p:nvGrpSpPr>
          <p:grpSpPr>
            <a:xfrm>
              <a:off x="5389884" y="5107746"/>
              <a:ext cx="1186811" cy="1184852"/>
              <a:chOff x="5389884" y="5104775"/>
              <a:chExt cx="1241108" cy="1241108"/>
            </a:xfrm>
          </p:grpSpPr>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101" name="Picture 1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110" name="Group 109"/>
          <p:cNvGrpSpPr/>
          <p:nvPr/>
        </p:nvGrpSpPr>
        <p:grpSpPr>
          <a:xfrm>
            <a:off x="6010438" y="3294151"/>
            <a:ext cx="2738025" cy="1118781"/>
            <a:chOff x="6010438" y="3294151"/>
            <a:chExt cx="2738025" cy="1118781"/>
          </a:xfrm>
        </p:grpSpPr>
        <p:grpSp>
          <p:nvGrpSpPr>
            <p:cNvPr id="41" name="Group 40"/>
            <p:cNvGrpSpPr/>
            <p:nvPr/>
          </p:nvGrpSpPr>
          <p:grpSpPr>
            <a:xfrm>
              <a:off x="6010438" y="3294151"/>
              <a:ext cx="2738025" cy="1081997"/>
              <a:chOff x="5926858" y="3418319"/>
              <a:chExt cx="2658929"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07520" y="3420196"/>
                <a:ext cx="1678267" cy="1080120"/>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Elektronische</a:t>
                </a:r>
                <a:r>
                  <a:rPr lang="nl-BE" dirty="0" smtClean="0"/>
                  <a:t> </a:t>
                </a:r>
                <a:r>
                  <a:rPr lang="nl-BE" dirty="0" smtClean="0">
                    <a:solidFill>
                      <a:schemeClr val="bg1"/>
                    </a:solidFill>
                  </a:rPr>
                  <a:t>voorschriften</a:t>
                </a:r>
                <a:endParaRPr lang="nl-BE" dirty="0"/>
              </a:p>
              <a:p>
                <a:pPr algn="l"/>
                <a:endParaRPr lang="nl-BE" sz="1800" b="0" dirty="0" smtClean="0">
                  <a:solidFill>
                    <a:schemeClr val="tx1">
                      <a:lumMod val="95000"/>
                      <a:lumOff val="5000"/>
                    </a:schemeClr>
                  </a:solidFill>
                </a:endParaRPr>
              </a:p>
            </p:txBody>
          </p:sp>
        </p:grpSp>
        <p:grpSp>
          <p:nvGrpSpPr>
            <p:cNvPr id="103" name="Group 102"/>
            <p:cNvGrpSpPr/>
            <p:nvPr/>
          </p:nvGrpSpPr>
          <p:grpSpPr>
            <a:xfrm>
              <a:off x="6036635" y="3332812"/>
              <a:ext cx="1080120" cy="1080120"/>
              <a:chOff x="5005213" y="3401807"/>
              <a:chExt cx="1080120" cy="1080120"/>
            </a:xfrm>
          </p:grpSpPr>
          <p:pic>
            <p:nvPicPr>
              <p:cNvPr id="104" name="Picture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105" name="Picture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
        <p:nvSpPr>
          <p:cNvPr id="3" name="Slide Number Placeholder 2"/>
          <p:cNvSpPr>
            <a:spLocks noGrp="1"/>
          </p:cNvSpPr>
          <p:nvPr>
            <p:ph type="sldNum" sz="quarter" idx="12"/>
          </p:nvPr>
        </p:nvSpPr>
        <p:spPr/>
        <p:txBody>
          <a:bodyPr/>
          <a:lstStyle/>
          <a:p>
            <a:fld id="{BAADB71D-6A6A-403E-B8B0-DAC18C9A03D5}" type="slidenum">
              <a:rPr lang="en-US" smtClean="0"/>
              <a:pPr/>
              <a:t>5</a:t>
            </a:fld>
            <a:endParaRPr lang="en-US" dirty="0"/>
          </a:p>
        </p:txBody>
      </p:sp>
    </p:spTree>
    <p:extLst>
      <p:ext uri="{BB962C8B-B14F-4D97-AF65-F5344CB8AC3E}">
        <p14:creationId xmlns:p14="http://schemas.microsoft.com/office/powerpoint/2010/main" val="18329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normAutofit fontScale="70000" lnSpcReduction="20000"/>
          </a:bodyPr>
          <a:lstStyle/>
          <a:p>
            <a:r>
              <a:rPr lang="nl-BE" dirty="0" err="1" smtClean="0"/>
              <a:t>Vercijfering</a:t>
            </a:r>
            <a:r>
              <a:rPr lang="nl-BE" dirty="0" smtClean="0"/>
              <a:t> van overgemaakte gegevens tussen de verzender en de bestemmeling, zodat deze gegevens onleesbaar zijn voor en onwijzigbaar zijn door derden</a:t>
            </a:r>
          </a:p>
          <a:p>
            <a:endParaRPr lang="nl-BE" dirty="0" smtClean="0"/>
          </a:p>
          <a:p>
            <a:r>
              <a:rPr lang="nl-BE" dirty="0" smtClean="0"/>
              <a:t>2 methodes:</a:t>
            </a:r>
          </a:p>
          <a:p>
            <a:endParaRPr lang="nl-BE" dirty="0" smtClean="0"/>
          </a:p>
          <a:p>
            <a:pPr lvl="1"/>
            <a:r>
              <a:rPr lang="nl-BE" dirty="0" smtClean="0"/>
              <a:t>wanneer de bestemmeling gekend is bij de verzending: gebruik van asymmetrische </a:t>
            </a:r>
            <a:r>
              <a:rPr lang="nl-BE" dirty="0" err="1" smtClean="0"/>
              <a:t>vercijfering</a:t>
            </a:r>
            <a:r>
              <a:rPr lang="nl-BE" dirty="0" smtClean="0"/>
              <a:t> (2 sleutels)</a:t>
            </a:r>
          </a:p>
          <a:p>
            <a:pPr lvl="1"/>
            <a:endParaRPr lang="nl-BE" dirty="0" smtClean="0"/>
          </a:p>
          <a:p>
            <a:pPr lvl="1"/>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Systeem voor end-to-end vercijfering</a:t>
            </a:r>
            <a:endParaRPr lang="nl-BE" dirty="0"/>
          </a:p>
        </p:txBody>
      </p:sp>
      <p:sp>
        <p:nvSpPr>
          <p:cNvPr id="8" name="Date Placeholder 3"/>
          <p:cNvSpPr>
            <a:spLocks noGrp="1"/>
          </p:cNvSpPr>
          <p:nvPr>
            <p:ph type="dt" sz="half" idx="10"/>
          </p:nvPr>
        </p:nvSpPr>
        <p:spPr/>
        <p:txBody>
          <a:bodyPr/>
          <a:lstStyle/>
          <a:p>
            <a:r>
              <a:rPr lang="fr-FR" smtClean="0"/>
              <a:t>08/12/2015</a:t>
            </a:r>
            <a:endParaRPr lang="nl-B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4" name="Slide Number Placeholder 3"/>
          <p:cNvSpPr>
            <a:spLocks noGrp="1"/>
          </p:cNvSpPr>
          <p:nvPr>
            <p:ph type="sldNum" sz="quarter" idx="12"/>
          </p:nvPr>
        </p:nvSpPr>
        <p:spPr/>
        <p:txBody>
          <a:bodyPr/>
          <a:lstStyle/>
          <a:p>
            <a:fld id="{BAADB71D-6A6A-403E-B8B0-DAC18C9A03D5}" type="slidenum">
              <a:rPr lang="en-US" smtClean="0"/>
              <a:pPr/>
              <a:t>50</a:t>
            </a:fld>
            <a:endParaRPr lang="en-US" dirty="0"/>
          </a:p>
        </p:txBody>
      </p:sp>
    </p:spTree>
    <p:extLst>
      <p:ext uri="{BB962C8B-B14F-4D97-AF65-F5344CB8AC3E}">
        <p14:creationId xmlns:p14="http://schemas.microsoft.com/office/powerpoint/2010/main" val="16869618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7"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1749"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1751"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Healthcare actor</a:t>
            </a:r>
          </a:p>
          <a:p>
            <a:pPr>
              <a:spcBef>
                <a:spcPct val="0"/>
              </a:spcBef>
              <a:buSzPct val="100000"/>
            </a:pPr>
            <a:r>
              <a:rPr lang="nl-BE" altLang="en-US" sz="1800">
                <a:solidFill>
                  <a:srgbClr val="000000"/>
                </a:solidFill>
                <a:sym typeface="Arial" charset="0"/>
              </a:rPr>
              <a:t>Person or entity</a:t>
            </a:r>
          </a:p>
        </p:txBody>
      </p:sp>
      <p:sp>
        <p:nvSpPr>
          <p:cNvPr id="31752"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3"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800">
                <a:solidFill>
                  <a:srgbClr val="000000"/>
                </a:solidFill>
                <a:sym typeface="Arial" charset="0"/>
              </a:rPr>
              <a:t>Internet</a:t>
            </a:r>
          </a:p>
        </p:txBody>
      </p:sp>
      <p:sp>
        <p:nvSpPr>
          <p:cNvPr id="31754"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pPr>
            <a:endParaRPr lang="en-US" altLang="en-US" sz="1800"/>
          </a:p>
        </p:txBody>
      </p:sp>
      <p:sp>
        <p:nvSpPr>
          <p:cNvPr id="31755" name="Text Box 11"/>
          <p:cNvSpPr txBox="1">
            <a:spLocks noChangeArrowheads="1"/>
          </p:cNvSpPr>
          <p:nvPr/>
        </p:nvSpPr>
        <p:spPr bwMode="auto">
          <a:xfrm rot="-5400000">
            <a:off x="2541417" y="3359834"/>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1756" name="Text Box 12"/>
          <p:cNvSpPr txBox="1">
            <a:spLocks noChangeArrowheads="1"/>
          </p:cNvSpPr>
          <p:nvPr/>
        </p:nvSpPr>
        <p:spPr bwMode="auto">
          <a:xfrm rot="-5400000">
            <a:off x="4688672" y="3430072"/>
            <a:ext cx="2595582" cy="36933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Identificatieoncertificate</a:t>
            </a:r>
            <a:endParaRPr lang="nl-BE" altLang="en-US" sz="1800" dirty="0">
              <a:solidFill>
                <a:srgbClr val="3E6E5A"/>
              </a:solidFill>
              <a:sym typeface="Arial" charset="0"/>
            </a:endParaRPr>
          </a:p>
        </p:txBody>
      </p:sp>
      <p:sp>
        <p:nvSpPr>
          <p:cNvPr id="31757"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8"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Register key</a:t>
            </a:r>
          </a:p>
        </p:txBody>
      </p:sp>
      <p:sp>
        <p:nvSpPr>
          <p:cNvPr id="31759"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Connector or </a:t>
            </a:r>
          </a:p>
          <a:p>
            <a:pPr>
              <a:spcBef>
                <a:spcPct val="0"/>
              </a:spcBef>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a:spcBef>
                <a:spcPct val="0"/>
              </a:spcBef>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31760"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1761"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 private key</a:t>
            </a:r>
          </a:p>
          <a:p>
            <a:pPr>
              <a:spcBef>
                <a:spcPct val="0"/>
              </a:spcBef>
              <a:buSzPct val="100000"/>
            </a:pPr>
            <a:r>
              <a:rPr lang="nl-BE" altLang="en-US" sz="1800">
                <a:solidFill>
                  <a:srgbClr val="000000"/>
                </a:solidFill>
                <a:sym typeface="Arial" charset="0"/>
              </a:rPr>
              <a:t>in a secure way</a:t>
            </a:r>
          </a:p>
        </p:txBody>
      </p:sp>
      <p:sp>
        <p:nvSpPr>
          <p:cNvPr id="31762"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3"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4"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1765"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1767"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8"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1769"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1770"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Stores</a:t>
            </a:r>
          </a:p>
          <a:p>
            <a:pPr>
              <a:spcBef>
                <a:spcPct val="0"/>
              </a:spcBef>
              <a:buSzPct val="100000"/>
            </a:pPr>
            <a:r>
              <a:rPr lang="nl-BE" altLang="en-US" sz="1800">
                <a:solidFill>
                  <a:srgbClr val="000000"/>
                </a:solidFill>
                <a:sym typeface="Arial" charset="0"/>
              </a:rPr>
              <a:t>public key</a:t>
            </a:r>
          </a:p>
        </p:txBody>
      </p:sp>
      <p:sp>
        <p:nvSpPr>
          <p:cNvPr id="31771"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2"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3"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4"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1775"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51</a:t>
            </a:fld>
            <a:endParaRPr lang="en-US" dirty="0"/>
          </a:p>
        </p:txBody>
      </p:sp>
    </p:spTree>
    <p:extLst>
      <p:ext uri="{BB962C8B-B14F-4D97-AF65-F5344CB8AC3E}">
        <p14:creationId xmlns:p14="http://schemas.microsoft.com/office/powerpoint/2010/main" val="361648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Text Box 14"/>
          <p:cNvSpPr txBox="1">
            <a:spLocks noChangeArrowheads="1"/>
          </p:cNvSpPr>
          <p:nvPr/>
        </p:nvSpPr>
        <p:spPr bwMode="auto">
          <a:xfrm rot="-5400000">
            <a:off x="2131854" y="1636924"/>
            <a:ext cx="1497658"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r>
              <a:rPr lang="nl-BE" altLang="en-US" sz="1800" dirty="0" smtClean="0">
                <a:solidFill>
                  <a:srgbClr val="3E6E5A"/>
                </a:solidFill>
                <a:sym typeface="Arial" charset="0"/>
              </a:rPr>
              <a:t> </a:t>
            </a: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0"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smtClean="0">
                <a:solidFill>
                  <a:srgbClr val="3E6E5A"/>
                </a:solidFill>
                <a:sym typeface="Arial" charset="0"/>
              </a:rPr>
              <a:t>certificate</a:t>
            </a:r>
            <a:endParaRPr lang="nl-BE" altLang="en-US" sz="1800" dirty="0">
              <a:solidFill>
                <a:srgbClr val="3E6E5A"/>
              </a:solidFill>
              <a:sym typeface="Arial" charset="0"/>
            </a:endParaRPr>
          </a:p>
        </p:txBody>
      </p:sp>
      <p:sp>
        <p:nvSpPr>
          <p:cNvPr id="32772"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Internet</a:t>
            </a:r>
          </a:p>
        </p:txBody>
      </p:sp>
      <p:sp>
        <p:nvSpPr>
          <p:cNvPr id="32773"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74"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a:solidFill>
                  <a:srgbClr val="000000"/>
                </a:solidFill>
                <a:sym typeface="Arial" charset="0"/>
              </a:rPr>
              <a:t>eHealth platform</a:t>
            </a:r>
          </a:p>
        </p:txBody>
      </p:sp>
      <p:sp>
        <p:nvSpPr>
          <p:cNvPr id="32775"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Public keys</a:t>
            </a:r>
          </a:p>
          <a:p>
            <a:pPr>
              <a:spcBef>
                <a:spcPct val="0"/>
              </a:spcBef>
              <a:buSzPct val="100000"/>
            </a:pPr>
            <a:r>
              <a:rPr lang="nl-BE" altLang="en-US" sz="1800">
                <a:solidFill>
                  <a:srgbClr val="000000"/>
                </a:solidFill>
                <a:sym typeface="Arial" charset="0"/>
              </a:rPr>
              <a:t>repository</a:t>
            </a:r>
          </a:p>
        </p:txBody>
      </p:sp>
      <p:sp>
        <p:nvSpPr>
          <p:cNvPr id="32776"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Authenticates sender</a:t>
            </a:r>
          </a:p>
        </p:txBody>
      </p:sp>
      <p:sp>
        <p:nvSpPr>
          <p:cNvPr id="32777"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Sends</a:t>
            </a:r>
          </a:p>
          <a:p>
            <a:pPr>
              <a:spcBef>
                <a:spcPct val="0"/>
              </a:spcBef>
              <a:buSzPct val="100000"/>
            </a:pPr>
            <a:r>
              <a:rPr lang="nl-BE" altLang="en-US" sz="1800">
                <a:solidFill>
                  <a:srgbClr val="000000"/>
                </a:solidFill>
                <a:sym typeface="Arial" charset="0"/>
              </a:rPr>
              <a:t>public key</a:t>
            </a:r>
          </a:p>
        </p:txBody>
      </p:sp>
      <p:sp>
        <p:nvSpPr>
          <p:cNvPr id="32778"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2</a:t>
            </a:r>
          </a:p>
        </p:txBody>
      </p:sp>
      <p:sp>
        <p:nvSpPr>
          <p:cNvPr id="32779"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3</a:t>
            </a:r>
          </a:p>
        </p:txBody>
      </p:sp>
      <p:sp>
        <p:nvSpPr>
          <p:cNvPr id="32780"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1"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originator</a:t>
            </a:r>
          </a:p>
        </p:txBody>
      </p:sp>
      <p:sp>
        <p:nvSpPr>
          <p:cNvPr id="32783"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Asks for public key</a:t>
            </a:r>
          </a:p>
        </p:txBody>
      </p:sp>
      <p:sp>
        <p:nvSpPr>
          <p:cNvPr id="32784"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Encrypts</a:t>
            </a:r>
          </a:p>
          <a:p>
            <a:pPr>
              <a:spcBef>
                <a:spcPct val="0"/>
              </a:spcBef>
              <a:buSzPct val="100000"/>
            </a:pPr>
            <a:r>
              <a:rPr lang="nl-BE" altLang="en-US" sz="1800">
                <a:solidFill>
                  <a:srgbClr val="000000"/>
                </a:solidFill>
                <a:sym typeface="Arial" charset="0"/>
              </a:rPr>
              <a:t>message</a:t>
            </a:r>
          </a:p>
        </p:txBody>
      </p:sp>
      <p:sp>
        <p:nvSpPr>
          <p:cNvPr id="32785"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4</a:t>
            </a:r>
          </a:p>
        </p:txBody>
      </p:sp>
      <p:sp>
        <p:nvSpPr>
          <p:cNvPr id="32786"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1</a:t>
            </a:r>
          </a:p>
        </p:txBody>
      </p:sp>
      <p:sp>
        <p:nvSpPr>
          <p:cNvPr id="32787"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2788"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 recipient</a:t>
            </a:r>
          </a:p>
        </p:txBody>
      </p:sp>
      <p:sp>
        <p:nvSpPr>
          <p:cNvPr id="32789"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Decrypts message</a:t>
            </a:r>
          </a:p>
        </p:txBody>
      </p:sp>
      <p:sp>
        <p:nvSpPr>
          <p:cNvPr id="32790"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b="1">
                <a:solidFill>
                  <a:srgbClr val="000000"/>
                </a:solidFill>
                <a:sym typeface="Arial" charset="0"/>
              </a:rPr>
              <a:t>5</a:t>
            </a:r>
          </a:p>
        </p:txBody>
      </p:sp>
      <p:sp>
        <p:nvSpPr>
          <p:cNvPr id="32791"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Stored</a:t>
            </a:r>
          </a:p>
          <a:p>
            <a:pPr>
              <a:spcBef>
                <a:spcPct val="0"/>
              </a:spcBef>
              <a:buSzPct val="100000"/>
            </a:pPr>
            <a:r>
              <a:rPr lang="nl-BE" altLang="en-US" sz="1800">
                <a:solidFill>
                  <a:srgbClr val="000000"/>
                </a:solidFill>
                <a:sym typeface="Arial" charset="0"/>
              </a:rPr>
              <a:t>private</a:t>
            </a:r>
          </a:p>
          <a:p>
            <a:pPr>
              <a:spcBef>
                <a:spcPct val="0"/>
              </a:spcBef>
              <a:buSzPct val="100000"/>
            </a:pPr>
            <a:r>
              <a:rPr lang="nl-BE" altLang="en-US" sz="1800">
                <a:solidFill>
                  <a:srgbClr val="000000"/>
                </a:solidFill>
                <a:sym typeface="Arial" charset="0"/>
              </a:rPr>
              <a:t>key</a:t>
            </a:r>
          </a:p>
        </p:txBody>
      </p:sp>
      <p:sp>
        <p:nvSpPr>
          <p:cNvPr id="32792"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3" name="Text Box 25"/>
          <p:cNvSpPr txBox="1">
            <a:spLocks noChangeArrowheads="1"/>
          </p:cNvSpPr>
          <p:nvPr/>
        </p:nvSpPr>
        <p:spPr bwMode="auto">
          <a:xfrm>
            <a:off x="3644900" y="4056063"/>
            <a:ext cx="1479892" cy="646331"/>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dirty="0" err="1" smtClean="0">
                <a:solidFill>
                  <a:srgbClr val="3E6E5A"/>
                </a:solidFill>
                <a:sym typeface="Arial" charset="0"/>
              </a:rPr>
              <a:t>Identification</a:t>
            </a:r>
            <a:endParaRPr lang="nl-BE" altLang="en-US" sz="1800" dirty="0">
              <a:solidFill>
                <a:srgbClr val="3E6E5A"/>
              </a:solidFill>
              <a:sym typeface="Arial" charset="0"/>
            </a:endParaRPr>
          </a:p>
          <a:p>
            <a:pPr>
              <a:spcBef>
                <a:spcPct val="0"/>
              </a:spcBef>
              <a:buSzPct val="100000"/>
            </a:pPr>
            <a:r>
              <a:rPr lang="nl-BE" altLang="en-US" sz="1800" dirty="0" err="1">
                <a:solidFill>
                  <a:srgbClr val="3E6E5A"/>
                </a:solidFill>
                <a:sym typeface="Arial" charset="0"/>
              </a:rPr>
              <a:t>certificate</a:t>
            </a:r>
            <a:endParaRPr lang="nl-BE" altLang="en-US" sz="1800" dirty="0">
              <a:solidFill>
                <a:srgbClr val="3E6E5A"/>
              </a:solidFill>
              <a:sym typeface="Arial" charset="0"/>
            </a:endParaRPr>
          </a:p>
        </p:txBody>
      </p:sp>
      <p:sp>
        <p:nvSpPr>
          <p:cNvPr id="32794"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6"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a:solidFill>
                  <a:srgbClr val="A50021"/>
                </a:solidFill>
                <a:sym typeface="Arial" charset="0"/>
              </a:rPr>
              <a:t>Web service</a:t>
            </a:r>
          </a:p>
          <a:p>
            <a:pPr>
              <a:spcBef>
                <a:spcPct val="0"/>
              </a:spcBef>
              <a:buSzPct val="100000"/>
            </a:pPr>
            <a:r>
              <a:rPr lang="nl-BE" altLang="en-US">
                <a:solidFill>
                  <a:srgbClr val="A50021"/>
                </a:solidFill>
                <a:sym typeface="Arial" charset="0"/>
              </a:rPr>
              <a:t>Ask public key</a:t>
            </a:r>
          </a:p>
        </p:txBody>
      </p:sp>
      <p:sp>
        <p:nvSpPr>
          <p:cNvPr id="32797"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dirty="0" err="1">
                <a:solidFill>
                  <a:srgbClr val="A50021"/>
                </a:solidFill>
                <a:sym typeface="Arial" charset="0"/>
              </a:rPr>
              <a:t>Send</a:t>
            </a:r>
            <a:r>
              <a:rPr lang="nl-BE" altLang="en-US" dirty="0">
                <a:solidFill>
                  <a:srgbClr val="A50021"/>
                </a:solidFill>
                <a:sym typeface="Arial" charset="0"/>
              </a:rPr>
              <a:t> </a:t>
            </a:r>
            <a:r>
              <a:rPr lang="nl-BE" altLang="en-US" dirty="0" err="1">
                <a:solidFill>
                  <a:srgbClr val="A50021"/>
                </a:solidFill>
                <a:sym typeface="Arial" charset="0"/>
              </a:rPr>
              <a:t>message</a:t>
            </a:r>
            <a:endParaRPr lang="nl-BE" altLang="en-US" dirty="0">
              <a:solidFill>
                <a:srgbClr val="A50021"/>
              </a:solidFill>
              <a:sym typeface="Arial" charset="0"/>
            </a:endParaRPr>
          </a:p>
          <a:p>
            <a:pPr>
              <a:spcBef>
                <a:spcPct val="0"/>
              </a:spcBef>
              <a:buSzPct val="100000"/>
            </a:pPr>
            <a:r>
              <a:rPr lang="nl-BE" altLang="en-US" dirty="0" err="1">
                <a:solidFill>
                  <a:srgbClr val="A50021"/>
                </a:solidFill>
                <a:sym typeface="Arial" charset="0"/>
              </a:rPr>
              <a:t>Any</a:t>
            </a:r>
            <a:r>
              <a:rPr lang="nl-BE" altLang="en-US" dirty="0">
                <a:solidFill>
                  <a:srgbClr val="A50021"/>
                </a:solidFill>
                <a:sym typeface="Arial" charset="0"/>
              </a:rPr>
              <a:t> protocol</a:t>
            </a:r>
          </a:p>
        </p:txBody>
      </p:sp>
      <p:sp>
        <p:nvSpPr>
          <p:cNvPr id="32798"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99"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0"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1"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2"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3"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4"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805"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 name="Title 1"/>
          <p:cNvSpPr>
            <a:spLocks noGrp="1"/>
          </p:cNvSpPr>
          <p:nvPr>
            <p:ph type="title"/>
          </p:nvPr>
        </p:nvSpPr>
        <p:spPr>
          <a:xfrm>
            <a:off x="457200" y="332656"/>
            <a:ext cx="8229600" cy="990600"/>
          </a:xfrm>
        </p:spPr>
        <p:txBody>
          <a:bodyPr/>
          <a:lstStyle/>
          <a:p>
            <a:r>
              <a:rPr lang="nl-BE" dirty="0" err="1" smtClean="0"/>
              <a:t>Vercijfering</a:t>
            </a:r>
            <a:r>
              <a:rPr lang="nl-BE" dirty="0" smtClean="0"/>
              <a:t> gekende bestemmeling</a:t>
            </a:r>
            <a:endParaRPr lang="nl-BE" dirty="0"/>
          </a:p>
        </p:txBody>
      </p:sp>
      <p:sp>
        <p:nvSpPr>
          <p:cNvPr id="3" name="Date Placeholder 2"/>
          <p:cNvSpPr>
            <a:spLocks noGrp="1"/>
          </p:cNvSpPr>
          <p:nvPr>
            <p:ph type="dt" sz="half" idx="10"/>
          </p:nvPr>
        </p:nvSpPr>
        <p:spPr/>
        <p:txBody>
          <a:bodyPr/>
          <a:lstStyle/>
          <a:p>
            <a:r>
              <a:rPr lang="fr-FR" smtClean="0"/>
              <a:t>08/12/2015</a:t>
            </a:r>
            <a:endParaRPr lang="nl-BE"/>
          </a:p>
        </p:txBody>
      </p:sp>
      <p:sp>
        <p:nvSpPr>
          <p:cNvPr id="32795"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pPr/>
              <a:t>52</a:t>
            </a:fld>
            <a:endParaRPr lang="en-US" dirty="0"/>
          </a:p>
        </p:txBody>
      </p:sp>
    </p:spTree>
    <p:extLst>
      <p:ext uri="{BB962C8B-B14F-4D97-AF65-F5344CB8AC3E}">
        <p14:creationId xmlns:p14="http://schemas.microsoft.com/office/powerpoint/2010/main" val="2138316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2</a:t>
            </a:r>
          </a:p>
          <a:p>
            <a:pPr>
              <a:spcBef>
                <a:spcPct val="0"/>
              </a:spcBef>
              <a:buSzPct val="100000"/>
            </a:pPr>
            <a:r>
              <a:rPr lang="nl-BE" altLang="en-US" sz="1800">
                <a:solidFill>
                  <a:srgbClr val="000000"/>
                </a:solidFill>
                <a:sym typeface="Arial" charset="0"/>
              </a:rPr>
              <a:t>Recipient</a:t>
            </a:r>
          </a:p>
        </p:txBody>
      </p:sp>
      <p:sp>
        <p:nvSpPr>
          <p:cNvPr id="33796"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User 1</a:t>
            </a:r>
          </a:p>
          <a:p>
            <a:pPr>
              <a:spcBef>
                <a:spcPct val="0"/>
              </a:spcBef>
              <a:buSzPct val="100000"/>
            </a:pPr>
            <a:r>
              <a:rPr lang="nl-BE" altLang="en-US" sz="1800">
                <a:solidFill>
                  <a:srgbClr val="000000"/>
                </a:solidFill>
                <a:sym typeface="Arial" charset="0"/>
              </a:rPr>
              <a:t>Originator</a:t>
            </a:r>
          </a:p>
        </p:txBody>
      </p:sp>
      <p:sp>
        <p:nvSpPr>
          <p:cNvPr id="33797"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Key </a:t>
            </a:r>
          </a:p>
          <a:p>
            <a:pPr>
              <a:spcBef>
                <a:spcPct val="0"/>
              </a:spcBef>
              <a:buSzPct val="100000"/>
            </a:pPr>
            <a:r>
              <a:rPr lang="nl-BE" altLang="en-US" sz="1800">
                <a:solidFill>
                  <a:srgbClr val="000000"/>
                </a:solidFill>
                <a:sym typeface="Arial" charset="0"/>
              </a:rPr>
              <a:t>Management</a:t>
            </a:r>
          </a:p>
          <a:p>
            <a:pPr>
              <a:spcBef>
                <a:spcPct val="0"/>
              </a:spcBef>
              <a:buSzPct val="100000"/>
            </a:pPr>
            <a:r>
              <a:rPr lang="nl-BE" altLang="en-US" sz="1800">
                <a:solidFill>
                  <a:srgbClr val="000000"/>
                </a:solidFill>
                <a:sym typeface="Arial" charset="0"/>
              </a:rPr>
              <a:t>/ Depot</a:t>
            </a:r>
          </a:p>
        </p:txBody>
      </p:sp>
      <p:sp>
        <p:nvSpPr>
          <p:cNvPr id="33798"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800">
                <a:solidFill>
                  <a:srgbClr val="000000"/>
                </a:solidFill>
                <a:sym typeface="Arial" charset="0"/>
              </a:rPr>
              <a:t>Messages</a:t>
            </a:r>
          </a:p>
          <a:p>
            <a:pPr>
              <a:spcBef>
                <a:spcPct val="0"/>
              </a:spcBef>
              <a:buSzPct val="100000"/>
            </a:pPr>
            <a:r>
              <a:rPr lang="nl-BE" altLang="en-US" sz="1800">
                <a:solidFill>
                  <a:srgbClr val="000000"/>
                </a:solidFill>
                <a:sym typeface="Arial" charset="0"/>
              </a:rPr>
              <a:t>Depot</a:t>
            </a:r>
          </a:p>
        </p:txBody>
      </p:sp>
      <p:sp>
        <p:nvSpPr>
          <p:cNvPr id="33799"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0"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33801"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2"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33803" name="Group 11"/>
          <p:cNvGrpSpPr>
            <a:grpSpLocks/>
          </p:cNvGrpSpPr>
          <p:nvPr/>
        </p:nvGrpSpPr>
        <p:grpSpPr bwMode="auto">
          <a:xfrm rot="-1540434">
            <a:off x="1597025" y="1428750"/>
            <a:ext cx="1833563" cy="882650"/>
            <a:chOff x="1174" y="2491"/>
            <a:chExt cx="1155" cy="556"/>
          </a:xfrm>
        </p:grpSpPr>
        <p:sp>
          <p:nvSpPr>
            <p:cNvPr id="33824"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25"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6"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1</a:t>
              </a:r>
            </a:p>
          </p:txBody>
        </p:sp>
      </p:grpSp>
      <p:sp>
        <p:nvSpPr>
          <p:cNvPr id="33804"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5"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33806"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07"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08"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Message depot</a:t>
            </a:r>
          </a:p>
        </p:txBody>
      </p:sp>
      <p:sp>
        <p:nvSpPr>
          <p:cNvPr id="33809"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10"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1"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key</a:t>
            </a:r>
          </a:p>
        </p:txBody>
      </p:sp>
      <p:sp>
        <p:nvSpPr>
          <p:cNvPr id="33812"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3"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a:spcBef>
                <a:spcPct val="0"/>
              </a:spcBef>
              <a:buSzPct val="100000"/>
            </a:pPr>
            <a:r>
              <a:rPr lang="nl-BE" altLang="en-US" sz="1000">
                <a:solidFill>
                  <a:srgbClr val="000000"/>
                </a:solidFill>
                <a:sym typeface="Arial" charset="0"/>
              </a:rPr>
              <a:t>obtain message</a:t>
            </a:r>
          </a:p>
        </p:txBody>
      </p:sp>
      <p:sp>
        <p:nvSpPr>
          <p:cNvPr id="33814"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200">
                <a:solidFill>
                  <a:srgbClr val="990000"/>
                </a:solidFill>
                <a:sym typeface="Arial" charset="0"/>
              </a:rPr>
              <a:t>Symmetric key</a:t>
            </a:r>
          </a:p>
        </p:txBody>
      </p:sp>
      <p:sp>
        <p:nvSpPr>
          <p:cNvPr id="33815"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16"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33817"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8"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33819"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lgn="l">
              <a:spcBef>
                <a:spcPct val="0"/>
              </a:spcBef>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33820"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21"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990000"/>
                </a:solidFill>
                <a:sym typeface="Arial" charset="0"/>
              </a:rPr>
              <a:t>Message encrypted with</a:t>
            </a:r>
          </a:p>
          <a:p>
            <a:pPr>
              <a:spcBef>
                <a:spcPct val="0"/>
              </a:spcBef>
              <a:buSzPct val="100000"/>
            </a:pPr>
            <a:r>
              <a:rPr lang="nl-BE" altLang="en-US" sz="1200">
                <a:solidFill>
                  <a:srgbClr val="990000"/>
                </a:solidFill>
                <a:sym typeface="Arial" charset="0"/>
              </a:rPr>
              <a:t>symmetric key</a:t>
            </a:r>
          </a:p>
        </p:txBody>
      </p:sp>
      <p:sp>
        <p:nvSpPr>
          <p:cNvPr id="33822"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endParaRPr lang="nl-BE" altLang="en-US"/>
          </a:p>
        </p:txBody>
      </p:sp>
      <p:sp>
        <p:nvSpPr>
          <p:cNvPr id="33823"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a:spcBef>
                <a:spcPct val="0"/>
              </a:spcBef>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648"/>
            <a:ext cx="8229600" cy="990600"/>
          </a:xfrm>
        </p:spPr>
        <p:txBody>
          <a:bodyPr>
            <a:normAutofit fontScale="90000"/>
          </a:bodyPr>
          <a:lstStyle/>
          <a:p>
            <a:r>
              <a:rPr lang="nl-BE" dirty="0" err="1" smtClean="0"/>
              <a:t>Vercijfering</a:t>
            </a:r>
            <a:r>
              <a:rPr lang="nl-BE" dirty="0" smtClean="0"/>
              <a:t> niet-gekende bestemmeling</a:t>
            </a:r>
            <a:endParaRPr lang="nl-BE" dirty="0"/>
          </a:p>
        </p:txBody>
      </p:sp>
      <p:sp>
        <p:nvSpPr>
          <p:cNvPr id="3" name="Date Placeholder 2"/>
          <p:cNvSpPr>
            <a:spLocks noGrp="1"/>
          </p:cNvSpPr>
          <p:nvPr>
            <p:ph type="dt" sz="half" idx="10"/>
          </p:nvPr>
        </p:nvSpPr>
        <p:spPr/>
        <p:txBody>
          <a:bodyPr/>
          <a:lstStyle/>
          <a:p>
            <a:r>
              <a:rPr lang="fr-FR" smtClean="0"/>
              <a:t>08/12/2015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53</a:t>
            </a:fld>
            <a:endParaRPr lang="en-US" dirty="0"/>
          </a:p>
        </p:txBody>
      </p:sp>
    </p:spTree>
    <p:extLst>
      <p:ext uri="{BB962C8B-B14F-4D97-AF65-F5344CB8AC3E}">
        <p14:creationId xmlns:p14="http://schemas.microsoft.com/office/powerpoint/2010/main" val="3724031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sp>
        <p:nvSpPr>
          <p:cNvPr id="3" name="Content Placeholder 2"/>
          <p:cNvSpPr>
            <a:spLocks noGrp="1"/>
          </p:cNvSpPr>
          <p:nvPr>
            <p:ph idx="1"/>
          </p:nvPr>
        </p:nvSpPr>
        <p:spPr/>
        <p:txBody>
          <a:bodyPr/>
          <a:lstStyle/>
          <a:p>
            <a:r>
              <a:rPr lang="nl-BE" sz="2400" dirty="0" smtClean="0"/>
              <a:t>Mogelijkheid om op de seconde na elk document dat in de gezondheidszorg werd opgemaakt, te dateren en de geldigheid van de inhoud ervan in de tijd te waarborgen door een </a:t>
            </a:r>
            <a:r>
              <a:rPr lang="nl-BE" sz="2400" dirty="0" smtClean="0">
                <a:solidFill>
                  <a:srgbClr val="3E6E5A"/>
                </a:solidFill>
                <a:sym typeface="Arial" pitchFamily="34" charset="0"/>
              </a:rPr>
              <a:t>eHealth</a:t>
            </a:r>
            <a:r>
              <a:rPr lang="nl-BE" sz="2400" dirty="0" smtClean="0"/>
              <a:t>-handtekening te plaatsen</a:t>
            </a:r>
          </a:p>
          <a:p>
            <a:pPr lvl="1"/>
            <a:endParaRPr lang="nl-BE" dirty="0" smtClean="0">
              <a:sym typeface="Arial" pitchFamily="34" charset="0"/>
            </a:endParaRPr>
          </a:p>
          <a:p>
            <a:endParaRPr lang="nl-BE" dirty="0"/>
          </a:p>
        </p:txBody>
      </p:sp>
      <p:sp>
        <p:nvSpPr>
          <p:cNvPr id="7" name="Text Placeholder 6"/>
          <p:cNvSpPr>
            <a:spLocks noGrp="1"/>
          </p:cNvSpPr>
          <p:nvPr>
            <p:ph type="body" sz="half" idx="2"/>
          </p:nvPr>
        </p:nvSpPr>
        <p:spPr/>
        <p:txBody>
          <a:bodyPr/>
          <a:lstStyle/>
          <a:p>
            <a:r>
              <a:rPr lang="nl-BE" smtClean="0">
                <a:sym typeface="Arial" pitchFamily="34" charset="0"/>
              </a:rPr>
              <a:t>Timestamping</a:t>
            </a:r>
            <a:endParaRPr lang="nl-BE" dirty="0"/>
          </a:p>
        </p:txBody>
      </p:sp>
      <p:sp>
        <p:nvSpPr>
          <p:cNvPr id="9" name="Date Placeholder 3"/>
          <p:cNvSpPr>
            <a:spLocks noGrp="1"/>
          </p:cNvSpPr>
          <p:nvPr>
            <p:ph type="dt" sz="half" idx="10"/>
          </p:nvPr>
        </p:nvSpPr>
        <p:spPr/>
        <p:txBody>
          <a:bodyPr/>
          <a:lstStyle/>
          <a:p>
            <a:r>
              <a:rPr lang="fr-FR" smtClean="0"/>
              <a:t>08/12/2015</a:t>
            </a:r>
            <a:endParaRPr lang="nl-BE"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4" name="Slide Number Placeholder 3"/>
          <p:cNvSpPr>
            <a:spLocks noGrp="1"/>
          </p:cNvSpPr>
          <p:nvPr>
            <p:ph type="sldNum" sz="quarter" idx="12"/>
          </p:nvPr>
        </p:nvSpPr>
        <p:spPr/>
        <p:txBody>
          <a:bodyPr/>
          <a:lstStyle/>
          <a:p>
            <a:fld id="{BAADB71D-6A6A-403E-B8B0-DAC18C9A03D5}" type="slidenum">
              <a:rPr lang="en-US" smtClean="0"/>
              <a:pPr/>
              <a:t>54</a:t>
            </a:fld>
            <a:endParaRPr lang="en-US" dirty="0"/>
          </a:p>
        </p:txBody>
      </p:sp>
    </p:spTree>
    <p:extLst>
      <p:ext uri="{BB962C8B-B14F-4D97-AF65-F5344CB8AC3E}">
        <p14:creationId xmlns:p14="http://schemas.microsoft.com/office/powerpoint/2010/main" val="4278333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dirty="0" smtClean="0"/>
              <a:t>Elektronisch voorschrift</a:t>
            </a:r>
            <a:r>
              <a:rPr lang="nl-BE" dirty="0" smtClean="0"/>
              <a:t> </a:t>
            </a:r>
            <a:r>
              <a:rPr lang="nl-BE" altLang="en-US" dirty="0" smtClean="0"/>
              <a:t>in de ziekenhuizen</a:t>
            </a:r>
            <a:r>
              <a:rPr lang="nl-BE" dirty="0" smtClean="0"/>
              <a:t> - </a:t>
            </a:r>
            <a:r>
              <a:rPr lang="nl-BE" altLang="en-US" dirty="0" smtClean="0"/>
              <a:t>Timestamping</a:t>
            </a:r>
            <a:endParaRPr lang="nl-BE" dirty="0"/>
          </a:p>
        </p:txBody>
      </p:sp>
      <p:sp>
        <p:nvSpPr>
          <p:cNvPr id="4" name="Date Placeholder 3"/>
          <p:cNvSpPr>
            <a:spLocks noGrp="1"/>
          </p:cNvSpPr>
          <p:nvPr>
            <p:ph type="dt" sz="half" idx="10"/>
          </p:nvPr>
        </p:nvSpPr>
        <p:spPr/>
        <p:txBody>
          <a:bodyPr/>
          <a:lstStyle/>
          <a:p>
            <a:r>
              <a:rPr lang="fr-FR" smtClean="0"/>
              <a:t>08/12/2015</a:t>
            </a:r>
            <a:endParaRPr lang="nl-BE"/>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nl-BE" altLang="en-US">
                <a:solidFill>
                  <a:srgbClr val="000000"/>
                </a:solidFill>
              </a:rPr>
              <a:t>Electronic</a:t>
            </a:r>
          </a:p>
          <a:p>
            <a:pPr algn="ctr">
              <a:buSzPct val="100000"/>
            </a:pPr>
            <a:r>
              <a:rPr lang="nl-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nl-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55</a:t>
            </a:fld>
            <a:endParaRPr lang="en-US" dirty="0"/>
          </a:p>
        </p:txBody>
      </p:sp>
    </p:spTree>
    <p:extLst>
      <p:ext uri="{BB962C8B-B14F-4D97-AF65-F5344CB8AC3E}">
        <p14:creationId xmlns:p14="http://schemas.microsoft.com/office/powerpoint/2010/main" val="373239105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solidFill>
                  <a:srgbClr val="3E6E5A"/>
                </a:solidFill>
              </a:rPr>
              <a:t>eHealth</a:t>
            </a:r>
            <a:r>
              <a:rPr lang="nl-BE" dirty="0" smtClean="0"/>
              <a:t>-certificaten</a:t>
            </a:r>
            <a:endParaRPr lang="nl-BE" dirty="0"/>
          </a:p>
        </p:txBody>
      </p:sp>
      <p:sp>
        <p:nvSpPr>
          <p:cNvPr id="3" name="Content Placeholder 2"/>
          <p:cNvSpPr>
            <a:spLocks noGrp="1"/>
          </p:cNvSpPr>
          <p:nvPr>
            <p:ph idx="1"/>
          </p:nvPr>
        </p:nvSpPr>
        <p:spPr/>
        <p:txBody>
          <a:bodyPr>
            <a:normAutofit fontScale="85000" lnSpcReduction="10000"/>
          </a:bodyPr>
          <a:lstStyle/>
          <a:p>
            <a:r>
              <a:rPr lang="nl-BE" dirty="0" smtClean="0"/>
              <a:t>Gebruikt voor de authenticatie van de actoren in de gezondheidszorg wanneer hun informaticasystemen (bv. huisartsensoftware) een beroep doen op de diensten van het </a:t>
            </a:r>
            <a:r>
              <a:rPr lang="nl-BE" dirty="0" smtClean="0">
                <a:solidFill>
                  <a:srgbClr val="3E6E5A"/>
                </a:solidFill>
              </a:rPr>
              <a:t>eHealth</a:t>
            </a:r>
            <a:r>
              <a:rPr lang="nl-BE" dirty="0" smtClean="0"/>
              <a:t>-platform </a:t>
            </a:r>
          </a:p>
          <a:p>
            <a:pPr lvl="1"/>
            <a:r>
              <a:rPr lang="nl-BE" dirty="0" smtClean="0"/>
              <a:t>de “systeem”-partner kan hiermee worden geïdentificeerd en geauthentiseerd </a:t>
            </a:r>
            <a:r>
              <a:rPr lang="nl-BE" dirty="0" smtClean="0"/>
              <a:t>,terwijl </a:t>
            </a:r>
            <a:r>
              <a:rPr lang="nl-BE" dirty="0" smtClean="0"/>
              <a:t>het op basis van de </a:t>
            </a:r>
            <a:r>
              <a:rPr lang="nl-BE" dirty="0" err="1" smtClean="0"/>
              <a:t>eID</a:t>
            </a:r>
            <a:r>
              <a:rPr lang="nl-BE" dirty="0" smtClean="0"/>
              <a:t> of de token mogelijk is om de gebruiker (de persoon) te identificeren en authentiseren</a:t>
            </a:r>
          </a:p>
          <a:p>
            <a:pPr lvl="1"/>
            <a:endParaRPr lang="nl-BE" dirty="0" smtClean="0"/>
          </a:p>
          <a:p>
            <a:r>
              <a:rPr lang="nl-BE" dirty="0" smtClean="0"/>
              <a:t>Geldt zowel voor het gebruik van basisdiensten als voor het gebruik van diensten met toegevoegde waarde die aangeboden worden in de vorm van </a:t>
            </a:r>
            <a:r>
              <a:rPr lang="nl-BE" dirty="0" err="1" smtClean="0"/>
              <a:t>webservices</a:t>
            </a:r>
            <a:endParaRPr lang="nl-BE" dirty="0" smtClean="0"/>
          </a:p>
          <a:p>
            <a:endParaRPr lang="nl-BE" dirty="0" smtClean="0"/>
          </a:p>
          <a:p>
            <a:r>
              <a:rPr lang="nl-BE" dirty="0" smtClean="0"/>
              <a:t>De software-integratoren kunnen test-certificaten aanvragen &gt; hulp bij de integratie van onze basisdiensten</a:t>
            </a:r>
          </a:p>
          <a:p>
            <a:endParaRPr lang="nl-BE" dirty="0" smtClean="0"/>
          </a:p>
          <a:p>
            <a:r>
              <a:rPr lang="nl-BE" dirty="0" smtClean="0"/>
              <a:t>19. 624 actieve </a:t>
            </a:r>
            <a:r>
              <a:rPr lang="nl-BE" dirty="0" smtClean="0">
                <a:solidFill>
                  <a:srgbClr val="3E6E5A"/>
                </a:solidFill>
              </a:rPr>
              <a:t>eHealth</a:t>
            </a:r>
            <a:r>
              <a:rPr lang="nl-BE" dirty="0" smtClean="0"/>
              <a:t>-certificaten in september 2015 (totaal volume)</a:t>
            </a:r>
          </a:p>
          <a:p>
            <a:endParaRPr lang="nl-BE" dirty="0" smtClean="0"/>
          </a:p>
          <a:p>
            <a:endParaRPr lang="nl-BE" dirty="0"/>
          </a:p>
        </p:txBody>
      </p:sp>
      <p:sp>
        <p:nvSpPr>
          <p:cNvPr id="8" name="Date Placeholder 3"/>
          <p:cNvSpPr>
            <a:spLocks noGrp="1"/>
          </p:cNvSpPr>
          <p:nvPr>
            <p:ph type="dt" sz="half" idx="10"/>
          </p:nvPr>
        </p:nvSpPr>
        <p:spPr/>
        <p:txBody>
          <a:bodyPr/>
          <a:lstStyle/>
          <a:p>
            <a:r>
              <a:rPr lang="fr-FR" smtClean="0"/>
              <a:t>08/12/2015</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56</a:t>
            </a:fld>
            <a:endParaRPr lang="en-US" dirty="0"/>
          </a:p>
        </p:txBody>
      </p:sp>
    </p:spTree>
    <p:extLst>
      <p:ext uri="{BB962C8B-B14F-4D97-AF65-F5344CB8AC3E}">
        <p14:creationId xmlns:p14="http://schemas.microsoft.com/office/powerpoint/2010/main" val="20911592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solidFill>
                  <a:srgbClr val="3E6E5A"/>
                </a:solidFill>
              </a:rPr>
              <a:t>eHealth</a:t>
            </a:r>
            <a:r>
              <a:rPr lang="nl-BE" dirty="0" smtClean="0"/>
              <a:t>-connectoren</a:t>
            </a:r>
            <a:endParaRPr lang="nl-BE" dirty="0"/>
          </a:p>
        </p:txBody>
      </p:sp>
      <p:sp>
        <p:nvSpPr>
          <p:cNvPr id="3" name="Content Placeholder 2"/>
          <p:cNvSpPr>
            <a:spLocks noGrp="1"/>
          </p:cNvSpPr>
          <p:nvPr>
            <p:ph idx="1"/>
          </p:nvPr>
        </p:nvSpPr>
        <p:spPr/>
        <p:txBody>
          <a:bodyPr/>
          <a:lstStyle/>
          <a:p>
            <a:pPr fontAlgn="base"/>
            <a:r>
              <a:rPr lang="nl-BE" dirty="0" smtClean="0"/>
              <a:t>Tool </a:t>
            </a:r>
            <a:r>
              <a:rPr lang="nl-BE" dirty="0"/>
              <a:t>om de softwareontwikkelaars te helpen bij de integratie van de basisdiensten van het </a:t>
            </a:r>
            <a:r>
              <a:rPr lang="nl-BE" dirty="0">
                <a:solidFill>
                  <a:srgbClr val="3E6E5A"/>
                </a:solidFill>
              </a:rPr>
              <a:t>eHealth</a:t>
            </a:r>
            <a:r>
              <a:rPr lang="nl-BE" dirty="0"/>
              <a:t>-platform </a:t>
            </a:r>
          </a:p>
          <a:p>
            <a:pPr fontAlgn="base"/>
            <a:endParaRPr lang="nl-BE" sz="900" dirty="0"/>
          </a:p>
          <a:p>
            <a:pPr fontAlgn="base"/>
            <a:endParaRPr lang="nl-BE" dirty="0" smtClean="0"/>
          </a:p>
          <a:p>
            <a:pPr fontAlgn="base"/>
            <a:r>
              <a:rPr lang="nl-BE" dirty="0" smtClean="0"/>
              <a:t>Ondersteuning </a:t>
            </a:r>
            <a:r>
              <a:rPr lang="nl-BE" dirty="0"/>
              <a:t>van de verbindingen met de toepassingen die via het </a:t>
            </a:r>
            <a:r>
              <a:rPr lang="nl-BE" dirty="0">
                <a:solidFill>
                  <a:srgbClr val="3E6E5A"/>
                </a:solidFill>
              </a:rPr>
              <a:t>eHealth</a:t>
            </a:r>
            <a:r>
              <a:rPr lang="nl-BE" dirty="0"/>
              <a:t>-platform beschikbaar zijn of die gebruik maken van de ICT-standaarden die door het </a:t>
            </a:r>
            <a:r>
              <a:rPr lang="nl-BE" dirty="0">
                <a:solidFill>
                  <a:srgbClr val="3E6E5A"/>
                </a:solidFill>
              </a:rPr>
              <a:t>eHealth</a:t>
            </a:r>
            <a:r>
              <a:rPr lang="nl-BE" dirty="0"/>
              <a:t>-platform werden vastgesteld (zoals de hubs)</a:t>
            </a:r>
          </a:p>
          <a:p>
            <a:endParaRPr lang="nl-BE" dirty="0"/>
          </a:p>
        </p:txBody>
      </p:sp>
      <p:sp>
        <p:nvSpPr>
          <p:cNvPr id="8" name="Date Placeholder 3"/>
          <p:cNvSpPr>
            <a:spLocks noGrp="1"/>
          </p:cNvSpPr>
          <p:nvPr>
            <p:ph type="dt" sz="half" idx="10"/>
          </p:nvPr>
        </p:nvSpPr>
        <p:spPr/>
        <p:txBody>
          <a:bodyPr/>
          <a:lstStyle/>
          <a:p>
            <a:r>
              <a:rPr lang="fr-FR" smtClean="0"/>
              <a:t>08/12/2015</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57</a:t>
            </a:fld>
            <a:endParaRPr lang="en-US" dirty="0"/>
          </a:p>
        </p:txBody>
      </p:sp>
    </p:spTree>
    <p:extLst>
      <p:ext uri="{BB962C8B-B14F-4D97-AF65-F5344CB8AC3E}">
        <p14:creationId xmlns:p14="http://schemas.microsoft.com/office/powerpoint/2010/main" val="2223123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nl-BE" smtClean="0"/>
              <a:t>Opleiding van de veiligheidsconsulenten </a:t>
            </a:r>
            <a:endParaRPr lang="nl-BE" dirty="0"/>
          </a:p>
        </p:txBody>
      </p:sp>
      <p:sp>
        <p:nvSpPr>
          <p:cNvPr id="3" name="Content Placeholder 2"/>
          <p:cNvSpPr>
            <a:spLocks noGrp="1"/>
          </p:cNvSpPr>
          <p:nvPr>
            <p:ph idx="1"/>
          </p:nvPr>
        </p:nvSpPr>
        <p:spPr/>
        <p:txBody>
          <a:bodyPr>
            <a:normAutofit fontScale="92500" lnSpcReduction="10000"/>
          </a:bodyPr>
          <a:lstStyle/>
          <a:p>
            <a:pPr fontAlgn="base"/>
            <a:r>
              <a:rPr lang="nl-BE" dirty="0" smtClean="0"/>
              <a:t>Verplichting </a:t>
            </a:r>
            <a:r>
              <a:rPr lang="nl-BE" dirty="0"/>
              <a:t>voor elk ziekenhuis om in haar midden een informatieveiligheidsdienst op te richten die onder de leiding wordt geplaatst van een informatieveiligheidsconsulent (K.B. 23/10/64) </a:t>
            </a:r>
          </a:p>
          <a:p>
            <a:pPr fontAlgn="base"/>
            <a:endParaRPr lang="nl-BE" dirty="0"/>
          </a:p>
          <a:p>
            <a:pPr fontAlgn="base"/>
            <a:r>
              <a:rPr lang="nl-BE" dirty="0" smtClean="0"/>
              <a:t>Aanstelling </a:t>
            </a:r>
            <a:r>
              <a:rPr lang="nl-BE" dirty="0"/>
              <a:t>van de veiligheidsconsulent na advies van het Sectoraal Comité van de Sociale Zekerheid en van de Gezondheid (dat nagaat of de kandidaat over de noodzakelijke kennis en de nodige tijd beschikt voor zijn opdrachten en of hij geen activiteiten uitoefent die onverenigbaar zijn met de functie)</a:t>
            </a:r>
          </a:p>
          <a:p>
            <a:pPr fontAlgn="base"/>
            <a:endParaRPr lang="nl-BE" dirty="0"/>
          </a:p>
          <a:p>
            <a:pPr fontAlgn="base"/>
            <a:r>
              <a:rPr lang="nl-BE" dirty="0" smtClean="0"/>
              <a:t>Het </a:t>
            </a:r>
            <a:r>
              <a:rPr lang="nl-BE" dirty="0">
                <a:solidFill>
                  <a:srgbClr val="3E6E5A"/>
                </a:solidFill>
              </a:rPr>
              <a:t>eHealth</a:t>
            </a:r>
            <a:r>
              <a:rPr lang="nl-BE" dirty="0"/>
              <a:t>-platform biedt opleidingen voor veiligheidsconsulenten aan </a:t>
            </a:r>
          </a:p>
          <a:p>
            <a:endParaRPr lang="nl-BE" dirty="0" smtClean="0"/>
          </a:p>
          <a:p>
            <a:endParaRPr lang="nl-BE" dirty="0" smtClean="0"/>
          </a:p>
          <a:p>
            <a:endParaRPr lang="nl-BE" dirty="0" smtClean="0"/>
          </a:p>
        </p:txBody>
      </p:sp>
      <p:sp>
        <p:nvSpPr>
          <p:cNvPr id="8" name="Date Placeholder 3"/>
          <p:cNvSpPr>
            <a:spLocks noGrp="1"/>
          </p:cNvSpPr>
          <p:nvPr>
            <p:ph type="dt" sz="half" idx="10"/>
          </p:nvPr>
        </p:nvSpPr>
        <p:spPr/>
        <p:txBody>
          <a:bodyPr/>
          <a:lstStyle/>
          <a:p>
            <a:r>
              <a:rPr lang="fr-FR" smtClean="0"/>
              <a:t>08/12/2015</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58</a:t>
            </a:fld>
            <a:endParaRPr lang="en-US" dirty="0"/>
          </a:p>
        </p:txBody>
      </p:sp>
    </p:spTree>
    <p:extLst>
      <p:ext uri="{BB962C8B-B14F-4D97-AF65-F5344CB8AC3E}">
        <p14:creationId xmlns:p14="http://schemas.microsoft.com/office/powerpoint/2010/main" val="10139961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a:t>
            </a:r>
            <a:endParaRPr lang="fr-BE" dirty="0"/>
          </a:p>
        </p:txBody>
      </p:sp>
      <p:sp>
        <p:nvSpPr>
          <p:cNvPr id="3" name="Content Placeholder 2"/>
          <p:cNvSpPr>
            <a:spLocks noGrp="1"/>
          </p:cNvSpPr>
          <p:nvPr>
            <p:ph idx="1"/>
          </p:nvPr>
        </p:nvSpPr>
        <p:spPr/>
        <p:txBody>
          <a:bodyPr>
            <a:normAutofit lnSpcReduction="10000"/>
          </a:bodyPr>
          <a:lstStyle/>
          <a:p>
            <a:pPr lvl="0"/>
            <a:r>
              <a:rPr lang="en-US" dirty="0" err="1" smtClean="0"/>
              <a:t>Beschikbaarheid</a:t>
            </a:r>
            <a:r>
              <a:rPr lang="en-US" dirty="0" smtClean="0"/>
              <a:t> van </a:t>
            </a:r>
            <a:r>
              <a:rPr lang="en-US" dirty="0" err="1" smtClean="0"/>
              <a:t>stabiel</a:t>
            </a:r>
            <a:r>
              <a:rPr lang="en-US" dirty="0" smtClean="0"/>
              <a:t>, </a:t>
            </a:r>
            <a:r>
              <a:rPr lang="en-US" dirty="0" err="1" smtClean="0"/>
              <a:t>performant</a:t>
            </a:r>
            <a:r>
              <a:rPr lang="en-US" dirty="0" smtClean="0"/>
              <a:t> en </a:t>
            </a:r>
            <a:r>
              <a:rPr lang="en-US" dirty="0" err="1" smtClean="0"/>
              <a:t>veilig</a:t>
            </a:r>
            <a:r>
              <a:rPr lang="en-US" dirty="0" smtClean="0"/>
              <a:t> ICT-platform </a:t>
            </a:r>
            <a:r>
              <a:rPr lang="en-US" dirty="0" err="1"/>
              <a:t>voor</a:t>
            </a:r>
            <a:r>
              <a:rPr lang="en-US" dirty="0"/>
              <a:t> </a:t>
            </a:r>
            <a:r>
              <a:rPr lang="en-US" dirty="0" err="1"/>
              <a:t>elektronische</a:t>
            </a:r>
            <a:r>
              <a:rPr lang="en-US" dirty="0"/>
              <a:t> </a:t>
            </a:r>
            <a:r>
              <a:rPr lang="en-US" dirty="0" err="1" smtClean="0"/>
              <a:t>gegevensdeling</a:t>
            </a:r>
            <a:endParaRPr lang="en-US" dirty="0"/>
          </a:p>
          <a:p>
            <a:endParaRPr lang="nl-BE" dirty="0" smtClean="0"/>
          </a:p>
          <a:p>
            <a:pPr lvl="0"/>
            <a:r>
              <a:rPr lang="en-US" dirty="0" err="1"/>
              <a:t>Actieve</a:t>
            </a:r>
            <a:r>
              <a:rPr lang="en-US" dirty="0"/>
              <a:t> </a:t>
            </a:r>
            <a:r>
              <a:rPr lang="en-US" dirty="0" err="1"/>
              <a:t>betrokkenheid</a:t>
            </a:r>
            <a:r>
              <a:rPr lang="en-US" dirty="0"/>
              <a:t> stakeholders in </a:t>
            </a:r>
            <a:r>
              <a:rPr lang="en-US" dirty="0" err="1"/>
              <a:t>Beheerscomité</a:t>
            </a:r>
            <a:r>
              <a:rPr lang="en-US" dirty="0"/>
              <a:t> </a:t>
            </a:r>
            <a:r>
              <a:rPr lang="en-US" dirty="0" err="1"/>
              <a:t>en</a:t>
            </a:r>
            <a:r>
              <a:rPr lang="en-US" dirty="0"/>
              <a:t> </a:t>
            </a:r>
            <a:r>
              <a:rPr lang="en-US" dirty="0" err="1"/>
              <a:t>Overlegcomité</a:t>
            </a:r>
            <a:r>
              <a:rPr lang="en-US" dirty="0"/>
              <a:t> met de </a:t>
            </a:r>
            <a:r>
              <a:rPr lang="en-US" dirty="0" err="1"/>
              <a:t>gebruikers</a:t>
            </a:r>
            <a:r>
              <a:rPr lang="en-US" dirty="0"/>
              <a:t> van het </a:t>
            </a:r>
            <a:r>
              <a:rPr lang="en-US" dirty="0">
                <a:solidFill>
                  <a:srgbClr val="3E6E5A"/>
                </a:solidFill>
              </a:rPr>
              <a:t>eHealth-</a:t>
            </a:r>
            <a:r>
              <a:rPr lang="en-US" dirty="0"/>
              <a:t>platform</a:t>
            </a:r>
          </a:p>
          <a:p>
            <a:endParaRPr lang="nl-BE" dirty="0" smtClean="0"/>
          </a:p>
          <a:p>
            <a:r>
              <a:rPr lang="nl-BE" dirty="0" smtClean="0"/>
              <a:t>Waarborgen inzake bescherming persoonlijke levenssfeer, informatieveiligheid en respect beroepsgeheim onder toezicht Sectoraal Comité </a:t>
            </a:r>
            <a:endParaRPr lang="nl-BE" dirty="0"/>
          </a:p>
          <a:p>
            <a:endParaRPr lang="nl-BE" dirty="0" smtClean="0"/>
          </a:p>
          <a:p>
            <a:pPr lvl="0"/>
            <a:r>
              <a:rPr lang="en-US" dirty="0" err="1"/>
              <a:t>Prioriteiten</a:t>
            </a:r>
            <a:r>
              <a:rPr lang="en-US" dirty="0"/>
              <a:t> in eHealth Roadmap </a:t>
            </a:r>
            <a:r>
              <a:rPr lang="en-US" dirty="0" smtClean="0"/>
              <a:t>2015-2019 </a:t>
            </a:r>
            <a:r>
              <a:rPr lang="en-US" dirty="0" err="1"/>
              <a:t>opgesteld</a:t>
            </a:r>
            <a:r>
              <a:rPr lang="en-US" dirty="0"/>
              <a:t> met </a:t>
            </a:r>
            <a:r>
              <a:rPr lang="en-US" dirty="0" smtClean="0"/>
              <a:t>stakeholders, en </a:t>
            </a:r>
            <a:r>
              <a:rPr lang="en-US" dirty="0"/>
              <a:t>monitoring van </a:t>
            </a:r>
            <a:r>
              <a:rPr lang="en-US" dirty="0" err="1"/>
              <a:t>uitvoering</a:t>
            </a:r>
            <a:r>
              <a:rPr lang="en-US" dirty="0"/>
              <a:t> </a:t>
            </a:r>
            <a:r>
              <a:rPr lang="en-US" dirty="0" err="1"/>
              <a:t>ervan</a:t>
            </a:r>
            <a:endParaRPr lang="en-US" dirty="0"/>
          </a:p>
          <a:p>
            <a:endParaRPr lang="fr-BE" dirty="0"/>
          </a:p>
        </p:txBody>
      </p:sp>
      <p:sp>
        <p:nvSpPr>
          <p:cNvPr id="4" name="Date Placeholder 3"/>
          <p:cNvSpPr>
            <a:spLocks noGrp="1"/>
          </p:cNvSpPr>
          <p:nvPr>
            <p:ph type="dt" sz="half" idx="10"/>
          </p:nvPr>
        </p:nvSpPr>
        <p:spPr/>
        <p:txBody>
          <a:bodyPr/>
          <a:lstStyle/>
          <a:p>
            <a:r>
              <a:rPr lang="fr-FR" smtClean="0"/>
              <a:t>08/12/2015</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59</a:t>
            </a:fld>
            <a:endParaRPr lang="en-US" dirty="0"/>
          </a:p>
        </p:txBody>
      </p:sp>
    </p:spTree>
    <p:extLst>
      <p:ext uri="{BB962C8B-B14F-4D97-AF65-F5344CB8AC3E}">
        <p14:creationId xmlns:p14="http://schemas.microsoft.com/office/powerpoint/2010/main" val="210630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125369" y="2524478"/>
            <a:ext cx="2958799" cy="2776730"/>
            <a:chOff x="3078646" y="2523164"/>
            <a:chExt cx="2958799" cy="277673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21" name="Flowchart: Connector 20"/>
            <p:cNvSpPr/>
            <p:nvPr/>
          </p:nvSpPr>
          <p:spPr>
            <a:xfrm>
              <a:off x="3755826" y="3085792"/>
              <a:ext cx="1553803"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Voordelen bij afsluiting raadpleging</a:t>
              </a:r>
              <a:endParaRPr lang="nl-BE" sz="1200" b="1" dirty="0">
                <a:solidFill>
                  <a:schemeClr val="bg1"/>
                </a:solidFill>
              </a:endParaRPr>
            </a:p>
          </p:txBody>
        </p:sp>
      </p:grpSp>
      <p:sp>
        <p:nvSpPr>
          <p:cNvPr id="3" name="Title 2"/>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2" name="Date Placeholder 1"/>
          <p:cNvSpPr>
            <a:spLocks noGrp="1"/>
          </p:cNvSpPr>
          <p:nvPr>
            <p:ph type="dt" sz="half" idx="10"/>
          </p:nvPr>
        </p:nvSpPr>
        <p:spPr/>
        <p:txBody>
          <a:bodyPr/>
          <a:lstStyle/>
          <a:p>
            <a:r>
              <a:rPr lang="fr-FR" smtClean="0"/>
              <a:t>08/12/2015</a:t>
            </a:r>
            <a:endParaRPr lang="nl-BE"/>
          </a:p>
        </p:txBody>
      </p:sp>
      <p:grpSp>
        <p:nvGrpSpPr>
          <p:cNvPr id="17" name="Group 16"/>
          <p:cNvGrpSpPr/>
          <p:nvPr/>
        </p:nvGrpSpPr>
        <p:grpSpPr>
          <a:xfrm>
            <a:off x="546770" y="1394932"/>
            <a:ext cx="3233142" cy="1146273"/>
            <a:chOff x="546770" y="1394932"/>
            <a:chExt cx="3233142" cy="1146273"/>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a:bodyPr>
              <a:lstStyle/>
              <a:p>
                <a:pPr marL="177800" lvl="0"/>
                <a:endParaRPr lang="nl-BE" sz="300" dirty="0" smtClean="0">
                  <a:solidFill>
                    <a:schemeClr val="bg1"/>
                  </a:solidFill>
                </a:endParaRPr>
              </a:p>
              <a:p>
                <a:pPr lvl="0" algn="ctr"/>
                <a:endParaRPr lang="nl-BE" sz="200" dirty="0" smtClean="0">
                  <a:solidFill>
                    <a:schemeClr val="bg1"/>
                  </a:solidFill>
                </a:endParaRPr>
              </a:p>
              <a:p>
                <a:pPr lvl="0" algn="ctr"/>
                <a:r>
                  <a:rPr lang="nl-BE" dirty="0" smtClean="0">
                    <a:solidFill>
                      <a:schemeClr val="bg1"/>
                    </a:solidFill>
                  </a:rPr>
                  <a:t>Tarificatie,</a:t>
                </a:r>
              </a:p>
              <a:p>
                <a:pPr lvl="0" algn="ctr"/>
                <a:r>
                  <a:rPr lang="nl-BE" dirty="0" smtClean="0">
                    <a:solidFill>
                      <a:schemeClr val="bg1"/>
                    </a:solidFill>
                  </a:rPr>
                  <a:t>facturatie</a:t>
                </a:r>
                <a:endParaRPr lang="nl-BE" dirty="0"/>
              </a:p>
            </p:txBody>
          </p:sp>
        </p:grpSp>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14" name="Group 13"/>
          <p:cNvGrpSpPr/>
          <p:nvPr/>
        </p:nvGrpSpPr>
        <p:grpSpPr>
          <a:xfrm>
            <a:off x="477657" y="3605133"/>
            <a:ext cx="2648583" cy="1101151"/>
            <a:chOff x="477657" y="3605133"/>
            <a:chExt cx="2648583" cy="1101151"/>
          </a:xfrm>
        </p:grpSpPr>
        <p:grpSp>
          <p:nvGrpSpPr>
            <p:cNvPr id="41" name="Group 40"/>
            <p:cNvGrpSpPr/>
            <p:nvPr/>
          </p:nvGrpSpPr>
          <p:grpSpPr>
            <a:xfrm>
              <a:off x="477657" y="3624287"/>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nl-BE" sz="300" dirty="0" smtClean="0">
                  <a:solidFill>
                    <a:schemeClr val="bg1"/>
                  </a:solidFill>
                </a:endParaRPr>
              </a:p>
              <a:p>
                <a:pPr algn="ctr"/>
                <a:r>
                  <a:rPr lang="nl-BE" dirty="0" smtClean="0">
                    <a:solidFill>
                      <a:schemeClr val="bg1"/>
                    </a:solidFill>
                  </a:rPr>
                  <a:t>Aanmaken en versturen van attesten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15" name="Group 14"/>
          <p:cNvGrpSpPr/>
          <p:nvPr/>
        </p:nvGrpSpPr>
        <p:grpSpPr>
          <a:xfrm>
            <a:off x="5254692" y="1452701"/>
            <a:ext cx="3565782" cy="1097874"/>
            <a:chOff x="5254692" y="1452701"/>
            <a:chExt cx="3565782" cy="1097874"/>
          </a:xfrm>
        </p:grpSpPr>
        <p:grpSp>
          <p:nvGrpSpPr>
            <p:cNvPr id="68" name="Group 67"/>
            <p:cNvGrpSpPr/>
            <p:nvPr/>
          </p:nvGrpSpPr>
          <p:grpSpPr>
            <a:xfrm>
              <a:off x="5254692" y="1452701"/>
              <a:ext cx="3565782" cy="1088504"/>
              <a:chOff x="398612" y="5107746"/>
              <a:chExt cx="3373796"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77285" y="5137888"/>
                <a:ext cx="2295122"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Bijwerking van de SumEHR, van het medicatieschema, ... </a:t>
                </a:r>
              </a:p>
              <a:p>
                <a:pPr algn="l"/>
                <a:endParaRPr lang="nl-BE" sz="1800" b="0" dirty="0" smtClean="0">
                  <a:solidFill>
                    <a:schemeClr val="tx1">
                      <a:lumMod val="95000"/>
                      <a:lumOff val="5000"/>
                    </a:schemeClr>
                  </a:solidFill>
                </a:endParaRPr>
              </a:p>
            </p:txBody>
          </p:sp>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11" name="Group 10"/>
          <p:cNvGrpSpPr/>
          <p:nvPr/>
        </p:nvGrpSpPr>
        <p:grpSpPr>
          <a:xfrm>
            <a:off x="2952328" y="5301208"/>
            <a:ext cx="3255987" cy="1088504"/>
            <a:chOff x="2952328" y="5301208"/>
            <a:chExt cx="3255987" cy="1088504"/>
          </a:xfrm>
        </p:grpSpPr>
        <p:grpSp>
          <p:nvGrpSpPr>
            <p:cNvPr id="71" name="Group 70"/>
            <p:cNvGrpSpPr/>
            <p:nvPr/>
          </p:nvGrpSpPr>
          <p:grpSpPr>
            <a:xfrm>
              <a:off x="2952328" y="5301208"/>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Verslag versturen naar de houder van het GMD</a:t>
                </a:r>
                <a:endParaRPr lang="nl-BE" dirty="0">
                  <a:solidFill>
                    <a:schemeClr val="bg1"/>
                  </a:solidFill>
                </a:endParaRPr>
              </a:p>
            </p:txBody>
          </p:sp>
        </p:grpSp>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13" name="Group 12"/>
          <p:cNvGrpSpPr/>
          <p:nvPr/>
        </p:nvGrpSpPr>
        <p:grpSpPr>
          <a:xfrm>
            <a:off x="6086088" y="3624287"/>
            <a:ext cx="2950407" cy="1090476"/>
            <a:chOff x="6264041" y="3624287"/>
            <a:chExt cx="3169333" cy="1090476"/>
          </a:xfrm>
        </p:grpSpPr>
        <p:grpSp>
          <p:nvGrpSpPr>
            <p:cNvPr id="70" name="Group 69"/>
            <p:cNvGrpSpPr/>
            <p:nvPr/>
          </p:nvGrpSpPr>
          <p:grpSpPr>
            <a:xfrm>
              <a:off x="6276202" y="3624287"/>
              <a:ext cx="3157172" cy="1090476"/>
              <a:chOff x="5588673" y="1304707"/>
              <a:chExt cx="3702569" cy="1090476"/>
            </a:xfrm>
          </p:grpSpPr>
          <p:sp>
            <p:nvSpPr>
              <p:cNvPr id="51" name="Rectangle 50"/>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51106" y="1344851"/>
                <a:ext cx="2409466" cy="1038921"/>
              </a:xfrm>
              <a:prstGeom prst="rect">
                <a:avLst/>
              </a:prstGeom>
            </p:spPr>
            <p:txBody>
              <a:bodyPr vert="horz" wrap="square" lIns="91440" tIns="45720" rIns="91440" bIns="45720" rtlCol="0">
                <a:normAutofit/>
              </a:bodyPr>
              <a:lstStyle/>
              <a:p>
                <a:pPr marL="177800" lvl="0"/>
                <a:endParaRPr lang="nl-BE" sz="1600" dirty="0" smtClean="0">
                  <a:solidFill>
                    <a:schemeClr val="bg1"/>
                  </a:solidFill>
                </a:endParaRPr>
              </a:p>
              <a:p>
                <a:pPr marL="177800" lvl="0"/>
                <a:r>
                  <a:rPr lang="nl-BE" sz="1600" dirty="0" smtClean="0">
                    <a:solidFill>
                      <a:schemeClr val="bg1"/>
                    </a:solidFill>
                  </a:rPr>
                  <a:t>Registraties</a:t>
                </a:r>
              </a:p>
            </p:txBody>
          </p:sp>
        </p:grpSp>
        <p:pic>
          <p:nvPicPr>
            <p:cNvPr id="12" name="Picture 11"/>
            <p:cNvPicPr>
              <a:picLocks noChangeAspect="1"/>
            </p:cNvPicPr>
            <p:nvPr/>
          </p:nvPicPr>
          <p:blipFill>
            <a:blip r:embed="rId20" cstate="print">
              <a:extLst>
                <a:ext uri="{BEBA8EAE-BF5A-486C-A8C5-ECC9F3942E4B}">
                  <a14:imgProps xmlns:a14="http://schemas.microsoft.com/office/drawing/2010/main">
                    <a14:imgLayer r:embed="rId21">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
        <p:nvSpPr>
          <p:cNvPr id="4" name="Slide Number Placeholder 3"/>
          <p:cNvSpPr>
            <a:spLocks noGrp="1"/>
          </p:cNvSpPr>
          <p:nvPr>
            <p:ph type="sldNum" sz="quarter" idx="12"/>
          </p:nvPr>
        </p:nvSpPr>
        <p:spPr/>
        <p:txBody>
          <a:bodyPr/>
          <a:lstStyle/>
          <a:p>
            <a:fld id="{BAADB71D-6A6A-403E-B8B0-DAC18C9A03D5}" type="slidenum">
              <a:rPr lang="en-US" smtClean="0"/>
              <a:pPr/>
              <a:t>6</a:t>
            </a:fld>
            <a:endParaRPr lang="en-US" dirty="0"/>
          </a:p>
        </p:txBody>
      </p:sp>
    </p:spTree>
    <p:extLst>
      <p:ext uri="{BB962C8B-B14F-4D97-AF65-F5344CB8AC3E}">
        <p14:creationId xmlns:p14="http://schemas.microsoft.com/office/powerpoint/2010/main" val="22992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26" y="363865"/>
            <a:ext cx="6587576" cy="649413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3"/>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60</a:t>
            </a:fld>
            <a:endParaRPr lang="en-US" dirty="0"/>
          </a:p>
        </p:txBody>
      </p:sp>
    </p:spTree>
    <p:extLst>
      <p:ext uri="{BB962C8B-B14F-4D97-AF65-F5344CB8AC3E}">
        <p14:creationId xmlns:p14="http://schemas.microsoft.com/office/powerpoint/2010/main" val="2747046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a:t>
            </a:r>
            <a:br>
              <a:rPr lang="nl-BE" smtClean="0"/>
            </a:br>
            <a:r>
              <a:rPr lang="nl-BE"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spTree>
    <p:extLst>
      <p:ext uri="{BB962C8B-B14F-4D97-AF65-F5344CB8AC3E}">
        <p14:creationId xmlns:p14="http://schemas.microsoft.com/office/powerpoint/2010/main" val="3150341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1" name="Content Placeholder 10"/>
          <p:cNvSpPr>
            <a:spLocks noGrp="1"/>
          </p:cNvSpPr>
          <p:nvPr>
            <p:ph idx="1"/>
          </p:nvPr>
        </p:nvSpPr>
        <p:spPr/>
        <p:txBody>
          <a:bodyPr/>
          <a:lstStyle/>
          <a:p>
            <a:r>
              <a:rPr lang="nl-BE" dirty="0" smtClean="0"/>
              <a:t>Einde 2012: organisatie van een Rondetafelconferentie over de prioriteiten inzake informatisering van de gezondheidszorgsector</a:t>
            </a:r>
          </a:p>
          <a:p>
            <a:endParaRPr lang="nl-BE" dirty="0" smtClean="0"/>
          </a:p>
          <a:p>
            <a:r>
              <a:rPr lang="nl-BE" dirty="0" smtClean="0"/>
              <a:t>Deelname van ongeveer 300 personen uit de sector </a:t>
            </a:r>
          </a:p>
          <a:p>
            <a:endParaRPr lang="nl-BE" dirty="0" smtClean="0"/>
          </a:p>
          <a:p>
            <a:r>
              <a:rPr lang="nl-BE" dirty="0" smtClean="0"/>
              <a:t>Resultaat: </a:t>
            </a:r>
            <a:r>
              <a:rPr lang="nl-BE" dirty="0" err="1" smtClean="0"/>
              <a:t>Roadmap</a:t>
            </a:r>
            <a:r>
              <a:rPr lang="nl-BE" dirty="0" smtClean="0"/>
              <a:t> </a:t>
            </a:r>
            <a:r>
              <a:rPr lang="nl-BE" dirty="0" err="1" smtClean="0">
                <a:solidFill>
                  <a:srgbClr val="3E6E5A"/>
                </a:solidFill>
              </a:rPr>
              <a:t>eGezondheid</a:t>
            </a:r>
            <a:r>
              <a:rPr lang="nl-BE" dirty="0" smtClean="0"/>
              <a:t> met concrete doelstellingen voor de volgende 5 jaar</a:t>
            </a:r>
          </a:p>
          <a:p>
            <a:endParaRPr lang="nl-BE" dirty="0" smtClean="0"/>
          </a:p>
          <a:p>
            <a:r>
              <a:rPr lang="nl-BE" dirty="0" smtClean="0"/>
              <a:t>2015: actualisering van de </a:t>
            </a:r>
            <a:r>
              <a:rPr lang="nl-BE" dirty="0" err="1" smtClean="0"/>
              <a:t>Roadmap</a:t>
            </a:r>
            <a:r>
              <a:rPr lang="nl-BE" dirty="0" smtClean="0"/>
              <a:t> </a:t>
            </a:r>
            <a:r>
              <a:rPr lang="nl-BE" dirty="0" err="1" smtClean="0">
                <a:solidFill>
                  <a:srgbClr val="3E6E5A"/>
                </a:solidFill>
              </a:rPr>
              <a:t>eGezondheid</a:t>
            </a:r>
            <a:r>
              <a:rPr lang="nl-BE" dirty="0" smtClean="0"/>
              <a:t>: </a:t>
            </a:r>
            <a:r>
              <a:rPr lang="nl-BE" dirty="0" err="1" smtClean="0"/>
              <a:t>Roadmap</a:t>
            </a:r>
            <a:r>
              <a:rPr lang="nl-BE" dirty="0" smtClean="0"/>
              <a:t> 2.0</a:t>
            </a:r>
            <a:endParaRPr lang="nl-BE" dirty="0"/>
          </a:p>
        </p:txBody>
      </p:sp>
      <p:sp>
        <p:nvSpPr>
          <p:cNvPr id="6" name="Date Placeholder 5"/>
          <p:cNvSpPr>
            <a:spLocks noGrp="1"/>
          </p:cNvSpPr>
          <p:nvPr>
            <p:ph type="dt" sz="half" idx="10"/>
          </p:nvPr>
        </p:nvSpPr>
        <p:spPr/>
        <p:txBody>
          <a:bodyPr/>
          <a:lstStyle/>
          <a:p>
            <a:r>
              <a:rPr lang="fr-FR" smtClean="0"/>
              <a:t>08/12/2015</a:t>
            </a:r>
            <a:endParaRPr lang="nl-B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876225"/>
            <a:ext cx="2991614" cy="757876"/>
          </a:xfrm>
          <a:prstGeom prst="rect">
            <a:avLst/>
          </a:prstGeom>
        </p:spPr>
      </p:pic>
      <p:sp>
        <p:nvSpPr>
          <p:cNvPr id="4" name="Slide Number Placeholder 3"/>
          <p:cNvSpPr>
            <a:spLocks noGrp="1"/>
          </p:cNvSpPr>
          <p:nvPr>
            <p:ph type="sldNum" sz="quarter" idx="12"/>
          </p:nvPr>
        </p:nvSpPr>
        <p:spPr/>
        <p:txBody>
          <a:bodyPr/>
          <a:lstStyle/>
          <a:p>
            <a:fld id="{BAADB71D-6A6A-403E-B8B0-DAC18C9A03D5}" type="slidenum">
              <a:rPr lang="en-US" smtClean="0"/>
              <a:pPr/>
              <a:t>7</a:t>
            </a:fld>
            <a:endParaRPr lang="en-US" dirty="0"/>
          </a:p>
        </p:txBody>
      </p:sp>
    </p:spTree>
    <p:extLst>
      <p:ext uri="{BB962C8B-B14F-4D97-AF65-F5344CB8AC3E}">
        <p14:creationId xmlns:p14="http://schemas.microsoft.com/office/powerpoint/2010/main" val="232549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3" name="Content Placeholder 2"/>
          <p:cNvSpPr>
            <a:spLocks noGrp="1"/>
          </p:cNvSpPr>
          <p:nvPr>
            <p:ph idx="1"/>
          </p:nvPr>
        </p:nvSpPr>
        <p:spPr/>
        <p:txBody>
          <a:bodyPr/>
          <a:lstStyle/>
          <a:p>
            <a:r>
              <a:rPr lang="nl-BE" dirty="0" smtClean="0"/>
              <a:t>Principes</a:t>
            </a:r>
          </a:p>
          <a:p>
            <a:pPr lvl="1"/>
            <a:r>
              <a:rPr lang="nl-BE" dirty="0"/>
              <a:t>s</a:t>
            </a:r>
            <a:r>
              <a:rPr lang="nl-BE" dirty="0" smtClean="0"/>
              <a:t>amenwerking: </a:t>
            </a:r>
            <a:r>
              <a:rPr lang="nl-BE" dirty="0" err="1" smtClean="0"/>
              <a:t>coalition</a:t>
            </a:r>
            <a:r>
              <a:rPr lang="nl-BE" dirty="0" smtClean="0"/>
              <a:t> of </a:t>
            </a:r>
            <a:r>
              <a:rPr lang="nl-BE" dirty="0" err="1" smtClean="0"/>
              <a:t>the</a:t>
            </a:r>
            <a:r>
              <a:rPr lang="nl-BE" dirty="0" smtClean="0"/>
              <a:t> </a:t>
            </a:r>
            <a:r>
              <a:rPr lang="nl-BE" dirty="0" err="1" smtClean="0"/>
              <a:t>willing</a:t>
            </a:r>
            <a:endParaRPr lang="nl-BE" dirty="0" smtClean="0"/>
          </a:p>
          <a:p>
            <a:pPr lvl="1"/>
            <a:r>
              <a:rPr lang="nl-BE" dirty="0" smtClean="0"/>
              <a:t>betrokkenheid van alle stakeholders</a:t>
            </a:r>
          </a:p>
          <a:p>
            <a:pPr lvl="1"/>
            <a:r>
              <a:rPr lang="nl-BE" dirty="0" smtClean="0"/>
              <a:t>responsabilisering van alle stakeholders</a:t>
            </a:r>
          </a:p>
          <a:p>
            <a:pPr lvl="1"/>
            <a:r>
              <a:rPr lang="nl-BE" dirty="0"/>
              <a:t>betrouwbare </a:t>
            </a:r>
            <a:r>
              <a:rPr lang="nl-BE" dirty="0" smtClean="0"/>
              <a:t>basisdiensten en business </a:t>
            </a:r>
            <a:r>
              <a:rPr lang="nl-BE" dirty="0" err="1" smtClean="0"/>
              <a:t>continuity</a:t>
            </a:r>
            <a:r>
              <a:rPr lang="nl-BE" dirty="0" smtClean="0"/>
              <a:t> acties</a:t>
            </a:r>
            <a:endParaRPr lang="fr-BE" dirty="0"/>
          </a:p>
          <a:p>
            <a:pPr lvl="1"/>
            <a:r>
              <a:rPr lang="nl-BE" dirty="0"/>
              <a:t>v</a:t>
            </a:r>
            <a:r>
              <a:rPr lang="nl-BE" dirty="0" smtClean="0"/>
              <a:t>ereenvoudiging waar mogelijk</a:t>
            </a:r>
          </a:p>
          <a:p>
            <a:pPr lvl="1"/>
            <a:r>
              <a:rPr lang="nl-BE" dirty="0" smtClean="0"/>
              <a:t>klemtoon op concrete resultaten eerder dan op eeuwigdurende discussies </a:t>
            </a:r>
          </a:p>
          <a:p>
            <a:pPr lvl="1"/>
            <a:r>
              <a:rPr lang="nl-BE" dirty="0" smtClean="0"/>
              <a:t>gestage vooruitgang door SMART doelstellingen en actiepunten</a:t>
            </a:r>
          </a:p>
          <a:p>
            <a:pPr lvl="1"/>
            <a:r>
              <a:rPr lang="nl-BE" dirty="0"/>
              <a:t>m</a:t>
            </a:r>
            <a:r>
              <a:rPr lang="nl-BE" dirty="0" smtClean="0"/>
              <a:t>ultidisciplinaire aanpak, miv vorming en financiële aspecten</a:t>
            </a:r>
          </a:p>
          <a:p>
            <a:pPr lvl="1"/>
            <a:r>
              <a:rPr lang="nl-BE" dirty="0" smtClean="0"/>
              <a:t>basis voor </a:t>
            </a:r>
            <a:r>
              <a:rPr lang="nl-BE" dirty="0" err="1" smtClean="0"/>
              <a:t>synergieën</a:t>
            </a:r>
            <a:r>
              <a:rPr lang="nl-BE" dirty="0" smtClean="0"/>
              <a:t> noodzakelijk voor een kwalitatief hoogstaande en betaalbare gezondheidszorg</a:t>
            </a:r>
          </a:p>
          <a:p>
            <a:pPr lvl="2"/>
            <a:endParaRPr lang="nl-BE" dirty="0" smtClean="0"/>
          </a:p>
        </p:txBody>
      </p:sp>
      <p:sp>
        <p:nvSpPr>
          <p:cNvPr id="6" name="Date Placeholder 5"/>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8</a:t>
            </a:fld>
            <a:endParaRPr lang="en-US" dirty="0"/>
          </a:p>
        </p:txBody>
      </p:sp>
    </p:spTree>
    <p:extLst>
      <p:ext uri="{BB962C8B-B14F-4D97-AF65-F5344CB8AC3E}">
        <p14:creationId xmlns:p14="http://schemas.microsoft.com/office/powerpoint/2010/main" val="4020556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Veranderingsbeheer: </a:t>
            </a:r>
            <a:r>
              <a:rPr lang="nl-BE" dirty="0" err="1" smtClean="0"/>
              <a:t>Nexus</a:t>
            </a:r>
            <a:r>
              <a:rPr lang="nl-BE" dirty="0" smtClean="0"/>
              <a:t>-effect</a:t>
            </a:r>
            <a:endParaRPr lang="nl-BE"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534"/>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36138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BE" altLang="fr-FR" sz="1400" dirty="0"/>
              <a:t>Bron: MIT </a:t>
            </a:r>
            <a:r>
              <a:rPr lang="nl-BE" altLang="fr-FR" sz="1400" dirty="0" err="1"/>
              <a:t>Sloan</a:t>
            </a:r>
            <a:endParaRPr lang="en-US" altLang="fr-FR" sz="1400" dirty="0"/>
          </a:p>
        </p:txBody>
      </p:sp>
      <p:sp>
        <p:nvSpPr>
          <p:cNvPr id="9" name="Date Placeholder 5"/>
          <p:cNvSpPr>
            <a:spLocks noGrp="1"/>
          </p:cNvSpPr>
          <p:nvPr>
            <p:ph type="dt" sz="half" idx="10"/>
          </p:nvPr>
        </p:nvSpPr>
        <p:spPr>
          <a:xfrm>
            <a:off x="457200" y="18288"/>
            <a:ext cx="2895600" cy="329184"/>
          </a:xfrm>
        </p:spPr>
        <p:txBody>
          <a:bodyPr/>
          <a:lstStyle/>
          <a:p>
            <a:r>
              <a:rPr lang="fr-FR" smtClean="0"/>
              <a:t>08/12/2015</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9</a:t>
            </a:fld>
            <a:endParaRPr lang="en-US" dirty="0"/>
          </a:p>
        </p:txBody>
      </p:sp>
    </p:spTree>
    <p:extLst>
      <p:ext uri="{BB962C8B-B14F-4D97-AF65-F5344CB8AC3E}">
        <p14:creationId xmlns:p14="http://schemas.microsoft.com/office/powerpoint/2010/main" val="1369132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5781</TotalTime>
  <Words>2610</Words>
  <Application>Microsoft Office PowerPoint</Application>
  <PresentationFormat>Diavoorstelling (4:3)</PresentationFormat>
  <Paragraphs>718</Paragraphs>
  <Slides>61</Slides>
  <Notes>34</Notes>
  <HiddenSlides>0</HiddenSlides>
  <MMClips>0</MMClips>
  <ScaleCrop>false</ScaleCrop>
  <HeadingPairs>
    <vt:vector size="4" baseType="variant">
      <vt:variant>
        <vt:lpstr>Thema</vt:lpstr>
      </vt:variant>
      <vt:variant>
        <vt:i4>1</vt:i4>
      </vt:variant>
      <vt:variant>
        <vt:lpstr>Diatitels</vt:lpstr>
      </vt:variant>
      <vt:variant>
        <vt:i4>61</vt:i4>
      </vt:variant>
    </vt:vector>
  </HeadingPairs>
  <TitlesOfParts>
    <vt:vector size="62" baseType="lpstr">
      <vt:lpstr>Clarity</vt:lpstr>
      <vt:lpstr>eGezondheid: ICT als ondersteuning voor een kwalitatieve en betaalbare zorg</vt:lpstr>
      <vt:lpstr>Enkele evoluties in de gezondheidszorg</vt:lpstr>
      <vt:lpstr>De voormelde evoluties vereisen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Roadmap 2.0 – voorbeelden</vt:lpstr>
      <vt:lpstr>Actie 5: Hubs &amp; metahub</vt:lpstr>
      <vt:lpstr>Actie 5: Hubs &amp; metahub</vt:lpstr>
      <vt:lpstr>Hubs &amp; metahub - Schema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Actie 5: Hubs &amp; metahub</vt:lpstr>
      <vt:lpstr>Actie 7: Uitbreiding hubs-metahub</vt:lpstr>
      <vt:lpstr>Actie 6: Delen om samen te werken</vt:lpstr>
      <vt:lpstr>Focus: geïnformeerde toestemming </vt:lpstr>
      <vt:lpstr>Focus: geïnformeerde toestemming </vt:lpstr>
      <vt:lpstr>eHealthConsent</vt:lpstr>
      <vt:lpstr>Focus: geïnformeerde toestemming </vt:lpstr>
      <vt:lpstr>www.patientconsent.be</vt:lpstr>
      <vt:lpstr>www.patientconsent.be/folder</vt:lpstr>
      <vt:lpstr>PowerPoint-presentatie</vt:lpstr>
      <vt:lpstr>PowerPoint-presentatie</vt:lpstr>
      <vt:lpstr>Actie 19: Mobile Health (mHealth)</vt:lpstr>
      <vt:lpstr>Actie 19: Mobile Health: domeinen </vt:lpstr>
      <vt:lpstr>Actie 19: Mobile Health: voorbeelden</vt:lpstr>
      <vt:lpstr>  Rol en verantwoordelijkheden van het eHealth-platform </vt:lpstr>
      <vt:lpstr>Doelstellingen eHealth-platform</vt:lpstr>
      <vt:lpstr>10 opdrachten</vt:lpstr>
      <vt:lpstr>10 opdrachten</vt:lpstr>
      <vt:lpstr>10 opdrachten</vt:lpstr>
      <vt:lpstr>Basisarchitectuur</vt:lpstr>
      <vt:lpstr>10 basisdiensten</vt:lpstr>
      <vt:lpstr>10 basisdiensten</vt:lpstr>
      <vt:lpstr>PowerPoint-presentatie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10 basisdiensten</vt:lpstr>
      <vt:lpstr>Elektronisch voorschrift in de ziekenhuizen - Timestamping</vt:lpstr>
      <vt:lpstr>eHealth-certificaten</vt:lpstr>
      <vt:lpstr>eHealth-connectoren</vt:lpstr>
      <vt:lpstr>Opleiding van de veiligheidsconsulenten </vt:lpstr>
      <vt:lpstr>Besluit</vt:lpstr>
      <vt:lpstr>PowerPoint-presentatie</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FRRO-XP</cp:lastModifiedBy>
  <cp:revision>262</cp:revision>
  <cp:lastPrinted>2015-01-05T10:57:53Z</cp:lastPrinted>
  <dcterms:created xsi:type="dcterms:W3CDTF">2014-04-14T09:14:56Z</dcterms:created>
  <dcterms:modified xsi:type="dcterms:W3CDTF">2015-12-08T07:45:34Z</dcterms:modified>
</cp:coreProperties>
</file>