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2" r:id="rId2"/>
    <p:sldId id="527" r:id="rId3"/>
    <p:sldId id="535" r:id="rId4"/>
    <p:sldId id="534" r:id="rId5"/>
    <p:sldId id="512" r:id="rId6"/>
    <p:sldId id="525" r:id="rId7"/>
    <p:sldId id="524" r:id="rId8"/>
    <p:sldId id="514" r:id="rId9"/>
    <p:sldId id="513" r:id="rId10"/>
    <p:sldId id="520" r:id="rId11"/>
    <p:sldId id="516" r:id="rId12"/>
    <p:sldId id="532" r:id="rId13"/>
    <p:sldId id="533" r:id="rId14"/>
    <p:sldId id="518" r:id="rId15"/>
    <p:sldId id="346" r:id="rId16"/>
    <p:sldId id="353" r:id="rId17"/>
    <p:sldId id="350" r:id="rId18"/>
    <p:sldId id="381" r:id="rId19"/>
    <p:sldId id="521" r:id="rId20"/>
    <p:sldId id="522" r:id="rId21"/>
    <p:sldId id="523" r:id="rId22"/>
    <p:sldId id="519" r:id="rId23"/>
    <p:sldId id="526" r:id="rId24"/>
    <p:sldId id="435" r:id="rId25"/>
    <p:sldId id="517" r:id="rId26"/>
    <p:sldId id="529" r:id="rId27"/>
    <p:sldId id="424" r:id="rId28"/>
  </p:sldIdLst>
  <p:sldSz cx="9144000" cy="6858000" type="screen4x3"/>
  <p:notesSz cx="6797675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246"/>
    <a:srgbClr val="B40040"/>
    <a:srgbClr val="A63044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12" y="-102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A016A-02FB-4BC6-8172-C37A6947146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0397956-36A4-4452-BABE-91E3294D80A8}">
      <dgm:prSet phldrT="[Text]" custT="1"/>
      <dgm:spPr/>
      <dgm:t>
        <a:bodyPr/>
        <a:lstStyle/>
        <a:p>
          <a:r>
            <a:rPr lang="nl-BE" sz="4400" dirty="0" smtClean="0"/>
            <a:t>Toegevoegde waarde</a:t>
          </a:r>
          <a:endParaRPr lang="fr-BE" sz="4400" dirty="0"/>
        </a:p>
      </dgm:t>
    </dgm:pt>
    <dgm:pt modelId="{29ACF7AC-5663-4AF2-A500-FFA812A9EF4D}" type="parTrans" cxnId="{3DD00734-3DBF-4F59-BD65-3359AFD9F9E5}">
      <dgm:prSet/>
      <dgm:spPr/>
      <dgm:t>
        <a:bodyPr/>
        <a:lstStyle/>
        <a:p>
          <a:endParaRPr lang="fr-BE"/>
        </a:p>
      </dgm:t>
    </dgm:pt>
    <dgm:pt modelId="{C7CE7967-6B43-4A3C-B2D2-E830742BD2FE}" type="sibTrans" cxnId="{3DD00734-3DBF-4F59-BD65-3359AFD9F9E5}">
      <dgm:prSet/>
      <dgm:spPr/>
      <dgm:t>
        <a:bodyPr/>
        <a:lstStyle/>
        <a:p>
          <a:endParaRPr lang="fr-BE"/>
        </a:p>
      </dgm:t>
    </dgm:pt>
    <dgm:pt modelId="{64E1B50F-735F-49D9-A003-F0D68A6682A5}">
      <dgm:prSet phldrT="[Text]" custT="1"/>
      <dgm:spPr/>
      <dgm:t>
        <a:bodyPr/>
        <a:lstStyle/>
        <a:p>
          <a:r>
            <a:rPr lang="nl-BE" sz="4400" dirty="0" smtClean="0"/>
            <a:t>Kosten</a:t>
          </a:r>
          <a:endParaRPr lang="fr-BE" sz="4400" dirty="0"/>
        </a:p>
      </dgm:t>
    </dgm:pt>
    <dgm:pt modelId="{4E6E38C6-2B95-4CB8-81CC-AB71C4E238D3}" type="parTrans" cxnId="{9D9B9E41-CA0C-485D-8F2D-39D073682C1E}">
      <dgm:prSet/>
      <dgm:spPr/>
      <dgm:t>
        <a:bodyPr/>
        <a:lstStyle/>
        <a:p>
          <a:endParaRPr lang="fr-BE"/>
        </a:p>
      </dgm:t>
    </dgm:pt>
    <dgm:pt modelId="{F853239D-C531-47B9-AB0D-486AA5F70991}" type="sibTrans" cxnId="{9D9B9E41-CA0C-485D-8F2D-39D073682C1E}">
      <dgm:prSet/>
      <dgm:spPr/>
      <dgm:t>
        <a:bodyPr/>
        <a:lstStyle/>
        <a:p>
          <a:endParaRPr lang="fr-BE"/>
        </a:p>
      </dgm:t>
    </dgm:pt>
    <dgm:pt modelId="{E0FC70CA-1813-49D4-9589-EA9226EA67B2}" type="pres">
      <dgm:prSet presAssocID="{5FFA016A-02FB-4BC6-8172-C37A6947146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84EC770-3E2B-46C7-AAB1-71DD734BBCF3}" type="pres">
      <dgm:prSet presAssocID="{5FFA016A-02FB-4BC6-8172-C37A6947146C}" presName="divider" presStyleLbl="fgShp" presStyleIdx="0" presStyleCnt="1"/>
      <dgm:spPr/>
    </dgm:pt>
    <dgm:pt modelId="{BDB67AC5-BEF2-45A6-A54D-E268FC39CCCA}" type="pres">
      <dgm:prSet presAssocID="{90397956-36A4-4452-BABE-91E3294D80A8}" presName="downArrow" presStyleLbl="node1" presStyleIdx="0" presStyleCnt="2"/>
      <dgm:spPr/>
    </dgm:pt>
    <dgm:pt modelId="{C093BB64-3112-4468-B95C-541F3247B979}" type="pres">
      <dgm:prSet presAssocID="{90397956-36A4-4452-BABE-91E3294D80A8}" presName="downArrowText" presStyleLbl="revTx" presStyleIdx="0" presStyleCnt="2" custScaleX="135965" custLinFactNeighborX="11832" custLinFactNeighborY="2197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0B4EF57-561C-4399-8048-1022F5FB7973}" type="pres">
      <dgm:prSet presAssocID="{64E1B50F-735F-49D9-A003-F0D68A6682A5}" presName="upArrow" presStyleLbl="node1" presStyleIdx="1" presStyleCnt="2"/>
      <dgm:spPr/>
    </dgm:pt>
    <dgm:pt modelId="{B7ECFE2E-3DCC-43C7-B29E-0626DA62895D}" type="pres">
      <dgm:prSet presAssocID="{64E1B50F-735F-49D9-A003-F0D68A6682A5}" presName="upArrowText" presStyleLbl="revTx" presStyleIdx="1" presStyleCnt="2" custScaleY="54976" custLinFactNeighborX="-11832" custLinFactNeighborY="-3270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0AA884C-4A54-46A6-AD46-7B7FFA0AA465}" type="presOf" srcId="{64E1B50F-735F-49D9-A003-F0D68A6682A5}" destId="{B7ECFE2E-3DCC-43C7-B29E-0626DA62895D}" srcOrd="0" destOrd="0" presId="urn:microsoft.com/office/officeart/2005/8/layout/arrow3"/>
    <dgm:cxn modelId="{37B653D8-CC96-4FA6-B65B-FF7A842C868A}" type="presOf" srcId="{90397956-36A4-4452-BABE-91E3294D80A8}" destId="{C093BB64-3112-4468-B95C-541F3247B979}" srcOrd="0" destOrd="0" presId="urn:microsoft.com/office/officeart/2005/8/layout/arrow3"/>
    <dgm:cxn modelId="{9D9B9E41-CA0C-485D-8F2D-39D073682C1E}" srcId="{5FFA016A-02FB-4BC6-8172-C37A6947146C}" destId="{64E1B50F-735F-49D9-A003-F0D68A6682A5}" srcOrd="1" destOrd="0" parTransId="{4E6E38C6-2B95-4CB8-81CC-AB71C4E238D3}" sibTransId="{F853239D-C531-47B9-AB0D-486AA5F70991}"/>
    <dgm:cxn modelId="{3DD00734-3DBF-4F59-BD65-3359AFD9F9E5}" srcId="{5FFA016A-02FB-4BC6-8172-C37A6947146C}" destId="{90397956-36A4-4452-BABE-91E3294D80A8}" srcOrd="0" destOrd="0" parTransId="{29ACF7AC-5663-4AF2-A500-FFA812A9EF4D}" sibTransId="{C7CE7967-6B43-4A3C-B2D2-E830742BD2FE}"/>
    <dgm:cxn modelId="{96D2C69A-6B08-4A62-A234-0EDD9BD6620A}" type="presOf" srcId="{5FFA016A-02FB-4BC6-8172-C37A6947146C}" destId="{E0FC70CA-1813-49D4-9589-EA9226EA67B2}" srcOrd="0" destOrd="0" presId="urn:microsoft.com/office/officeart/2005/8/layout/arrow3"/>
    <dgm:cxn modelId="{A9348A9E-4FA2-4001-9652-3C9A055E0409}" type="presParOf" srcId="{E0FC70CA-1813-49D4-9589-EA9226EA67B2}" destId="{184EC770-3E2B-46C7-AAB1-71DD734BBCF3}" srcOrd="0" destOrd="0" presId="urn:microsoft.com/office/officeart/2005/8/layout/arrow3"/>
    <dgm:cxn modelId="{F958CA86-A73C-4BFD-8E51-DF0216D452F8}" type="presParOf" srcId="{E0FC70CA-1813-49D4-9589-EA9226EA67B2}" destId="{BDB67AC5-BEF2-45A6-A54D-E268FC39CCCA}" srcOrd="1" destOrd="0" presId="urn:microsoft.com/office/officeart/2005/8/layout/arrow3"/>
    <dgm:cxn modelId="{29F38C11-517F-47EC-9CD8-5E3D9332A7C1}" type="presParOf" srcId="{E0FC70CA-1813-49D4-9589-EA9226EA67B2}" destId="{C093BB64-3112-4468-B95C-541F3247B979}" srcOrd="2" destOrd="0" presId="urn:microsoft.com/office/officeart/2005/8/layout/arrow3"/>
    <dgm:cxn modelId="{576DD3AD-11D7-46B3-A4D4-2E2324CE4252}" type="presParOf" srcId="{E0FC70CA-1813-49D4-9589-EA9226EA67B2}" destId="{E0B4EF57-561C-4399-8048-1022F5FB7973}" srcOrd="3" destOrd="0" presId="urn:microsoft.com/office/officeart/2005/8/layout/arrow3"/>
    <dgm:cxn modelId="{179FD91F-0766-4A61-A26D-C99DADDB7C64}" type="presParOf" srcId="{E0FC70CA-1813-49D4-9589-EA9226EA67B2}" destId="{B7ECFE2E-3DCC-43C7-B29E-0626DA62895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E70E2-86EC-42A2-BB8B-18391CE72235}" type="doc">
      <dgm:prSet loTypeId="urn:microsoft.com/office/officeart/2005/8/layout/cycle3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BE"/>
        </a:p>
      </dgm:t>
    </dgm:pt>
    <dgm:pt modelId="{8C6574DE-6828-4153-98CD-20B89F7A136A}">
      <dgm:prSet phldrT="[Text]"/>
      <dgm:spPr/>
      <dgm:t>
        <a:bodyPr/>
        <a:lstStyle/>
        <a:p>
          <a:r>
            <a:rPr lang="nl-BE" dirty="0" err="1" smtClean="0"/>
            <a:t>Governance</a:t>
          </a:r>
          <a:r>
            <a:rPr lang="nl-BE" dirty="0" smtClean="0"/>
            <a:t> door stakeholders</a:t>
          </a:r>
          <a:endParaRPr lang="fr-BE" dirty="0"/>
        </a:p>
      </dgm:t>
    </dgm:pt>
    <dgm:pt modelId="{88326B70-7B6C-49F7-972F-A2F460418F55}" type="parTrans" cxnId="{C5630A1E-1E2C-4A63-9C70-FA8F84AEE883}">
      <dgm:prSet/>
      <dgm:spPr/>
      <dgm:t>
        <a:bodyPr/>
        <a:lstStyle/>
        <a:p>
          <a:endParaRPr lang="fr-BE"/>
        </a:p>
      </dgm:t>
    </dgm:pt>
    <dgm:pt modelId="{20C83D99-F59A-4F7F-A1D3-180936A27E93}" type="sibTrans" cxnId="{C5630A1E-1E2C-4A63-9C70-FA8F84AEE883}">
      <dgm:prSet/>
      <dgm:spPr/>
      <dgm:t>
        <a:bodyPr/>
        <a:lstStyle/>
        <a:p>
          <a:endParaRPr lang="fr-BE"/>
        </a:p>
      </dgm:t>
    </dgm:pt>
    <dgm:pt modelId="{2732061F-60D4-4AAC-BF06-565455037875}">
      <dgm:prSet phldrT="[Text]"/>
      <dgm:spPr/>
      <dgm:t>
        <a:bodyPr/>
        <a:lstStyle/>
        <a:p>
          <a:r>
            <a:rPr lang="nl-BE" dirty="0" smtClean="0"/>
            <a:t>Ketenproces-optimalisatie</a:t>
          </a:r>
          <a:endParaRPr lang="fr-BE" dirty="0"/>
        </a:p>
      </dgm:t>
    </dgm:pt>
    <dgm:pt modelId="{585A1A77-DB41-4BF4-8992-1464D0316A6E}" type="parTrans" cxnId="{B105418D-4E1E-47D3-B03E-F301CD0F78D2}">
      <dgm:prSet/>
      <dgm:spPr/>
      <dgm:t>
        <a:bodyPr/>
        <a:lstStyle/>
        <a:p>
          <a:endParaRPr lang="fr-BE"/>
        </a:p>
      </dgm:t>
    </dgm:pt>
    <dgm:pt modelId="{71405F9A-273A-4D9C-91F3-EE7366A9FB3A}" type="sibTrans" cxnId="{B105418D-4E1E-47D3-B03E-F301CD0F78D2}">
      <dgm:prSet/>
      <dgm:spPr/>
      <dgm:t>
        <a:bodyPr/>
        <a:lstStyle/>
        <a:p>
          <a:endParaRPr lang="fr-BE"/>
        </a:p>
      </dgm:t>
    </dgm:pt>
    <dgm:pt modelId="{C16D4086-A664-4AF3-B15F-42469209BD70}">
      <dgm:prSet phldrT="[Text]"/>
      <dgm:spPr/>
      <dgm:t>
        <a:bodyPr/>
        <a:lstStyle/>
        <a:p>
          <a:r>
            <a:rPr lang="nl-BE" dirty="0" smtClean="0"/>
            <a:t>Goede ICT-architectuur</a:t>
          </a:r>
          <a:endParaRPr lang="fr-BE" dirty="0"/>
        </a:p>
      </dgm:t>
    </dgm:pt>
    <dgm:pt modelId="{AF37D2D1-F830-4402-87C1-8B9C4D47438C}" type="parTrans" cxnId="{053D4338-28E0-48D5-A333-274F8119ED08}">
      <dgm:prSet/>
      <dgm:spPr/>
      <dgm:t>
        <a:bodyPr/>
        <a:lstStyle/>
        <a:p>
          <a:endParaRPr lang="fr-BE"/>
        </a:p>
      </dgm:t>
    </dgm:pt>
    <dgm:pt modelId="{4D4E7F07-66D9-4EDF-8730-98DE4E1BED72}" type="sibTrans" cxnId="{053D4338-28E0-48D5-A333-274F8119ED08}">
      <dgm:prSet/>
      <dgm:spPr/>
      <dgm:t>
        <a:bodyPr/>
        <a:lstStyle/>
        <a:p>
          <a:endParaRPr lang="fr-BE"/>
        </a:p>
      </dgm:t>
    </dgm:pt>
    <dgm:pt modelId="{001419BD-3FBB-4C19-A8F9-39644EFC0419}">
      <dgm:prSet phldrT="[Text]"/>
      <dgm:spPr/>
      <dgm:t>
        <a:bodyPr/>
        <a:lstStyle/>
        <a:p>
          <a:r>
            <a:rPr lang="nl-BE" dirty="0" smtClean="0"/>
            <a:t>Regelmatige oplevering</a:t>
          </a:r>
          <a:endParaRPr lang="fr-BE" dirty="0"/>
        </a:p>
      </dgm:t>
    </dgm:pt>
    <dgm:pt modelId="{E6DB788C-925E-4DD8-ABF9-3D1A43F70C66}" type="parTrans" cxnId="{13615A77-D408-4F8F-BE1E-E3FE8E2103B3}">
      <dgm:prSet/>
      <dgm:spPr/>
      <dgm:t>
        <a:bodyPr/>
        <a:lstStyle/>
        <a:p>
          <a:endParaRPr lang="fr-BE"/>
        </a:p>
      </dgm:t>
    </dgm:pt>
    <dgm:pt modelId="{5C4AC055-5C93-4001-844D-7B260E9F594E}" type="sibTrans" cxnId="{13615A77-D408-4F8F-BE1E-E3FE8E2103B3}">
      <dgm:prSet/>
      <dgm:spPr/>
      <dgm:t>
        <a:bodyPr/>
        <a:lstStyle/>
        <a:p>
          <a:endParaRPr lang="fr-BE"/>
        </a:p>
      </dgm:t>
    </dgm:pt>
    <dgm:pt modelId="{9CC3F7D1-8578-41FC-B1CA-CDBC9CAEFF5A}">
      <dgm:prSet phldrT="[Text]"/>
      <dgm:spPr/>
      <dgm:t>
        <a:bodyPr/>
        <a:lstStyle/>
        <a:p>
          <a:r>
            <a:rPr lang="nl-BE" dirty="0" smtClean="0"/>
            <a:t>Beheer van voortdurende verbetering</a:t>
          </a:r>
          <a:endParaRPr lang="fr-BE" dirty="0"/>
        </a:p>
      </dgm:t>
    </dgm:pt>
    <dgm:pt modelId="{FBA183EC-0933-4F69-9E06-BEC2320DC091}" type="parTrans" cxnId="{17F9C003-7370-40C1-868D-D6D403D49914}">
      <dgm:prSet/>
      <dgm:spPr/>
      <dgm:t>
        <a:bodyPr/>
        <a:lstStyle/>
        <a:p>
          <a:endParaRPr lang="fr-BE"/>
        </a:p>
      </dgm:t>
    </dgm:pt>
    <dgm:pt modelId="{FD433029-7FA4-476E-A678-7FF3A1D6127F}" type="sibTrans" cxnId="{17F9C003-7370-40C1-868D-D6D403D49914}">
      <dgm:prSet/>
      <dgm:spPr/>
      <dgm:t>
        <a:bodyPr/>
        <a:lstStyle/>
        <a:p>
          <a:endParaRPr lang="fr-BE"/>
        </a:p>
      </dgm:t>
    </dgm:pt>
    <dgm:pt modelId="{F152C000-31F6-4665-A9D9-93BCB38C0CCD}" type="pres">
      <dgm:prSet presAssocID="{64BE70E2-86EC-42A2-BB8B-18391CE722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8A1B5F8-8082-4153-A0FE-03C98D6D8706}" type="pres">
      <dgm:prSet presAssocID="{64BE70E2-86EC-42A2-BB8B-18391CE72235}" presName="cycle" presStyleCnt="0"/>
      <dgm:spPr/>
      <dgm:t>
        <a:bodyPr/>
        <a:lstStyle/>
        <a:p>
          <a:endParaRPr lang="en-US"/>
        </a:p>
      </dgm:t>
    </dgm:pt>
    <dgm:pt modelId="{A33145EF-5E47-446F-A244-E32FE8FDFBCA}" type="pres">
      <dgm:prSet presAssocID="{8C6574DE-6828-4153-98CD-20B89F7A136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DC04B2-9D68-423C-8FD3-9A1E74D0DE24}" type="pres">
      <dgm:prSet presAssocID="{20C83D99-F59A-4F7F-A1D3-180936A27E93}" presName="sibTransFirstNode" presStyleLbl="bgShp" presStyleIdx="0" presStyleCnt="1"/>
      <dgm:spPr/>
      <dgm:t>
        <a:bodyPr/>
        <a:lstStyle/>
        <a:p>
          <a:endParaRPr lang="fr-BE"/>
        </a:p>
      </dgm:t>
    </dgm:pt>
    <dgm:pt modelId="{1AD78786-0837-4AB1-A454-AABB05718F99}" type="pres">
      <dgm:prSet presAssocID="{2732061F-60D4-4AAC-BF06-56545503787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F2AA91E-AE35-48F9-ACE6-C949F81C73B1}" type="pres">
      <dgm:prSet presAssocID="{C16D4086-A664-4AF3-B15F-42469209BD7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18C6869-5F93-4570-834D-69929E5A1F3B}" type="pres">
      <dgm:prSet presAssocID="{001419BD-3FBB-4C19-A8F9-39644EFC041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8FF082F-3474-40E7-86AC-39F95B3D0B73}" type="pres">
      <dgm:prSet presAssocID="{9CC3F7D1-8578-41FC-B1CA-CDBC9CAEFF5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CF2B5ED-9CC6-41AE-B9E6-BD076C2D4209}" type="presOf" srcId="{2732061F-60D4-4AAC-BF06-565455037875}" destId="{1AD78786-0837-4AB1-A454-AABB05718F99}" srcOrd="0" destOrd="0" presId="urn:microsoft.com/office/officeart/2005/8/layout/cycle3"/>
    <dgm:cxn modelId="{B105418D-4E1E-47D3-B03E-F301CD0F78D2}" srcId="{64BE70E2-86EC-42A2-BB8B-18391CE72235}" destId="{2732061F-60D4-4AAC-BF06-565455037875}" srcOrd="1" destOrd="0" parTransId="{585A1A77-DB41-4BF4-8992-1464D0316A6E}" sibTransId="{71405F9A-273A-4D9C-91F3-EE7366A9FB3A}"/>
    <dgm:cxn modelId="{E1ED88B4-9C20-450A-B597-12BAD527ECE0}" type="presOf" srcId="{C16D4086-A664-4AF3-B15F-42469209BD70}" destId="{FF2AA91E-AE35-48F9-ACE6-C949F81C73B1}" srcOrd="0" destOrd="0" presId="urn:microsoft.com/office/officeart/2005/8/layout/cycle3"/>
    <dgm:cxn modelId="{50671FDE-190B-4C2D-B650-181660E9BF03}" type="presOf" srcId="{20C83D99-F59A-4F7F-A1D3-180936A27E93}" destId="{B6DC04B2-9D68-423C-8FD3-9A1E74D0DE24}" srcOrd="0" destOrd="0" presId="urn:microsoft.com/office/officeart/2005/8/layout/cycle3"/>
    <dgm:cxn modelId="{13615A77-D408-4F8F-BE1E-E3FE8E2103B3}" srcId="{64BE70E2-86EC-42A2-BB8B-18391CE72235}" destId="{001419BD-3FBB-4C19-A8F9-39644EFC0419}" srcOrd="3" destOrd="0" parTransId="{E6DB788C-925E-4DD8-ABF9-3D1A43F70C66}" sibTransId="{5C4AC055-5C93-4001-844D-7B260E9F594E}"/>
    <dgm:cxn modelId="{053D4338-28E0-48D5-A333-274F8119ED08}" srcId="{64BE70E2-86EC-42A2-BB8B-18391CE72235}" destId="{C16D4086-A664-4AF3-B15F-42469209BD70}" srcOrd="2" destOrd="0" parTransId="{AF37D2D1-F830-4402-87C1-8B9C4D47438C}" sibTransId="{4D4E7F07-66D9-4EDF-8730-98DE4E1BED72}"/>
    <dgm:cxn modelId="{3554FB33-4DEA-443A-82F3-009A9115F724}" type="presOf" srcId="{9CC3F7D1-8578-41FC-B1CA-CDBC9CAEFF5A}" destId="{68FF082F-3474-40E7-86AC-39F95B3D0B73}" srcOrd="0" destOrd="0" presId="urn:microsoft.com/office/officeart/2005/8/layout/cycle3"/>
    <dgm:cxn modelId="{C5630A1E-1E2C-4A63-9C70-FA8F84AEE883}" srcId="{64BE70E2-86EC-42A2-BB8B-18391CE72235}" destId="{8C6574DE-6828-4153-98CD-20B89F7A136A}" srcOrd="0" destOrd="0" parTransId="{88326B70-7B6C-49F7-972F-A2F460418F55}" sibTransId="{20C83D99-F59A-4F7F-A1D3-180936A27E93}"/>
    <dgm:cxn modelId="{17F9C003-7370-40C1-868D-D6D403D49914}" srcId="{64BE70E2-86EC-42A2-BB8B-18391CE72235}" destId="{9CC3F7D1-8578-41FC-B1CA-CDBC9CAEFF5A}" srcOrd="4" destOrd="0" parTransId="{FBA183EC-0933-4F69-9E06-BEC2320DC091}" sibTransId="{FD433029-7FA4-476E-A678-7FF3A1D6127F}"/>
    <dgm:cxn modelId="{2CC5A108-6977-4FC8-A318-2D9C88F05974}" type="presOf" srcId="{64BE70E2-86EC-42A2-BB8B-18391CE72235}" destId="{F152C000-31F6-4665-A9D9-93BCB38C0CCD}" srcOrd="0" destOrd="0" presId="urn:microsoft.com/office/officeart/2005/8/layout/cycle3"/>
    <dgm:cxn modelId="{1D9108CF-F282-46DD-A3BC-4454BC3E0388}" type="presOf" srcId="{8C6574DE-6828-4153-98CD-20B89F7A136A}" destId="{A33145EF-5E47-446F-A244-E32FE8FDFBCA}" srcOrd="0" destOrd="0" presId="urn:microsoft.com/office/officeart/2005/8/layout/cycle3"/>
    <dgm:cxn modelId="{DA2BD579-905E-4976-A760-3BEFD87A0FD2}" type="presOf" srcId="{001419BD-3FBB-4C19-A8F9-39644EFC0419}" destId="{C18C6869-5F93-4570-834D-69929E5A1F3B}" srcOrd="0" destOrd="0" presId="urn:microsoft.com/office/officeart/2005/8/layout/cycle3"/>
    <dgm:cxn modelId="{1CC4E5AE-4BE9-4CFF-9DF4-2E3D409EE117}" type="presParOf" srcId="{F152C000-31F6-4665-A9D9-93BCB38C0CCD}" destId="{F8A1B5F8-8082-4153-A0FE-03C98D6D8706}" srcOrd="0" destOrd="0" presId="urn:microsoft.com/office/officeart/2005/8/layout/cycle3"/>
    <dgm:cxn modelId="{160ACB19-FDB6-4696-99D6-1E3D22CCD44A}" type="presParOf" srcId="{F8A1B5F8-8082-4153-A0FE-03C98D6D8706}" destId="{A33145EF-5E47-446F-A244-E32FE8FDFBCA}" srcOrd="0" destOrd="0" presId="urn:microsoft.com/office/officeart/2005/8/layout/cycle3"/>
    <dgm:cxn modelId="{D9175DA0-C2BA-4A4C-BA12-B4CC4434B7C6}" type="presParOf" srcId="{F8A1B5F8-8082-4153-A0FE-03C98D6D8706}" destId="{B6DC04B2-9D68-423C-8FD3-9A1E74D0DE24}" srcOrd="1" destOrd="0" presId="urn:microsoft.com/office/officeart/2005/8/layout/cycle3"/>
    <dgm:cxn modelId="{DE9FB06B-38E2-4CCB-A38B-83F4A7388F15}" type="presParOf" srcId="{F8A1B5F8-8082-4153-A0FE-03C98D6D8706}" destId="{1AD78786-0837-4AB1-A454-AABB05718F99}" srcOrd="2" destOrd="0" presId="urn:microsoft.com/office/officeart/2005/8/layout/cycle3"/>
    <dgm:cxn modelId="{1EFED2C2-87F7-4E51-92BB-E1C18A0167F7}" type="presParOf" srcId="{F8A1B5F8-8082-4153-A0FE-03C98D6D8706}" destId="{FF2AA91E-AE35-48F9-ACE6-C949F81C73B1}" srcOrd="3" destOrd="0" presId="urn:microsoft.com/office/officeart/2005/8/layout/cycle3"/>
    <dgm:cxn modelId="{2255385E-E173-4CC4-A529-FC93D4F3488E}" type="presParOf" srcId="{F8A1B5F8-8082-4153-A0FE-03C98D6D8706}" destId="{C18C6869-5F93-4570-834D-69929E5A1F3B}" srcOrd="4" destOrd="0" presId="urn:microsoft.com/office/officeart/2005/8/layout/cycle3"/>
    <dgm:cxn modelId="{0494ADF1-B7E9-414F-82BE-F1CD3AFE438F}" type="presParOf" srcId="{F8A1B5F8-8082-4153-A0FE-03C98D6D8706}" destId="{68FF082F-3474-40E7-86AC-39F95B3D0B7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EC770-3E2B-46C7-AAB1-71DD734BBCF3}">
      <dsp:nvSpPr>
        <dsp:cNvPr id="0" name=""/>
        <dsp:cNvSpPr/>
      </dsp:nvSpPr>
      <dsp:spPr>
        <a:xfrm rot="21300000">
          <a:off x="26520" y="2137097"/>
          <a:ext cx="8589308" cy="98360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67AC5-BEF2-45A6-A54D-E268FC39CCCA}">
      <dsp:nvSpPr>
        <dsp:cNvPr id="0" name=""/>
        <dsp:cNvSpPr/>
      </dsp:nvSpPr>
      <dsp:spPr>
        <a:xfrm>
          <a:off x="1037082" y="262890"/>
          <a:ext cx="2592705" cy="210312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3BB64-3112-4468-B95C-541F3247B979}">
      <dsp:nvSpPr>
        <dsp:cNvPr id="0" name=""/>
        <dsp:cNvSpPr/>
      </dsp:nvSpPr>
      <dsp:spPr>
        <a:xfrm>
          <a:off x="4410350" y="485224"/>
          <a:ext cx="3760182" cy="220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400" kern="1200" dirty="0" smtClean="0"/>
            <a:t>Toegevoegde waarde</a:t>
          </a:r>
          <a:endParaRPr lang="fr-BE" sz="4400" kern="1200" dirty="0"/>
        </a:p>
      </dsp:txBody>
      <dsp:txXfrm>
        <a:off x="4410350" y="485224"/>
        <a:ext cx="3760182" cy="2208276"/>
      </dsp:txXfrm>
    </dsp:sp>
    <dsp:sp modelId="{E0B4EF57-561C-4399-8048-1022F5FB7973}">
      <dsp:nvSpPr>
        <dsp:cNvPr id="0" name=""/>
        <dsp:cNvSpPr/>
      </dsp:nvSpPr>
      <dsp:spPr>
        <a:xfrm>
          <a:off x="5012563" y="2891790"/>
          <a:ext cx="2592705" cy="210312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CFE2E-3DCC-43C7-B29E-0626DA62895D}">
      <dsp:nvSpPr>
        <dsp:cNvPr id="0" name=""/>
        <dsp:cNvSpPr/>
      </dsp:nvSpPr>
      <dsp:spPr>
        <a:xfrm>
          <a:off x="969132" y="2824456"/>
          <a:ext cx="2765552" cy="121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400" kern="1200" dirty="0" smtClean="0"/>
            <a:t>Kosten</a:t>
          </a:r>
          <a:endParaRPr lang="fr-BE" sz="4400" kern="1200" dirty="0"/>
        </a:p>
      </dsp:txBody>
      <dsp:txXfrm>
        <a:off x="969132" y="2824456"/>
        <a:ext cx="2765552" cy="1214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C04B2-9D68-423C-8FD3-9A1E74D0DE24}">
      <dsp:nvSpPr>
        <dsp:cNvPr id="0" name=""/>
        <dsp:cNvSpPr/>
      </dsp:nvSpPr>
      <dsp:spPr>
        <a:xfrm>
          <a:off x="1012880" y="-28470"/>
          <a:ext cx="4826608" cy="4826608"/>
        </a:xfrm>
        <a:prstGeom prst="circularArrow">
          <a:avLst>
            <a:gd name="adj1" fmla="val 5544"/>
            <a:gd name="adj2" fmla="val 330680"/>
            <a:gd name="adj3" fmla="val 13794753"/>
            <a:gd name="adj4" fmla="val 17374516"/>
            <a:gd name="adj5" fmla="val 575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145EF-5E47-446F-A244-E32FE8FDFBCA}">
      <dsp:nvSpPr>
        <dsp:cNvPr id="0" name=""/>
        <dsp:cNvSpPr/>
      </dsp:nvSpPr>
      <dsp:spPr>
        <a:xfrm>
          <a:off x="2305313" y="733"/>
          <a:ext cx="2241742" cy="112087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err="1" smtClean="0"/>
            <a:t>Governance</a:t>
          </a:r>
          <a:r>
            <a:rPr lang="nl-BE" sz="2000" kern="1200" dirty="0" smtClean="0"/>
            <a:t> door stakeholders</a:t>
          </a:r>
          <a:endParaRPr lang="fr-BE" sz="2000" kern="1200" dirty="0"/>
        </a:p>
      </dsp:txBody>
      <dsp:txXfrm>
        <a:off x="2360029" y="55449"/>
        <a:ext cx="2132310" cy="1011439"/>
      </dsp:txXfrm>
    </dsp:sp>
    <dsp:sp modelId="{1AD78786-0837-4AB1-A454-AABB05718F99}">
      <dsp:nvSpPr>
        <dsp:cNvPr id="0" name=""/>
        <dsp:cNvSpPr/>
      </dsp:nvSpPr>
      <dsp:spPr>
        <a:xfrm>
          <a:off x="4262830" y="1422952"/>
          <a:ext cx="2241742" cy="1120871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Ketenproces-optimalisatie</a:t>
          </a:r>
          <a:endParaRPr lang="fr-BE" sz="2000" kern="1200" dirty="0"/>
        </a:p>
      </dsp:txBody>
      <dsp:txXfrm>
        <a:off x="4317546" y="1477668"/>
        <a:ext cx="2132310" cy="1011439"/>
      </dsp:txXfrm>
    </dsp:sp>
    <dsp:sp modelId="{FF2AA91E-AE35-48F9-ACE6-C949F81C73B1}">
      <dsp:nvSpPr>
        <dsp:cNvPr id="0" name=""/>
        <dsp:cNvSpPr/>
      </dsp:nvSpPr>
      <dsp:spPr>
        <a:xfrm>
          <a:off x="3515125" y="3724151"/>
          <a:ext cx="2241742" cy="1120871"/>
        </a:xfrm>
        <a:prstGeom prst="roundRect">
          <a:avLst/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Goede ICT-architectuur</a:t>
          </a:r>
          <a:endParaRPr lang="fr-BE" sz="2000" kern="1200" dirty="0"/>
        </a:p>
      </dsp:txBody>
      <dsp:txXfrm>
        <a:off x="3569841" y="3778867"/>
        <a:ext cx="2132310" cy="1011439"/>
      </dsp:txXfrm>
    </dsp:sp>
    <dsp:sp modelId="{C18C6869-5F93-4570-834D-69929E5A1F3B}">
      <dsp:nvSpPr>
        <dsp:cNvPr id="0" name=""/>
        <dsp:cNvSpPr/>
      </dsp:nvSpPr>
      <dsp:spPr>
        <a:xfrm>
          <a:off x="1095501" y="3724151"/>
          <a:ext cx="2241742" cy="1120871"/>
        </a:xfrm>
        <a:prstGeom prst="roundRect">
          <a:avLst/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Regelmatige oplevering</a:t>
          </a:r>
          <a:endParaRPr lang="fr-BE" sz="2000" kern="1200" dirty="0"/>
        </a:p>
      </dsp:txBody>
      <dsp:txXfrm>
        <a:off x="1150217" y="3778867"/>
        <a:ext cx="2132310" cy="1011439"/>
      </dsp:txXfrm>
    </dsp:sp>
    <dsp:sp modelId="{68FF082F-3474-40E7-86AC-39F95B3D0B73}">
      <dsp:nvSpPr>
        <dsp:cNvPr id="0" name=""/>
        <dsp:cNvSpPr/>
      </dsp:nvSpPr>
      <dsp:spPr>
        <a:xfrm>
          <a:off x="347796" y="1422952"/>
          <a:ext cx="2241742" cy="1120871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Beheer van voortdurende verbetering</a:t>
          </a:r>
          <a:endParaRPr lang="fr-BE" sz="2000" kern="1200" dirty="0"/>
        </a:p>
      </dsp:txBody>
      <dsp:txXfrm>
        <a:off x="402512" y="1477668"/>
        <a:ext cx="2132310" cy="1011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F5C68-4914-431B-AEBE-E42DC3FAF1DF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3FB86-E987-4371-BB1B-38A8EBA74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7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BF793E-1753-4E18-9226-A1F1EF1E8A75}" type="datetimeFigureOut">
              <a:rPr lang="en-US"/>
              <a:pPr>
                <a:defRPr/>
              </a:pPr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164FA4-D929-4BC1-AA33-170443418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85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5127" indent="-28683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7335" indent="-229147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7230" indent="-23074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5523" indent="-229147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7021" indent="-229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8518" indent="-229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0016" indent="-229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1514" indent="-229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50BE82-54F3-48DA-A21C-1770B0A4D2F0}" type="slidenum">
              <a:rPr lang="nl-NL" altLang="en-US" sz="1200"/>
              <a:pPr/>
              <a:t>18</a:t>
            </a:fld>
            <a:endParaRPr lang="nl-NL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VRF = Virtual Routing &amp; Forwarding  (</a:t>
            </a:r>
            <a:r>
              <a:rPr lang="en-US" dirty="0" err="1" smtClean="0"/>
              <a:t>geisoleerde</a:t>
            </a:r>
            <a:r>
              <a:rPr lang="en-US" dirty="0" smtClean="0"/>
              <a:t> </a:t>
            </a:r>
            <a:r>
              <a:rPr lang="en-US" dirty="0" err="1" smtClean="0"/>
              <a:t>netwerken</a:t>
            </a:r>
            <a:r>
              <a:rPr lang="en-US" dirty="0" smtClean="0"/>
              <a:t>); SDI</a:t>
            </a:r>
            <a:r>
              <a:rPr lang="en-US" baseline="0" dirty="0" smtClean="0"/>
              <a:t> = </a:t>
            </a:r>
            <a:r>
              <a:rPr lang="en-US" dirty="0" smtClean="0"/>
              <a:t>Software Defined Infrastructure; SDS = Software Defined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93B8B-302B-453F-9C4A-4862682967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007225" y="5732463"/>
            <a:ext cx="21336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8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78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71B662-E07F-4B45-AF7C-5436FF003EC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1" y="67842"/>
            <a:ext cx="565716" cy="56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7409" y="12184"/>
            <a:ext cx="550746" cy="5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" y="6529719"/>
            <a:ext cx="981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9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8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B65875-776A-41D9-9966-017BA1FD4E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3900" y="6489700"/>
            <a:ext cx="750888" cy="365125"/>
          </a:xfrm>
          <a:prstGeom prst="rect">
            <a:avLst/>
          </a:prstGeom>
        </p:spPr>
        <p:txBody>
          <a:bodyPr/>
          <a:lstStyle/>
          <a:p>
            <a:fld id="{D9A25E61-774C-4DA4-A539-84180FDE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4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6" r:id="rId3"/>
    <p:sldLayoutId id="214748382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710616"/>
            <a:ext cx="7772400" cy="1470025"/>
          </a:xfrm>
        </p:spPr>
        <p:txBody>
          <a:bodyPr/>
          <a:lstStyle/>
          <a:p>
            <a:pPr algn="ctr"/>
            <a:r>
              <a:rPr lang="fr-BE" sz="4800" dirty="0" err="1" smtClean="0"/>
              <a:t>Slim</a:t>
            </a:r>
            <a:r>
              <a:rPr lang="fr-BE" sz="4800" dirty="0" smtClean="0"/>
              <a:t> </a:t>
            </a:r>
            <a:r>
              <a:rPr lang="fr-BE" sz="4800" dirty="0" err="1" smtClean="0"/>
              <a:t>besparen</a:t>
            </a:r>
            <a:r>
              <a:rPr lang="fr-BE" sz="4800" dirty="0" smtClean="0"/>
              <a:t>: </a:t>
            </a:r>
            <a:r>
              <a:rPr lang="fr-BE" sz="4800" dirty="0" err="1" smtClean="0"/>
              <a:t>enkele</a:t>
            </a:r>
            <a:r>
              <a:rPr lang="fr-BE" sz="4800" dirty="0" smtClean="0"/>
              <a:t> </a:t>
            </a:r>
            <a:r>
              <a:rPr lang="fr-BE" sz="4800" dirty="0" err="1" smtClean="0"/>
              <a:t>ideeën</a:t>
            </a:r>
            <a:endParaRPr lang="en-GB" sz="4800" dirty="0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262656" y="4059962"/>
            <a:ext cx="38877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endParaRPr lang="nl-BE" sz="1600" dirty="0">
              <a:solidFill>
                <a:srgbClr val="0D0D0D"/>
              </a:solidFill>
            </a:endParaRPr>
          </a:p>
          <a:p>
            <a:r>
              <a:rPr lang="nl-BE" sz="1600" dirty="0" smtClean="0"/>
              <a:t>frank.robben@mail.fgov.be </a:t>
            </a:r>
            <a:endParaRPr lang="nl-BE" sz="1600" dirty="0"/>
          </a:p>
          <a:p>
            <a:endParaRPr lang="nl-BE" sz="1600" dirty="0" smtClean="0">
              <a:sym typeface="Arial" pitchFamily="34" charset="0"/>
            </a:endParaRPr>
          </a:p>
          <a:p>
            <a:r>
              <a:rPr lang="nl-BE" sz="1600" dirty="0" smtClean="0">
                <a:sym typeface="Arial" pitchFamily="34" charset="0"/>
              </a:rPr>
              <a:t>@FrRobben</a:t>
            </a:r>
            <a:endParaRPr lang="nl-BE" sz="1600" dirty="0">
              <a:sym typeface="Arial" pitchFamily="34" charset="0"/>
            </a:endParaRPr>
          </a:p>
          <a:p>
            <a:r>
              <a:rPr lang="nl-BE" sz="1600" dirty="0" smtClean="0">
                <a:sym typeface="Arial" pitchFamily="34" charset="0"/>
              </a:rPr>
              <a:t>http</a:t>
            </a:r>
            <a:r>
              <a:rPr lang="nl-BE" sz="1600" dirty="0">
                <a:sym typeface="Arial" pitchFamily="34" charset="0"/>
              </a:rPr>
              <a:t>://www.ksz.fgov.be</a:t>
            </a:r>
          </a:p>
          <a:p>
            <a:r>
              <a:rPr lang="nl-BE" sz="1600" dirty="0" smtClean="0">
                <a:sym typeface="Arial" pitchFamily="34" charset="0"/>
              </a:rPr>
              <a:t>https</a:t>
            </a:r>
            <a:r>
              <a:rPr lang="nl-BE" sz="1600" dirty="0">
                <a:sym typeface="Arial" pitchFamily="34" charset="0"/>
              </a:rPr>
              <a:t>://www.ehealth.fgov.be</a:t>
            </a:r>
          </a:p>
          <a:p>
            <a:r>
              <a:rPr lang="nl-BE" sz="1600" dirty="0" smtClean="0">
                <a:sym typeface="Arial" pitchFamily="34" charset="0"/>
              </a:rPr>
              <a:t>http://www.smals.be</a:t>
            </a:r>
          </a:p>
          <a:p>
            <a:r>
              <a:rPr lang="nl-BE" sz="1600" dirty="0" smtClean="0">
                <a:sym typeface="Arial" pitchFamily="34" charset="0"/>
              </a:rPr>
              <a:t>http</a:t>
            </a:r>
            <a:r>
              <a:rPr lang="nl-BE" sz="1600" dirty="0">
                <a:sym typeface="Arial" pitchFamily="34" charset="0"/>
              </a:rPr>
              <a:t>://www.frankrobben.be</a:t>
            </a:r>
            <a:endParaRPr lang="nl-BE" sz="1600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881656" y="5012104"/>
            <a:ext cx="397733" cy="912879"/>
            <a:chOff x="4406900" y="3629091"/>
            <a:chExt cx="397733" cy="913287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914" y="266183"/>
            <a:ext cx="3600400" cy="304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667" y="42012"/>
            <a:ext cx="623128" cy="6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" y="43561"/>
            <a:ext cx="1346199" cy="53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6451600"/>
            <a:ext cx="983192" cy="2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7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fr-FR" dirty="0"/>
              <a:t>Model Henderson &amp; </a:t>
            </a:r>
            <a:r>
              <a:rPr lang="nl-BE" altLang="fr-FR" dirty="0" err="1"/>
              <a:t>Venkatraman</a:t>
            </a:r>
            <a:endParaRPr lang="fr-BE" dirty="0"/>
          </a:p>
        </p:txBody>
      </p:sp>
      <p:pic>
        <p:nvPicPr>
          <p:cNvPr id="1026" name="Picture 2" descr="Deze powerpoint afbeelding afbeeldingen figuur figuren &#10;            bevat: ICT IT PUSH PERSPECTIEF STRATEGIE HENDERSON VENKATRAMAN ICT MANAGEMEN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9" y="1286931"/>
            <a:ext cx="7950268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5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Soorten verspilling </a:t>
            </a:r>
            <a:r>
              <a:rPr lang="nl-BE" sz="2000" dirty="0" smtClean="0"/>
              <a:t>(1/3)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347411"/>
              </p:ext>
            </p:extLst>
          </p:nvPr>
        </p:nvGraphicFramePr>
        <p:xfrm>
          <a:off x="250825" y="1341438"/>
          <a:ext cx="8642349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997"/>
                <a:gridCol w="2404534"/>
                <a:gridCol w="3564818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Verspilling</a:t>
                      </a:r>
                      <a:r>
                        <a:rPr lang="nl-BE" baseline="0" dirty="0" smtClean="0"/>
                        <a:t> door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Ten</a:t>
                      </a:r>
                      <a:r>
                        <a:rPr lang="nl-BE" baseline="0" dirty="0" smtClean="0"/>
                        <a:t> gevolge van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Voorbeeld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Overproductie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Te vroeg of meer</a:t>
                      </a:r>
                      <a:r>
                        <a:rPr lang="nl-BE" baseline="0" dirty="0" smtClean="0"/>
                        <a:t> dan nodig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automatisch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verzenden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nodig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afdrukken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indien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nodig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vooraleer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nodig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verwerken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vooraleer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nodig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volgende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stap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Uitval productie (defecten)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Fouten of onvoldoende beheerde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smtClean="0"/>
                        <a:t>risico’s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Foute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gegevensinvoer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Uitval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onderdelen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verwerkingsproces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Voorraad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Te</a:t>
                      </a:r>
                      <a:r>
                        <a:rPr lang="nl-BE" baseline="0" dirty="0" smtClean="0"/>
                        <a:t> veel informatie/materiaal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Onbehandelde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bestanden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documenten</a:t>
                      </a:r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Overmatig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verzonden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promotiemateriaal</a:t>
                      </a:r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Meer ICT-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capaciteit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/devices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nodig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3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Soorten verspilling </a:t>
            </a:r>
            <a:r>
              <a:rPr lang="nl-BE" sz="2000" dirty="0" smtClean="0"/>
              <a:t>(2/3)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511795"/>
              </p:ext>
            </p:extLst>
          </p:nvPr>
        </p:nvGraphicFramePr>
        <p:xfrm>
          <a:off x="250825" y="1341438"/>
          <a:ext cx="8642349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997"/>
                <a:gridCol w="2404534"/>
                <a:gridCol w="3564818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Verspilling</a:t>
                      </a:r>
                      <a:r>
                        <a:rPr lang="nl-BE" baseline="0" dirty="0" smtClean="0"/>
                        <a:t> door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Ten</a:t>
                      </a:r>
                      <a:r>
                        <a:rPr lang="nl-BE" baseline="0" dirty="0" smtClean="0"/>
                        <a:t> gevolge van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Voorbeeld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Inefficiënte</a:t>
                      </a:r>
                      <a:r>
                        <a:rPr lang="nl-BE" baseline="0" dirty="0" smtClean="0"/>
                        <a:t> uitvoering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Te complexe processen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veel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onjuiste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gegevensinzameling</a:t>
                      </a:r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Onnodige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processtappen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goedkeuringen</a:t>
                      </a:r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veel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personen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betrokken</a:t>
                      </a:r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Onnodige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rapportering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Transport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veel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verplaatsing</a:t>
                      </a:r>
                      <a:r>
                        <a:rPr lang="en-US" dirty="0" smtClean="0"/>
                        <a:t> van </a:t>
                      </a:r>
                      <a:r>
                        <a:rPr lang="en-US" dirty="0" err="1" smtClean="0"/>
                        <a:t>informatie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materiaal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Onnodige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fysische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verplaatsing</a:t>
                      </a:r>
                      <a:r>
                        <a:rPr lang="en-US" dirty="0" smtClean="0"/>
                        <a:t> van </a:t>
                      </a:r>
                      <a:r>
                        <a:rPr lang="en-US" dirty="0" err="1" smtClean="0"/>
                        <a:t>materiaal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Onnodige</a:t>
                      </a:r>
                      <a:r>
                        <a:rPr lang="en-US" dirty="0" smtClean="0"/>
                        <a:t> mail-attachments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veel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papieren</a:t>
                      </a:r>
                      <a:r>
                        <a:rPr lang="en-US" dirty="0" smtClean="0"/>
                        <a:t> post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Bewegen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Verplaatsing</a:t>
                      </a:r>
                      <a:r>
                        <a:rPr lang="en-US" baseline="0" dirty="0" smtClean="0"/>
                        <a:t> van </a:t>
                      </a:r>
                      <a:r>
                        <a:rPr lang="en-US" baseline="0" dirty="0" err="1" smtClean="0"/>
                        <a:t>medewerkers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zonder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toegevoegde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waarde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veel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vergaderen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met </a:t>
                      </a:r>
                      <a:r>
                        <a:rPr lang="en-US" dirty="0" err="1" smtClean="0"/>
                        <a:t>fysische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verplaatsing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Onnodig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afdrukken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veel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opzoeken</a:t>
                      </a:r>
                      <a:r>
                        <a:rPr lang="en-US" baseline="0" dirty="0" smtClean="0"/>
                        <a:t> van </a:t>
                      </a:r>
                      <a:r>
                        <a:rPr lang="en-US" baseline="0" dirty="0" err="1" smtClean="0"/>
                        <a:t>informatie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materiaal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3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Soorten verspilling </a:t>
            </a:r>
            <a:r>
              <a:rPr lang="nl-BE" sz="2000" dirty="0" smtClean="0"/>
              <a:t>(3/3)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645581"/>
              </p:ext>
            </p:extLst>
          </p:nvPr>
        </p:nvGraphicFramePr>
        <p:xfrm>
          <a:off x="250825" y="1341438"/>
          <a:ext cx="8642349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997"/>
                <a:gridCol w="2404534"/>
                <a:gridCol w="3564818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Verspilling</a:t>
                      </a:r>
                      <a:r>
                        <a:rPr lang="nl-BE" baseline="0" dirty="0" smtClean="0"/>
                        <a:t> door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Ten</a:t>
                      </a:r>
                      <a:r>
                        <a:rPr lang="nl-BE" baseline="0" dirty="0" smtClean="0"/>
                        <a:t> gevolge van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Voorbeeld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Wachten/vertraging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Medewerkers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klanten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moeten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wachten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Wachtrijen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onthaal</a:t>
                      </a:r>
                      <a:r>
                        <a:rPr lang="en-US" dirty="0" smtClean="0"/>
                        <a:t>/contact center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Bottlenecks in </a:t>
                      </a:r>
                      <a:r>
                        <a:rPr lang="en-US" dirty="0" err="1" smtClean="0"/>
                        <a:t>verwerkings-proces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Onderbenuttiging</a:t>
                      </a:r>
                      <a:r>
                        <a:rPr lang="nl-BE" baseline="0" dirty="0" smtClean="0"/>
                        <a:t> van menselijk talent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Medewerkers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ingezet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onder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potentieel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weinig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ruimte</a:t>
                      </a:r>
                      <a:r>
                        <a:rPr lang="en-US" baseline="0" dirty="0" smtClean="0"/>
                        <a:t> en </a:t>
                      </a:r>
                      <a:r>
                        <a:rPr lang="en-US" baseline="0" dirty="0" err="1" smtClean="0"/>
                        <a:t>verantwoordelijkheid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Opdrachtinhoud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niet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aangepast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competenties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motivatie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3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Voorbeelden van samenwerking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Eenmalige, multifunctionele aangifte </a:t>
            </a:r>
            <a:r>
              <a:rPr lang="nl-BE" dirty="0" smtClean="0"/>
              <a:t>van loon- </a:t>
            </a:r>
            <a:r>
              <a:rPr lang="nl-BE" dirty="0"/>
              <a:t>en arbeidstijdgegevens  van toepassing tot toepassing door werkgevers aan sociale zekerheid in haar </a:t>
            </a:r>
            <a:r>
              <a:rPr lang="nl-BE" dirty="0" smtClean="0"/>
              <a:t>geheel</a:t>
            </a:r>
          </a:p>
          <a:p>
            <a:r>
              <a:rPr lang="nl-BE" dirty="0" smtClean="0"/>
              <a:t>G-Cloud</a:t>
            </a:r>
          </a:p>
          <a:p>
            <a:r>
              <a:rPr lang="nl-BE" dirty="0" smtClean="0"/>
              <a:t>Gemeenschappelijke basis- of </a:t>
            </a:r>
            <a:r>
              <a:rPr lang="nl-BE" dirty="0" err="1" smtClean="0"/>
              <a:t>businessdiensten</a:t>
            </a:r>
            <a:endParaRPr lang="nl-BE" dirty="0" smtClean="0"/>
          </a:p>
          <a:p>
            <a:pPr lvl="1"/>
            <a:r>
              <a:rPr lang="nl-BE" dirty="0" smtClean="0"/>
              <a:t>Authentieke bron-filosofie (</a:t>
            </a:r>
            <a:r>
              <a:rPr lang="nl-BE" dirty="0" err="1" smtClean="0"/>
              <a:t>oa</a:t>
            </a:r>
            <a:r>
              <a:rPr lang="nl-BE" dirty="0" smtClean="0"/>
              <a:t> gevaar voor zinloze vermenigvuldiging bij elke staatshervorming)</a:t>
            </a:r>
          </a:p>
          <a:p>
            <a:pPr lvl="1"/>
            <a:r>
              <a:rPr lang="nl-BE" dirty="0" err="1" smtClean="0"/>
              <a:t>eBox</a:t>
            </a:r>
            <a:r>
              <a:rPr lang="nl-BE" dirty="0" smtClean="0"/>
              <a:t> voor ondernemingen en burgers</a:t>
            </a:r>
          </a:p>
          <a:p>
            <a:pPr lvl="1"/>
            <a:r>
              <a:rPr lang="nl-BE" dirty="0" smtClean="0"/>
              <a:t>Vervanging </a:t>
            </a:r>
            <a:r>
              <a:rPr lang="nl-BE" dirty="0"/>
              <a:t>589 bevolkingsregisters door een gemeenschappelijk register in de </a:t>
            </a:r>
            <a:r>
              <a:rPr lang="nl-BE" dirty="0" err="1"/>
              <a:t>cloud</a:t>
            </a:r>
            <a:r>
              <a:rPr lang="nl-BE" dirty="0"/>
              <a:t> ?</a:t>
            </a:r>
            <a:endParaRPr lang="fr-BE" dirty="0"/>
          </a:p>
          <a:p>
            <a:endParaRPr lang="nl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8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G-Cloud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62803" y="5093732"/>
            <a:ext cx="7920880" cy="10801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Harde </a:t>
            </a:r>
            <a:r>
              <a:rPr lang="fr-BE" sz="3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infrastructuur</a:t>
            </a:r>
            <a:endParaRPr lang="fr-BE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BE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Computing</a:t>
            </a:r>
            <a:r>
              <a:rPr lang="fr-BE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 |	 Network 	|	 Storage</a:t>
            </a:r>
            <a:endParaRPr lang="en-GB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2803" y="3869596"/>
            <a:ext cx="7920880" cy="10801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Zachte</a:t>
            </a:r>
            <a:r>
              <a:rPr lang="fr-BE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BE" sz="3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infrastructuur</a:t>
            </a:r>
            <a:endParaRPr lang="fr-BE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BE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Security</a:t>
            </a:r>
            <a:r>
              <a:rPr lang="fr-BE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 |	</a:t>
            </a:r>
            <a:r>
              <a:rPr lang="fr-BE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Mail</a:t>
            </a:r>
            <a:r>
              <a:rPr lang="fr-BE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|	</a:t>
            </a:r>
            <a:r>
              <a:rPr lang="fr-BE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VoIP</a:t>
            </a:r>
            <a:r>
              <a:rPr lang="fr-BE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 | …</a:t>
            </a:r>
            <a:endParaRPr lang="en-GB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2803" y="2645460"/>
            <a:ext cx="7920880" cy="10801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Horizontale software</a:t>
            </a:r>
          </a:p>
          <a:p>
            <a:pPr algn="ctr"/>
            <a:r>
              <a:rPr lang="fr-BE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Website</a:t>
            </a:r>
            <a:r>
              <a:rPr lang="fr-BE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| HR | Finance | </a:t>
            </a:r>
            <a:r>
              <a:rPr lang="fr-BE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Postbehandeling</a:t>
            </a:r>
            <a:r>
              <a:rPr lang="fr-BE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| </a:t>
            </a:r>
            <a:r>
              <a:rPr lang="fr-BE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Toegangsbeheer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6568" y="1421324"/>
            <a:ext cx="7920880" cy="10801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Business </a:t>
            </a:r>
            <a:r>
              <a:rPr lang="fr-BE" sz="3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toepassingen</a:t>
            </a:r>
            <a:endParaRPr lang="fr-BE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BE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Core</a:t>
            </a:r>
            <a:r>
              <a:rPr lang="fr-BE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business </a:t>
            </a:r>
            <a:r>
              <a:rPr lang="fr-BE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processen</a:t>
            </a:r>
            <a:endParaRPr lang="en-GB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 rot="19800000" flipH="1">
            <a:off x="7235617" y="2382262"/>
            <a:ext cx="1809262" cy="605329"/>
          </a:xfrm>
          <a:prstGeom prst="homePlate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fr-BE" sz="2800" b="1" dirty="0" err="1" smtClean="0">
                <a:solidFill>
                  <a:srgbClr val="CC0066"/>
                </a:solidFill>
              </a:rPr>
              <a:t>Delen</a:t>
            </a:r>
            <a:r>
              <a:rPr lang="fr-BE" sz="2800" b="1" dirty="0" smtClean="0">
                <a:solidFill>
                  <a:srgbClr val="CC0066"/>
                </a:solidFill>
              </a:rPr>
              <a:t>?</a:t>
            </a:r>
            <a:endParaRPr lang="nl-BE" sz="4400" b="1" dirty="0">
              <a:solidFill>
                <a:srgbClr val="CC0066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rot="19800000" flipH="1">
            <a:off x="7236571" y="3679782"/>
            <a:ext cx="1795011" cy="605329"/>
          </a:xfrm>
          <a:prstGeom prst="homePlate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fr-BE" sz="2800" b="1" dirty="0" err="1" smtClean="0">
                <a:solidFill>
                  <a:srgbClr val="CC0066"/>
                </a:solidFill>
              </a:rPr>
              <a:t>Delen</a:t>
            </a:r>
            <a:r>
              <a:rPr lang="fr-BE" sz="2800" b="1" dirty="0" smtClean="0">
                <a:solidFill>
                  <a:srgbClr val="CC0066"/>
                </a:solidFill>
              </a:rPr>
              <a:t>?</a:t>
            </a:r>
            <a:endParaRPr lang="nl-BE" sz="4400" b="1" dirty="0">
              <a:solidFill>
                <a:srgbClr val="CC0066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rot="19800000" flipH="1">
            <a:off x="7236995" y="4905494"/>
            <a:ext cx="1788707" cy="605329"/>
          </a:xfrm>
          <a:prstGeom prst="homePlate">
            <a:avLst/>
          </a:prstGeom>
          <a:ln>
            <a:solidFill>
              <a:srgbClr val="CC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tlCol="0" anchor="ctr"/>
          <a:lstStyle/>
          <a:p>
            <a:r>
              <a:rPr lang="fr-BE" sz="2800" b="1" dirty="0" err="1" smtClean="0">
                <a:solidFill>
                  <a:srgbClr val="CC0066"/>
                </a:solidFill>
              </a:rPr>
              <a:t>Delen</a:t>
            </a:r>
            <a:r>
              <a:rPr lang="fr-BE" sz="2800" b="1" dirty="0" smtClean="0">
                <a:solidFill>
                  <a:srgbClr val="CC0066"/>
                </a:solidFill>
              </a:rPr>
              <a:t>?</a:t>
            </a:r>
            <a:endParaRPr lang="nl-BE" sz="4400" b="1" dirty="0">
              <a:solidFill>
                <a:srgbClr val="CC0066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2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Fysieke</a:t>
            </a:r>
            <a:r>
              <a:rPr lang="fr-BE" dirty="0" smtClean="0"/>
              <a:t> </a:t>
            </a:r>
            <a:r>
              <a:rPr lang="fr-BE" dirty="0" err="1" smtClean="0"/>
              <a:t>consolidatie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Van 40 </a:t>
            </a:r>
            <a:r>
              <a:rPr lang="fr-BE" dirty="0" err="1" smtClean="0"/>
              <a:t>naar</a:t>
            </a:r>
            <a:r>
              <a:rPr lang="fr-BE" dirty="0" smtClean="0"/>
              <a:t> 4 </a:t>
            </a:r>
            <a:r>
              <a:rPr lang="fr-BE" dirty="0" err="1" smtClean="0"/>
              <a:t>federale</a:t>
            </a:r>
            <a:r>
              <a:rPr lang="fr-BE" dirty="0" smtClean="0"/>
              <a:t> </a:t>
            </a:r>
            <a:r>
              <a:rPr lang="fr-BE" dirty="0" err="1" smtClean="0"/>
              <a:t>datacenters</a:t>
            </a:r>
            <a:endParaRPr lang="nl-BE" dirty="0"/>
          </a:p>
        </p:txBody>
      </p:sp>
      <p:sp>
        <p:nvSpPr>
          <p:cNvPr id="17" name="Rounded Rectangle 16"/>
          <p:cNvSpPr/>
          <p:nvPr/>
        </p:nvSpPr>
        <p:spPr>
          <a:xfrm>
            <a:off x="1685660" y="2686168"/>
            <a:ext cx="2050232" cy="1010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IN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85660" y="4782487"/>
            <a:ext cx="2050232" cy="1010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Finance</a:t>
            </a:r>
            <a:r>
              <a:rPr kumimoji="0" lang="fr-BE" sz="32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fr-BE" sz="24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Tower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62057" y="2686168"/>
            <a:ext cx="2050232" cy="1010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UP</a:t>
            </a:r>
            <a:endParaRPr kumimoji="0" lang="en-GB" sz="16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2057" y="4782487"/>
            <a:ext cx="2050232" cy="1010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North Galaxy</a:t>
            </a:r>
            <a:endParaRPr kumimoji="0" lang="en-GB" sz="160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2362" y="2476099"/>
            <a:ext cx="2474532" cy="3597440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8026" y="2476099"/>
            <a:ext cx="2474532" cy="3597440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4140052" y="3968447"/>
            <a:ext cx="1085954" cy="590821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1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smtClean="0"/>
              <a:t>Consolidatie van datacenters</a:t>
            </a:r>
            <a:endParaRPr lang="nl-BE" sz="3100" b="1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b="1" dirty="0"/>
              <a:t>Voordelen</a:t>
            </a:r>
            <a:endParaRPr lang="nl-BE" dirty="0" smtClean="0"/>
          </a:p>
          <a:p>
            <a:r>
              <a:rPr lang="nl-BE" sz="2400" dirty="0" smtClean="0"/>
              <a:t>Uitbatingskosten </a:t>
            </a:r>
            <a:r>
              <a:rPr lang="nl-BE" sz="2400" dirty="0" smtClean="0">
                <a:sym typeface="Wingdings"/>
              </a:rPr>
              <a:t></a:t>
            </a:r>
            <a:endParaRPr lang="nl-BE" sz="2400" dirty="0" smtClean="0"/>
          </a:p>
          <a:p>
            <a:r>
              <a:rPr lang="nl-BE" sz="2400" dirty="0" smtClean="0"/>
              <a:t>Energiekosten (milieu, energie-efficiëntie) </a:t>
            </a:r>
            <a:r>
              <a:rPr lang="nl-BE" sz="2400" dirty="0" smtClean="0">
                <a:sym typeface="Wingdings"/>
              </a:rPr>
              <a:t></a:t>
            </a:r>
            <a:endParaRPr lang="nl-BE" sz="2400" dirty="0" smtClean="0"/>
          </a:p>
          <a:p>
            <a:r>
              <a:rPr lang="nl-BE" sz="2400" dirty="0" smtClean="0"/>
              <a:t>Dienstverlening </a:t>
            </a:r>
            <a:r>
              <a:rPr lang="nl-BE" sz="2400" dirty="0" smtClean="0">
                <a:sym typeface="Wingdings"/>
              </a:rPr>
              <a:t></a:t>
            </a:r>
            <a:endParaRPr lang="nl-BE" sz="2400" dirty="0" smtClean="0"/>
          </a:p>
          <a:p>
            <a:r>
              <a:rPr lang="nl-BE" sz="2400" dirty="0" smtClean="0"/>
              <a:t>Schaalvoordeel (diensten)</a:t>
            </a:r>
          </a:p>
          <a:p>
            <a:r>
              <a:rPr lang="nl-BE" sz="2400" dirty="0" smtClean="0"/>
              <a:t>Telecommunicatie kosten (lijnen tussen datacenters) </a:t>
            </a:r>
            <a:r>
              <a:rPr lang="nl-BE" sz="2400" dirty="0" smtClean="0">
                <a:sym typeface="Wingdings"/>
              </a:rPr>
              <a:t></a:t>
            </a:r>
            <a:endParaRPr lang="nl-BE" sz="2400" dirty="0" smtClean="0"/>
          </a:p>
          <a:p>
            <a:r>
              <a:rPr lang="nl-BE" sz="2400" dirty="0" smtClean="0"/>
              <a:t>Stap naar toekomst: G-cloud </a:t>
            </a:r>
          </a:p>
          <a:p>
            <a:r>
              <a:rPr lang="nl-BE" sz="2400" dirty="0" smtClean="0"/>
              <a:t>Ondersteund door </a:t>
            </a:r>
            <a:r>
              <a:rPr lang="nl-BE" sz="2400" dirty="0" err="1" smtClean="0"/>
              <a:t>managed</a:t>
            </a:r>
            <a:r>
              <a:rPr lang="nl-BE" sz="2400" dirty="0" smtClean="0"/>
              <a:t> services (24/7 toegang, monitoring, databasebeheer, systeemsoftware, …)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nl-BE" b="1" dirty="0" smtClean="0"/>
              <a:t>Nadeel</a:t>
            </a:r>
            <a:r>
              <a:rPr lang="nl-BE" dirty="0" smtClean="0"/>
              <a:t> </a:t>
            </a:r>
          </a:p>
          <a:p>
            <a:r>
              <a:rPr lang="nl-BE" sz="2400" dirty="0" smtClean="0"/>
              <a:t>Risicoconcentratie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0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 smtClean="0"/>
              <a:t>Virtuele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consolidatie</a:t>
            </a:r>
            <a:endParaRPr lang="en-US" altLang="en-US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dirty="0" err="1" smtClean="0"/>
              <a:t>Consolidatie</a:t>
            </a:r>
            <a:r>
              <a:rPr lang="fr-BE" altLang="en-US" dirty="0" smtClean="0"/>
              <a:t> van </a:t>
            </a:r>
            <a:r>
              <a:rPr lang="fr-BE" altLang="en-US" dirty="0" err="1" smtClean="0"/>
              <a:t>fysieke</a:t>
            </a:r>
            <a:r>
              <a:rPr lang="fr-BE" altLang="en-US" dirty="0" smtClean="0"/>
              <a:t> servers</a:t>
            </a:r>
            <a:endParaRPr lang="fr-BE" altLang="en-US" dirty="0"/>
          </a:p>
          <a:p>
            <a:r>
              <a:rPr lang="fr-BE" altLang="en-US" dirty="0" err="1" smtClean="0"/>
              <a:t>Gemiddeld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gebruik</a:t>
            </a:r>
            <a:r>
              <a:rPr lang="fr-BE" altLang="en-US" dirty="0" smtClean="0"/>
              <a:t> van server : </a:t>
            </a:r>
            <a:r>
              <a:rPr lang="fr-BE" altLang="en-US" dirty="0"/>
              <a:t>5-20</a:t>
            </a:r>
            <a:r>
              <a:rPr lang="fr-BE" altLang="en-US" dirty="0" smtClean="0"/>
              <a:t>%</a:t>
            </a:r>
          </a:p>
          <a:p>
            <a:r>
              <a:rPr lang="fr-BE" altLang="en-US" dirty="0" smtClean="0"/>
              <a:t>+70% van niet </a:t>
            </a:r>
            <a:r>
              <a:rPr lang="fr-BE" altLang="en-US" dirty="0" err="1" smtClean="0"/>
              <a:t>geconsolideerde</a:t>
            </a:r>
            <a:r>
              <a:rPr lang="fr-BE" altLang="en-US" dirty="0" smtClean="0"/>
              <a:t> servers </a:t>
            </a:r>
            <a:r>
              <a:rPr lang="fr-BE" altLang="en-US" dirty="0" err="1" smtClean="0"/>
              <a:t>makkelijk</a:t>
            </a:r>
            <a:r>
              <a:rPr lang="fr-BE" altLang="en-US" dirty="0" smtClean="0"/>
              <a:t> te </a:t>
            </a:r>
            <a:r>
              <a:rPr lang="fr-BE" altLang="en-US" dirty="0" err="1" smtClean="0"/>
              <a:t>consolideren</a:t>
            </a:r>
            <a:endParaRPr lang="fr-BE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3312260"/>
            <a:ext cx="3135362" cy="3135360"/>
            <a:chOff x="860574" y="3244827"/>
            <a:chExt cx="3135362" cy="3135360"/>
          </a:xfrm>
        </p:grpSpPr>
        <p:grpSp>
          <p:nvGrpSpPr>
            <p:cNvPr id="31749" name="Group 311"/>
            <p:cNvGrpSpPr>
              <a:grpSpLocks/>
            </p:cNvGrpSpPr>
            <p:nvPr/>
          </p:nvGrpSpPr>
          <p:grpSpPr bwMode="auto">
            <a:xfrm>
              <a:off x="860574" y="3244827"/>
              <a:ext cx="3135362" cy="3135360"/>
              <a:chOff x="385" y="2024"/>
              <a:chExt cx="1497" cy="1497"/>
            </a:xfr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849" name="Rectangle 84"/>
              <p:cNvSpPr>
                <a:spLocks noChangeArrowheads="1"/>
              </p:cNvSpPr>
              <p:nvPr/>
            </p:nvSpPr>
            <p:spPr bwMode="gray">
              <a:xfrm>
                <a:off x="385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0" name="Rectangle 84"/>
              <p:cNvSpPr>
                <a:spLocks noChangeArrowheads="1"/>
              </p:cNvSpPr>
              <p:nvPr/>
            </p:nvSpPr>
            <p:spPr bwMode="gray">
              <a:xfrm>
                <a:off x="702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1" name="Rectangle 84"/>
              <p:cNvSpPr>
                <a:spLocks noChangeArrowheads="1"/>
              </p:cNvSpPr>
              <p:nvPr/>
            </p:nvSpPr>
            <p:spPr bwMode="gray">
              <a:xfrm>
                <a:off x="1020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2" name="Rectangle 84"/>
              <p:cNvSpPr>
                <a:spLocks noChangeArrowheads="1"/>
              </p:cNvSpPr>
              <p:nvPr/>
            </p:nvSpPr>
            <p:spPr bwMode="gray">
              <a:xfrm>
                <a:off x="1337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3" name="Rectangle 84"/>
              <p:cNvSpPr>
                <a:spLocks noChangeArrowheads="1"/>
              </p:cNvSpPr>
              <p:nvPr/>
            </p:nvSpPr>
            <p:spPr bwMode="gray">
              <a:xfrm>
                <a:off x="1655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4" name="Rectangle 84"/>
              <p:cNvSpPr>
                <a:spLocks noChangeArrowheads="1"/>
              </p:cNvSpPr>
              <p:nvPr/>
            </p:nvSpPr>
            <p:spPr bwMode="gray">
              <a:xfrm>
                <a:off x="385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5" name="Rectangle 84"/>
              <p:cNvSpPr>
                <a:spLocks noChangeArrowheads="1"/>
              </p:cNvSpPr>
              <p:nvPr/>
            </p:nvSpPr>
            <p:spPr bwMode="gray">
              <a:xfrm>
                <a:off x="702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6" name="Rectangle 84"/>
              <p:cNvSpPr>
                <a:spLocks noChangeArrowheads="1"/>
              </p:cNvSpPr>
              <p:nvPr/>
            </p:nvSpPr>
            <p:spPr bwMode="gray">
              <a:xfrm>
                <a:off x="1020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7" name="Rectangle 84"/>
              <p:cNvSpPr>
                <a:spLocks noChangeArrowheads="1"/>
              </p:cNvSpPr>
              <p:nvPr/>
            </p:nvSpPr>
            <p:spPr bwMode="gray">
              <a:xfrm>
                <a:off x="1337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8" name="Rectangle 84"/>
              <p:cNvSpPr>
                <a:spLocks noChangeArrowheads="1"/>
              </p:cNvSpPr>
              <p:nvPr/>
            </p:nvSpPr>
            <p:spPr bwMode="gray">
              <a:xfrm>
                <a:off x="1655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59" name="Rectangle 84"/>
              <p:cNvSpPr>
                <a:spLocks noChangeArrowheads="1"/>
              </p:cNvSpPr>
              <p:nvPr/>
            </p:nvSpPr>
            <p:spPr bwMode="gray">
              <a:xfrm>
                <a:off x="385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0" name="Rectangle 84"/>
              <p:cNvSpPr>
                <a:spLocks noChangeArrowheads="1"/>
              </p:cNvSpPr>
              <p:nvPr/>
            </p:nvSpPr>
            <p:spPr bwMode="gray">
              <a:xfrm>
                <a:off x="702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1" name="Rectangle 84"/>
              <p:cNvSpPr>
                <a:spLocks noChangeArrowheads="1"/>
              </p:cNvSpPr>
              <p:nvPr/>
            </p:nvSpPr>
            <p:spPr bwMode="gray">
              <a:xfrm>
                <a:off x="1020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2" name="Rectangle 84"/>
              <p:cNvSpPr>
                <a:spLocks noChangeArrowheads="1"/>
              </p:cNvSpPr>
              <p:nvPr/>
            </p:nvSpPr>
            <p:spPr bwMode="gray">
              <a:xfrm>
                <a:off x="1337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3" name="Rectangle 84"/>
              <p:cNvSpPr>
                <a:spLocks noChangeArrowheads="1"/>
              </p:cNvSpPr>
              <p:nvPr/>
            </p:nvSpPr>
            <p:spPr bwMode="gray">
              <a:xfrm>
                <a:off x="1655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4" name="Rectangle 84"/>
              <p:cNvSpPr>
                <a:spLocks noChangeArrowheads="1"/>
              </p:cNvSpPr>
              <p:nvPr/>
            </p:nvSpPr>
            <p:spPr bwMode="gray">
              <a:xfrm>
                <a:off x="385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5" name="Rectangle 84"/>
              <p:cNvSpPr>
                <a:spLocks noChangeArrowheads="1"/>
              </p:cNvSpPr>
              <p:nvPr/>
            </p:nvSpPr>
            <p:spPr bwMode="gray">
              <a:xfrm>
                <a:off x="702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6" name="Rectangle 84"/>
              <p:cNvSpPr>
                <a:spLocks noChangeArrowheads="1"/>
              </p:cNvSpPr>
              <p:nvPr/>
            </p:nvSpPr>
            <p:spPr bwMode="gray">
              <a:xfrm>
                <a:off x="1020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7" name="Rectangle 84"/>
              <p:cNvSpPr>
                <a:spLocks noChangeArrowheads="1"/>
              </p:cNvSpPr>
              <p:nvPr/>
            </p:nvSpPr>
            <p:spPr bwMode="gray">
              <a:xfrm>
                <a:off x="1337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8" name="Rectangle 84"/>
              <p:cNvSpPr>
                <a:spLocks noChangeArrowheads="1"/>
              </p:cNvSpPr>
              <p:nvPr/>
            </p:nvSpPr>
            <p:spPr bwMode="gray">
              <a:xfrm>
                <a:off x="1655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69" name="Rectangle 84"/>
              <p:cNvSpPr>
                <a:spLocks noChangeArrowheads="1"/>
              </p:cNvSpPr>
              <p:nvPr/>
            </p:nvSpPr>
            <p:spPr bwMode="gray">
              <a:xfrm>
                <a:off x="385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0" name="Rectangle 84"/>
              <p:cNvSpPr>
                <a:spLocks noChangeArrowheads="1"/>
              </p:cNvSpPr>
              <p:nvPr/>
            </p:nvSpPr>
            <p:spPr bwMode="gray">
              <a:xfrm>
                <a:off x="702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1" name="Rectangle 84"/>
              <p:cNvSpPr>
                <a:spLocks noChangeArrowheads="1"/>
              </p:cNvSpPr>
              <p:nvPr/>
            </p:nvSpPr>
            <p:spPr bwMode="gray">
              <a:xfrm>
                <a:off x="1020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2" name="Rectangle 84"/>
              <p:cNvSpPr>
                <a:spLocks noChangeArrowheads="1"/>
              </p:cNvSpPr>
              <p:nvPr/>
            </p:nvSpPr>
            <p:spPr bwMode="gray">
              <a:xfrm>
                <a:off x="1337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73" name="Rectangle 84"/>
              <p:cNvSpPr>
                <a:spLocks noChangeArrowheads="1"/>
              </p:cNvSpPr>
              <p:nvPr/>
            </p:nvSpPr>
            <p:spPr bwMode="gray">
              <a:xfrm>
                <a:off x="1655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</p:grpSp>
        <p:sp>
          <p:nvSpPr>
            <p:cNvPr id="31750" name="Rectangle 84"/>
            <p:cNvSpPr>
              <a:spLocks noChangeArrowheads="1"/>
            </p:cNvSpPr>
            <p:nvPr/>
          </p:nvSpPr>
          <p:spPr bwMode="gray">
            <a:xfrm>
              <a:off x="3520500" y="6332016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1" name="Rectangle 84"/>
            <p:cNvSpPr>
              <a:spLocks noChangeArrowheads="1"/>
            </p:cNvSpPr>
            <p:nvPr/>
          </p:nvSpPr>
          <p:spPr bwMode="gray">
            <a:xfrm>
              <a:off x="2854471" y="6285938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2" name="Rectangle 84"/>
            <p:cNvSpPr>
              <a:spLocks noChangeArrowheads="1"/>
            </p:cNvSpPr>
            <p:nvPr/>
          </p:nvSpPr>
          <p:spPr bwMode="gray">
            <a:xfrm>
              <a:off x="2190538" y="6189595"/>
              <a:ext cx="475435" cy="1905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4" name="Rectangle 84"/>
            <p:cNvSpPr>
              <a:spLocks noChangeArrowheads="1"/>
            </p:cNvSpPr>
            <p:nvPr/>
          </p:nvSpPr>
          <p:spPr bwMode="gray">
            <a:xfrm>
              <a:off x="2854471" y="4859631"/>
              <a:ext cx="475436" cy="1905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5" name="Rectangle 84"/>
            <p:cNvSpPr>
              <a:spLocks noChangeArrowheads="1"/>
            </p:cNvSpPr>
            <p:nvPr/>
          </p:nvSpPr>
          <p:spPr bwMode="gray">
            <a:xfrm>
              <a:off x="860574" y="6189595"/>
              <a:ext cx="475436" cy="1905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6" name="Rectangle 84"/>
            <p:cNvSpPr>
              <a:spLocks noChangeArrowheads="1"/>
            </p:cNvSpPr>
            <p:nvPr/>
          </p:nvSpPr>
          <p:spPr bwMode="gray">
            <a:xfrm>
              <a:off x="3520500" y="4289947"/>
              <a:ext cx="475436" cy="9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7" name="Rectangle 84"/>
            <p:cNvSpPr>
              <a:spLocks noChangeArrowheads="1"/>
            </p:cNvSpPr>
            <p:nvPr/>
          </p:nvSpPr>
          <p:spPr bwMode="gray">
            <a:xfrm>
              <a:off x="1524509" y="4955975"/>
              <a:ext cx="475435" cy="9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8" name="Rectangle 84"/>
            <p:cNvSpPr>
              <a:spLocks noChangeArrowheads="1"/>
            </p:cNvSpPr>
            <p:nvPr/>
          </p:nvSpPr>
          <p:spPr bwMode="gray">
            <a:xfrm>
              <a:off x="2854471" y="3623918"/>
              <a:ext cx="475436" cy="9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59" name="Rectangle 84"/>
            <p:cNvSpPr>
              <a:spLocks noChangeArrowheads="1"/>
            </p:cNvSpPr>
            <p:nvPr/>
          </p:nvSpPr>
          <p:spPr bwMode="gray">
            <a:xfrm>
              <a:off x="860574" y="3623918"/>
              <a:ext cx="475436" cy="94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0" name="Rectangle 84"/>
            <p:cNvSpPr>
              <a:spLocks noChangeArrowheads="1"/>
            </p:cNvSpPr>
            <p:nvPr/>
          </p:nvSpPr>
          <p:spPr bwMode="gray">
            <a:xfrm>
              <a:off x="2190538" y="5619910"/>
              <a:ext cx="475435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1" name="Rectangle 84"/>
            <p:cNvSpPr>
              <a:spLocks noChangeArrowheads="1"/>
            </p:cNvSpPr>
            <p:nvPr/>
          </p:nvSpPr>
          <p:spPr bwMode="gray">
            <a:xfrm>
              <a:off x="1524509" y="6332016"/>
              <a:ext cx="475435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2" name="Rectangle 84"/>
            <p:cNvSpPr>
              <a:spLocks noChangeArrowheads="1"/>
            </p:cNvSpPr>
            <p:nvPr/>
          </p:nvSpPr>
          <p:spPr bwMode="gray">
            <a:xfrm>
              <a:off x="3520500" y="5665987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3" name="Rectangle 84"/>
            <p:cNvSpPr>
              <a:spLocks noChangeArrowheads="1"/>
            </p:cNvSpPr>
            <p:nvPr/>
          </p:nvSpPr>
          <p:spPr bwMode="gray">
            <a:xfrm>
              <a:off x="2854471" y="5665987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4" name="Rectangle 84"/>
            <p:cNvSpPr>
              <a:spLocks noChangeArrowheads="1"/>
            </p:cNvSpPr>
            <p:nvPr/>
          </p:nvSpPr>
          <p:spPr bwMode="gray">
            <a:xfrm>
              <a:off x="1524509" y="5665987"/>
              <a:ext cx="475435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5" name="Rectangle 84"/>
            <p:cNvSpPr>
              <a:spLocks noChangeArrowheads="1"/>
            </p:cNvSpPr>
            <p:nvPr/>
          </p:nvSpPr>
          <p:spPr bwMode="gray">
            <a:xfrm>
              <a:off x="860574" y="5665987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6" name="Rectangle 84"/>
            <p:cNvSpPr>
              <a:spLocks noChangeArrowheads="1"/>
            </p:cNvSpPr>
            <p:nvPr/>
          </p:nvSpPr>
          <p:spPr bwMode="gray">
            <a:xfrm>
              <a:off x="3520500" y="5002053"/>
              <a:ext cx="475436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7" name="Rectangle 84"/>
            <p:cNvSpPr>
              <a:spLocks noChangeArrowheads="1"/>
            </p:cNvSpPr>
            <p:nvPr/>
          </p:nvSpPr>
          <p:spPr bwMode="gray">
            <a:xfrm>
              <a:off x="2190538" y="5002053"/>
              <a:ext cx="475435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8" name="Rectangle 84"/>
            <p:cNvSpPr>
              <a:spLocks noChangeArrowheads="1"/>
            </p:cNvSpPr>
            <p:nvPr/>
          </p:nvSpPr>
          <p:spPr bwMode="gray">
            <a:xfrm>
              <a:off x="860574" y="5002053"/>
              <a:ext cx="475436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69" name="Rectangle 84"/>
            <p:cNvSpPr>
              <a:spLocks noChangeArrowheads="1"/>
            </p:cNvSpPr>
            <p:nvPr/>
          </p:nvSpPr>
          <p:spPr bwMode="gray">
            <a:xfrm>
              <a:off x="2854471" y="4336024"/>
              <a:ext cx="475436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0" name="Rectangle 84"/>
            <p:cNvSpPr>
              <a:spLocks noChangeArrowheads="1"/>
            </p:cNvSpPr>
            <p:nvPr/>
          </p:nvSpPr>
          <p:spPr bwMode="gray">
            <a:xfrm>
              <a:off x="2190538" y="4336024"/>
              <a:ext cx="475435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1" name="Rectangle 84"/>
            <p:cNvSpPr>
              <a:spLocks noChangeArrowheads="1"/>
            </p:cNvSpPr>
            <p:nvPr/>
          </p:nvSpPr>
          <p:spPr bwMode="gray">
            <a:xfrm>
              <a:off x="860574" y="4336024"/>
              <a:ext cx="475436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2" name="Rectangle 84"/>
            <p:cNvSpPr>
              <a:spLocks noChangeArrowheads="1"/>
            </p:cNvSpPr>
            <p:nvPr/>
          </p:nvSpPr>
          <p:spPr bwMode="gray">
            <a:xfrm>
              <a:off x="3520500" y="3672091"/>
              <a:ext cx="475436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3" name="Rectangle 84"/>
            <p:cNvSpPr>
              <a:spLocks noChangeArrowheads="1"/>
            </p:cNvSpPr>
            <p:nvPr/>
          </p:nvSpPr>
          <p:spPr bwMode="gray">
            <a:xfrm>
              <a:off x="1524509" y="4336024"/>
              <a:ext cx="475435" cy="48173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4" name="Rectangle 84"/>
            <p:cNvSpPr>
              <a:spLocks noChangeArrowheads="1"/>
            </p:cNvSpPr>
            <p:nvPr/>
          </p:nvSpPr>
          <p:spPr bwMode="gray">
            <a:xfrm>
              <a:off x="1524509" y="3672091"/>
              <a:ext cx="475435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775" name="Rectangle 84"/>
            <p:cNvSpPr>
              <a:spLocks noChangeArrowheads="1"/>
            </p:cNvSpPr>
            <p:nvPr/>
          </p:nvSpPr>
          <p:spPr bwMode="gray">
            <a:xfrm>
              <a:off x="2190538" y="3672091"/>
              <a:ext cx="475435" cy="48171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69086" y="3312260"/>
            <a:ext cx="3135362" cy="3135360"/>
            <a:chOff x="5253062" y="3244827"/>
            <a:chExt cx="3135362" cy="3135360"/>
          </a:xfrm>
        </p:grpSpPr>
        <p:grpSp>
          <p:nvGrpSpPr>
            <p:cNvPr id="3" name="Group 435"/>
            <p:cNvGrpSpPr>
              <a:grpSpLocks/>
            </p:cNvGrpSpPr>
            <p:nvPr/>
          </p:nvGrpSpPr>
          <p:grpSpPr bwMode="auto">
            <a:xfrm>
              <a:off x="5253062" y="3244827"/>
              <a:ext cx="3135362" cy="3135360"/>
              <a:chOff x="3152" y="2024"/>
              <a:chExt cx="1497" cy="149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1824" name="Rectangle 84"/>
              <p:cNvSpPr>
                <a:spLocks noChangeArrowheads="1"/>
              </p:cNvSpPr>
              <p:nvPr/>
            </p:nvSpPr>
            <p:spPr bwMode="gray">
              <a:xfrm>
                <a:off x="3152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5" name="Rectangle 84"/>
              <p:cNvSpPr>
                <a:spLocks noChangeArrowheads="1"/>
              </p:cNvSpPr>
              <p:nvPr/>
            </p:nvSpPr>
            <p:spPr bwMode="gray">
              <a:xfrm>
                <a:off x="3469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6" name="Rectangle 84"/>
              <p:cNvSpPr>
                <a:spLocks noChangeArrowheads="1"/>
              </p:cNvSpPr>
              <p:nvPr/>
            </p:nvSpPr>
            <p:spPr bwMode="gray">
              <a:xfrm>
                <a:off x="3787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7" name="Rectangle 84"/>
              <p:cNvSpPr>
                <a:spLocks noChangeArrowheads="1"/>
              </p:cNvSpPr>
              <p:nvPr/>
            </p:nvSpPr>
            <p:spPr bwMode="gray">
              <a:xfrm>
                <a:off x="4104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8" name="Rectangle 84"/>
              <p:cNvSpPr>
                <a:spLocks noChangeArrowheads="1"/>
              </p:cNvSpPr>
              <p:nvPr/>
            </p:nvSpPr>
            <p:spPr bwMode="gray">
              <a:xfrm>
                <a:off x="4422" y="202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29" name="Rectangle 84"/>
              <p:cNvSpPr>
                <a:spLocks noChangeArrowheads="1"/>
              </p:cNvSpPr>
              <p:nvPr/>
            </p:nvSpPr>
            <p:spPr bwMode="gray">
              <a:xfrm>
                <a:off x="3152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0" name="Rectangle 84"/>
              <p:cNvSpPr>
                <a:spLocks noChangeArrowheads="1"/>
              </p:cNvSpPr>
              <p:nvPr/>
            </p:nvSpPr>
            <p:spPr bwMode="gray">
              <a:xfrm>
                <a:off x="3469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1" name="Rectangle 84"/>
              <p:cNvSpPr>
                <a:spLocks noChangeArrowheads="1"/>
              </p:cNvSpPr>
              <p:nvPr/>
            </p:nvSpPr>
            <p:spPr bwMode="gray">
              <a:xfrm>
                <a:off x="3787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2" name="Rectangle 84"/>
              <p:cNvSpPr>
                <a:spLocks noChangeArrowheads="1"/>
              </p:cNvSpPr>
              <p:nvPr/>
            </p:nvSpPr>
            <p:spPr bwMode="gray">
              <a:xfrm>
                <a:off x="4104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3" name="Rectangle 84"/>
              <p:cNvSpPr>
                <a:spLocks noChangeArrowheads="1"/>
              </p:cNvSpPr>
              <p:nvPr/>
            </p:nvSpPr>
            <p:spPr bwMode="gray">
              <a:xfrm>
                <a:off x="4422" y="2341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4" name="Rectangle 84"/>
              <p:cNvSpPr>
                <a:spLocks noChangeArrowheads="1"/>
              </p:cNvSpPr>
              <p:nvPr/>
            </p:nvSpPr>
            <p:spPr bwMode="gray">
              <a:xfrm>
                <a:off x="3152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5" name="Rectangle 84"/>
              <p:cNvSpPr>
                <a:spLocks noChangeArrowheads="1"/>
              </p:cNvSpPr>
              <p:nvPr/>
            </p:nvSpPr>
            <p:spPr bwMode="gray">
              <a:xfrm>
                <a:off x="3469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6" name="Rectangle 84"/>
              <p:cNvSpPr>
                <a:spLocks noChangeArrowheads="1"/>
              </p:cNvSpPr>
              <p:nvPr/>
            </p:nvSpPr>
            <p:spPr bwMode="gray">
              <a:xfrm>
                <a:off x="3787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7" name="Rectangle 84"/>
              <p:cNvSpPr>
                <a:spLocks noChangeArrowheads="1"/>
              </p:cNvSpPr>
              <p:nvPr/>
            </p:nvSpPr>
            <p:spPr bwMode="gray">
              <a:xfrm>
                <a:off x="4104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8" name="Rectangle 84"/>
              <p:cNvSpPr>
                <a:spLocks noChangeArrowheads="1"/>
              </p:cNvSpPr>
              <p:nvPr/>
            </p:nvSpPr>
            <p:spPr bwMode="gray">
              <a:xfrm>
                <a:off x="4422" y="2659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39" name="Rectangle 84"/>
              <p:cNvSpPr>
                <a:spLocks noChangeArrowheads="1"/>
              </p:cNvSpPr>
              <p:nvPr/>
            </p:nvSpPr>
            <p:spPr bwMode="gray">
              <a:xfrm>
                <a:off x="3152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0" name="Rectangle 84"/>
              <p:cNvSpPr>
                <a:spLocks noChangeArrowheads="1"/>
              </p:cNvSpPr>
              <p:nvPr/>
            </p:nvSpPr>
            <p:spPr bwMode="gray">
              <a:xfrm>
                <a:off x="3469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1" name="Rectangle 84"/>
              <p:cNvSpPr>
                <a:spLocks noChangeArrowheads="1"/>
              </p:cNvSpPr>
              <p:nvPr/>
            </p:nvSpPr>
            <p:spPr bwMode="gray">
              <a:xfrm>
                <a:off x="3787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2" name="Rectangle 84"/>
              <p:cNvSpPr>
                <a:spLocks noChangeArrowheads="1"/>
              </p:cNvSpPr>
              <p:nvPr/>
            </p:nvSpPr>
            <p:spPr bwMode="gray">
              <a:xfrm>
                <a:off x="4104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3" name="Rectangle 84"/>
              <p:cNvSpPr>
                <a:spLocks noChangeArrowheads="1"/>
              </p:cNvSpPr>
              <p:nvPr/>
            </p:nvSpPr>
            <p:spPr bwMode="gray">
              <a:xfrm>
                <a:off x="4422" y="2976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4" name="Rectangle 84"/>
              <p:cNvSpPr>
                <a:spLocks noChangeArrowheads="1"/>
              </p:cNvSpPr>
              <p:nvPr/>
            </p:nvSpPr>
            <p:spPr bwMode="gray">
              <a:xfrm>
                <a:off x="3152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5" name="Rectangle 84"/>
              <p:cNvSpPr>
                <a:spLocks noChangeArrowheads="1"/>
              </p:cNvSpPr>
              <p:nvPr/>
            </p:nvSpPr>
            <p:spPr bwMode="gray">
              <a:xfrm>
                <a:off x="3469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6" name="Rectangle 84"/>
              <p:cNvSpPr>
                <a:spLocks noChangeArrowheads="1"/>
              </p:cNvSpPr>
              <p:nvPr/>
            </p:nvSpPr>
            <p:spPr bwMode="gray">
              <a:xfrm>
                <a:off x="3787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7" name="Rectangle 84"/>
              <p:cNvSpPr>
                <a:spLocks noChangeArrowheads="1"/>
              </p:cNvSpPr>
              <p:nvPr/>
            </p:nvSpPr>
            <p:spPr bwMode="gray">
              <a:xfrm>
                <a:off x="4104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848" name="Rectangle 84"/>
              <p:cNvSpPr>
                <a:spLocks noChangeArrowheads="1"/>
              </p:cNvSpPr>
              <p:nvPr/>
            </p:nvSpPr>
            <p:spPr bwMode="gray">
              <a:xfrm>
                <a:off x="4422" y="3294"/>
                <a:ext cx="227" cy="227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</p:grpSp>
        <p:sp>
          <p:nvSpPr>
            <p:cNvPr id="31799" name="Rectangle 84"/>
            <p:cNvSpPr>
              <a:spLocks noChangeArrowheads="1"/>
            </p:cNvSpPr>
            <p:nvPr/>
          </p:nvSpPr>
          <p:spPr bwMode="gray">
            <a:xfrm>
              <a:off x="6583025" y="599900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0" name="Rectangle 84"/>
            <p:cNvSpPr>
              <a:spLocks noChangeArrowheads="1"/>
            </p:cNvSpPr>
            <p:nvPr/>
          </p:nvSpPr>
          <p:spPr bwMode="gray">
            <a:xfrm>
              <a:off x="5253062" y="6095345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1" name="Rectangle 84"/>
            <p:cNvSpPr>
              <a:spLocks noChangeArrowheads="1"/>
            </p:cNvSpPr>
            <p:nvPr/>
          </p:nvSpPr>
          <p:spPr bwMode="gray">
            <a:xfrm>
              <a:off x="5916996" y="6189594"/>
              <a:ext cx="475436" cy="1905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2" name="Rectangle 84"/>
            <p:cNvSpPr>
              <a:spLocks noChangeArrowheads="1"/>
            </p:cNvSpPr>
            <p:nvPr/>
          </p:nvSpPr>
          <p:spPr bwMode="gray">
            <a:xfrm>
              <a:off x="5916996" y="5999001"/>
              <a:ext cx="475436" cy="1905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3" name="Rectangle 84"/>
            <p:cNvSpPr>
              <a:spLocks noChangeArrowheads="1"/>
            </p:cNvSpPr>
            <p:nvPr/>
          </p:nvSpPr>
          <p:spPr bwMode="gray">
            <a:xfrm>
              <a:off x="5253062" y="6189594"/>
              <a:ext cx="475436" cy="19059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4" name="Rectangle 84"/>
            <p:cNvSpPr>
              <a:spLocks noChangeArrowheads="1"/>
            </p:cNvSpPr>
            <p:nvPr/>
          </p:nvSpPr>
          <p:spPr bwMode="gray">
            <a:xfrm>
              <a:off x="6583025" y="6189594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5" name="Rectangle 84"/>
            <p:cNvSpPr>
              <a:spLocks noChangeArrowheads="1"/>
            </p:cNvSpPr>
            <p:nvPr/>
          </p:nvSpPr>
          <p:spPr bwMode="gray">
            <a:xfrm>
              <a:off x="6583025" y="6283843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6" name="Rectangle 84"/>
            <p:cNvSpPr>
              <a:spLocks noChangeArrowheads="1"/>
            </p:cNvSpPr>
            <p:nvPr/>
          </p:nvSpPr>
          <p:spPr bwMode="gray">
            <a:xfrm>
              <a:off x="6583025" y="6095345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7" name="Rectangle 84"/>
            <p:cNvSpPr>
              <a:spLocks noChangeArrowheads="1"/>
            </p:cNvSpPr>
            <p:nvPr/>
          </p:nvSpPr>
          <p:spPr bwMode="gray">
            <a:xfrm>
              <a:off x="7246960" y="6283843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8" name="Rectangle 84"/>
            <p:cNvSpPr>
              <a:spLocks noChangeArrowheads="1"/>
            </p:cNvSpPr>
            <p:nvPr/>
          </p:nvSpPr>
          <p:spPr bwMode="gray">
            <a:xfrm>
              <a:off x="5253062" y="6001095"/>
              <a:ext cx="475436" cy="9424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09" name="Rectangle 84"/>
            <p:cNvSpPr>
              <a:spLocks noChangeArrowheads="1"/>
            </p:cNvSpPr>
            <p:nvPr/>
          </p:nvSpPr>
          <p:spPr bwMode="gray">
            <a:xfrm>
              <a:off x="6583025" y="6047173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0" name="Rectangle 84"/>
            <p:cNvSpPr>
              <a:spLocks noChangeArrowheads="1"/>
            </p:cNvSpPr>
            <p:nvPr/>
          </p:nvSpPr>
          <p:spPr bwMode="gray">
            <a:xfrm>
              <a:off x="7246960" y="6095345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1" name="Rectangle 84"/>
            <p:cNvSpPr>
              <a:spLocks noChangeArrowheads="1"/>
            </p:cNvSpPr>
            <p:nvPr/>
          </p:nvSpPr>
          <p:spPr bwMode="gray">
            <a:xfrm>
              <a:off x="7246960" y="6141422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2" name="Rectangle 84"/>
            <p:cNvSpPr>
              <a:spLocks noChangeArrowheads="1"/>
            </p:cNvSpPr>
            <p:nvPr/>
          </p:nvSpPr>
          <p:spPr bwMode="gray">
            <a:xfrm>
              <a:off x="7246960" y="623567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3" name="Rectangle 84"/>
            <p:cNvSpPr>
              <a:spLocks noChangeArrowheads="1"/>
            </p:cNvSpPr>
            <p:nvPr/>
          </p:nvSpPr>
          <p:spPr bwMode="gray">
            <a:xfrm>
              <a:off x="7246960" y="6189594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4" name="Rectangle 84"/>
            <p:cNvSpPr>
              <a:spLocks noChangeArrowheads="1"/>
            </p:cNvSpPr>
            <p:nvPr/>
          </p:nvSpPr>
          <p:spPr bwMode="gray">
            <a:xfrm>
              <a:off x="7246960" y="6047173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5" name="Rectangle 84"/>
            <p:cNvSpPr>
              <a:spLocks noChangeArrowheads="1"/>
            </p:cNvSpPr>
            <p:nvPr/>
          </p:nvSpPr>
          <p:spPr bwMode="gray">
            <a:xfrm>
              <a:off x="7912988" y="623567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6" name="Rectangle 84"/>
            <p:cNvSpPr>
              <a:spLocks noChangeArrowheads="1"/>
            </p:cNvSpPr>
            <p:nvPr/>
          </p:nvSpPr>
          <p:spPr bwMode="gray">
            <a:xfrm>
              <a:off x="7246960" y="599900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7" name="Rectangle 84"/>
            <p:cNvSpPr>
              <a:spLocks noChangeArrowheads="1"/>
            </p:cNvSpPr>
            <p:nvPr/>
          </p:nvSpPr>
          <p:spPr bwMode="gray">
            <a:xfrm>
              <a:off x="7912988" y="6047173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8" name="Rectangle 84"/>
            <p:cNvSpPr>
              <a:spLocks noChangeArrowheads="1"/>
            </p:cNvSpPr>
            <p:nvPr/>
          </p:nvSpPr>
          <p:spPr bwMode="gray">
            <a:xfrm>
              <a:off x="7912988" y="6189594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19" name="Rectangle 84"/>
            <p:cNvSpPr>
              <a:spLocks noChangeArrowheads="1"/>
            </p:cNvSpPr>
            <p:nvPr/>
          </p:nvSpPr>
          <p:spPr bwMode="gray">
            <a:xfrm>
              <a:off x="7912988" y="6332015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0" name="Rectangle 84"/>
            <p:cNvSpPr>
              <a:spLocks noChangeArrowheads="1"/>
            </p:cNvSpPr>
            <p:nvPr/>
          </p:nvSpPr>
          <p:spPr bwMode="gray">
            <a:xfrm>
              <a:off x="7912988" y="5999001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1" name="Rectangle 84"/>
            <p:cNvSpPr>
              <a:spLocks noChangeArrowheads="1"/>
            </p:cNvSpPr>
            <p:nvPr/>
          </p:nvSpPr>
          <p:spPr bwMode="gray">
            <a:xfrm>
              <a:off x="7912988" y="6283843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2" name="Rectangle 84"/>
            <p:cNvSpPr>
              <a:spLocks noChangeArrowheads="1"/>
            </p:cNvSpPr>
            <p:nvPr/>
          </p:nvSpPr>
          <p:spPr bwMode="gray">
            <a:xfrm>
              <a:off x="7912988" y="6141422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sp>
          <p:nvSpPr>
            <p:cNvPr id="31823" name="Rectangle 84"/>
            <p:cNvSpPr>
              <a:spLocks noChangeArrowheads="1"/>
            </p:cNvSpPr>
            <p:nvPr/>
          </p:nvSpPr>
          <p:spPr bwMode="gray">
            <a:xfrm>
              <a:off x="7912988" y="6095345"/>
              <a:ext cx="475436" cy="4817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800">
                <a:latin typeface="Arial Narrow" pitchFamily="34" charset="0"/>
              </a:endParaRPr>
            </a:p>
          </p:txBody>
        </p:sp>
        <p:grpSp>
          <p:nvGrpSpPr>
            <p:cNvPr id="6" name="Group 434"/>
            <p:cNvGrpSpPr>
              <a:grpSpLocks/>
            </p:cNvGrpSpPr>
            <p:nvPr/>
          </p:nvGrpSpPr>
          <p:grpSpPr bwMode="auto">
            <a:xfrm>
              <a:off x="5253062" y="3244827"/>
              <a:ext cx="3135362" cy="2469331"/>
              <a:chOff x="2472" y="2024"/>
              <a:chExt cx="1497" cy="1179"/>
            </a:xfrm>
          </p:grpSpPr>
          <p:sp>
            <p:nvSpPr>
              <p:cNvPr id="31779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0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1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2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3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024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4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5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6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7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8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341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89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0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1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2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3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659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4" name="Rectangle 84" descr="5%"/>
              <p:cNvSpPr>
                <a:spLocks noChangeArrowheads="1"/>
              </p:cNvSpPr>
              <p:nvPr/>
            </p:nvSpPr>
            <p:spPr bwMode="gray">
              <a:xfrm>
                <a:off x="2472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5" name="Rectangle 84" descr="5%"/>
              <p:cNvSpPr>
                <a:spLocks noChangeArrowheads="1"/>
              </p:cNvSpPr>
              <p:nvPr/>
            </p:nvSpPr>
            <p:spPr bwMode="gray">
              <a:xfrm>
                <a:off x="2789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6" name="Rectangle 84" descr="5%"/>
              <p:cNvSpPr>
                <a:spLocks noChangeArrowheads="1"/>
              </p:cNvSpPr>
              <p:nvPr/>
            </p:nvSpPr>
            <p:spPr bwMode="gray">
              <a:xfrm>
                <a:off x="3107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7" name="Rectangle 84" descr="5%"/>
              <p:cNvSpPr>
                <a:spLocks noChangeArrowheads="1"/>
              </p:cNvSpPr>
              <p:nvPr/>
            </p:nvSpPr>
            <p:spPr bwMode="gray">
              <a:xfrm>
                <a:off x="3424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  <p:sp>
            <p:nvSpPr>
              <p:cNvPr id="31798" name="Rectangle 84" descr="5%"/>
              <p:cNvSpPr>
                <a:spLocks noChangeArrowheads="1"/>
              </p:cNvSpPr>
              <p:nvPr/>
            </p:nvSpPr>
            <p:spPr bwMode="gray">
              <a:xfrm>
                <a:off x="3742" y="2976"/>
                <a:ext cx="227" cy="227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 sz="1800">
                  <a:latin typeface="Arial Narrow" pitchFamily="34" charset="0"/>
                </a:endParaRPr>
              </a:p>
            </p:txBody>
          </p:sp>
        </p:grpSp>
      </p:grpSp>
      <p:sp>
        <p:nvSpPr>
          <p:cNvPr id="9" name="Right Arrow 8"/>
          <p:cNvSpPr/>
          <p:nvPr/>
        </p:nvSpPr>
        <p:spPr>
          <a:xfrm>
            <a:off x="3995936" y="4642222"/>
            <a:ext cx="1080120" cy="47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97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visie (fase 1)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576" y="5315563"/>
            <a:ext cx="7704856" cy="6263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Datacenter / </a:t>
            </a:r>
            <a:r>
              <a:rPr lang="nl-BE" sz="4000" dirty="0"/>
              <a:t>Koeling / </a:t>
            </a:r>
            <a:r>
              <a:rPr lang="nl-BE" sz="4000" dirty="0" smtClean="0"/>
              <a:t>Elektriciteit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55576" y="4545179"/>
            <a:ext cx="7704856" cy="6263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Servers / Netwerk </a:t>
            </a:r>
            <a:r>
              <a:rPr lang="nl-BE" sz="4000" dirty="0"/>
              <a:t>/ </a:t>
            </a:r>
            <a:r>
              <a:rPr lang="nl-BE" sz="4000" dirty="0" smtClean="0"/>
              <a:t>Storage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55576" y="3753091"/>
            <a:ext cx="7704856" cy="6263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Backup / Beveiliging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755576" y="3011307"/>
            <a:ext cx="7704856" cy="609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Virtualisatie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454218" y="1499219"/>
            <a:ext cx="1440000" cy="1296144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  <a:cs typeface="+mn-cs"/>
              </a:rPr>
              <a:t>FOD2</a:t>
            </a:r>
            <a:endParaRPr lang="en-US" sz="2400" b="1" dirty="0">
              <a:latin typeface="Times New Roman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20432" y="1483649"/>
            <a:ext cx="1440000" cy="1296144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OISZ</a:t>
            </a:r>
            <a:r>
              <a:rPr lang="nl-BE" sz="2400" b="1" dirty="0">
                <a:latin typeface="Times New Roman" charset="0"/>
              </a:rPr>
              <a:t>3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21790" y="1499219"/>
            <a:ext cx="1440000" cy="1296144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FOD1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88004" y="1499219"/>
            <a:ext cx="1440000" cy="1296144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OISZ2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55576" y="1499219"/>
            <a:ext cx="1440000" cy="1296144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  <a:cs typeface="+mn-cs"/>
              </a:rPr>
              <a:t>OISZ1</a:t>
            </a:r>
            <a:endParaRPr lang="en-US" sz="2400" b="1" dirty="0">
              <a:latin typeface="Times New Roman" charset="0"/>
              <a:cs typeface="+mn-cs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4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content-b.xx.fbcdn.net/hphotos-xap1/v/t1.0-9/10372090_10204900751776809_3251224563379034505_n.jpg?oh=07ddbb9a6853a09fc85dd8da35c37120&amp;oe=5523D1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indiesoulchild.files.wordpress.com/2011/11/tumblr_lm20w7jyrb1qcwokto1_r176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7466"/>
            <a:ext cx="9142045" cy="61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4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visie (fase 2)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576" y="5473609"/>
            <a:ext cx="7704856" cy="6263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Datacenter / </a:t>
            </a:r>
            <a:r>
              <a:rPr lang="nl-BE" sz="4000" dirty="0"/>
              <a:t>Koeling / </a:t>
            </a:r>
            <a:r>
              <a:rPr lang="nl-BE" sz="4000" dirty="0" smtClean="0"/>
              <a:t>Elektriciteit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55576" y="4703225"/>
            <a:ext cx="7704856" cy="6263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/>
              <a:t>Servers / Netwerk / Storage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55576" y="3911137"/>
            <a:ext cx="7704856" cy="6263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/>
              <a:t>Backup / Beveiliging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755576" y="3169353"/>
            <a:ext cx="7704856" cy="609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Virtualisatie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427218" y="1296984"/>
            <a:ext cx="1476000" cy="936103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  <a:cs typeface="+mn-cs"/>
              </a:rPr>
              <a:t>FOD2</a:t>
            </a:r>
            <a:endParaRPr lang="en-US" sz="2400" b="1" dirty="0">
              <a:latin typeface="Times New Roman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84432" y="1296983"/>
            <a:ext cx="1476000" cy="936103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OISZ</a:t>
            </a:r>
            <a:r>
              <a:rPr lang="nl-BE" sz="2400" b="1" dirty="0">
                <a:latin typeface="Times New Roman" charset="0"/>
              </a:rPr>
              <a:t>3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312790" y="1297146"/>
            <a:ext cx="1476000" cy="936103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FOD1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70004" y="1297146"/>
            <a:ext cx="1476000" cy="936103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</a:rPr>
              <a:t>OISZ2</a:t>
            </a:r>
            <a:endParaRPr lang="en-US" sz="2400" b="1" dirty="0"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55576" y="1297146"/>
            <a:ext cx="1476000" cy="936103"/>
          </a:xfrm>
          <a:prstGeom prst="rect">
            <a:avLst/>
          </a:prstGeom>
          <a:solidFill>
            <a:srgbClr val="A00246"/>
          </a:solidFill>
          <a:ln>
            <a:solidFill>
              <a:srgbClr val="A00246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nl-BE" sz="2400" b="1" dirty="0" smtClean="0">
                <a:latin typeface="Times New Roman" charset="0"/>
                <a:cs typeface="+mn-cs"/>
              </a:rPr>
              <a:t>OISZ1</a:t>
            </a:r>
            <a:endParaRPr lang="en-US" sz="2400" b="1" dirty="0">
              <a:latin typeface="Times New Roman" charset="0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5576" y="2377265"/>
            <a:ext cx="2448272" cy="6263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Stack 1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3347864" y="2377265"/>
            <a:ext cx="2448272" cy="6263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Stack 2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5940152" y="2377265"/>
            <a:ext cx="2520280" cy="6263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Stack 3</a:t>
            </a:r>
            <a:endParaRPr lang="en-US" sz="4000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3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08520" y="1146931"/>
            <a:ext cx="9023892" cy="5666445"/>
            <a:chOff x="35496" y="761343"/>
            <a:chExt cx="9023892" cy="5666445"/>
          </a:xfrm>
        </p:grpSpPr>
        <p:grpSp>
          <p:nvGrpSpPr>
            <p:cNvPr id="2" name="Group 1"/>
            <p:cNvGrpSpPr/>
            <p:nvPr/>
          </p:nvGrpSpPr>
          <p:grpSpPr>
            <a:xfrm>
              <a:off x="1187624" y="1412776"/>
              <a:ext cx="6624738" cy="5012308"/>
              <a:chOff x="1157851" y="188640"/>
              <a:chExt cx="6559006" cy="623644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175572" y="2794815"/>
                <a:ext cx="1086232" cy="2404799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Red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-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Oracle </a:t>
                </a:r>
                <a:endParaRPr lang="fr-BE" sz="1400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61659" y="2794815"/>
                <a:ext cx="1398373" cy="2405111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Green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-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Open Source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988937" y="2794814"/>
                <a:ext cx="1396800" cy="2404800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black"/>
                    </a:solidFill>
                    <a:latin typeface="Calibri"/>
                  </a:rPr>
                  <a:t>Yellow</a:t>
                </a:r>
                <a:endParaRPr lang="fr-BE" sz="1400" kern="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black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endParaRPr lang="fr-BE" sz="1400" kern="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black"/>
                    </a:solidFill>
                    <a:latin typeface="Calibri"/>
                  </a:rPr>
                  <a:t>Microsoft</a:t>
                </a:r>
                <a:endParaRPr lang="fr-BE" sz="14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516216" y="2794814"/>
                <a:ext cx="1200641" cy="240510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Brown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-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Misc</a:t>
                </a: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.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Linux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VMs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+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VmWare</a:t>
                </a:r>
                <a:endParaRPr lang="fr-BE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61660" y="5265661"/>
                <a:ext cx="4255196" cy="1159423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Converged</a:t>
                </a: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 : </a:t>
                </a: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compute</a:t>
                </a: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 &amp; </a:t>
                </a: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storage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(SDI/SDS)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461660" y="2060848"/>
                <a:ext cx="4255196" cy="56480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Converged</a:t>
                </a: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 : </a:t>
                </a: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Unified</a:t>
                </a: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 </a:t>
                </a: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Network Layer (</a:t>
                </a:r>
                <a:r>
                  <a:rPr lang="fr-BE" sz="1400" kern="0" dirty="0" err="1">
                    <a:solidFill>
                      <a:prstClr val="white"/>
                    </a:solidFill>
                    <a:latin typeface="Calibri"/>
                  </a:rPr>
                  <a:t>Grid</a:t>
                </a: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/SDN)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45085" y="2794815"/>
                <a:ext cx="1002952" cy="2404799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tIns="14400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Blue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Shift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>
                    <a:solidFill>
                      <a:prstClr val="white"/>
                    </a:solidFill>
                    <a:latin typeface="Calibri"/>
                  </a:rPr>
                  <a:t>-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IBM </a:t>
                </a:r>
                <a:endParaRPr lang="fr-BE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175572" y="188640"/>
                <a:ext cx="1093595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smtClean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smtClean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512428" y="188640"/>
                <a:ext cx="1093595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795711" y="188640"/>
                <a:ext cx="1092068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150288" y="188640"/>
                <a:ext cx="1092067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433572" y="188640"/>
                <a:ext cx="1092068" cy="115942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 err="1">
                    <a:solidFill>
                      <a:prstClr val="white"/>
                    </a:solidFill>
                  </a:rPr>
                  <a:t>Isolated</a:t>
                </a:r>
                <a:endParaRPr lang="fr-BE" sz="1200" dirty="0">
                  <a:solidFill>
                    <a:prstClr val="white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Customer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Domain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200" dirty="0">
                    <a:solidFill>
                      <a:prstClr val="white"/>
                    </a:solidFill>
                  </a:rPr>
                  <a:t>(VRF)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75572" y="2060848"/>
                <a:ext cx="2172465" cy="56480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 dirty="0" smtClean="0">
                    <a:solidFill>
                      <a:prstClr val="white"/>
                    </a:solidFill>
                    <a:latin typeface="Calibri"/>
                  </a:rPr>
                  <a:t>Grid/SDN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7851" y="1484784"/>
                <a:ext cx="6559005" cy="43204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Customer networks 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57852" y="5265661"/>
                <a:ext cx="2190186" cy="1159423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err="1" smtClean="0">
                    <a:solidFill>
                      <a:prstClr val="white"/>
                    </a:solidFill>
                    <a:latin typeface="Calibri"/>
                  </a:rPr>
                  <a:t>Pre-integrated</a:t>
                </a:r>
                <a:endParaRPr lang="fr-BE" sz="1400" kern="0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400" kern="0" dirty="0" smtClean="0">
                    <a:solidFill>
                      <a:prstClr val="white"/>
                    </a:solidFill>
                    <a:latin typeface="Calibri"/>
                  </a:rPr>
                  <a:t>System (SDI/SDS)</a:t>
                </a:r>
                <a:endParaRPr lang="en-US" sz="14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" name="Rounded Rectangle 2"/>
            <p:cNvSpPr/>
            <p:nvPr/>
          </p:nvSpPr>
          <p:spPr bwMode="auto">
            <a:xfrm>
              <a:off x="1187625" y="761343"/>
              <a:ext cx="6624736" cy="510778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Fedman</a:t>
              </a:r>
              <a:r>
                <a:rPr kumimoji="0" lang="fr-B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- extranet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107504" y="3573016"/>
              <a:ext cx="7793706" cy="720080"/>
            </a:xfrm>
            <a:prstGeom prst="roundRect">
              <a:avLst/>
            </a:prstGeom>
            <a:solidFill>
              <a:srgbClr val="BE008C">
                <a:alpha val="17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496" y="3666219"/>
              <a:ext cx="101662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050" b="1" i="1" dirty="0" smtClean="0"/>
                <a:t>   Transversale</a:t>
              </a:r>
            </a:p>
            <a:p>
              <a:r>
                <a:rPr lang="fr-BE" sz="1050" b="1" i="1" dirty="0" smtClean="0"/>
                <a:t>   business-</a:t>
              </a:r>
            </a:p>
            <a:p>
              <a:r>
                <a:rPr lang="fr-BE" sz="1050" b="1" i="1" dirty="0" smtClean="0"/>
                <a:t>   </a:t>
              </a:r>
              <a:r>
                <a:rPr lang="fr-BE" sz="1050" b="1" i="1" dirty="0" err="1" smtClean="0"/>
                <a:t>toepassingen</a:t>
              </a:r>
              <a:endParaRPr lang="en-US" sz="1050" b="1" i="1" dirty="0"/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H="1">
              <a:off x="7884368" y="761343"/>
              <a:ext cx="16842" cy="5666445"/>
            </a:xfrm>
            <a:prstGeom prst="line">
              <a:avLst/>
            </a:prstGeom>
            <a:solidFill>
              <a:srgbClr val="BE008C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ounded Rectangle 25"/>
            <p:cNvSpPr/>
            <p:nvPr/>
          </p:nvSpPr>
          <p:spPr>
            <a:xfrm>
              <a:off x="7956376" y="1412776"/>
              <a:ext cx="1103012" cy="93184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200" dirty="0" err="1" smtClean="0">
                  <a:solidFill>
                    <a:prstClr val="white"/>
                  </a:solidFill>
                </a:rPr>
                <a:t>External</a:t>
              </a:r>
              <a:endParaRPr lang="fr-BE" sz="1200" dirty="0" smtClean="0">
                <a:solidFill>
                  <a:prstClr val="white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200" dirty="0" smtClean="0">
                  <a:solidFill>
                    <a:prstClr val="white"/>
                  </a:solidFill>
                </a:rPr>
                <a:t>Cloud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200" dirty="0" smtClean="0">
                  <a:solidFill>
                    <a:prstClr val="white"/>
                  </a:solidFill>
                </a:rPr>
                <a:t>Services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956376" y="2454900"/>
              <a:ext cx="1103012" cy="936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External</a:t>
              </a: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 Network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956376" y="3501008"/>
              <a:ext cx="1103012" cy="194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External</a:t>
              </a: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 Provider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BE" sz="1200" dirty="0" smtClean="0">
                  <a:solidFill>
                    <a:schemeClr val="bg1"/>
                  </a:solidFill>
                  <a:latin typeface="+mn-lt"/>
                </a:rPr>
                <a:t>Solution</a:t>
              </a:r>
              <a:endParaRPr kumimoji="0" lang="fr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956376" y="5517232"/>
              <a:ext cx="1103012" cy="90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Compute</a:t>
              </a: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&amp;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Storage</a:t>
              </a:r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48680" y="44624"/>
            <a:ext cx="7676183" cy="1143000"/>
          </a:xfrm>
        </p:spPr>
        <p:txBody>
          <a:bodyPr>
            <a:normAutofit fontScale="90000"/>
          </a:bodyPr>
          <a:lstStyle/>
          <a:p>
            <a:pPr>
              <a:tabLst>
                <a:tab pos="6364288" algn="l"/>
              </a:tabLst>
            </a:pPr>
            <a:r>
              <a:rPr lang="fr-BE" dirty="0" smtClean="0"/>
              <a:t>G-</a:t>
            </a:r>
            <a:r>
              <a:rPr lang="fr-BE" dirty="0"/>
              <a:t>C</a:t>
            </a:r>
            <a:r>
              <a:rPr lang="fr-BE" dirty="0" smtClean="0"/>
              <a:t>loud – </a:t>
            </a:r>
            <a:r>
              <a:rPr lang="fr-BE" dirty="0" err="1" smtClean="0"/>
              <a:t>visie</a:t>
            </a:r>
            <a:r>
              <a:rPr lang="fr-BE" dirty="0" smtClean="0"/>
              <a:t> (</a:t>
            </a:r>
            <a:r>
              <a:rPr lang="fr-BE" dirty="0" err="1" smtClean="0"/>
              <a:t>fase</a:t>
            </a:r>
            <a:r>
              <a:rPr lang="fr-BE" dirty="0" smtClean="0"/>
              <a:t> 2)</a:t>
            </a:r>
            <a:br>
              <a:rPr lang="fr-BE" dirty="0" smtClean="0"/>
            </a:br>
            <a:r>
              <a:rPr lang="fr-BE" dirty="0" err="1" smtClean="0"/>
              <a:t>T</a:t>
            </a:r>
            <a:r>
              <a:rPr lang="fr-BE" sz="3600" dirty="0" err="1" smtClean="0"/>
              <a:t>echnische</a:t>
            </a:r>
            <a:r>
              <a:rPr lang="fr-BE" sz="3600" dirty="0" smtClean="0"/>
              <a:t> </a:t>
            </a:r>
            <a:r>
              <a:rPr lang="fr-BE" sz="3600" dirty="0" err="1" smtClean="0"/>
              <a:t>view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11560" y="5711452"/>
            <a:ext cx="8424936" cy="114654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TextBox 30"/>
          <p:cNvSpPr txBox="1"/>
          <p:nvPr/>
        </p:nvSpPr>
        <p:spPr>
          <a:xfrm rot="18504151">
            <a:off x="-103334" y="5671987"/>
            <a:ext cx="903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rgbClr val="C00000"/>
                </a:solidFill>
              </a:rPr>
              <a:t>Focus</a:t>
            </a:r>
            <a:endParaRPr lang="nl-B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</a:t>
            </a:r>
            <a:r>
              <a:rPr lang="nl-BE" dirty="0" smtClean="0"/>
              <a:t>oorbeelden van transformatie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Globaal financieel beheer in de sociale zekerheid</a:t>
            </a:r>
          </a:p>
          <a:p>
            <a:endParaRPr lang="nl-BE" dirty="0" smtClean="0"/>
          </a:p>
          <a:p>
            <a:r>
              <a:rPr lang="nl-BE" dirty="0" smtClean="0"/>
              <a:t>Automatische toekenning van afgeleide rechten</a:t>
            </a:r>
          </a:p>
          <a:p>
            <a:endParaRPr lang="nl-BE" dirty="0" smtClean="0"/>
          </a:p>
          <a:p>
            <a:r>
              <a:rPr lang="nl-BE" dirty="0" smtClean="0"/>
              <a:t>Gezondheidszorgverstrekking op basis van elektronische gegevensdeling tussen zorgverstrekkers en </a:t>
            </a:r>
            <a:r>
              <a:rPr lang="nl-BE" dirty="0" err="1" smtClean="0"/>
              <a:t>evidenced</a:t>
            </a:r>
            <a:r>
              <a:rPr lang="nl-BE" dirty="0" smtClean="0"/>
              <a:t> </a:t>
            </a:r>
            <a:r>
              <a:rPr lang="nl-BE" dirty="0" err="1" smtClean="0"/>
              <a:t>based</a:t>
            </a:r>
            <a:r>
              <a:rPr lang="nl-BE" dirty="0" smtClean="0"/>
              <a:t> </a:t>
            </a:r>
            <a:r>
              <a:rPr lang="nl-BE" dirty="0" err="1" smtClean="0"/>
              <a:t>medicine</a:t>
            </a:r>
            <a:r>
              <a:rPr lang="nl-BE" dirty="0" smtClean="0"/>
              <a:t> </a:t>
            </a:r>
          </a:p>
          <a:p>
            <a:endParaRPr lang="nl-BE" dirty="0"/>
          </a:p>
          <a:p>
            <a:r>
              <a:rPr lang="nl-BE" dirty="0" smtClean="0"/>
              <a:t>Overheid in dynamische regierol </a:t>
            </a:r>
            <a:r>
              <a:rPr lang="nl-BE" dirty="0" err="1" smtClean="0"/>
              <a:t>ipv</a:t>
            </a:r>
            <a:r>
              <a:rPr lang="nl-BE" dirty="0" smtClean="0"/>
              <a:t> monopolistische actor of passieve regulator </a:t>
            </a:r>
          </a:p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6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kritische succesfactoren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23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5919015"/>
              </p:ext>
            </p:extLst>
          </p:nvPr>
        </p:nvGraphicFramePr>
        <p:xfrm>
          <a:off x="1140175" y="1250246"/>
          <a:ext cx="6852370" cy="484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7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Nexus</a:t>
            </a:r>
            <a:r>
              <a:rPr lang="nl-BE" dirty="0" smtClean="0"/>
              <a:t> effect</a:t>
            </a:r>
            <a:endParaRPr lang="fr-BE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64" y="1049867"/>
            <a:ext cx="6184198" cy="540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07653" y="5998025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Bron: MIT </a:t>
            </a:r>
            <a:r>
              <a:rPr lang="nl-BE" sz="1400" dirty="0" err="1" smtClean="0"/>
              <a:t>Sloan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89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Slim besparen is niet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Kosten verschuiven naar anderen (andere (overheids)instellingen, ondernemingen, burgers)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Kosten verschuiven naar later (deficit </a:t>
            </a:r>
            <a:r>
              <a:rPr lang="nl-BE" dirty="0" err="1" smtClean="0"/>
              <a:t>spending</a:t>
            </a:r>
            <a:r>
              <a:rPr lang="nl-BE" dirty="0" smtClean="0"/>
              <a:t>)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Niet meer investeren in verbetering of vernieuwing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6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26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38338" y="150287"/>
            <a:ext cx="5901269" cy="4446802"/>
            <a:chOff x="149575" y="128938"/>
            <a:chExt cx="4919136" cy="32379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75" y="128938"/>
              <a:ext cx="4919136" cy="323797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49575" y="573652"/>
              <a:ext cx="4919136" cy="1008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2800" dirty="0">
                  <a:latin typeface="+mn-lt"/>
                </a:rPr>
                <a:t>Er zijn altijd 10 redenen </a:t>
              </a:r>
              <a:endParaRPr lang="nl-BE" sz="2800" dirty="0" smtClean="0">
                <a:latin typeface="+mn-lt"/>
              </a:endParaRPr>
            </a:p>
            <a:p>
              <a:pPr algn="ctr"/>
              <a:r>
                <a:rPr lang="nl-BE" sz="2800" dirty="0" smtClean="0">
                  <a:latin typeface="+mn-lt"/>
                </a:rPr>
                <a:t>om </a:t>
              </a:r>
              <a:r>
                <a:rPr lang="nl-BE" sz="2800" dirty="0">
                  <a:latin typeface="+mn-lt"/>
                </a:rPr>
                <a:t>niet te veranderen, </a:t>
              </a:r>
              <a:endParaRPr lang="nl-BE" sz="2800" dirty="0" smtClean="0">
                <a:latin typeface="+mn-lt"/>
              </a:endParaRPr>
            </a:p>
            <a:p>
              <a:pPr algn="ctr"/>
              <a:r>
                <a:rPr lang="nl-BE" sz="2800" dirty="0" smtClean="0">
                  <a:latin typeface="+mn-lt"/>
                </a:rPr>
                <a:t>maar </a:t>
              </a:r>
              <a:r>
                <a:rPr lang="nl-BE" sz="2800" dirty="0">
                  <a:latin typeface="+mn-lt"/>
                </a:rPr>
                <a:t>geef daar niet aan toe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64668" y="2012523"/>
            <a:ext cx="6721287" cy="4456010"/>
            <a:chOff x="1600200" y="1757362"/>
            <a:chExt cx="5943600" cy="33432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757362"/>
              <a:ext cx="5943600" cy="33432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600200" y="3234190"/>
              <a:ext cx="2409722" cy="1685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800" dirty="0">
                  <a:solidFill>
                    <a:schemeClr val="bg2">
                      <a:lumMod val="25000"/>
                    </a:schemeClr>
                  </a:solidFill>
                </a:rPr>
                <a:t>Een </a:t>
              </a:r>
              <a:r>
                <a:rPr lang="nl-BE" sz="2800" dirty="0" smtClean="0">
                  <a:solidFill>
                    <a:schemeClr val="bg2">
                      <a:lumMod val="25000"/>
                    </a:schemeClr>
                  </a:solidFill>
                </a:rPr>
                <a:t>olifant</a:t>
              </a:r>
            </a:p>
            <a:p>
              <a:pPr algn="ctr"/>
              <a:r>
                <a:rPr lang="nl-BE" sz="2800" dirty="0" smtClean="0">
                  <a:solidFill>
                    <a:schemeClr val="bg2">
                      <a:lumMod val="25000"/>
                    </a:schemeClr>
                  </a:solidFill>
                </a:rPr>
                <a:t>eet </a:t>
              </a:r>
              <a:r>
                <a:rPr lang="nl-BE" sz="2800" dirty="0">
                  <a:solidFill>
                    <a:schemeClr val="bg2">
                      <a:lumMod val="25000"/>
                    </a:schemeClr>
                  </a:solidFill>
                </a:rPr>
                <a:t>je </a:t>
              </a:r>
              <a:r>
                <a:rPr lang="nl-BE" sz="2800" dirty="0" smtClean="0">
                  <a:solidFill>
                    <a:schemeClr val="bg2">
                      <a:lumMod val="25000"/>
                    </a:schemeClr>
                  </a:solidFill>
                </a:rPr>
                <a:t>op</a:t>
              </a:r>
            </a:p>
            <a:p>
              <a:pPr algn="ctr"/>
              <a:r>
                <a:rPr lang="nl-BE" sz="2800" dirty="0" smtClean="0">
                  <a:solidFill>
                    <a:schemeClr val="bg2">
                      <a:lumMod val="25000"/>
                    </a:schemeClr>
                  </a:solidFill>
                </a:rPr>
                <a:t>in </a:t>
              </a:r>
              <a:r>
                <a:rPr lang="nl-BE" sz="2800" dirty="0">
                  <a:solidFill>
                    <a:schemeClr val="bg2">
                      <a:lumMod val="25000"/>
                    </a:schemeClr>
                  </a:solidFill>
                </a:rPr>
                <a:t>kleine </a:t>
              </a:r>
              <a:r>
                <a:rPr lang="nl-BE" sz="2800" dirty="0" smtClean="0">
                  <a:solidFill>
                    <a:schemeClr val="bg2">
                      <a:lumMod val="25000"/>
                    </a:schemeClr>
                  </a:solidFill>
                </a:rPr>
                <a:t>hapjes, anders</a:t>
              </a:r>
            </a:p>
            <a:p>
              <a:pPr algn="ctr"/>
              <a:r>
                <a:rPr lang="nl-BE" sz="2800" dirty="0" smtClean="0">
                  <a:solidFill>
                    <a:schemeClr val="bg2">
                      <a:lumMod val="25000"/>
                    </a:schemeClr>
                  </a:solidFill>
                </a:rPr>
                <a:t>verslik </a:t>
              </a:r>
              <a:r>
                <a:rPr lang="nl-BE" sz="2800" dirty="0">
                  <a:solidFill>
                    <a:schemeClr val="bg2">
                      <a:lumMod val="25000"/>
                    </a:schemeClr>
                  </a:solidFill>
                </a:rPr>
                <a:t>je </a:t>
              </a:r>
              <a:r>
                <a:rPr lang="nl-BE" sz="2800" dirty="0" smtClean="0">
                  <a:solidFill>
                    <a:schemeClr val="bg2">
                      <a:lumMod val="25000"/>
                    </a:schemeClr>
                  </a:solidFill>
                </a:rPr>
                <a:t>je</a:t>
              </a:r>
              <a:endParaRPr lang="nl-BE" sz="2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30537" y="1211015"/>
            <a:ext cx="6689323" cy="4456010"/>
            <a:chOff x="1430537" y="1211015"/>
            <a:chExt cx="6689323" cy="44560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689" y="1211015"/>
              <a:ext cx="6686171" cy="44560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1430537" y="1378381"/>
              <a:ext cx="668617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2800" dirty="0">
                  <a:solidFill>
                    <a:srgbClr val="002060"/>
                  </a:solidFill>
                </a:rPr>
                <a:t>Gras groeit niet door eraan te trekken, </a:t>
              </a:r>
              <a:endParaRPr lang="nl-BE" sz="2800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nl-BE" sz="2800" dirty="0" smtClean="0">
                  <a:solidFill>
                    <a:srgbClr val="002060"/>
                  </a:solidFill>
                </a:rPr>
                <a:t>wel </a:t>
              </a:r>
              <a:r>
                <a:rPr lang="nl-BE" sz="2800" dirty="0">
                  <a:solidFill>
                    <a:srgbClr val="002060"/>
                  </a:solidFill>
                </a:rPr>
                <a:t>door het water, mest en licht te geven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88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Sleutelwoorden</a:t>
            </a:r>
            <a:endParaRPr lang="fr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352189"/>
              </p:ext>
            </p:extLst>
          </p:nvPr>
        </p:nvGraphicFramePr>
        <p:xfrm>
          <a:off x="250825" y="1341438"/>
          <a:ext cx="86423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25E61-774C-4DA4-A539-84180FDE2D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0624" y="4728138"/>
            <a:ext cx="8748885" cy="2067806"/>
          </a:xfrm>
        </p:spPr>
        <p:txBody>
          <a:bodyPr/>
          <a:lstStyle/>
          <a:p>
            <a:pPr marL="0" indent="0" algn="ctr">
              <a:buNone/>
            </a:pPr>
            <a:r>
              <a:rPr lang="nl-BE" sz="3000" dirty="0"/>
              <a:t>Ambtenaren die denken in termen van </a:t>
            </a:r>
            <a:r>
              <a:rPr lang="nl-BE" sz="3000" dirty="0" smtClean="0"/>
              <a:t>bevoegdheden </a:t>
            </a:r>
            <a:r>
              <a:rPr lang="nl-BE" sz="3000" dirty="0"/>
              <a:t>en bestaande regelgeving, en niet in termen van toegevoegde </a:t>
            </a:r>
            <a:r>
              <a:rPr lang="nl-BE" sz="3000" dirty="0" smtClean="0"/>
              <a:t>waarde voor burgers en ondernemingen, </a:t>
            </a:r>
            <a:r>
              <a:rPr lang="nl-BE" sz="3000" dirty="0"/>
              <a:t>zijn </a:t>
            </a:r>
            <a:r>
              <a:rPr lang="nl-BE" sz="3000" dirty="0" err="1" smtClean="0"/>
              <a:t>ambetantenaren</a:t>
            </a:r>
            <a:r>
              <a:rPr lang="nl-BE" sz="3000" dirty="0" smtClean="0"/>
              <a:t> (vrij naar Q</a:t>
            </a:r>
            <a:r>
              <a:rPr lang="nl-BE" sz="3000" dirty="0"/>
              <a:t>)</a:t>
            </a:r>
          </a:p>
          <a:p>
            <a:pPr algn="ctr"/>
            <a:endParaRPr lang="fr-BE" sz="3000" dirty="0"/>
          </a:p>
        </p:txBody>
      </p:sp>
      <p:pic>
        <p:nvPicPr>
          <p:cNvPr id="1026" name="Picture 2" descr="https://image-store.slidesharecdn.com/6e616389-0565-4c8c-8481-a1f04e872a97-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68" y="0"/>
            <a:ext cx="6363598" cy="474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Slim besparen: wat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Gelijke dienstverlening/toegevoegde waarde met lagere kosten</a:t>
            </a:r>
          </a:p>
          <a:p>
            <a:endParaRPr lang="nl-BE" dirty="0" smtClean="0"/>
          </a:p>
          <a:p>
            <a:r>
              <a:rPr lang="nl-BE" dirty="0" smtClean="0"/>
              <a:t>Aanvaardbaar mindere dienstverlening/toegevoegde waarde met veel lagere kosten: “goed is goed genoeg”</a:t>
            </a:r>
          </a:p>
          <a:p>
            <a:endParaRPr lang="nl-BE" dirty="0"/>
          </a:p>
          <a:p>
            <a:r>
              <a:rPr lang="nl-BE" dirty="0" smtClean="0"/>
              <a:t>Meer dienstverlening/toegevoegde waarde met lagere kosten (het kan, </a:t>
            </a:r>
            <a:r>
              <a:rPr lang="nl-BE" dirty="0" err="1" smtClean="0"/>
              <a:t>bvb</a:t>
            </a:r>
            <a:r>
              <a:rPr lang="nl-BE" dirty="0" smtClean="0"/>
              <a:t> elektronische </a:t>
            </a:r>
            <a:r>
              <a:rPr lang="nl-BE" dirty="0" err="1" smtClean="0"/>
              <a:t>self</a:t>
            </a:r>
            <a:r>
              <a:rPr lang="nl-BE" dirty="0" smtClean="0"/>
              <a:t> service)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4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Wat verwachten de burgers en</a:t>
            </a:r>
            <a:br>
              <a:rPr lang="nl-BE" dirty="0" smtClean="0"/>
            </a:br>
            <a:r>
              <a:rPr lang="nl-BE" dirty="0" smtClean="0"/>
              <a:t>de ondernemingen 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altLang="fr-FR" smtClean="0"/>
              <a:t>Geïntegreerde diensten</a:t>
            </a:r>
          </a:p>
          <a:p>
            <a:pPr lvl="1"/>
            <a:r>
              <a:rPr lang="nl-BE" altLang="fr-FR" smtClean="0"/>
              <a:t>afgestemd op hun concrete situatie, waar mogelijk gepersonaliseerd</a:t>
            </a:r>
          </a:p>
          <a:p>
            <a:pPr lvl="1"/>
            <a:r>
              <a:rPr lang="nl-BE" altLang="fr-FR" smtClean="0"/>
              <a:t>aangeboden bij evenementen die zich voordoen tijdens hun levenscyclus (geboorte, school, werk, verhuis, ziekte, pensioen, overlijden, start van een onderneming, …)</a:t>
            </a:r>
          </a:p>
          <a:p>
            <a:pPr lvl="1"/>
            <a:r>
              <a:rPr lang="nl-BE" altLang="fr-FR" smtClean="0"/>
              <a:t>over overheidsniveau’s, overheidsdiensten en private instanties heen</a:t>
            </a:r>
          </a:p>
          <a:p>
            <a:r>
              <a:rPr lang="nl-BE" altLang="fr-FR" smtClean="0"/>
              <a:t>Afgestemd op de eigen processen</a:t>
            </a:r>
          </a:p>
          <a:p>
            <a:r>
              <a:rPr lang="nl-BE" altLang="fr-FR" smtClean="0"/>
              <a:t>Met een minimum aan kosten en administratieve formaliteiten</a:t>
            </a:r>
          </a:p>
          <a:p>
            <a:r>
              <a:rPr lang="nl-BE" altLang="fr-FR" smtClean="0"/>
              <a:t>Zo mogelijk automatisch verstrekt</a:t>
            </a:r>
          </a:p>
          <a:p>
            <a:r>
              <a:rPr lang="nl-BE" altLang="fr-FR" smtClean="0"/>
              <a:t>Met actieve inbreng van de gebruiker (zelfbediening - zelfsturing)</a:t>
            </a:r>
          </a:p>
          <a:p>
            <a:r>
              <a:rPr lang="nl-BE" altLang="fr-FR" smtClean="0"/>
              <a:t>Performant en gebruiksvriendelijk aangeboden</a:t>
            </a:r>
          </a:p>
          <a:p>
            <a:r>
              <a:rPr lang="nl-BE" altLang="fr-FR" smtClean="0"/>
              <a:t>Betrouwbaar, veilig en permanent beschikbaar</a:t>
            </a:r>
          </a:p>
          <a:p>
            <a:r>
              <a:rPr lang="nl-BE" altLang="fr-FR" smtClean="0"/>
              <a:t>Via de kanalen van hun keuze (rechtstreeks contact, telefoon, elektronisch, …)</a:t>
            </a:r>
          </a:p>
          <a:p>
            <a:r>
              <a:rPr lang="nl-BE" altLang="fr-FR" smtClean="0"/>
              <a:t>Met respect voor de bescherming van hun persoonlijke levenssfeer</a:t>
            </a:r>
            <a:endParaRPr lang="nl-BE" altLang="fr-FR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3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Wat wil de overheid ?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altLang="fr-FR" smtClean="0"/>
              <a:t>Burgers en ondernemingen die tevreden zijn omdat ze een dienstverlening krijgen die voldoet aan hun verwachtingen</a:t>
            </a:r>
          </a:p>
          <a:p>
            <a:r>
              <a:rPr lang="nl-BE" altLang="fr-FR" smtClean="0"/>
              <a:t>Maximaliseren van de effectiviteit van het beleid</a:t>
            </a:r>
          </a:p>
          <a:p>
            <a:r>
              <a:rPr lang="nl-BE" altLang="fr-FR" smtClean="0"/>
              <a:t>Kostenbeheersing voor alle betrokkenen</a:t>
            </a:r>
          </a:p>
          <a:p>
            <a:r>
              <a:rPr lang="nl-BE" altLang="fr-FR" smtClean="0"/>
              <a:t>Optimaliseren van de efficiëntie van de werking van de overheidsdiensten en de private instanties met opdrachten van algemeen belang</a:t>
            </a:r>
          </a:p>
          <a:p>
            <a:r>
              <a:rPr lang="nl-BE" altLang="fr-FR" smtClean="0"/>
              <a:t>Vermijden en bestrijden van fraude</a:t>
            </a:r>
          </a:p>
          <a:p>
            <a:r>
              <a:rPr lang="nl-BE" altLang="fr-FR" smtClean="0"/>
              <a:t>Degelijke ondersteuning van het beleid</a:t>
            </a:r>
          </a:p>
          <a:p>
            <a:r>
              <a:rPr lang="nl-BE" altLang="fr-FR" smtClean="0"/>
              <a:t>Bevorderen van de sociale inclusie</a:t>
            </a:r>
            <a:endParaRPr lang="nl-BE" altLang="fr-FR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93112" y="6476776"/>
            <a:ext cx="750888" cy="260648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1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middelen tot slim besparen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0144"/>
            <a:ext cx="8640960" cy="5257800"/>
          </a:xfrm>
        </p:spPr>
        <p:txBody>
          <a:bodyPr/>
          <a:lstStyle/>
          <a:p>
            <a:r>
              <a:rPr lang="nl-BE" dirty="0" smtClean="0"/>
              <a:t>Vermindering van verspilling binnen de eigen </a:t>
            </a:r>
            <a:r>
              <a:rPr lang="nl-BE" dirty="0" err="1" smtClean="0"/>
              <a:t>overheids-instelling</a:t>
            </a:r>
            <a:r>
              <a:rPr lang="nl-BE" dirty="0" smtClean="0"/>
              <a:t>, door toepassing van principes van </a:t>
            </a:r>
            <a:r>
              <a:rPr lang="nl-BE" dirty="0" err="1" smtClean="0"/>
              <a:t>lean</a:t>
            </a:r>
            <a:r>
              <a:rPr lang="nl-BE" dirty="0" smtClean="0"/>
              <a:t> management</a:t>
            </a:r>
          </a:p>
          <a:p>
            <a:r>
              <a:rPr lang="nl-BE" dirty="0" smtClean="0"/>
              <a:t>Samenwerking tussen (overheids)instellingen</a:t>
            </a:r>
          </a:p>
          <a:p>
            <a:pPr lvl="1"/>
            <a:r>
              <a:rPr lang="nl-BE" dirty="0" smtClean="0"/>
              <a:t>Procesketens</a:t>
            </a:r>
          </a:p>
          <a:p>
            <a:pPr lvl="1"/>
            <a:r>
              <a:rPr lang="nl-BE" dirty="0" err="1" smtClean="0"/>
              <a:t>Synergieën</a:t>
            </a:r>
            <a:endParaRPr lang="nl-BE" dirty="0" smtClean="0"/>
          </a:p>
          <a:p>
            <a:pPr lvl="1"/>
            <a:r>
              <a:rPr lang="nl-BE" dirty="0" smtClean="0"/>
              <a:t>Standaardisering</a:t>
            </a:r>
          </a:p>
          <a:p>
            <a:r>
              <a:rPr lang="nl-BE" dirty="0" smtClean="0"/>
              <a:t>Transformatie op basis van lateraal denken</a:t>
            </a:r>
          </a:p>
          <a:p>
            <a:pPr lvl="1"/>
            <a:r>
              <a:rPr lang="nl-BE" dirty="0" smtClean="0"/>
              <a:t>Wijziging </a:t>
            </a:r>
            <a:r>
              <a:rPr lang="nl-BE" dirty="0" smtClean="0"/>
              <a:t>van dienstenaanbod </a:t>
            </a:r>
            <a:r>
              <a:rPr lang="nl-BE" dirty="0" smtClean="0"/>
              <a:t>en dienstverleningsmodel</a:t>
            </a:r>
          </a:p>
          <a:p>
            <a:pPr lvl="1"/>
            <a:r>
              <a:rPr lang="nl-BE" dirty="0" smtClean="0"/>
              <a:t>Wijziging </a:t>
            </a:r>
            <a:r>
              <a:rPr lang="nl-BE" dirty="0" smtClean="0"/>
              <a:t>van paradigmata</a:t>
            </a:r>
            <a:endParaRPr lang="nl-BE" dirty="0" smtClean="0"/>
          </a:p>
          <a:p>
            <a:r>
              <a:rPr lang="nl-BE" dirty="0" smtClean="0"/>
              <a:t>Vaak ICT als </a:t>
            </a:r>
            <a:r>
              <a:rPr lang="nl-BE" dirty="0" err="1" smtClean="0"/>
              <a:t>enabler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9" y="1011013"/>
            <a:ext cx="8545285" cy="53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middelen tot slim besparen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07653" y="5998025"/>
            <a:ext cx="209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Bron: </a:t>
            </a:r>
            <a:r>
              <a:rPr lang="nl-BE" sz="1400" dirty="0" err="1" smtClean="0"/>
              <a:t>Booz</a:t>
            </a:r>
            <a:r>
              <a:rPr lang="nl-BE" sz="1400" dirty="0" smtClean="0"/>
              <a:t> Allen Hamilton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16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1043</Words>
  <Application>Microsoft Office PowerPoint</Application>
  <PresentationFormat>On-screen Show (4:3)</PresentationFormat>
  <Paragraphs>296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Slim besparen: enkele ideeën</vt:lpstr>
      <vt:lpstr>PowerPoint Presentation</vt:lpstr>
      <vt:lpstr>Sleutelwoorden</vt:lpstr>
      <vt:lpstr>PowerPoint Presentation</vt:lpstr>
      <vt:lpstr>Slim besparen: wat ?</vt:lpstr>
      <vt:lpstr>Wat verwachten de burgers en de ondernemingen ?</vt:lpstr>
      <vt:lpstr>Wat wil de overheid ?</vt:lpstr>
      <vt:lpstr>Enkele middelen tot slim besparen</vt:lpstr>
      <vt:lpstr>Enkele middelen tot slim besparen</vt:lpstr>
      <vt:lpstr>Model Henderson &amp; Venkatraman</vt:lpstr>
      <vt:lpstr>Soorten verspilling (1/3)</vt:lpstr>
      <vt:lpstr>Soorten verspilling (2/3)</vt:lpstr>
      <vt:lpstr>Soorten verspilling (3/3)</vt:lpstr>
      <vt:lpstr>Voorbeelden van samenwerking</vt:lpstr>
      <vt:lpstr>G-Cloud</vt:lpstr>
      <vt:lpstr>Fysieke consolidatie</vt:lpstr>
      <vt:lpstr>Consolidatie van datacenters</vt:lpstr>
      <vt:lpstr>Virtuele consolidatie</vt:lpstr>
      <vt:lpstr>G-Cloud visie (fase 1)</vt:lpstr>
      <vt:lpstr>G-Cloud visie (fase 2)</vt:lpstr>
      <vt:lpstr>G-Cloud – visie (fase 2) Technische view</vt:lpstr>
      <vt:lpstr>Voorbeelden van transformatie</vt:lpstr>
      <vt:lpstr>Enkele kritische succesfactoren</vt:lpstr>
      <vt:lpstr>Nexus effect</vt:lpstr>
      <vt:lpstr>Slim besparen is niet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Coherent, efficiënt en toekomstgericht IT beleid</dc:title>
  <dc:creator>Sanne Miseur</dc:creator>
  <cp:lastModifiedBy>Frank Robben</cp:lastModifiedBy>
  <cp:revision>97</cp:revision>
  <dcterms:modified xsi:type="dcterms:W3CDTF">2015-02-25T12:40:17Z</dcterms:modified>
</cp:coreProperties>
</file>