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55"/>
  </p:notesMasterIdLst>
  <p:handoutMasterIdLst>
    <p:handoutMasterId r:id="rId56"/>
  </p:handoutMasterIdLst>
  <p:sldIdLst>
    <p:sldId id="256" r:id="rId2"/>
    <p:sldId id="344" r:id="rId3"/>
    <p:sldId id="345" r:id="rId4"/>
    <p:sldId id="282" r:id="rId5"/>
    <p:sldId id="257" r:id="rId6"/>
    <p:sldId id="266" r:id="rId7"/>
    <p:sldId id="268" r:id="rId8"/>
    <p:sldId id="267" r:id="rId9"/>
    <p:sldId id="270" r:id="rId10"/>
    <p:sldId id="271" r:id="rId11"/>
    <p:sldId id="272" r:id="rId12"/>
    <p:sldId id="285" r:id="rId13"/>
    <p:sldId id="368" r:id="rId14"/>
    <p:sldId id="287" r:id="rId15"/>
    <p:sldId id="286" r:id="rId16"/>
    <p:sldId id="288" r:id="rId17"/>
    <p:sldId id="350" r:id="rId18"/>
    <p:sldId id="342" r:id="rId19"/>
    <p:sldId id="343" r:id="rId20"/>
    <p:sldId id="337" r:id="rId21"/>
    <p:sldId id="339" r:id="rId22"/>
    <p:sldId id="340" r:id="rId23"/>
    <p:sldId id="338" r:id="rId24"/>
    <p:sldId id="262" r:id="rId25"/>
    <p:sldId id="297" r:id="rId26"/>
    <p:sldId id="296" r:id="rId27"/>
    <p:sldId id="352" r:id="rId28"/>
    <p:sldId id="298" r:id="rId29"/>
    <p:sldId id="313" r:id="rId30"/>
    <p:sldId id="299" r:id="rId31"/>
    <p:sldId id="300" r:id="rId32"/>
    <p:sldId id="301" r:id="rId33"/>
    <p:sldId id="302" r:id="rId34"/>
    <p:sldId id="303" r:id="rId35"/>
    <p:sldId id="304" r:id="rId36"/>
    <p:sldId id="305" r:id="rId37"/>
    <p:sldId id="351" r:id="rId38"/>
    <p:sldId id="289" r:id="rId39"/>
    <p:sldId id="327" r:id="rId40"/>
    <p:sldId id="308" r:id="rId41"/>
    <p:sldId id="360" r:id="rId42"/>
    <p:sldId id="361" r:id="rId43"/>
    <p:sldId id="366" r:id="rId44"/>
    <p:sldId id="367" r:id="rId45"/>
    <p:sldId id="346" r:id="rId46"/>
    <p:sldId id="362" r:id="rId47"/>
    <p:sldId id="363" r:id="rId48"/>
    <p:sldId id="364" r:id="rId49"/>
    <p:sldId id="365" r:id="rId50"/>
    <p:sldId id="260" r:id="rId51"/>
    <p:sldId id="311" r:id="rId52"/>
    <p:sldId id="312" r:id="rId53"/>
    <p:sldId id="258" r:id="rId5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28" autoAdjust="0"/>
  </p:normalViewPr>
  <p:slideViewPr>
    <p:cSldViewPr>
      <p:cViewPr varScale="1">
        <p:scale>
          <a:sx n="103" d="100"/>
          <a:sy n="103" d="100"/>
        </p:scale>
        <p:origin x="-216" y="-96"/>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image" Target="../media/image43.jpeg"/><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image" Target="../media/image43.jpeg"/><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rPr sz="1400" dirty="0"/>
            <a:t>Via </a:t>
          </a:r>
          <a:r>
            <a:rPr sz="1400" dirty="0" err="1"/>
            <a:t>l'eID</a:t>
          </a:r>
          <a:r>
            <a:rPr sz="1400" dirty="0"/>
            <a:t> du patient (au </a:t>
          </a:r>
          <a:r>
            <a:rPr sz="1400" dirty="0" err="1"/>
            <a:t>moins</a:t>
          </a:r>
          <a:r>
            <a:rPr sz="1400" dirty="0"/>
            <a:t> </a:t>
          </a:r>
          <a:r>
            <a:rPr sz="1400" dirty="0" err="1" smtClean="0"/>
            <a:t>lors</a:t>
          </a:r>
          <a:r>
            <a:rPr sz="1400" dirty="0" smtClean="0"/>
            <a:t> </a:t>
          </a:r>
          <a:r>
            <a:rPr sz="1400" dirty="0"/>
            <a:t>de la première consultation</a:t>
          </a:r>
          <a:r>
            <a:rPr dirty="0"/>
            <a:t>)</a:t>
          </a:r>
          <a:endParaRPr lang="fr-BE" sz="1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Authentification de l’identité du patient </a:t>
          </a:r>
          <a:endParaRPr lang="fr-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1E311E40-E000-44D7-84A4-C4BEA32188B7}">
      <dgm:prSet/>
      <dgm:spPr>
        <a:solidFill>
          <a:srgbClr val="3F6D57">
            <a:alpha val="52000"/>
          </a:srgbClr>
        </a:solidFill>
      </dgm:spPr>
      <dgm:t>
        <a:bodyPr/>
        <a:lstStyle/>
        <a:p>
          <a:pPr rtl="0"/>
          <a:r>
            <a:rPr lang="fr-BE" b="0" dirty="0" smtClean="0"/>
            <a:t>Vérification de l'assurabilité</a:t>
          </a:r>
          <a:endParaRPr lang="fr-BE" dirty="0"/>
        </a:p>
      </dgm:t>
    </dgm:pt>
    <dgm:pt modelId="{9ADEE0A7-F9C3-4F11-8724-264B2AEA9E05}" type="parTrans" cxnId="{9C2AD73F-D409-4FA4-837A-6065326F38DB}">
      <dgm:prSet/>
      <dgm:spPr/>
      <dgm:t>
        <a:bodyPr/>
        <a:lstStyle/>
        <a:p>
          <a:endParaRPr lang="en-US"/>
        </a:p>
      </dgm:t>
    </dgm:pt>
    <dgm:pt modelId="{FE21A10D-7362-4B0C-9AE4-6D977132DF42}" type="sibTrans" cxnId="{9C2AD73F-D409-4FA4-837A-6065326F38DB}">
      <dgm:prSet/>
      <dgm:spPr/>
      <dgm:t>
        <a:bodyPr/>
        <a:lstStyle/>
        <a:p>
          <a:endParaRPr lang="en-US"/>
        </a:p>
      </dgm:t>
    </dgm:pt>
    <dgm:pt modelId="{A847D925-4B59-411E-810D-39A7FF79C7B7}">
      <dgm:prSet/>
      <dgm:spPr>
        <a:solidFill>
          <a:srgbClr val="3F6D57">
            <a:alpha val="52000"/>
          </a:srgbClr>
        </a:solidFill>
      </dgm:spPr>
      <dgm:t>
        <a:bodyPr/>
        <a:lstStyle/>
        <a:p>
          <a:pPr rtl="0"/>
          <a:r>
            <a:t>DMG?</a:t>
          </a:r>
          <a:endParaRPr lang="fr-BE" dirty="0"/>
        </a:p>
      </dgm:t>
    </dgm:pt>
    <dgm:pt modelId="{916EEA83-A545-4CCB-A801-62F757FD6A7D}" type="parTrans" cxnId="{5330D562-CAD3-4172-8A94-16732BE3A3C5}">
      <dgm:prSet/>
      <dgm:spPr/>
      <dgm:t>
        <a:bodyPr/>
        <a:lstStyle/>
        <a:p>
          <a:endParaRPr lang="en-US"/>
        </a:p>
      </dgm:t>
    </dgm:pt>
    <dgm:pt modelId="{78EB1F16-124A-4976-B5C7-C11E1B984E8C}" type="sibTrans" cxnId="{5330D562-CAD3-4172-8A94-16732BE3A3C5}">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8121E8F9-D106-4D09-8001-6732CE47B88E}" type="presOf" srcId="{CB8410C7-D6F2-43A6-AD81-C74A81EE903F}" destId="{6273677B-BEF3-4B28-96B6-2A414649EAEE}" srcOrd="0" destOrd="0" presId="urn:microsoft.com/office/officeart/2005/8/layout/vList5"/>
    <dgm:cxn modelId="{0F5E51C0-CF06-43CE-BCC9-D6AE8C3A53EE}" type="presOf" srcId="{A847D925-4B59-411E-810D-39A7FF79C7B7}" destId="{F13FEE27-CFB8-4A27-A48D-DB155A6B42B7}" srcOrd="0" destOrd="2" presId="urn:microsoft.com/office/officeart/2005/8/layout/vList5"/>
    <dgm:cxn modelId="{F13B9FBA-6715-4502-A862-7326436C5843}" type="presOf" srcId="{283E63E5-401D-47F3-B99A-0A8B0671698F}" destId="{4F5301D4-6D10-4291-8DF6-6956AF37A1EA}" srcOrd="0" destOrd="0"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5330D562-CAD3-4172-8A94-16732BE3A3C5}" srcId="{CB8410C7-D6F2-43A6-AD81-C74A81EE903F}" destId="{A847D925-4B59-411E-810D-39A7FF79C7B7}" srcOrd="2" destOrd="0" parTransId="{916EEA83-A545-4CCB-A801-62F757FD6A7D}" sibTransId="{78EB1F16-124A-4976-B5C7-C11E1B984E8C}"/>
    <dgm:cxn modelId="{A45AD134-4E05-480C-A1CE-359098DE749A}" type="presOf" srcId="{1E311E40-E000-44D7-84A4-C4BEA32188B7}" destId="{F13FEE27-CFB8-4A27-A48D-DB155A6B42B7}" srcOrd="0" destOrd="1" presId="urn:microsoft.com/office/officeart/2005/8/layout/vList5"/>
    <dgm:cxn modelId="{838CC83F-2A4C-460D-B2CD-0BD3E04ECFE8}" type="presOf" srcId="{9ED7CC8B-16A7-4240-9857-889C660DF3CC}" destId="{F13FEE27-CFB8-4A27-A48D-DB155A6B42B7}" srcOrd="0" destOrd="0" presId="urn:microsoft.com/office/officeart/2005/8/layout/vList5"/>
    <dgm:cxn modelId="{9C2AD73F-D409-4FA4-837A-6065326F38DB}" srcId="{CB8410C7-D6F2-43A6-AD81-C74A81EE903F}" destId="{1E311E40-E000-44D7-84A4-C4BEA32188B7}" srcOrd="1" destOrd="0" parTransId="{9ADEE0A7-F9C3-4F11-8724-264B2AEA9E05}" sibTransId="{FE21A10D-7362-4B0C-9AE4-6D977132DF42}"/>
    <dgm:cxn modelId="{F7A5F4C4-3B0F-4497-8DCD-8CA0EF97DF7A}" type="presParOf" srcId="{4F5301D4-6D10-4291-8DF6-6956AF37A1EA}" destId="{88B521AE-D9F3-4F7D-B4C1-A88FFE9E2366}" srcOrd="0" destOrd="0" presId="urn:microsoft.com/office/officeart/2005/8/layout/vList5"/>
    <dgm:cxn modelId="{178B9AE1-FDD9-47FA-A3E3-A9024FF3A4CF}" type="presParOf" srcId="{88B521AE-D9F3-4F7D-B4C1-A88FFE9E2366}" destId="{6273677B-BEF3-4B28-96B6-2A414649EAEE}" srcOrd="0" destOrd="0" presId="urn:microsoft.com/office/officeart/2005/8/layout/vList5"/>
    <dgm:cxn modelId="{5EDC3D28-D945-4E18-BAC9-627F3700EB84}"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Coordination de sous-processus électroniques</a:t>
          </a:r>
          <a:endParaRPr lang="fr-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Portail </a:t>
          </a:r>
          <a:endParaRPr lang="fr-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Gestion intégrée des utilisateurs et des accès</a:t>
          </a:r>
          <a:endParaRPr lang="fr-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Gestion de loggings</a:t>
          </a:r>
          <a:endParaRPr lang="fr-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Système de chiffrement end-to-end</a:t>
          </a:r>
          <a:endParaRPr lang="fr-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dirty="0" err="1">
              <a:solidFill>
                <a:srgbClr val="3E6E5A"/>
              </a:solidFill>
            </a:rPr>
            <a:t>eHealth</a:t>
          </a:r>
          <a:r>
            <a:rPr dirty="0" err="1"/>
            <a:t>Box</a:t>
          </a:r>
          <a:endParaRPr lang="fr-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fr-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Codage et anonymisation</a:t>
          </a:r>
          <a:endParaRPr lang="fr-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BE" b="0" dirty="0" smtClean="0"/>
            <a:t>Consultation du Registre national et des registres BCSS</a:t>
          </a:r>
          <a:endParaRPr lang="fr-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Répertoire des références (metahub)</a:t>
          </a:r>
          <a:endParaRPr lang="fr-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679872F6-DAC1-4110-8F8D-4884D82F385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2DA40FB2-C14F-477C-BBD2-D901F1163EAA}" type="presOf" srcId="{E7919EDD-7680-4985-B198-1CBB0F9E96AC}" destId="{7A8D609C-F894-4686-8594-F633FD78C201}"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4D54A30C-4055-49B3-AA01-86ED7181D1BD}" type="presOf" srcId="{D1B0C0D0-7AB7-487B-ADF8-3BB3DD4E9EE7}" destId="{9E029134-162C-442E-A062-F55ADB999C33}" srcOrd="0" destOrd="0" presId="urn:microsoft.com/office/officeart/2008/layout/PictureStrips"/>
    <dgm:cxn modelId="{F51456A2-99FB-4519-BF73-3D322D0E63F1}" type="presOf" srcId="{53250AAA-89D6-4377-B3C0-0E5BF972A3C0}" destId="{411BB13E-A3FD-42F9-8D3A-DD2DDC4A3516}"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84A94837-F989-4A36-991E-4D987DF9A6F0}" type="presOf" srcId="{F9B22A10-E2AD-420E-86FD-C6A619FB34C3}" destId="{610D24CD-EC64-4585-8806-7B24163BBCA5}" srcOrd="0" destOrd="0" presId="urn:microsoft.com/office/officeart/2008/layout/PictureStrips"/>
    <dgm:cxn modelId="{7BA56CFB-F2DE-4B77-BB5D-3D4AA0374CD1}" type="presOf" srcId="{81FDCA61-7A32-4339-89E8-DD3704FB86F4}" destId="{6F6ACCCA-7573-4F27-BB76-D1BFA52EAEE3}" srcOrd="0" destOrd="0" presId="urn:microsoft.com/office/officeart/2008/layout/PictureStrips"/>
    <dgm:cxn modelId="{75AF542F-2718-46E6-A956-24FD290F87C6}" type="presOf" srcId="{426C232F-332D-4FF2-A820-7A068898BF0D}" destId="{A9AE0183-4578-4303-9373-BBB0DAF179FE}"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B9D8239B-829C-4089-9665-33D9BAAC844B}" type="presOf" srcId="{DE482DF0-5C86-4767-9CE5-54725DF28573}" destId="{4F50CB91-2850-4662-936D-F5CF85EB32D2}" srcOrd="0" destOrd="0" presId="urn:microsoft.com/office/officeart/2008/layout/PictureStrips"/>
    <dgm:cxn modelId="{DFB68291-3197-4F87-AAE9-F2FC2DCD3B52}" type="presOf" srcId="{ADE4E262-EB9E-448C-8B46-6B6521E6B92F}" destId="{E0757731-3698-433B-8E7C-2EB749869931}" srcOrd="0" destOrd="0" presId="urn:microsoft.com/office/officeart/2008/layout/PictureStrips"/>
    <dgm:cxn modelId="{1AC39974-FA69-45CE-91A4-85A7A57CF23D}" type="presOf" srcId="{66800CA2-1263-488B-9901-BF5AA9A26379}" destId="{22C56DC3-2158-416C-A2CA-0A41276F6E72}"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F4635A39-83C5-45A8-BFFB-1A761279DF39}" type="presOf" srcId="{3069D4A7-A9EB-432B-8415-5BE83922B144}" destId="{9C5C0C8B-F255-4694-B3C6-8BE7DBC5F7E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08F617FF-6B1B-4F61-95F3-701FD40DA787}" type="presParOf" srcId="{9E029134-162C-442E-A062-F55ADB999C33}" destId="{60E777AF-AE30-4678-946F-1FF94928EBDC}" srcOrd="0" destOrd="0" presId="urn:microsoft.com/office/officeart/2008/layout/PictureStrips"/>
    <dgm:cxn modelId="{5E87FD6C-E453-4EF4-AA89-77DE84249CFA}" type="presParOf" srcId="{60E777AF-AE30-4678-946F-1FF94928EBDC}" destId="{7A8D609C-F894-4686-8594-F633FD78C201}" srcOrd="0" destOrd="0" presId="urn:microsoft.com/office/officeart/2008/layout/PictureStrips"/>
    <dgm:cxn modelId="{AA473615-BF42-46D4-AB91-E12C9846149D}" type="presParOf" srcId="{60E777AF-AE30-4678-946F-1FF94928EBDC}" destId="{8B00EC11-24E0-4E0C-8101-DB576F31F9D2}" srcOrd="1" destOrd="0" presId="urn:microsoft.com/office/officeart/2008/layout/PictureStrips"/>
    <dgm:cxn modelId="{528F198A-1333-41DC-9E5E-6A4A149A16DC}" type="presParOf" srcId="{9E029134-162C-442E-A062-F55ADB999C33}" destId="{7105A6FE-D318-4A98-A922-671C581530DC}" srcOrd="1" destOrd="0" presId="urn:microsoft.com/office/officeart/2008/layout/PictureStrips"/>
    <dgm:cxn modelId="{FE81328D-4C8C-4E0C-9D3E-B1964D8A6071}" type="presParOf" srcId="{9E029134-162C-442E-A062-F55ADB999C33}" destId="{85CFEB57-FC52-4321-A97D-3211B5D63D4D}" srcOrd="2" destOrd="0" presId="urn:microsoft.com/office/officeart/2008/layout/PictureStrips"/>
    <dgm:cxn modelId="{158824B8-6CC5-485A-B14B-7D6F52CCA4AF}" type="presParOf" srcId="{85CFEB57-FC52-4321-A97D-3211B5D63D4D}" destId="{A9AE0183-4578-4303-9373-BBB0DAF179FE}" srcOrd="0" destOrd="0" presId="urn:microsoft.com/office/officeart/2008/layout/PictureStrips"/>
    <dgm:cxn modelId="{78D93AAA-CEC8-49C7-A9B7-55C938E50AAA}" type="presParOf" srcId="{85CFEB57-FC52-4321-A97D-3211B5D63D4D}" destId="{17BB8C5E-ACC5-4AEA-AC3B-15C53CC548C0}" srcOrd="1" destOrd="0" presId="urn:microsoft.com/office/officeart/2008/layout/PictureStrips"/>
    <dgm:cxn modelId="{568BCE78-CCB5-46E5-8344-221236A66937}" type="presParOf" srcId="{9E029134-162C-442E-A062-F55ADB999C33}" destId="{3DF2FDF0-8F29-4351-969E-A1025413C53F}" srcOrd="3" destOrd="0" presId="urn:microsoft.com/office/officeart/2008/layout/PictureStrips"/>
    <dgm:cxn modelId="{31EC0F24-7A82-437F-A948-05C4DEE30F47}" type="presParOf" srcId="{9E029134-162C-442E-A062-F55ADB999C33}" destId="{51949F69-36F9-42ED-A197-4A357D3FCC84}" srcOrd="4" destOrd="0" presId="urn:microsoft.com/office/officeart/2008/layout/PictureStrips"/>
    <dgm:cxn modelId="{6577F95E-1A21-4E01-886E-103F432B4283}" type="presParOf" srcId="{51949F69-36F9-42ED-A197-4A357D3FCC84}" destId="{DC5DD086-89E5-4CD9-B1D2-0E7FF2C522A2}" srcOrd="0" destOrd="0" presId="urn:microsoft.com/office/officeart/2008/layout/PictureStrips"/>
    <dgm:cxn modelId="{0416DEC2-F7AE-40A0-A88F-0ADB55D65D6D}" type="presParOf" srcId="{51949F69-36F9-42ED-A197-4A357D3FCC84}" destId="{DEDE190B-7605-44A7-B19B-482157C4ED09}" srcOrd="1" destOrd="0" presId="urn:microsoft.com/office/officeart/2008/layout/PictureStrips"/>
    <dgm:cxn modelId="{90BDFCA1-833D-490D-BA48-53B308485033}" type="presParOf" srcId="{9E029134-162C-442E-A062-F55ADB999C33}" destId="{800A896D-7DD0-4D28-BE08-D3B8F3F2A8C6}" srcOrd="5" destOrd="0" presId="urn:microsoft.com/office/officeart/2008/layout/PictureStrips"/>
    <dgm:cxn modelId="{F1A803E6-04D5-4B23-8D28-BA651AEBD3CC}" type="presParOf" srcId="{9E029134-162C-442E-A062-F55ADB999C33}" destId="{09DCF082-D387-4036-A517-A57508B9F296}" srcOrd="6" destOrd="0" presId="urn:microsoft.com/office/officeart/2008/layout/PictureStrips"/>
    <dgm:cxn modelId="{C3D9CCFD-7C4D-4BF6-A9EA-A76CCCCE47A0}" type="presParOf" srcId="{09DCF082-D387-4036-A517-A57508B9F296}" destId="{6F6ACCCA-7573-4F27-BB76-D1BFA52EAEE3}" srcOrd="0" destOrd="0" presId="urn:microsoft.com/office/officeart/2008/layout/PictureStrips"/>
    <dgm:cxn modelId="{52F4249B-E313-4AE8-A086-CF774DB79AE3}" type="presParOf" srcId="{09DCF082-D387-4036-A517-A57508B9F296}" destId="{F94043AE-FBAE-4418-8D10-10B1481C95AF}" srcOrd="1" destOrd="0" presId="urn:microsoft.com/office/officeart/2008/layout/PictureStrips"/>
    <dgm:cxn modelId="{D401433F-BB98-479C-9EC4-305149A2E685}" type="presParOf" srcId="{9E029134-162C-442E-A062-F55ADB999C33}" destId="{2F838AD4-66C5-4737-8D8D-66F3281C6FE1}" srcOrd="7" destOrd="0" presId="urn:microsoft.com/office/officeart/2008/layout/PictureStrips"/>
    <dgm:cxn modelId="{588AB0B3-1A3B-4906-8E38-3668C28C99F0}" type="presParOf" srcId="{9E029134-162C-442E-A062-F55ADB999C33}" destId="{0F749A16-F5F6-45E8-9E08-2382EA901724}" srcOrd="8" destOrd="0" presId="urn:microsoft.com/office/officeart/2008/layout/PictureStrips"/>
    <dgm:cxn modelId="{3E30189E-19C6-401B-B2CD-6F7785C97E49}" type="presParOf" srcId="{0F749A16-F5F6-45E8-9E08-2382EA901724}" destId="{610D24CD-EC64-4585-8806-7B24163BBCA5}" srcOrd="0" destOrd="0" presId="urn:microsoft.com/office/officeart/2008/layout/PictureStrips"/>
    <dgm:cxn modelId="{292E39B1-2E27-40D3-AF07-776F906640EF}" type="presParOf" srcId="{0F749A16-F5F6-45E8-9E08-2382EA901724}" destId="{1D377189-38FA-44FB-9886-A25D865375A4}" srcOrd="1" destOrd="0" presId="urn:microsoft.com/office/officeart/2008/layout/PictureStrips"/>
    <dgm:cxn modelId="{EB9E85D4-EB34-46BD-A2D0-B9215A9456DB}" type="presParOf" srcId="{9E029134-162C-442E-A062-F55ADB999C33}" destId="{D0690CA7-5AC0-41CF-B946-24781BCFD1A5}" srcOrd="9" destOrd="0" presId="urn:microsoft.com/office/officeart/2008/layout/PictureStrips"/>
    <dgm:cxn modelId="{8C8AF97C-335E-4736-9965-F89F09917AD5}" type="presParOf" srcId="{9E029134-162C-442E-A062-F55ADB999C33}" destId="{B7B3EDE5-7630-4030-822E-F5E4C9706E85}" srcOrd="10" destOrd="0" presId="urn:microsoft.com/office/officeart/2008/layout/PictureStrips"/>
    <dgm:cxn modelId="{E08D1A7C-8B8E-4071-9D34-38B609004A26}" type="presParOf" srcId="{B7B3EDE5-7630-4030-822E-F5E4C9706E85}" destId="{4F50CB91-2850-4662-936D-F5CF85EB32D2}" srcOrd="0" destOrd="0" presId="urn:microsoft.com/office/officeart/2008/layout/PictureStrips"/>
    <dgm:cxn modelId="{6CF6B7FE-FBCD-44BB-8DF1-2C6065B9AB49}" type="presParOf" srcId="{B7B3EDE5-7630-4030-822E-F5E4C9706E85}" destId="{82E38FB2-A96C-4D7A-A866-6D7BE57189A0}" srcOrd="1" destOrd="0" presId="urn:microsoft.com/office/officeart/2008/layout/PictureStrips"/>
    <dgm:cxn modelId="{6C684A79-21DB-4169-BE89-281562FF026C}" type="presParOf" srcId="{9E029134-162C-442E-A062-F55ADB999C33}" destId="{FFADA039-4E63-4656-B69A-9CDE6DF7D22E}" srcOrd="11" destOrd="0" presId="urn:microsoft.com/office/officeart/2008/layout/PictureStrips"/>
    <dgm:cxn modelId="{8937E0EF-6302-4AC3-9EDD-105171F64FE8}" type="presParOf" srcId="{9E029134-162C-442E-A062-F55ADB999C33}" destId="{617E62FE-8B7F-4345-A007-B8285279A613}" srcOrd="12" destOrd="0" presId="urn:microsoft.com/office/officeart/2008/layout/PictureStrips"/>
    <dgm:cxn modelId="{B2551203-219F-42AB-8CF9-2647B06A4E7F}" type="presParOf" srcId="{617E62FE-8B7F-4345-A007-B8285279A613}" destId="{9C5C0C8B-F255-4694-B3C6-8BE7DBC5F7E5}" srcOrd="0" destOrd="0" presId="urn:microsoft.com/office/officeart/2008/layout/PictureStrips"/>
    <dgm:cxn modelId="{BBB69F0F-FE63-44A3-A546-7383627B321D}" type="presParOf" srcId="{617E62FE-8B7F-4345-A007-B8285279A613}" destId="{A9E14B50-194E-4A93-B9D9-20BB56D81973}" srcOrd="1" destOrd="0" presId="urn:microsoft.com/office/officeart/2008/layout/PictureStrips"/>
    <dgm:cxn modelId="{1A7664FD-8E4D-4EEC-81A2-E94F1E1CD8C0}" type="presParOf" srcId="{9E029134-162C-442E-A062-F55ADB999C33}" destId="{CC5C64CB-AB52-41A1-B231-D8699C0C625F}" srcOrd="13" destOrd="0" presId="urn:microsoft.com/office/officeart/2008/layout/PictureStrips"/>
    <dgm:cxn modelId="{E12C39D3-0F15-4B7B-916E-59AA72ED4B7D}" type="presParOf" srcId="{9E029134-162C-442E-A062-F55ADB999C33}" destId="{F8E94CFA-B945-48E5-BE10-370DD69F16A4}" srcOrd="14" destOrd="0" presId="urn:microsoft.com/office/officeart/2008/layout/PictureStrips"/>
    <dgm:cxn modelId="{ED6E9541-A1A6-4E82-AB02-0D6E3ABB0B91}" type="presParOf" srcId="{F8E94CFA-B945-48E5-BE10-370DD69F16A4}" destId="{411BB13E-A3FD-42F9-8D3A-DD2DDC4A3516}" srcOrd="0" destOrd="0" presId="urn:microsoft.com/office/officeart/2008/layout/PictureStrips"/>
    <dgm:cxn modelId="{73823190-0714-404E-AA38-DDCE4F8F5D16}" type="presParOf" srcId="{F8E94CFA-B945-48E5-BE10-370DD69F16A4}" destId="{70C2EA1E-D7DB-4E74-806D-4590DBE781A3}" srcOrd="1" destOrd="0" presId="urn:microsoft.com/office/officeart/2008/layout/PictureStrips"/>
    <dgm:cxn modelId="{2B7C63D8-1206-43E6-BB76-1F60D6290EFA}" type="presParOf" srcId="{9E029134-162C-442E-A062-F55ADB999C33}" destId="{B6819F3B-727A-4EDF-BC16-FDFFBB563868}" srcOrd="15" destOrd="0" presId="urn:microsoft.com/office/officeart/2008/layout/PictureStrips"/>
    <dgm:cxn modelId="{B6723F43-40A7-4D07-8D2F-9EF93B48AE88}" type="presParOf" srcId="{9E029134-162C-442E-A062-F55ADB999C33}" destId="{BB272E9F-26C5-4655-93E5-F3616BF119CC}" srcOrd="16" destOrd="0" presId="urn:microsoft.com/office/officeart/2008/layout/PictureStrips"/>
    <dgm:cxn modelId="{63B396D2-BD48-4BE0-A80E-8074D86969F3}" type="presParOf" srcId="{BB272E9F-26C5-4655-93E5-F3616BF119CC}" destId="{E0757731-3698-433B-8E7C-2EB749869931}" srcOrd="0" destOrd="0" presId="urn:microsoft.com/office/officeart/2008/layout/PictureStrips"/>
    <dgm:cxn modelId="{46FB3991-640E-455D-9CE7-888F8E8B00AC}" type="presParOf" srcId="{BB272E9F-26C5-4655-93E5-F3616BF119CC}" destId="{139FD9EA-3509-4D4C-98D4-BC741BA871D8}" srcOrd="1" destOrd="0" presId="urn:microsoft.com/office/officeart/2008/layout/PictureStrips"/>
    <dgm:cxn modelId="{0039A8FE-11AD-4B3D-8E5F-9EE5F5E54602}" type="presParOf" srcId="{9E029134-162C-442E-A062-F55ADB999C33}" destId="{979B97D2-0F97-437F-8686-ABD1B910F38F}" srcOrd="17" destOrd="0" presId="urn:microsoft.com/office/officeart/2008/layout/PictureStrips"/>
    <dgm:cxn modelId="{8AE8D5C4-77D2-4815-8102-60B457DE12E0}" type="presParOf" srcId="{9E029134-162C-442E-A062-F55ADB999C33}" destId="{0216C3D0-FCC6-4B0C-AA10-7E78E85A1DE2}" srcOrd="18" destOrd="0" presId="urn:microsoft.com/office/officeart/2008/layout/PictureStrips"/>
    <dgm:cxn modelId="{8AEB438A-1D85-476C-AD79-28B085F33EBC}" type="presParOf" srcId="{0216C3D0-FCC6-4B0C-AA10-7E78E85A1DE2}" destId="{22C56DC3-2158-416C-A2CA-0A41276F6E72}" srcOrd="0" destOrd="0" presId="urn:microsoft.com/office/officeart/2008/layout/PictureStrips"/>
    <dgm:cxn modelId="{27F0BE9F-573B-459E-AA0A-DE17FC4701B7}"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sz="1600" kern="1200"/>
            <a:t>Authentification de l’identité du patient </a:t>
          </a:r>
          <a:endParaRPr lang="fr-BE" sz="1600" kern="1200" dirty="0"/>
        </a:p>
        <a:p>
          <a:pPr marL="171450" lvl="1" indent="-171450" algn="l" defTabSz="711200" rtl="0">
            <a:lnSpc>
              <a:spcPct val="90000"/>
            </a:lnSpc>
            <a:spcBef>
              <a:spcPct val="0"/>
            </a:spcBef>
            <a:spcAft>
              <a:spcPct val="15000"/>
            </a:spcAft>
            <a:buChar char="••"/>
          </a:pPr>
          <a:r>
            <a:rPr lang="fr-BE" sz="1600" b="0" kern="1200" dirty="0" smtClean="0"/>
            <a:t>Vérification de l'assurabilité</a:t>
          </a:r>
          <a:endParaRPr lang="fr-BE" sz="1600" kern="1200" dirty="0"/>
        </a:p>
        <a:p>
          <a:pPr marL="171450" lvl="1" indent="-171450" algn="l" defTabSz="711200" rtl="0">
            <a:lnSpc>
              <a:spcPct val="90000"/>
            </a:lnSpc>
            <a:spcBef>
              <a:spcPct val="0"/>
            </a:spcBef>
            <a:spcAft>
              <a:spcPct val="15000"/>
            </a:spcAft>
            <a:buChar char="••"/>
          </a:pPr>
          <a:r>
            <a:rPr sz="1600" kern="1200"/>
            <a:t>DMG?</a:t>
          </a:r>
          <a:endParaRPr lang="fr-BE" sz="16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sz="1400" kern="1200" dirty="0"/>
            <a:t>Via </a:t>
          </a:r>
          <a:r>
            <a:rPr sz="1400" kern="1200" dirty="0" err="1"/>
            <a:t>l'eID</a:t>
          </a:r>
          <a:r>
            <a:rPr sz="1400" kern="1200" dirty="0"/>
            <a:t> du patient (au </a:t>
          </a:r>
          <a:r>
            <a:rPr sz="1400" kern="1200" dirty="0" err="1"/>
            <a:t>moins</a:t>
          </a:r>
          <a:r>
            <a:rPr sz="1400" kern="1200" dirty="0"/>
            <a:t> </a:t>
          </a:r>
          <a:r>
            <a:rPr sz="1400" kern="1200" dirty="0" err="1" smtClean="0"/>
            <a:t>lors</a:t>
          </a:r>
          <a:r>
            <a:rPr sz="1400" kern="1200" dirty="0" smtClean="0"/>
            <a:t> </a:t>
          </a:r>
          <a:r>
            <a:rPr sz="1400" kern="1200" dirty="0"/>
            <a:t>de la première consultation</a:t>
          </a:r>
          <a:r>
            <a:rPr kern="1200" dirty="0"/>
            <a:t>)</a:t>
          </a:r>
          <a:endParaRPr lang="fr-BE" sz="1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Coordination de sous-processus électroniques</a:t>
          </a:r>
          <a:endParaRPr lang="fr-BE" sz="16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Portail </a:t>
          </a:r>
          <a:endParaRPr lang="fr-BE" sz="16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Gestion intégrée des utilisateurs et des accès</a:t>
          </a:r>
          <a:endParaRPr lang="fr-BE" sz="16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Gestion de loggings</a:t>
          </a:r>
          <a:endParaRPr lang="fr-BE" sz="16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Système de chiffrement end-to-end</a:t>
          </a:r>
          <a:endParaRPr lang="fr-BE" sz="16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dirty="0" err="1">
              <a:solidFill>
                <a:srgbClr val="3E6E5A"/>
              </a:solidFill>
            </a:rPr>
            <a:t>eHealth</a:t>
          </a:r>
          <a:r>
            <a:rPr sz="1600" kern="1200" dirty="0" err="1"/>
            <a:t>Box</a:t>
          </a:r>
          <a:endParaRPr lang="fr-BE" sz="16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fr-BE" sz="16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Codage et anonymisation</a:t>
          </a:r>
          <a:endParaRPr lang="fr-BE" sz="16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lang="fr-BE" sz="1600" b="0" kern="1200" dirty="0" smtClean="0"/>
            <a:t>Consultation du Registre national et des registres BCSS</a:t>
          </a:r>
          <a:endParaRPr lang="fr-BE" sz="16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Répertoire des références (metahub)</a:t>
          </a:r>
          <a:endParaRPr lang="fr-BE" sz="16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2/11/2015</a:t>
            </a:fld>
            <a:endParaRPr lang="fr-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fr-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2/11/2015</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fr-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fr-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12</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14</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15</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16</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1DFB165-3041-45FE-B330-ECE89C68959D}" type="slidenum">
              <a:rPr lang="en-GB" smtClean="0"/>
              <a:pPr>
                <a:defRPr/>
              </a:pPr>
              <a:t>18</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BA095F2-AB55-4596-838E-5501053846CD}" type="slidenum">
              <a:rPr lang="en-GB" smtClean="0"/>
              <a:pPr>
                <a:defRPr/>
              </a:pPr>
              <a:t>19</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latin typeface="Arial" charset="0"/>
              </a:rPr>
              <a:pPr algn="r" eaLnBrk="1" hangingPunct="1"/>
              <a:t>23</a:t>
            </a:fld>
            <a:endParaRPr lang="fr-BE" altLang="en-US" sz="1200">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latin typeface="Arial" charset="0"/>
              </a:rPr>
              <a:pPr algn="r" eaLnBrk="1" hangingPunct="1"/>
              <a:t>23</a:t>
            </a:fld>
            <a:endParaRPr lang="fr-BE" altLang="en-US" sz="1200">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24</a:t>
            </a:fld>
            <a:endParaRPr lang="fr-BE"/>
          </a:p>
        </p:txBody>
      </p:sp>
    </p:spTree>
    <p:extLst>
      <p:ext uri="{BB962C8B-B14F-4D97-AF65-F5344CB8AC3E}">
        <p14:creationId xmlns:p14="http://schemas.microsoft.com/office/powerpoint/2010/main" val="48129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25</a:t>
            </a:fld>
            <a:endParaRPr lang="fr-BE"/>
          </a:p>
        </p:txBody>
      </p:sp>
    </p:spTree>
    <p:extLst>
      <p:ext uri="{BB962C8B-B14F-4D97-AF65-F5344CB8AC3E}">
        <p14:creationId xmlns:p14="http://schemas.microsoft.com/office/powerpoint/2010/main" val="94635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a:t>
            </a:fld>
            <a:endParaRPr lang="fr-BE"/>
          </a:p>
        </p:txBody>
      </p:sp>
    </p:spTree>
    <p:extLst>
      <p:ext uri="{BB962C8B-B14F-4D97-AF65-F5344CB8AC3E}">
        <p14:creationId xmlns:p14="http://schemas.microsoft.com/office/powerpoint/2010/main" val="242274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fr-BE"/>
          </a:p>
        </p:txBody>
      </p:sp>
    </p:spTree>
    <p:extLst>
      <p:ext uri="{BB962C8B-B14F-4D97-AF65-F5344CB8AC3E}">
        <p14:creationId xmlns:p14="http://schemas.microsoft.com/office/powerpoint/2010/main" val="3574320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27</a:t>
            </a:fld>
            <a:endParaRPr lang="en-US"/>
          </a:p>
        </p:txBody>
      </p:sp>
    </p:spTree>
    <p:extLst>
      <p:ext uri="{BB962C8B-B14F-4D97-AF65-F5344CB8AC3E}">
        <p14:creationId xmlns:p14="http://schemas.microsoft.com/office/powerpoint/2010/main" val="164506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28</a:t>
            </a:fld>
            <a:endParaRPr lang="fr-BE"/>
          </a:p>
        </p:txBody>
      </p:sp>
    </p:spTree>
    <p:extLst>
      <p:ext uri="{BB962C8B-B14F-4D97-AF65-F5344CB8AC3E}">
        <p14:creationId xmlns:p14="http://schemas.microsoft.com/office/powerpoint/2010/main" val="2325282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29</a:t>
            </a:fld>
            <a:endParaRPr lang="fr-BE"/>
          </a:p>
        </p:txBody>
      </p:sp>
    </p:spTree>
    <p:extLst>
      <p:ext uri="{BB962C8B-B14F-4D97-AF65-F5344CB8AC3E}">
        <p14:creationId xmlns:p14="http://schemas.microsoft.com/office/powerpoint/2010/main" val="4254548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30</a:t>
            </a:fld>
            <a:endParaRPr lang="fr-BE"/>
          </a:p>
        </p:txBody>
      </p:sp>
    </p:spTree>
    <p:extLst>
      <p:ext uri="{BB962C8B-B14F-4D97-AF65-F5344CB8AC3E}">
        <p14:creationId xmlns:p14="http://schemas.microsoft.com/office/powerpoint/2010/main" val="2430136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31</a:t>
            </a:fld>
            <a:endParaRPr lang="fr-BE"/>
          </a:p>
        </p:txBody>
      </p:sp>
    </p:spTree>
    <p:extLst>
      <p:ext uri="{BB962C8B-B14F-4D97-AF65-F5344CB8AC3E}">
        <p14:creationId xmlns:p14="http://schemas.microsoft.com/office/powerpoint/2010/main" val="2866902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32</a:t>
            </a:fld>
            <a:endParaRPr lang="fr-BE"/>
          </a:p>
        </p:txBody>
      </p:sp>
    </p:spTree>
    <p:extLst>
      <p:ext uri="{BB962C8B-B14F-4D97-AF65-F5344CB8AC3E}">
        <p14:creationId xmlns:p14="http://schemas.microsoft.com/office/powerpoint/2010/main" val="4077114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fr-BE"/>
          </a:p>
        </p:txBody>
      </p:sp>
    </p:spTree>
    <p:extLst>
      <p:ext uri="{BB962C8B-B14F-4D97-AF65-F5344CB8AC3E}">
        <p14:creationId xmlns:p14="http://schemas.microsoft.com/office/powerpoint/2010/main" val="1844003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fr-BE"/>
          </a:p>
        </p:txBody>
      </p:sp>
    </p:spTree>
    <p:extLst>
      <p:ext uri="{BB962C8B-B14F-4D97-AF65-F5344CB8AC3E}">
        <p14:creationId xmlns:p14="http://schemas.microsoft.com/office/powerpoint/2010/main" val="2561201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fr-BE"/>
          </a:p>
        </p:txBody>
      </p:sp>
    </p:spTree>
    <p:extLst>
      <p:ext uri="{BB962C8B-B14F-4D97-AF65-F5344CB8AC3E}">
        <p14:creationId xmlns:p14="http://schemas.microsoft.com/office/powerpoint/2010/main" val="139265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36</a:t>
            </a:fld>
            <a:endParaRPr lang="fr-BE"/>
          </a:p>
        </p:txBody>
      </p:sp>
    </p:spTree>
    <p:extLst>
      <p:ext uri="{BB962C8B-B14F-4D97-AF65-F5344CB8AC3E}">
        <p14:creationId xmlns:p14="http://schemas.microsoft.com/office/powerpoint/2010/main" val="553411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fr-BE"/>
          </a:p>
        </p:txBody>
      </p:sp>
    </p:spTree>
    <p:extLst>
      <p:ext uri="{BB962C8B-B14F-4D97-AF65-F5344CB8AC3E}">
        <p14:creationId xmlns:p14="http://schemas.microsoft.com/office/powerpoint/2010/main" val="3329383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38</a:t>
            </a:fld>
            <a:endParaRPr lang="fr-BE"/>
          </a:p>
        </p:txBody>
      </p:sp>
    </p:spTree>
    <p:extLst>
      <p:ext uri="{BB962C8B-B14F-4D97-AF65-F5344CB8AC3E}">
        <p14:creationId xmlns:p14="http://schemas.microsoft.com/office/powerpoint/2010/main" val="818369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39</a:t>
            </a:fld>
            <a:endParaRPr lang="fr-BE"/>
          </a:p>
        </p:txBody>
      </p:sp>
    </p:spTree>
    <p:extLst>
      <p:ext uri="{BB962C8B-B14F-4D97-AF65-F5344CB8AC3E}">
        <p14:creationId xmlns:p14="http://schemas.microsoft.com/office/powerpoint/2010/main" val="818369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40</a:t>
            </a:fld>
            <a:endParaRPr lang="fr-BE"/>
          </a:p>
        </p:txBody>
      </p:sp>
    </p:spTree>
    <p:extLst>
      <p:ext uri="{BB962C8B-B14F-4D97-AF65-F5344CB8AC3E}">
        <p14:creationId xmlns:p14="http://schemas.microsoft.com/office/powerpoint/2010/main" val="2619152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43</a:t>
            </a:fld>
            <a:endParaRPr lang="fr-BE"/>
          </a:p>
        </p:txBody>
      </p:sp>
    </p:spTree>
    <p:extLst>
      <p:ext uri="{BB962C8B-B14F-4D97-AF65-F5344CB8AC3E}">
        <p14:creationId xmlns:p14="http://schemas.microsoft.com/office/powerpoint/2010/main" val="1558412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44</a:t>
            </a:fld>
            <a:endParaRPr lang="fr-BE"/>
          </a:p>
        </p:txBody>
      </p:sp>
    </p:spTree>
    <p:extLst>
      <p:ext uri="{BB962C8B-B14F-4D97-AF65-F5344CB8AC3E}">
        <p14:creationId xmlns:p14="http://schemas.microsoft.com/office/powerpoint/2010/main" val="1558412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fr-BE"/>
          </a:p>
        </p:txBody>
      </p:sp>
    </p:spTree>
    <p:extLst>
      <p:ext uri="{BB962C8B-B14F-4D97-AF65-F5344CB8AC3E}">
        <p14:creationId xmlns:p14="http://schemas.microsoft.com/office/powerpoint/2010/main" val="1558412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50</a:t>
            </a:fld>
            <a:endParaRPr lang="fr-BE"/>
          </a:p>
        </p:txBody>
      </p:sp>
    </p:spTree>
    <p:extLst>
      <p:ext uri="{BB962C8B-B14F-4D97-AF65-F5344CB8AC3E}">
        <p14:creationId xmlns:p14="http://schemas.microsoft.com/office/powerpoint/2010/main" val="461688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51</a:t>
            </a:fld>
            <a:endParaRPr lang="fr-BE"/>
          </a:p>
        </p:txBody>
      </p:sp>
    </p:spTree>
    <p:extLst>
      <p:ext uri="{BB962C8B-B14F-4D97-AF65-F5344CB8AC3E}">
        <p14:creationId xmlns:p14="http://schemas.microsoft.com/office/powerpoint/2010/main" val="291389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52</a:t>
            </a:fld>
            <a:endParaRPr lang="fr-BE"/>
          </a:p>
        </p:txBody>
      </p:sp>
    </p:spTree>
    <p:extLst>
      <p:ext uri="{BB962C8B-B14F-4D97-AF65-F5344CB8AC3E}">
        <p14:creationId xmlns:p14="http://schemas.microsoft.com/office/powerpoint/2010/main" val="2859717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53</a:t>
            </a:fld>
            <a:endParaRPr lang="fr-BE"/>
          </a:p>
        </p:txBody>
      </p:sp>
    </p:spTree>
    <p:extLst>
      <p:ext uri="{BB962C8B-B14F-4D97-AF65-F5344CB8AC3E}">
        <p14:creationId xmlns:p14="http://schemas.microsoft.com/office/powerpoint/2010/main" val="323640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9</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10</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MRS = maison de repos et de soins</a:t>
            </a:r>
          </a:p>
          <a:p>
            <a:r>
              <a:rPr lang="fr-BE" dirty="0" smtClean="0"/>
              <a:t>MRPA = maison de repos pour personnes âgées</a:t>
            </a:r>
          </a:p>
          <a:p>
            <a:r>
              <a:rPr lang="fr-BE" dirty="0" smtClean="0"/>
              <a:t>CSJ = centre de soins de jour</a:t>
            </a:r>
            <a:endParaRPr lang="fr-BE" dirty="0"/>
          </a:p>
        </p:txBody>
      </p:sp>
      <p:sp>
        <p:nvSpPr>
          <p:cNvPr id="4" name="Slide Number Placeholder 3"/>
          <p:cNvSpPr>
            <a:spLocks noGrp="1"/>
          </p:cNvSpPr>
          <p:nvPr>
            <p:ph type="sldNum" sz="quarter" idx="10"/>
          </p:nvPr>
        </p:nvSpPr>
        <p:spPr/>
        <p:txBody>
          <a:bodyPr/>
          <a:lstStyle/>
          <a:p>
            <a:fld id="{380DF003-9532-45B2-A88B-F94D0FEB7981}" type="slidenum">
              <a:rPr lang="en-US" smtClean="0"/>
              <a:t>11</a:t>
            </a:fld>
            <a:endParaRPr lang="fr-BE"/>
          </a:p>
        </p:txBody>
      </p:sp>
    </p:spTree>
    <p:extLst>
      <p:ext uri="{BB962C8B-B14F-4D97-AF65-F5344CB8AC3E}">
        <p14:creationId xmlns:p14="http://schemas.microsoft.com/office/powerpoint/2010/main" val="12465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11/02/2015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11/02/2015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11/02/2015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11/02/2015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11/02/2015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11/02/2015</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11/02/2015</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11/02/2015</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11/02/2015</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11/02/2015</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11/02/2015</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11/02/2015</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ADB71D-6A6A-403E-B8B0-DAC18C9A03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4.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3.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1.png"/><Relationship Id="rId5" Type="http://schemas.openxmlformats.org/officeDocument/2006/relationships/image" Target="../media/image17.png"/><Relationship Id="rId10"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ehealth.fgov.be/fr/prestataires-de-soins/services-en-ligne/ehealthconsent"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jpeg"/></Relationships>
</file>

<file path=ppt/slides/_rels/slide5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sz="4000" b="1" cap="none" dirty="0">
                <a:solidFill>
                  <a:srgbClr val="3E6E5A"/>
                </a:solidFill>
              </a:rPr>
              <a:t>P</a:t>
            </a:r>
            <a:r>
              <a:rPr lang="fr-BE" sz="4000" b="1" cap="none" dirty="0" smtClean="0">
                <a:solidFill>
                  <a:srgbClr val="3E6E5A"/>
                </a:solidFill>
              </a:rPr>
              <a:t>late-forme </a:t>
            </a:r>
            <a:r>
              <a:rPr lang="fr-BE" sz="4000" b="1" cap="none" dirty="0">
                <a:solidFill>
                  <a:srgbClr val="3E6E5A"/>
                </a:solidFill>
              </a:rPr>
              <a:t>eHealth:</a:t>
            </a:r>
            <a:r>
              <a:rPr lang="fr-BE" dirty="0" smtClean="0"/>
              <a:t> </a:t>
            </a:r>
            <a:r>
              <a:rPr lang="fr-BE" sz="4000" b="1" cap="none" dirty="0" smtClean="0"/>
              <a:t>état d'avancement et perspectives</a:t>
            </a:r>
            <a:endParaRPr lang="fr-BE"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http://www.bcss.fgov.be</a:t>
              </a:r>
            </a:p>
            <a:p>
              <a:r>
                <a:rPr lang="fr-BE" sz="1600" dirty="0">
                  <a:sym typeface="Arial" pitchFamily="34" charset="0"/>
                </a:rPr>
                <a:t>http://www.frankrobben.be</a:t>
              </a:r>
              <a:endParaRPr lang="fr-BE" sz="1600" dirty="0"/>
            </a:p>
          </p:txBody>
        </p:sp>
      </p:grpSp>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Plan d'action eSanté 2013-2018</a:t>
            </a:r>
            <a:endParaRPr lang="fr-BE" b="1" dirty="0"/>
          </a:p>
        </p:txBody>
      </p:sp>
      <p:sp>
        <p:nvSpPr>
          <p:cNvPr id="10" name="Text Placeholder 9"/>
          <p:cNvSpPr>
            <a:spLocks noGrp="1"/>
          </p:cNvSpPr>
          <p:nvPr>
            <p:ph type="body" sz="half" idx="2"/>
          </p:nvPr>
        </p:nvSpPr>
        <p:spPr/>
        <p:txBody>
          <a:bodyPr vert="horz">
            <a:normAutofit/>
          </a:bodyPr>
          <a:lstStyle/>
          <a:p>
            <a:pPr>
              <a:spcBef>
                <a:spcPct val="0"/>
              </a:spcBef>
            </a:pPr>
            <a:r>
              <a:rPr lang="fr-BE" sz="2000" b="1" spc="-100" dirty="0">
                <a:solidFill>
                  <a:srgbClr val="3E6E5A"/>
                </a:solidFill>
                <a:latin typeface="+mj-lt"/>
              </a:rPr>
              <a:t>Partage généralisé de documents des hôpitaux au moyen du système des hubs/metahub</a:t>
            </a:r>
            <a:endParaRPr lang="fr-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10</a:t>
            </a:fld>
            <a:endParaRPr lang="fr-BE"/>
          </a:p>
        </p:txBody>
      </p:sp>
      <p:sp>
        <p:nvSpPr>
          <p:cNvPr id="11" name="Content Placeholder 10"/>
          <p:cNvSpPr>
            <a:spLocks noGrp="1"/>
          </p:cNvSpPr>
          <p:nvPr>
            <p:ph idx="1"/>
          </p:nvPr>
        </p:nvSpPr>
        <p:spPr/>
        <p:txBody>
          <a:bodyPr>
            <a:normAutofit/>
          </a:bodyPr>
          <a:lstStyle/>
          <a:p>
            <a:pPr marL="92075" lvl="1" indent="0">
              <a:buNone/>
              <a:defRPr/>
            </a:pPr>
            <a:endParaRPr lang="fr-BE" sz="1600" dirty="0" smtClean="0"/>
          </a:p>
          <a:p>
            <a:pPr marL="92075" lvl="1" indent="0">
              <a:buNone/>
              <a:defRPr/>
            </a:pPr>
            <a:r>
              <a:rPr lang="fr-BE" sz="2000" dirty="0" smtClean="0"/>
              <a:t>Accès aux documents des hôpitaux via le système des hubs/métahub</a:t>
            </a:r>
          </a:p>
          <a:p>
            <a:pPr marL="434975" lvl="1" indent="-342900">
              <a:defRPr/>
            </a:pPr>
            <a:r>
              <a:rPr lang="fr-BE" sz="2000" dirty="0" smtClean="0"/>
              <a:t>les prestataires de soins ayant une relation thérapeutique avec le patient peuvent accéder au moyen de leur logiciel aux documents électroniques enregistrés par les hôpitaux et pour lesquels une référence est disponible dans le système des hubs/metahub</a:t>
            </a:r>
            <a:endParaRPr lang="fr-BE" sz="2000" dirty="0"/>
          </a:p>
          <a:p>
            <a:pPr marL="92075" lvl="1" indent="0">
              <a:buNone/>
              <a:defRPr/>
            </a:pPr>
            <a:endParaRPr lang="fr-BE" sz="2000" dirty="0" smtClean="0"/>
          </a:p>
          <a:p>
            <a:pPr marL="92075" lvl="1" indent="0">
              <a:buNone/>
              <a:defRPr/>
            </a:pPr>
            <a:r>
              <a:rPr lang="fr-BE" sz="2000" dirty="0" smtClean="0"/>
              <a:t>Pour l'environnement extramural: soutien lors de l'intégration de services dans les logiciels pour médecins généralistes (libraires de connexion, minilab, ...)</a:t>
            </a:r>
          </a:p>
          <a:p>
            <a:pPr marL="0" indent="0" eaLnBrk="0" fontAlgn="base" hangingPunct="0">
              <a:spcAft>
                <a:spcPct val="0"/>
              </a:spcAft>
              <a:buNone/>
              <a:defRPr/>
            </a:pPr>
            <a:endParaRPr lang="fr-BE" sz="1600" dirty="0"/>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2779420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Plan d'action eSanté 2013-2018</a:t>
            </a:r>
            <a:endParaRPr lang="fr-BE" b="1" dirty="0"/>
          </a:p>
        </p:txBody>
      </p:sp>
      <p:sp>
        <p:nvSpPr>
          <p:cNvPr id="10" name="Text Placeholder 9"/>
          <p:cNvSpPr>
            <a:spLocks noGrp="1"/>
          </p:cNvSpPr>
          <p:nvPr>
            <p:ph type="body" sz="half" idx="2"/>
          </p:nvPr>
        </p:nvSpPr>
        <p:spPr/>
        <p:txBody>
          <a:bodyPr vert="horz">
            <a:normAutofit/>
          </a:bodyPr>
          <a:lstStyle/>
          <a:p>
            <a:pPr>
              <a:spcBef>
                <a:spcPct val="0"/>
              </a:spcBef>
            </a:pPr>
            <a:r>
              <a:rPr lang="fr-BE" sz="2000" b="1" spc="-100" dirty="0" smtClean="0">
                <a:solidFill>
                  <a:srgbClr val="3E6E5A"/>
                </a:solidFill>
                <a:latin typeface="+mj-lt"/>
              </a:rPr>
              <a:t>MyCareNet</a:t>
            </a:r>
            <a:endParaRPr lang="fr-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11</a:t>
            </a:fld>
            <a:endParaRPr lang="fr-BE"/>
          </a:p>
        </p:txBody>
      </p:sp>
      <p:sp>
        <p:nvSpPr>
          <p:cNvPr id="11" name="Content Placeholder 10"/>
          <p:cNvSpPr>
            <a:spLocks noGrp="1"/>
          </p:cNvSpPr>
          <p:nvPr>
            <p:ph idx="1"/>
          </p:nvPr>
        </p:nvSpPr>
        <p:spPr/>
        <p:txBody>
          <a:bodyPr>
            <a:normAutofit fontScale="77500" lnSpcReduction="20000"/>
          </a:bodyPr>
          <a:lstStyle/>
          <a:p>
            <a:pPr>
              <a:lnSpc>
                <a:spcPct val="90000"/>
              </a:lnSpc>
              <a:defRPr/>
            </a:pPr>
            <a:r>
              <a:rPr lang="fr-BE" sz="2000" dirty="0" smtClean="0">
                <a:solidFill>
                  <a:srgbClr val="000000"/>
                </a:solidFill>
              </a:rPr>
              <a:t>Facturation électronique tiers payant</a:t>
            </a:r>
          </a:p>
          <a:p>
            <a:pPr>
              <a:lnSpc>
                <a:spcPct val="90000"/>
              </a:lnSpc>
              <a:defRPr/>
            </a:pPr>
            <a:endParaRPr lang="fr-BE" sz="2000" dirty="0">
              <a:solidFill>
                <a:srgbClr val="000000"/>
              </a:solidFill>
            </a:endParaRPr>
          </a:p>
          <a:p>
            <a:pPr>
              <a:lnSpc>
                <a:spcPct val="90000"/>
              </a:lnSpc>
              <a:defRPr/>
            </a:pPr>
            <a:r>
              <a:rPr lang="fr-BE" sz="2000" dirty="0">
                <a:solidFill>
                  <a:srgbClr val="000000"/>
                </a:solidFill>
              </a:rPr>
              <a:t>Tarification</a:t>
            </a:r>
          </a:p>
          <a:p>
            <a:pPr>
              <a:lnSpc>
                <a:spcPct val="90000"/>
              </a:lnSpc>
              <a:defRPr/>
            </a:pPr>
            <a:endParaRPr lang="fr-BE" sz="2000" dirty="0" smtClean="0">
              <a:solidFill>
                <a:srgbClr val="000000"/>
              </a:solidFill>
            </a:endParaRPr>
          </a:p>
          <a:p>
            <a:pPr>
              <a:lnSpc>
                <a:spcPct val="90000"/>
              </a:lnSpc>
              <a:defRPr/>
            </a:pPr>
            <a:r>
              <a:rPr lang="fr-BE" sz="2000" dirty="0">
                <a:solidFill>
                  <a:srgbClr val="000000"/>
                </a:solidFill>
              </a:rPr>
              <a:t>Consultation électronique de l'assurabilité</a:t>
            </a:r>
          </a:p>
          <a:p>
            <a:pPr>
              <a:lnSpc>
                <a:spcPct val="90000"/>
              </a:lnSpc>
              <a:defRPr/>
            </a:pPr>
            <a:endParaRPr lang="fr-BE" sz="2000" dirty="0" smtClean="0">
              <a:solidFill>
                <a:srgbClr val="000000"/>
              </a:solidFill>
            </a:endParaRPr>
          </a:p>
          <a:p>
            <a:pPr>
              <a:lnSpc>
                <a:spcPct val="90000"/>
              </a:lnSpc>
              <a:defRPr/>
            </a:pPr>
            <a:r>
              <a:rPr lang="fr-BE" sz="2000" dirty="0">
                <a:solidFill>
                  <a:srgbClr val="000000"/>
                </a:solidFill>
              </a:rPr>
              <a:t>Echange électronique entre l'hôpital et la mutualité lors de l'admission à l'hôpital</a:t>
            </a:r>
          </a:p>
          <a:p>
            <a:pPr>
              <a:lnSpc>
                <a:spcPct val="90000"/>
              </a:lnSpc>
              <a:defRPr/>
            </a:pPr>
            <a:endParaRPr lang="fr-BE" sz="2000" dirty="0">
              <a:solidFill>
                <a:srgbClr val="000000"/>
              </a:solidFill>
            </a:endParaRPr>
          </a:p>
          <a:p>
            <a:pPr>
              <a:lnSpc>
                <a:spcPct val="90000"/>
              </a:lnSpc>
              <a:defRPr/>
            </a:pPr>
            <a:r>
              <a:rPr lang="fr-BE" sz="2000" dirty="0" smtClean="0">
                <a:solidFill>
                  <a:srgbClr val="000000"/>
                </a:solidFill>
              </a:rPr>
              <a:t>Demande d'accord pour le remboursement de médicaments Chapitre IV</a:t>
            </a:r>
          </a:p>
          <a:p>
            <a:pPr>
              <a:lnSpc>
                <a:spcPct val="90000"/>
              </a:lnSpc>
              <a:defRPr/>
            </a:pPr>
            <a:endParaRPr lang="fr-BE" sz="2000" dirty="0" smtClean="0">
              <a:solidFill>
                <a:srgbClr val="000000"/>
              </a:solidFill>
            </a:endParaRPr>
          </a:p>
          <a:p>
            <a:pPr>
              <a:lnSpc>
                <a:spcPct val="90000"/>
              </a:lnSpc>
              <a:defRPr/>
            </a:pPr>
            <a:r>
              <a:rPr lang="fr-BE" sz="2000" dirty="0" smtClean="0">
                <a:solidFill>
                  <a:srgbClr val="000000"/>
                </a:solidFill>
              </a:rPr>
              <a:t>Lien avec le DMG</a:t>
            </a:r>
          </a:p>
          <a:p>
            <a:pPr>
              <a:lnSpc>
                <a:spcPct val="90000"/>
              </a:lnSpc>
              <a:defRPr/>
            </a:pPr>
            <a:endParaRPr lang="fr-BE" sz="2000" dirty="0">
              <a:solidFill>
                <a:srgbClr val="000000"/>
              </a:solidFill>
            </a:endParaRPr>
          </a:p>
          <a:p>
            <a:pPr>
              <a:lnSpc>
                <a:spcPct val="90000"/>
              </a:lnSpc>
              <a:defRPr/>
            </a:pPr>
            <a:r>
              <a:rPr lang="fr-BE" sz="2000" dirty="0" smtClean="0">
                <a:solidFill>
                  <a:srgbClr val="000000"/>
                </a:solidFill>
              </a:rPr>
              <a:t>Pour l'instant, disponible (au moyen du logiciel et/ou du portail MyCareNet) pour</a:t>
            </a:r>
          </a:p>
          <a:p>
            <a:pPr>
              <a:lnSpc>
                <a:spcPct val="90000"/>
              </a:lnSpc>
              <a:defRPr/>
            </a:pPr>
            <a:endParaRPr lang="fr-BE" sz="2000" dirty="0" smtClean="0">
              <a:solidFill>
                <a:srgbClr val="000000"/>
              </a:solidFill>
            </a:endParaRPr>
          </a:p>
          <a:p>
            <a:pPr lvl="1">
              <a:lnSpc>
                <a:spcPct val="90000"/>
              </a:lnSpc>
              <a:defRPr/>
            </a:pPr>
            <a:r>
              <a:rPr lang="fr-BE" sz="1600" dirty="0" smtClean="0"/>
              <a:t>hôpitaux</a:t>
            </a:r>
          </a:p>
          <a:p>
            <a:pPr lvl="1">
              <a:lnSpc>
                <a:spcPct val="90000"/>
              </a:lnSpc>
              <a:defRPr/>
            </a:pPr>
            <a:r>
              <a:rPr lang="fr-BE" sz="1600" dirty="0" smtClean="0">
                <a:solidFill>
                  <a:srgbClr val="000000"/>
                </a:solidFill>
              </a:rPr>
              <a:t>centres de rééducation</a:t>
            </a:r>
          </a:p>
          <a:p>
            <a:pPr lvl="1">
              <a:lnSpc>
                <a:spcPct val="90000"/>
              </a:lnSpc>
              <a:defRPr/>
            </a:pPr>
            <a:r>
              <a:rPr lang="fr-BE" sz="1600" dirty="0" smtClean="0">
                <a:solidFill>
                  <a:srgbClr val="000000"/>
                </a:solidFill>
              </a:rPr>
              <a:t>polycliniques</a:t>
            </a:r>
          </a:p>
          <a:p>
            <a:pPr lvl="1">
              <a:lnSpc>
                <a:spcPct val="90000"/>
              </a:lnSpc>
              <a:defRPr/>
            </a:pPr>
            <a:r>
              <a:rPr lang="fr-BE" sz="1600" dirty="0"/>
              <a:t>MRS-MRPA-CSJ</a:t>
            </a:r>
          </a:p>
          <a:p>
            <a:pPr lvl="1">
              <a:spcBef>
                <a:spcPts val="0"/>
              </a:spcBef>
            </a:pPr>
            <a:r>
              <a:rPr lang="fr-BE" sz="1600" dirty="0" smtClean="0"/>
              <a:t>maisons médicales (au moyen de l'accès du médecin ou de l'infirmier)</a:t>
            </a:r>
          </a:p>
          <a:p>
            <a:pPr lvl="1">
              <a:lnSpc>
                <a:spcPct val="90000"/>
              </a:lnSpc>
              <a:defRPr/>
            </a:pPr>
            <a:r>
              <a:rPr lang="fr-BE" sz="1600" dirty="0" smtClean="0"/>
              <a:t>infirmiers</a:t>
            </a:r>
          </a:p>
          <a:p>
            <a:pPr lvl="1">
              <a:lnSpc>
                <a:spcPct val="90000"/>
              </a:lnSpc>
              <a:defRPr/>
            </a:pPr>
            <a:r>
              <a:rPr lang="fr-BE" sz="1600" dirty="0" smtClean="0">
                <a:solidFill>
                  <a:srgbClr val="000000"/>
                </a:solidFill>
              </a:rPr>
              <a:t>laboratoires</a:t>
            </a:r>
          </a:p>
          <a:p>
            <a:pPr lvl="1">
              <a:lnSpc>
                <a:spcPct val="90000"/>
              </a:lnSpc>
              <a:defRPr/>
            </a:pPr>
            <a:r>
              <a:rPr lang="fr-BE" sz="1600" dirty="0" smtClean="0">
                <a:solidFill>
                  <a:srgbClr val="000000"/>
                </a:solidFill>
              </a:rPr>
              <a:t>pharmaciens</a:t>
            </a:r>
          </a:p>
          <a:p>
            <a:pPr lvl="1">
              <a:lnSpc>
                <a:spcPct val="90000"/>
              </a:lnSpc>
              <a:defRPr/>
            </a:pPr>
            <a:r>
              <a:rPr lang="fr-BE" sz="1600" dirty="0" smtClean="0">
                <a:solidFill>
                  <a:srgbClr val="000000"/>
                </a:solidFill>
              </a:rPr>
              <a:t>médecins</a:t>
            </a:r>
          </a:p>
          <a:p>
            <a:pPr lvl="1">
              <a:spcBef>
                <a:spcPts val="0"/>
              </a:spcBef>
            </a:pPr>
            <a:r>
              <a:rPr lang="fr-BE" sz="1600" dirty="0" smtClean="0"/>
              <a:t>dentistes</a:t>
            </a:r>
            <a:endParaRPr lang="fr-BE" sz="1600" dirty="0"/>
          </a:p>
          <a:p>
            <a:pPr>
              <a:lnSpc>
                <a:spcPct val="90000"/>
              </a:lnSpc>
              <a:defRPr/>
            </a:pPr>
            <a:endParaRPr lang="fr-BE" sz="2000" dirty="0">
              <a:solidFill>
                <a:srgbClr val="000000"/>
              </a:solidFill>
            </a:endParaRPr>
          </a:p>
          <a:p>
            <a:pPr>
              <a:lnSpc>
                <a:spcPct val="90000"/>
              </a:lnSpc>
              <a:defRPr/>
            </a:pPr>
            <a:endParaRPr lang="fr-BE" sz="2000" dirty="0">
              <a:solidFill>
                <a:srgbClr val="000000"/>
              </a:solidFill>
            </a:endParaRPr>
          </a:p>
          <a:p>
            <a:pPr marL="0" indent="0" eaLnBrk="0" fontAlgn="base" hangingPunct="0">
              <a:spcAft>
                <a:spcPct val="0"/>
              </a:spcAft>
              <a:buNone/>
              <a:defRPr/>
            </a:pPr>
            <a:endParaRPr lang="fr-BE" sz="1600" dirty="0"/>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682913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Plan d'action eSanté 2013-2018</a:t>
            </a:r>
            <a:endParaRPr lang="fr-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fr-BE" sz="2000" b="1" spc="-100" dirty="0">
                <a:solidFill>
                  <a:srgbClr val="3E6E5A"/>
                </a:solidFill>
                <a:latin typeface="+mj-lt"/>
              </a:rPr>
              <a:t>Utilisation généralisée de l'eHealthBox</a:t>
            </a:r>
            <a:endParaRPr lang="fr-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12</a:t>
            </a:fld>
            <a:endParaRPr lang="fr-BE"/>
          </a:p>
        </p:txBody>
      </p:sp>
      <p:sp>
        <p:nvSpPr>
          <p:cNvPr id="11" name="Content Placeholder 10"/>
          <p:cNvSpPr>
            <a:spLocks noGrp="1"/>
          </p:cNvSpPr>
          <p:nvPr>
            <p:ph idx="1"/>
          </p:nvPr>
        </p:nvSpPr>
        <p:spPr/>
        <p:txBody>
          <a:bodyPr>
            <a:normAutofit fontScale="32500" lnSpcReduction="20000"/>
          </a:bodyPr>
          <a:lstStyle/>
          <a:p>
            <a:r>
              <a:rPr lang="fr-BE" sz="5500" dirty="0" smtClean="0"/>
              <a:t>Fonctions standard d'un système de messagerie à haut niveau de sécurité &gt; accès au système au moyen de l'eID (application web) ou du certificat </a:t>
            </a:r>
            <a:r>
              <a:rPr lang="fr-BE" sz="5500" dirty="0" smtClean="0">
                <a:solidFill>
                  <a:srgbClr val="3E6E5A"/>
                </a:solidFill>
              </a:rPr>
              <a:t>eHealth</a:t>
            </a:r>
          </a:p>
          <a:p>
            <a:pPr lvl="1"/>
            <a:r>
              <a:rPr lang="fr-BE" sz="4500" dirty="0" smtClean="0"/>
              <a:t>concerne tous les prestataires de soins (et pas uniquement les médecins) </a:t>
            </a:r>
          </a:p>
          <a:p>
            <a:pPr lvl="1" indent="-457200">
              <a:buFont typeface="Wingdings" pitchFamily="2" charset="2"/>
              <a:buChar char="Ø"/>
            </a:pPr>
            <a:endParaRPr lang="fr-BE" sz="2500" dirty="0"/>
          </a:p>
          <a:p>
            <a:r>
              <a:rPr lang="fr-BE" sz="5500" dirty="0" smtClean="0"/>
              <a:t>Chaque message est crypté end-to-end</a:t>
            </a:r>
          </a:p>
          <a:p>
            <a:endParaRPr lang="fr-BE" sz="5500" dirty="0" smtClean="0"/>
          </a:p>
          <a:p>
            <a:r>
              <a:rPr lang="fr-BE" sz="5500" dirty="0" smtClean="0"/>
              <a:t>Présence de métadonnées,à configurer au choix, qui peuvent être envoyées en même temps que le message afin de par exemple router le message au sein d'organisations telles que les hôpitaux</a:t>
            </a:r>
          </a:p>
          <a:p>
            <a:endParaRPr lang="fr-BE" sz="5500" dirty="0" smtClean="0"/>
          </a:p>
          <a:p>
            <a:pPr marL="182880" lvl="1"/>
            <a:r>
              <a:rPr lang="fr-BE" sz="5500" dirty="0" smtClean="0"/>
              <a:t>L'</a:t>
            </a:r>
            <a:r>
              <a:rPr lang="fr-BE" sz="5500" dirty="0" smtClean="0">
                <a:solidFill>
                  <a:srgbClr val="3E6E5A"/>
                </a:solidFill>
              </a:rPr>
              <a:t>eHealth</a:t>
            </a:r>
            <a:r>
              <a:rPr lang="fr-BE" sz="5500" dirty="0" smtClean="0"/>
              <a:t>Box est à l'heure actuelle utilisé par environ 40 hôpitaux et laboratoires et environ 4.000 médecins généralistes</a:t>
            </a:r>
          </a:p>
          <a:p>
            <a:pPr marL="182880" lvl="1"/>
            <a:endParaRPr lang="fr-BE" sz="5500" dirty="0"/>
          </a:p>
          <a:p>
            <a:pPr marL="182880" lvl="1"/>
            <a:r>
              <a:rPr lang="fr-BE" sz="5500" dirty="0" smtClean="0"/>
              <a:t>ROI Agoria Award 2014</a:t>
            </a:r>
          </a:p>
          <a:p>
            <a:pPr marL="182880" lvl="1"/>
            <a:endParaRPr lang="fr-BE" sz="5500" dirty="0" smtClean="0"/>
          </a:p>
          <a:p>
            <a:pPr marL="182880" lvl="1"/>
            <a:r>
              <a:rPr lang="fr-BE" sz="5500" dirty="0" smtClean="0"/>
              <a:t>47.310.520 messages transmis en 2014</a:t>
            </a:r>
          </a:p>
          <a:p>
            <a:pPr marL="274320" lvl="2" indent="0">
              <a:buNone/>
            </a:pPr>
            <a:endParaRPr lang="fr-BE" sz="5500" dirty="0" smtClean="0"/>
          </a:p>
          <a:p>
            <a:pPr marL="182880" lvl="1"/>
            <a:endParaRPr lang="fr-BE" sz="3200" b="1" dirty="0"/>
          </a:p>
          <a:p>
            <a:pPr marL="182880" lvl="1"/>
            <a:endParaRPr lang="fr-BE" sz="3100" dirty="0"/>
          </a:p>
          <a:p>
            <a:endParaRPr lang="fr-BE" dirty="0"/>
          </a:p>
          <a:p>
            <a:pPr marL="92075" lvl="1" indent="0">
              <a:lnSpc>
                <a:spcPct val="80000"/>
              </a:lnSpc>
              <a:buNone/>
              <a:defRPr/>
            </a:pPr>
            <a:endParaRPr lang="fr-BE" sz="2000" dirty="0" smtClean="0">
              <a:sym typeface="Arial" pitchFamily="34" charset="0"/>
            </a:endParaRPr>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4082336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b="1" dirty="0"/>
              <a:t>Système hubs &amp; </a:t>
            </a:r>
            <a:r>
              <a:rPr lang="fr-BE" b="1" dirty="0" err="1" smtClean="0"/>
              <a:t>Metahub</a:t>
            </a:r>
            <a:r>
              <a:rPr lang="fr-BE" b="1" dirty="0"/>
              <a:t>: </a:t>
            </a:r>
            <a:br>
              <a:rPr lang="fr-BE" b="1" dirty="0"/>
            </a:br>
            <a:r>
              <a:rPr lang="fr-BE" b="1" dirty="0"/>
              <a:t>création des "hubs"</a:t>
            </a:r>
            <a:endParaRPr lang="en-US" dirty="0"/>
          </a:p>
        </p:txBody>
      </p:sp>
      <p:pic>
        <p:nvPicPr>
          <p:cNvPr id="3" name="Content Placeholder 2"/>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907704" y="1783605"/>
            <a:ext cx="6840537" cy="4957763"/>
          </a:xfrm>
        </p:spPr>
      </p:pic>
      <p:sp>
        <p:nvSpPr>
          <p:cNvPr id="21509" name="Rectangle 6"/>
          <p:cNvSpPr>
            <a:spLocks noChangeArrowheads="1"/>
          </p:cNvSpPr>
          <p:nvPr/>
        </p:nvSpPr>
        <p:spPr bwMode="auto">
          <a:xfrm>
            <a:off x="236538" y="3784600"/>
            <a:ext cx="3275012" cy="1800493"/>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101600" indent="-101600" algn="ctr">
              <a:spcBef>
                <a:spcPct val="50000"/>
              </a:spcBef>
              <a:buSzPct val="100000"/>
            </a:pPr>
            <a:r>
              <a:rPr lang="fr-BE" b="1" dirty="0">
                <a:solidFill>
                  <a:srgbClr val="000000"/>
                </a:solidFill>
              </a:rPr>
              <a:t>5 hubs</a:t>
            </a:r>
          </a:p>
          <a:p>
            <a:pPr marL="101600" indent="-101600" algn="ctr">
              <a:spcBef>
                <a:spcPct val="50000"/>
              </a:spcBef>
              <a:buSzPct val="100000"/>
            </a:pPr>
            <a:r>
              <a:rPr lang="fr-BE" b="1" dirty="0">
                <a:solidFill>
                  <a:srgbClr val="000000"/>
                </a:solidFill>
              </a:rPr>
              <a:t>3 implémentations techniques</a:t>
            </a:r>
          </a:p>
          <a:p>
            <a:pPr marL="101600" indent="-101600" algn="ctr">
              <a:spcBef>
                <a:spcPct val="50000"/>
              </a:spcBef>
              <a:buSzPct val="100000"/>
            </a:pPr>
            <a:r>
              <a:rPr lang="fr-BE" sz="1600" b="1" dirty="0" smtClean="0">
                <a:solidFill>
                  <a:srgbClr val="000000"/>
                </a:solidFill>
              </a:rPr>
              <a:t>98 </a:t>
            </a:r>
            <a:r>
              <a:rPr lang="fr-BE" sz="1600" b="1" dirty="0">
                <a:solidFill>
                  <a:srgbClr val="000000"/>
                </a:solidFill>
              </a:rPr>
              <a:t>% des hôpitaux belges </a:t>
            </a:r>
            <a:endParaRPr lang="fr-BE" sz="1600" b="1" dirty="0" smtClean="0">
              <a:solidFill>
                <a:srgbClr val="000000"/>
              </a:solidFill>
            </a:endParaRPr>
          </a:p>
          <a:p>
            <a:pPr marL="101600" indent="-101600" algn="ctr">
              <a:spcBef>
                <a:spcPct val="50000"/>
              </a:spcBef>
              <a:buSzPct val="100000"/>
            </a:pPr>
            <a:r>
              <a:rPr lang="fr-BE" sz="1600" b="1" dirty="0" smtClean="0">
                <a:solidFill>
                  <a:srgbClr val="000000"/>
                </a:solidFill>
              </a:rPr>
              <a:t>(&gt; </a:t>
            </a:r>
            <a:r>
              <a:rPr lang="fr-BE" sz="1600" b="1" dirty="0">
                <a:solidFill>
                  <a:srgbClr val="000000"/>
                </a:solidFill>
              </a:rPr>
              <a:t>signé le protocole </a:t>
            </a:r>
            <a:r>
              <a:rPr lang="fr-BE" sz="1600" b="1" dirty="0" smtClean="0">
                <a:solidFill>
                  <a:srgbClr val="000000"/>
                </a:solidFill>
              </a:rPr>
              <a:t>2012)  </a:t>
            </a:r>
            <a:endParaRPr lang="fr-BE" sz="1600" b="1" dirty="0">
              <a:solidFill>
                <a:srgbClr val="000000"/>
              </a:solidFill>
            </a:endParaRPr>
          </a:p>
        </p:txBody>
      </p:sp>
      <p:sp>
        <p:nvSpPr>
          <p:cNvPr id="4" name="Date Placeholder 3"/>
          <p:cNvSpPr>
            <a:spLocks noGrp="1"/>
          </p:cNvSpPr>
          <p:nvPr>
            <p:ph type="dt" sz="half" idx="10"/>
          </p:nvPr>
        </p:nvSpPr>
        <p:spPr/>
        <p:txBody>
          <a:bodyPr/>
          <a:lstStyle/>
          <a:p>
            <a:r>
              <a:rPr lang="en-US" smtClean="0"/>
              <a:t>11/02/2015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13</a:t>
            </a:fld>
            <a:endParaRPr lang="en-US"/>
          </a:p>
        </p:txBody>
      </p:sp>
    </p:spTree>
    <p:extLst>
      <p:ext uri="{BB962C8B-B14F-4D97-AF65-F5344CB8AC3E}">
        <p14:creationId xmlns:p14="http://schemas.microsoft.com/office/powerpoint/2010/main" val="2531021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Plan d'action eSanté 2013-2018</a:t>
            </a:r>
            <a:endParaRPr lang="fr-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fr-BE" sz="2000" b="1" spc="-100" dirty="0">
                <a:solidFill>
                  <a:srgbClr val="3E6E5A"/>
                </a:solidFill>
              </a:rPr>
              <a:t>Simplification administrative</a:t>
            </a:r>
          </a:p>
        </p:txBody>
      </p:sp>
      <p:sp>
        <p:nvSpPr>
          <p:cNvPr id="7" name="Slide Number Placeholder 6"/>
          <p:cNvSpPr>
            <a:spLocks noGrp="1"/>
          </p:cNvSpPr>
          <p:nvPr>
            <p:ph type="sldNum" sz="quarter" idx="12"/>
          </p:nvPr>
        </p:nvSpPr>
        <p:spPr/>
        <p:txBody>
          <a:bodyPr/>
          <a:lstStyle/>
          <a:p>
            <a:fld id="{BAADB71D-6A6A-403E-B8B0-DAC18C9A03D5}" type="slidenum">
              <a:rPr lang="en-US" smtClean="0"/>
              <a:t>14</a:t>
            </a:fld>
            <a:endParaRPr lang="fr-BE"/>
          </a:p>
        </p:txBody>
      </p:sp>
      <p:sp>
        <p:nvSpPr>
          <p:cNvPr id="11" name="Content Placeholder 10"/>
          <p:cNvSpPr>
            <a:spLocks noGrp="1"/>
          </p:cNvSpPr>
          <p:nvPr>
            <p:ph idx="1"/>
          </p:nvPr>
        </p:nvSpPr>
        <p:spPr/>
        <p:txBody>
          <a:bodyPr>
            <a:normAutofit fontScale="85000" lnSpcReduction="20000"/>
          </a:bodyPr>
          <a:lstStyle/>
          <a:p>
            <a:pPr marL="92075" lvl="1" indent="0">
              <a:lnSpc>
                <a:spcPct val="80000"/>
              </a:lnSpc>
              <a:buNone/>
              <a:defRPr/>
            </a:pPr>
            <a:r>
              <a:rPr lang="fr-BE" sz="2400" dirty="0" smtClean="0">
                <a:sym typeface="Arial" pitchFamily="34" charset="0"/>
              </a:rPr>
              <a:t>Reconnaissance des personnes handicapées</a:t>
            </a:r>
          </a:p>
          <a:p>
            <a:pPr marL="92075" lvl="1" indent="0">
              <a:lnSpc>
                <a:spcPct val="80000"/>
              </a:lnSpc>
              <a:buNone/>
              <a:defRPr/>
            </a:pPr>
            <a:endParaRPr lang="fr-BE" sz="1800" dirty="0" smtClean="0">
              <a:sym typeface="Arial" pitchFamily="34" charset="0"/>
            </a:endParaRPr>
          </a:p>
          <a:p>
            <a:pPr marL="416878" indent="-342900">
              <a:lnSpc>
                <a:spcPct val="80000"/>
              </a:lnSpc>
            </a:pPr>
            <a:r>
              <a:rPr lang="fr-BE" sz="2100" dirty="0" smtClean="0"/>
              <a:t>échange électronique de documents médicaux multifonctionnels relatifs aux personnes handicapées</a:t>
            </a:r>
          </a:p>
          <a:p>
            <a:pPr marL="416878" indent="-342900">
              <a:lnSpc>
                <a:spcPct val="80000"/>
              </a:lnSpc>
            </a:pPr>
            <a:endParaRPr lang="fr-BE" sz="2100" dirty="0" smtClean="0"/>
          </a:p>
          <a:p>
            <a:pPr marL="416878" indent="-342900">
              <a:lnSpc>
                <a:spcPct val="80000"/>
              </a:lnSpc>
            </a:pPr>
            <a:r>
              <a:rPr lang="fr-BE" sz="2100" dirty="0"/>
              <a:t>mise à la disposition de ces documents pour les médecins des services publics et des mutualités concernées</a:t>
            </a:r>
          </a:p>
          <a:p>
            <a:pPr marL="416878" indent="-342900">
              <a:lnSpc>
                <a:spcPct val="80000"/>
              </a:lnSpc>
            </a:pPr>
            <a:endParaRPr lang="fr-BE" sz="2100" dirty="0" smtClean="0"/>
          </a:p>
          <a:p>
            <a:pPr marL="416878" indent="-342900">
              <a:lnSpc>
                <a:spcPct val="80000"/>
              </a:lnSpc>
            </a:pPr>
            <a:r>
              <a:rPr lang="fr-BE" sz="2100" dirty="0"/>
              <a:t>communication sécurisée via l'</a:t>
            </a:r>
            <a:r>
              <a:rPr lang="fr-BE" sz="2100" dirty="0" smtClean="0">
                <a:solidFill>
                  <a:srgbClr val="3E6E5A"/>
                </a:solidFill>
              </a:rPr>
              <a:t>eHealth</a:t>
            </a:r>
            <a:r>
              <a:rPr lang="fr-BE" sz="2100" dirty="0"/>
              <a:t>Box</a:t>
            </a:r>
            <a:endParaRPr lang="fr-BE" sz="2100" dirty="0" smtClean="0"/>
          </a:p>
          <a:p>
            <a:pPr marL="416878" indent="-342900">
              <a:lnSpc>
                <a:spcPct val="80000"/>
              </a:lnSpc>
            </a:pPr>
            <a:endParaRPr lang="fr-BE" sz="2100" dirty="0" smtClean="0"/>
          </a:p>
          <a:p>
            <a:pPr marL="416878" indent="-342900">
              <a:lnSpc>
                <a:spcPct val="80000"/>
              </a:lnSpc>
            </a:pPr>
            <a:r>
              <a:rPr lang="fr-BE" sz="2100" dirty="0"/>
              <a:t>un potentiel de 296.000 demandes/an </a:t>
            </a:r>
          </a:p>
          <a:p>
            <a:pPr marL="416878" indent="-342900">
              <a:lnSpc>
                <a:spcPct val="80000"/>
              </a:lnSpc>
            </a:pPr>
            <a:endParaRPr lang="fr-BE" sz="1800" dirty="0" smtClean="0"/>
          </a:p>
          <a:p>
            <a:pPr marL="416878" indent="-342900">
              <a:lnSpc>
                <a:spcPct val="80000"/>
              </a:lnSpc>
            </a:pPr>
            <a:endParaRPr lang="fr-BE" sz="1800" dirty="0" smtClean="0"/>
          </a:p>
          <a:p>
            <a:pPr marL="73978" indent="0">
              <a:lnSpc>
                <a:spcPct val="80000"/>
              </a:lnSpc>
              <a:buNone/>
            </a:pPr>
            <a:r>
              <a:rPr lang="fr-BE" dirty="0" smtClean="0"/>
              <a:t> </a:t>
            </a:r>
            <a:r>
              <a:rPr lang="fr-BE" sz="2400" dirty="0" smtClean="0"/>
              <a:t>Accords médicaments Chapitre IV</a:t>
            </a:r>
          </a:p>
          <a:p>
            <a:pPr marL="73978" indent="0">
              <a:lnSpc>
                <a:spcPct val="80000"/>
              </a:lnSpc>
              <a:buNone/>
            </a:pPr>
            <a:endParaRPr lang="fr-BE" sz="2000" dirty="0" smtClean="0"/>
          </a:p>
          <a:p>
            <a:pPr marL="416878" lvl="1" indent="-342900">
              <a:lnSpc>
                <a:spcPct val="80000"/>
              </a:lnSpc>
            </a:pPr>
            <a:r>
              <a:rPr lang="fr-BE" sz="2100" dirty="0"/>
              <a:t>via MyCareNet </a:t>
            </a:r>
          </a:p>
          <a:p>
            <a:pPr lvl="1">
              <a:lnSpc>
                <a:spcPct val="80000"/>
              </a:lnSpc>
            </a:pPr>
            <a:endParaRPr lang="fr-BE" sz="2100" dirty="0"/>
          </a:p>
          <a:p>
            <a:pPr marL="416878" lvl="1" indent="-342900">
              <a:lnSpc>
                <a:spcPct val="80000"/>
              </a:lnSpc>
            </a:pPr>
            <a:r>
              <a:rPr lang="fr-BE" sz="2100" dirty="0"/>
              <a:t>transmission sécurisée et ultrarapide des informations nécessaires à la délivrance et au remboursement de ce type de médicament (accord préalable du médecin-conseil est requis)</a:t>
            </a:r>
          </a:p>
          <a:p>
            <a:pPr lvl="1">
              <a:lnSpc>
                <a:spcPct val="80000"/>
              </a:lnSpc>
            </a:pPr>
            <a:endParaRPr lang="fr-BE" sz="2100" dirty="0"/>
          </a:p>
          <a:p>
            <a:pPr marL="416878" lvl="1" indent="-342900">
              <a:lnSpc>
                <a:spcPct val="80000"/>
              </a:lnSpc>
            </a:pPr>
            <a:r>
              <a:rPr lang="fr-BE" sz="2100" dirty="0"/>
              <a:t>accélération de la procédure et suppression de </a:t>
            </a:r>
            <a:r>
              <a:rPr lang="fr-BE" sz="2100" dirty="0" smtClean="0"/>
              <a:t>nombreuses </a:t>
            </a:r>
            <a:r>
              <a:rPr lang="fr-BE" sz="2100" dirty="0"/>
              <a:t>formalités administratives</a:t>
            </a:r>
          </a:p>
          <a:p>
            <a:pPr marL="73978" indent="0">
              <a:lnSpc>
                <a:spcPct val="80000"/>
              </a:lnSpc>
              <a:buNone/>
            </a:pPr>
            <a:endParaRPr lang="fr-BE" sz="2000" dirty="0"/>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4056641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Plan d'action eSanté 2013-2018</a:t>
            </a:r>
            <a:endParaRPr lang="fr-BE" b="1" dirty="0"/>
          </a:p>
        </p:txBody>
      </p:sp>
      <p:sp>
        <p:nvSpPr>
          <p:cNvPr id="11" name="Content Placeholder 10"/>
          <p:cNvSpPr>
            <a:spLocks noGrp="1"/>
          </p:cNvSpPr>
          <p:nvPr>
            <p:ph idx="1"/>
          </p:nvPr>
        </p:nvSpPr>
        <p:spPr>
          <a:xfrm>
            <a:off x="2971800" y="803488"/>
            <a:ext cx="5715000" cy="5577840"/>
          </a:xfrm>
        </p:spPr>
        <p:txBody>
          <a:bodyPr>
            <a:normAutofit/>
          </a:bodyPr>
          <a:lstStyle/>
          <a:p>
            <a:pPr marL="92075" lvl="1" indent="0">
              <a:lnSpc>
                <a:spcPct val="80000"/>
              </a:lnSpc>
              <a:buNone/>
              <a:defRPr/>
            </a:pPr>
            <a:endParaRPr lang="fr-BE" sz="2000" dirty="0" smtClean="0">
              <a:sym typeface="Arial" pitchFamily="34" charset="0"/>
            </a:endParaRPr>
          </a:p>
          <a:p>
            <a:pPr marL="73978" indent="0">
              <a:lnSpc>
                <a:spcPct val="80000"/>
              </a:lnSpc>
              <a:buFont typeface="Calibri" pitchFamily="34" charset="0"/>
              <a:buNone/>
            </a:pPr>
            <a:r>
              <a:rPr lang="fr-BE" sz="2400" dirty="0" smtClean="0"/>
              <a:t>Registre Central de Traçabilité </a:t>
            </a:r>
          </a:p>
          <a:p>
            <a:pPr marL="73978" indent="0">
              <a:lnSpc>
                <a:spcPct val="80000"/>
              </a:lnSpc>
              <a:buFont typeface="Calibri" pitchFamily="34" charset="0"/>
              <a:buNone/>
            </a:pPr>
            <a:endParaRPr lang="fr-BE" sz="800" dirty="0" smtClean="0"/>
          </a:p>
          <a:p>
            <a:pPr marL="416878" indent="-342900">
              <a:lnSpc>
                <a:spcPct val="80000"/>
              </a:lnSpc>
            </a:pPr>
            <a:r>
              <a:rPr lang="fr-BE" sz="2000" dirty="0" smtClean="0"/>
              <a:t>enregistrement centralisé des informations de base relatives à plusieurs types d'implants  </a:t>
            </a:r>
            <a:endParaRPr lang="fr-BE" sz="2000" dirty="0"/>
          </a:p>
          <a:p>
            <a:pPr marL="416878" indent="-342900">
              <a:lnSpc>
                <a:spcPct val="80000"/>
              </a:lnSpc>
            </a:pPr>
            <a:endParaRPr lang="fr-BE" sz="2000" dirty="0" smtClean="0">
              <a:solidFill>
                <a:srgbClr val="000000"/>
              </a:solidFill>
            </a:endParaRPr>
          </a:p>
          <a:p>
            <a:pPr marL="416878" indent="-342900">
              <a:lnSpc>
                <a:spcPct val="80000"/>
              </a:lnSpc>
            </a:pPr>
            <a:r>
              <a:rPr lang="fr-BE" sz="2000" dirty="0" smtClean="0">
                <a:solidFill>
                  <a:srgbClr val="000000"/>
                </a:solidFill>
              </a:rPr>
              <a:t>intégration des applications '</a:t>
            </a:r>
            <a:r>
              <a:rPr lang="fr-BE" sz="2000" dirty="0" err="1" smtClean="0">
                <a:solidFill>
                  <a:srgbClr val="000000"/>
                </a:solidFill>
              </a:rPr>
              <a:t>Orthopride</a:t>
            </a:r>
            <a:r>
              <a:rPr lang="fr-BE" sz="2000" dirty="0" smtClean="0">
                <a:solidFill>
                  <a:srgbClr val="000000"/>
                </a:solidFill>
              </a:rPr>
              <a:t>’ et 'Qermid' (prothèse de la hanche ou du genou, pacemakers, stents coronaires, implants mammaires, ...). </a:t>
            </a:r>
          </a:p>
          <a:p>
            <a:pPr marL="416878" indent="-342900">
              <a:lnSpc>
                <a:spcPct val="80000"/>
              </a:lnSpc>
            </a:pPr>
            <a:endParaRPr lang="fr-BE" sz="2000" dirty="0" smtClean="0">
              <a:solidFill>
                <a:srgbClr val="000000"/>
              </a:solidFill>
            </a:endParaRPr>
          </a:p>
          <a:p>
            <a:pPr marL="416878" indent="-342900">
              <a:lnSpc>
                <a:spcPct val="80000"/>
              </a:lnSpc>
            </a:pPr>
            <a:r>
              <a:rPr lang="fr-BE" sz="2000" dirty="0" smtClean="0">
                <a:solidFill>
                  <a:srgbClr val="000000"/>
                </a:solidFill>
              </a:rPr>
              <a:t>projet pilote en avril 2014 dans 2 hôpitaux (Charleroi et Louvain)</a:t>
            </a:r>
            <a:endParaRPr lang="fr-BE" sz="2000" dirty="0">
              <a:solidFill>
                <a:srgbClr val="000000"/>
              </a:solidFill>
            </a:endParaRPr>
          </a:p>
          <a:p>
            <a:pPr marL="416878" indent="-342900">
              <a:lnSpc>
                <a:spcPct val="80000"/>
              </a:lnSpc>
            </a:pPr>
            <a:endParaRPr lang="fr-BE" sz="2000" dirty="0" smtClean="0">
              <a:solidFill>
                <a:srgbClr val="000000"/>
              </a:solidFill>
            </a:endParaRPr>
          </a:p>
          <a:p>
            <a:pPr marL="416878" indent="-342900">
              <a:lnSpc>
                <a:spcPct val="80000"/>
              </a:lnSpc>
              <a:buFont typeface="Wingdings" panose="05000000000000000000" pitchFamily="2" charset="2"/>
              <a:buChar char="Ø"/>
            </a:pPr>
            <a:r>
              <a:rPr lang="fr-BE" sz="2000" dirty="0" smtClean="0"/>
              <a:t>Avantages</a:t>
            </a:r>
          </a:p>
          <a:p>
            <a:pPr marL="691198" lvl="1" indent="-342900">
              <a:lnSpc>
                <a:spcPct val="80000"/>
              </a:lnSpc>
              <a:buFont typeface="Wingdings" panose="05000000000000000000" pitchFamily="2" charset="2"/>
              <a:buChar char="Ø"/>
            </a:pPr>
            <a:r>
              <a:rPr lang="fr-BE" sz="1800" dirty="0" smtClean="0"/>
              <a:t>meilleure traçabilité des implants</a:t>
            </a:r>
          </a:p>
          <a:p>
            <a:pPr marL="691198" lvl="1" indent="-342900">
              <a:lnSpc>
                <a:spcPct val="80000"/>
              </a:lnSpc>
              <a:buFont typeface="Wingdings" panose="05000000000000000000" pitchFamily="2" charset="2"/>
              <a:buChar char="Ø"/>
            </a:pPr>
            <a:r>
              <a:rPr lang="fr-BE" sz="1800" dirty="0" smtClean="0"/>
              <a:t>transparence pour le patient (création d'une carte d'implant qui contient toutes les informations utiles)</a:t>
            </a:r>
          </a:p>
          <a:p>
            <a:pPr marL="416878" indent="-342900">
              <a:lnSpc>
                <a:spcPct val="80000"/>
              </a:lnSpc>
              <a:buFont typeface="Wingdings" pitchFamily="2" charset="2"/>
              <a:buChar char="Ø"/>
            </a:pPr>
            <a:endParaRPr lang="fr-BE" sz="2000" dirty="0" smtClean="0"/>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BE" sz="1600"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fr-BE" sz="2000" b="1" spc="-100" dirty="0" smtClean="0">
                <a:solidFill>
                  <a:srgbClr val="3E6E5A"/>
                </a:solidFill>
                <a:latin typeface="+mj-lt"/>
              </a:rPr>
              <a:t>Traçabilité des dispositifs médicaux</a:t>
            </a:r>
            <a:endParaRPr lang="fr-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15</a:t>
            </a:fld>
            <a:endParaRPr lang="fr-BE"/>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1047503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
            </a:r>
            <a:br>
              <a:rPr dirty="0"/>
            </a:br>
            <a:r>
              <a:rPr dirty="0"/>
              <a:t/>
            </a:r>
            <a:br>
              <a:rPr dirty="0"/>
            </a:br>
            <a:r>
              <a:rPr lang="fr-BE" sz="4400" b="1" dirty="0"/>
              <a:t>Rôle et responsabilité de la Plate-forme </a:t>
            </a:r>
            <a:r>
              <a:rPr lang="fr-BE" sz="4400" b="1" dirty="0">
                <a:solidFill>
                  <a:srgbClr val="3E6E5A"/>
                </a:solidFill>
              </a:rPr>
              <a:t>eHealth</a:t>
            </a:r>
            <a:r>
              <a:rPr dirty="0"/>
              <a:t/>
            </a:r>
            <a:br>
              <a:rPr dirty="0"/>
            </a:br>
            <a:endParaRPr lang="fr-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7" name="Slide Number Placeholder 6"/>
          <p:cNvSpPr>
            <a:spLocks noGrp="1"/>
          </p:cNvSpPr>
          <p:nvPr>
            <p:ph type="sldNum" sz="quarter" idx="12"/>
          </p:nvPr>
        </p:nvSpPr>
        <p:spPr/>
        <p:txBody>
          <a:bodyPr/>
          <a:lstStyle/>
          <a:p>
            <a:fld id="{BAADB71D-6A6A-403E-B8B0-DAC18C9A03D5}" type="slidenum">
              <a:rPr lang="en-US" smtClean="0"/>
              <a:t>16</a:t>
            </a:fld>
            <a:endParaRPr lang="fr-BE"/>
          </a:p>
        </p:txBody>
      </p:sp>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280612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44056"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1942145054"/>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472905"/>
            <a:ext cx="2016125" cy="982955"/>
            <a:chOff x="2528844" y="1909194"/>
            <a:chExt cx="2016224" cy="982350"/>
          </a:xfrm>
        </p:grpSpPr>
        <p:sp>
          <p:nvSpPr>
            <p:cNvPr id="4" name="TextBox 3"/>
            <p:cNvSpPr txBox="1"/>
            <p:nvPr/>
          </p:nvSpPr>
          <p:spPr>
            <a:xfrm>
              <a:off x="2528844" y="1909194"/>
              <a:ext cx="2016224" cy="515619"/>
            </a:xfrm>
            <a:prstGeom prst="rect">
              <a:avLst/>
            </a:prstGeom>
          </p:spPr>
          <p:txBody>
            <a:bodyPr/>
            <a:lstStyle/>
            <a:p>
              <a:pPr algn="ctr">
                <a:defRPr/>
              </a:pPr>
              <a:r>
                <a:rPr lang="fr-BE" sz="1600" dirty="0">
                  <a:solidFill>
                    <a:schemeClr val="tx1">
                      <a:lumMod val="95000"/>
                      <a:lumOff val="5000"/>
                    </a:schemeClr>
                  </a:solidFill>
                </a:rPr>
                <a:t>Le patient consulte son médecin</a:t>
              </a:r>
            </a:p>
            <a:p>
              <a:pPr algn="ctr">
                <a:defRPr/>
              </a:pPr>
              <a:endParaRPr lang="fr-BE" sz="1100" dirty="0">
                <a:solidFill>
                  <a:schemeClr val="tx1">
                    <a:lumMod val="95000"/>
                    <a:lumOff val="5000"/>
                  </a:schemeClr>
                </a:solidFill>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501331" y="1630139"/>
            <a:ext cx="390525" cy="3351212"/>
          </a:xfrm>
          <a:prstGeom prst="rect">
            <a:avLst/>
          </a:prstGeom>
        </p:spPr>
        <p:txBody>
          <a:bodyPr vert="vert"/>
          <a:lstStyle/>
          <a:p>
            <a:pPr algn="ctr">
              <a:defRPr/>
            </a:pPr>
            <a:r>
              <a:rPr lang="fr-BE" b="1" dirty="0">
                <a:solidFill>
                  <a:srgbClr val="C00000"/>
                </a:solidFill>
              </a:rPr>
              <a:t>Avantages administratifs</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a:xfrm>
              <a:off x="1380654" y="5540903"/>
              <a:ext cx="4595915" cy="599188"/>
            </a:xfrm>
            <a:prstGeom prst="rect">
              <a:avLst/>
            </a:prstGeom>
          </p:spPr>
          <p:txBody>
            <a:bodyPr>
              <a:normAutofit/>
            </a:bodyPr>
            <a:lstStyle/>
            <a:p>
              <a:pPr>
                <a:defRPr/>
              </a:pPr>
              <a:r>
                <a:rPr lang="fr-BE" sz="1400" dirty="0">
                  <a:solidFill>
                    <a:schemeClr val="tx1">
                      <a:lumMod val="95000"/>
                      <a:lumOff val="5000"/>
                    </a:schemeClr>
                  </a:solidFill>
                </a:rPr>
                <a:t>Possibilité d'enregistrer les relations thérapeutiques et le consentement éclairé</a:t>
              </a:r>
            </a:p>
          </p:txBody>
        </p:sp>
        <p:pic>
          <p:nvPicPr>
            <p:cNvPr id="44052"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11/02/2015</a:t>
            </a:r>
            <a:endParaRPr lang="en-US" dirty="0"/>
          </a:p>
        </p:txBody>
      </p:sp>
      <p:sp>
        <p:nvSpPr>
          <p:cNvPr id="7" name="Slide Number Placeholder 6"/>
          <p:cNvSpPr>
            <a:spLocks noGrp="1"/>
          </p:cNvSpPr>
          <p:nvPr>
            <p:ph type="sldNum" sz="quarter" idx="12"/>
          </p:nvPr>
        </p:nvSpPr>
        <p:spPr/>
        <p:txBody>
          <a:bodyPr/>
          <a:lstStyle/>
          <a:p>
            <a:fld id="{BAADB71D-6A6A-403E-B8B0-DAC18C9A03D5}" type="slidenum">
              <a:rPr lang="en-US" smtClean="0"/>
              <a:t>17</a:t>
            </a:fld>
            <a:endParaRPr lang="en-US"/>
          </a:p>
        </p:txBody>
      </p:sp>
    </p:spTree>
    <p:extLst>
      <p:ext uri="{BB962C8B-B14F-4D97-AF65-F5344CB8AC3E}">
        <p14:creationId xmlns:p14="http://schemas.microsoft.com/office/powerpoint/2010/main" val="280101962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49" cy="2659062"/>
            <a:chOff x="2955608" y="2523164"/>
            <a:chExt cx="3054829"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200" b="1" dirty="0">
                  <a:solidFill>
                    <a:schemeClr val="bg1"/>
                  </a:solidFill>
                  <a:latin typeface="Calibri" panose="020F0502020204030204" pitchFamily="34" charset="0"/>
                </a:rPr>
                <a:t>Avantages</a:t>
              </a:r>
              <a:r>
                <a:rPr lang="fr-BE" sz="1300" b="1" dirty="0">
                  <a:solidFill>
                    <a:schemeClr val="bg1"/>
                  </a:solidFill>
                  <a:latin typeface="Calibri" panose="020F0502020204030204" pitchFamily="34" charset="0"/>
                </a:rPr>
                <a:t> </a:t>
              </a:r>
              <a:r>
                <a:rPr lang="fr-BE" sz="1200" b="1" dirty="0">
                  <a:solidFill>
                    <a:schemeClr val="bg1"/>
                  </a:solidFill>
                  <a:latin typeface="Calibri" panose="020F0502020204030204" pitchFamily="34" charset="0"/>
                </a:rPr>
                <a:t>médicaux</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4591"/>
              <a:ext cx="785934" cy="872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11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07"/>
          <p:cNvGrpSpPr>
            <a:grpSpLocks/>
          </p:cNvGrpSpPr>
          <p:nvPr/>
        </p:nvGrpSpPr>
        <p:grpSpPr bwMode="auto">
          <a:xfrm>
            <a:off x="482600" y="5135562"/>
            <a:ext cx="3240088" cy="1145830"/>
            <a:chOff x="483110" y="5136172"/>
            <a:chExt cx="3240360" cy="1145282"/>
          </a:xfrm>
        </p:grpSpPr>
        <p:grpSp>
          <p:nvGrpSpPr>
            <p:cNvPr id="45098" name="Group 67"/>
            <p:cNvGrpSpPr>
              <a:grpSpLocks/>
            </p:cNvGrpSpPr>
            <p:nvPr/>
          </p:nvGrpSpPr>
          <p:grpSpPr bwMode="auto">
            <a:xfrm>
              <a:off x="483110" y="5136172"/>
              <a:ext cx="3240360" cy="1145282"/>
              <a:chOff x="398612" y="5107746"/>
              <a:chExt cx="3240360" cy="1145282"/>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568989" y="5194672"/>
                <a:ext cx="2024232" cy="1058356"/>
              </a:xfrm>
              <a:prstGeom prst="rect">
                <a:avLst/>
              </a:prstGeom>
            </p:spPr>
            <p:txBody>
              <a:bodyPr>
                <a:normAutofit fontScale="85000" lnSpcReduction="10000"/>
              </a:bodyPr>
              <a:lstStyle/>
              <a:p>
                <a:pPr algn="ctr">
                  <a:defRPr/>
                </a:pPr>
                <a:r>
                  <a:rPr lang="fr-BE" dirty="0" smtClean="0">
                    <a:solidFill>
                      <a:schemeClr val="bg1"/>
                    </a:solidFill>
                    <a:latin typeface="Calibri" panose="020F0502020204030204" pitchFamily="34" charset="0"/>
                  </a:rPr>
                  <a:t>Consultation des résultats de laboratoire et des résultats d'imagerie médicale </a:t>
                </a:r>
                <a:endParaRPr lang="fr-BE" dirty="0">
                  <a:solidFill>
                    <a:schemeClr val="bg1"/>
                  </a:solidFill>
                  <a:latin typeface="Calibri" panose="020F0502020204030204" pitchFamily="34" charset="0"/>
                </a:endParaRPr>
              </a:p>
            </p:txBody>
          </p:sp>
        </p:grpSp>
        <p:pic>
          <p:nvPicPr>
            <p:cNvPr id="45099"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45092" name="Group 93"/>
            <p:cNvGrpSpPr>
              <a:grpSpLocks/>
            </p:cNvGrpSpPr>
            <p:nvPr/>
          </p:nvGrpSpPr>
          <p:grpSpPr bwMode="auto">
            <a:xfrm>
              <a:off x="546770" y="1394932"/>
              <a:ext cx="3233142" cy="1146273"/>
              <a:chOff x="546770" y="1424385"/>
              <a:chExt cx="3233142" cy="1146273"/>
            </a:xfrm>
          </p:grpSpPr>
          <p:grpSp>
            <p:nvGrpSpPr>
              <p:cNvPr id="45094"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881" y="1508726"/>
                <a:ext cx="2088031" cy="1061932"/>
              </a:xfrm>
              <a:prstGeom prst="rect">
                <a:avLst/>
              </a:prstGeom>
            </p:spPr>
            <p:txBody>
              <a:bodyPr>
                <a:normAutofit fontScale="92500" lnSpcReduction="10000"/>
              </a:bodyPr>
              <a:lstStyle/>
              <a:p>
                <a:pPr algn="ctr">
                  <a:defRPr/>
                </a:pPr>
                <a:r>
                  <a:rPr lang="fr-BE" dirty="0">
                    <a:solidFill>
                      <a:schemeClr val="bg1"/>
                    </a:solidFill>
                    <a:latin typeface="Calibri" panose="020F0502020204030204" pitchFamily="34" charset="0"/>
                  </a:rPr>
                  <a:t>Recherche des antécédents médicaux via le SumEHR</a:t>
                </a:r>
                <a:endParaRPr lang="fr-BE" dirty="0">
                  <a:latin typeface="Calibri" panose="020F0502020204030204" pitchFamily="34" charset="0"/>
                </a:endParaRPr>
              </a:p>
              <a:p>
                <a:pPr>
                  <a:defRPr/>
                </a:pPr>
                <a:endParaRPr lang="fr-BE" dirty="0">
                  <a:solidFill>
                    <a:schemeClr val="tx1">
                      <a:lumMod val="95000"/>
                      <a:lumOff val="5000"/>
                    </a:schemeClr>
                  </a:solidFill>
                </a:endParaRPr>
              </a:p>
            </p:txBody>
          </p:sp>
        </p:grpSp>
        <p:pic>
          <p:nvPicPr>
            <p:cNvPr id="45093"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45087"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91"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dirty="0">
                    <a:solidFill>
                      <a:schemeClr val="bg1"/>
                    </a:solidFill>
                  </a:rPr>
                  <a:t>Schéma de médication</a:t>
                </a:r>
              </a:p>
            </p:txBody>
          </p:sp>
        </p:grpSp>
        <p:pic>
          <p:nvPicPr>
            <p:cNvPr id="45088"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45082"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6595224" y="1345242"/>
                <a:ext cx="2086561" cy="1038821"/>
              </a:xfrm>
              <a:prstGeom prst="rect">
                <a:avLst/>
              </a:prstGeom>
            </p:spPr>
            <p:txBody>
              <a:bodyPr>
                <a:normAutofit/>
              </a:bodyPr>
              <a:lstStyle/>
              <a:p>
                <a:pPr>
                  <a:defRPr/>
                </a:pPr>
                <a:endParaRPr lang="fr-BE" sz="1000" dirty="0">
                  <a:solidFill>
                    <a:schemeClr val="bg1"/>
                  </a:solidFill>
                  <a:latin typeface="Calibri" panose="020F0502020204030204" pitchFamily="34" charset="0"/>
                </a:endParaRPr>
              </a:p>
              <a:p>
                <a:pPr marL="82550" algn="ctr">
                  <a:defRPr/>
                </a:pPr>
                <a:r>
                  <a:rPr lang="fr-BE" dirty="0">
                    <a:solidFill>
                      <a:schemeClr val="bg1"/>
                    </a:solidFill>
                    <a:latin typeface="Calibri" panose="020F0502020204030204" pitchFamily="34" charset="0"/>
                  </a:rPr>
                  <a:t>Conseils et directives en ligne</a:t>
                </a:r>
              </a:p>
            </p:txBody>
          </p:sp>
        </p:grpSp>
        <p:pic>
          <p:nvPicPr>
            <p:cNvPr id="45083"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45075"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a:defRPr/>
                </a:pPr>
                <a:endParaRPr lang="fr-BE" sz="1000" dirty="0">
                  <a:solidFill>
                    <a:schemeClr val="bg1"/>
                  </a:solidFill>
                </a:endParaRPr>
              </a:p>
              <a:p>
                <a:pPr marL="177800" algn="ctr">
                  <a:defRPr/>
                </a:pPr>
                <a:r>
                  <a:rPr lang="fr-BE" dirty="0">
                    <a:solidFill>
                      <a:schemeClr val="bg1"/>
                    </a:solidFill>
                    <a:latin typeface="Calibri" panose="020F0502020204030204" pitchFamily="34" charset="0"/>
                  </a:rPr>
                  <a:t>Lettre de renvoi électronique</a:t>
                </a:r>
                <a:endParaRPr lang="fr-BE" dirty="0">
                  <a:latin typeface="Calibri" panose="020F0502020204030204" pitchFamily="34" charset="0"/>
                </a:endParaRPr>
              </a:p>
            </p:txBody>
          </p:sp>
        </p:grpSp>
        <p:grpSp>
          <p:nvGrpSpPr>
            <p:cNvPr id="45076" name="Group 101"/>
            <p:cNvGrpSpPr>
              <a:grpSpLocks/>
            </p:cNvGrpSpPr>
            <p:nvPr/>
          </p:nvGrpSpPr>
          <p:grpSpPr bwMode="auto">
            <a:xfrm>
              <a:off x="5389884" y="5107746"/>
              <a:ext cx="1186811" cy="1184852"/>
              <a:chOff x="5389884" y="5104775"/>
              <a:chExt cx="1241108" cy="1241108"/>
            </a:xfrm>
          </p:grpSpPr>
          <p:pic>
            <p:nvPicPr>
              <p:cNvPr id="45077"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4" y="3294063"/>
            <a:ext cx="2810197" cy="1119187"/>
            <a:chOff x="6010438" y="3294151"/>
            <a:chExt cx="2648583" cy="1118781"/>
          </a:xfrm>
        </p:grpSpPr>
        <p:grpSp>
          <p:nvGrpSpPr>
            <p:cNvPr id="45068" name="Group 40"/>
            <p:cNvGrpSpPr>
              <a:grpSpLocks/>
            </p:cNvGrpSpPr>
            <p:nvPr/>
          </p:nvGrpSpPr>
          <p:grpSpPr bwMode="auto">
            <a:xfrm>
              <a:off x="6010438" y="3294151"/>
              <a:ext cx="2648583" cy="1081997"/>
              <a:chOff x="5926858" y="3418319"/>
              <a:chExt cx="2572071" cy="1081997"/>
            </a:xfrm>
          </p:grpSpPr>
          <p:sp>
            <p:nvSpPr>
              <p:cNvPr id="55" name="Rectangle 54"/>
              <p:cNvSpPr/>
              <p:nvPr/>
            </p:nvSpPr>
            <p:spPr>
              <a:xfrm>
                <a:off x="5926858" y="3418319"/>
                <a:ext cx="1072595"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453" y="3418319"/>
                <a:ext cx="1460948"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6999453" y="3419905"/>
                <a:ext cx="1499476" cy="1080695"/>
              </a:xfrm>
              <a:prstGeom prst="rect">
                <a:avLst/>
              </a:prstGeom>
            </p:spPr>
            <p:txBody>
              <a:bodyPr>
                <a:normAutofit/>
              </a:bodyPr>
              <a:lstStyle/>
              <a:p>
                <a:pPr>
                  <a:defRPr/>
                </a:pPr>
                <a:endParaRPr lang="fr-BE" sz="1000" dirty="0">
                  <a:solidFill>
                    <a:schemeClr val="bg1"/>
                  </a:solidFill>
                </a:endParaRPr>
              </a:p>
              <a:p>
                <a:pPr algn="ctr">
                  <a:defRPr/>
                </a:pPr>
                <a:r>
                  <a:rPr lang="fr-BE" dirty="0">
                    <a:solidFill>
                      <a:schemeClr val="bg1"/>
                    </a:solidFill>
                    <a:latin typeface="Calibri" panose="020F0502020204030204" pitchFamily="34" charset="0"/>
                  </a:rPr>
                  <a:t>Prescriptions électroniques</a:t>
                </a:r>
                <a:endParaRPr lang="fr-BE" dirty="0">
                  <a:latin typeface="Calibri" panose="020F0502020204030204" pitchFamily="34" charset="0"/>
                </a:endParaRPr>
              </a:p>
              <a:p>
                <a:pPr>
                  <a:defRPr/>
                </a:pPr>
                <a:endParaRPr lang="fr-BE" dirty="0">
                  <a:solidFill>
                    <a:schemeClr val="tx1">
                      <a:lumMod val="95000"/>
                      <a:lumOff val="5000"/>
                    </a:schemeClr>
                  </a:solidFill>
                </a:endParaRPr>
              </a:p>
            </p:txBody>
          </p:sp>
        </p:grpSp>
        <p:grpSp>
          <p:nvGrpSpPr>
            <p:cNvPr id="45069" name="Group 102"/>
            <p:cNvGrpSpPr>
              <a:grpSpLocks/>
            </p:cNvGrpSpPr>
            <p:nvPr/>
          </p:nvGrpSpPr>
          <p:grpSpPr bwMode="auto">
            <a:xfrm>
              <a:off x="6036635" y="3332812"/>
              <a:ext cx="1080120" cy="1080120"/>
              <a:chOff x="5005213" y="3401807"/>
              <a:chExt cx="1080120" cy="1080120"/>
            </a:xfrm>
          </p:grpSpPr>
          <p:pic>
            <p:nvPicPr>
              <p:cNvPr id="45070"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Date Placeholder 1"/>
          <p:cNvSpPr>
            <a:spLocks noGrp="1"/>
          </p:cNvSpPr>
          <p:nvPr>
            <p:ph type="dt" sz="half" idx="10"/>
          </p:nvPr>
        </p:nvSpPr>
        <p:spPr/>
        <p:txBody>
          <a:bodyPr/>
          <a:lstStyle/>
          <a:p>
            <a:r>
              <a:rPr lang="en-US" smtClean="0"/>
              <a:t>11/02/2015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t>18</a:t>
            </a:fld>
            <a:endParaRPr lang="en-US"/>
          </a:p>
        </p:txBody>
      </p:sp>
    </p:spTree>
    <p:extLst>
      <p:ext uri="{BB962C8B-B14F-4D97-AF65-F5344CB8AC3E}">
        <p14:creationId xmlns:p14="http://schemas.microsoft.com/office/powerpoint/2010/main" val="232720236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02199" y="3178847"/>
              <a:ext cx="1484792" cy="131963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200" b="1" noProof="1" smtClean="0">
                  <a:solidFill>
                    <a:schemeClr val="bg1"/>
                  </a:solidFill>
                  <a:latin typeface="Calibri" panose="020F0502020204030204" pitchFamily="34" charset="0"/>
                </a:rPr>
                <a:t>Avantages de la souscrip-tion </a:t>
              </a:r>
              <a:endParaRPr lang="fr-BE" sz="1200" b="1" noProof="1">
                <a:solidFill>
                  <a:schemeClr val="bg1"/>
                </a:solidFill>
                <a:latin typeface="Calibri" panose="020F0502020204030204" pitchFamily="34" charset="0"/>
              </a:endParaRPr>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124"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5"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6"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86993" y="374931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7"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25575" y="336550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p:cNvGrpSpPr>
          <p:nvPr/>
        </p:nvGrpSpPr>
        <p:grpSpPr bwMode="auto">
          <a:xfrm>
            <a:off x="546100" y="1395413"/>
            <a:ext cx="3233738" cy="1146175"/>
            <a:chOff x="546770" y="1394932"/>
            <a:chExt cx="3233142" cy="1146273"/>
          </a:xfrm>
        </p:grpSpPr>
        <p:grpSp>
          <p:nvGrpSpPr>
            <p:cNvPr id="46111" name="Group 93"/>
            <p:cNvGrpSpPr>
              <a:grpSpLocks/>
            </p:cNvGrpSpPr>
            <p:nvPr/>
          </p:nvGrpSpPr>
          <p:grpSpPr bwMode="auto">
            <a:xfrm>
              <a:off x="546770" y="1394932"/>
              <a:ext cx="3233142" cy="1146273"/>
              <a:chOff x="546770" y="1424385"/>
              <a:chExt cx="3233142" cy="1146273"/>
            </a:xfrm>
          </p:grpSpPr>
          <p:grpSp>
            <p:nvGrpSpPr>
              <p:cNvPr id="46113"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a:defRPr/>
                </a:pPr>
                <a:endParaRPr lang="fr-BE" sz="300" dirty="0">
                  <a:solidFill>
                    <a:schemeClr val="bg1"/>
                  </a:solidFill>
                </a:endParaRPr>
              </a:p>
              <a:p>
                <a:pPr algn="ctr">
                  <a:defRPr/>
                </a:pPr>
                <a:endParaRPr lang="fr-BE" sz="200" dirty="0">
                  <a:solidFill>
                    <a:schemeClr val="bg1"/>
                  </a:solidFill>
                </a:endParaRPr>
              </a:p>
              <a:p>
                <a:pPr algn="ctr">
                  <a:defRPr/>
                </a:pPr>
                <a:r>
                  <a:rPr lang="fr-BE" dirty="0">
                    <a:solidFill>
                      <a:schemeClr val="bg1"/>
                    </a:solidFill>
                    <a:latin typeface="Calibri" panose="020F0502020204030204" pitchFamily="34" charset="0"/>
                  </a:rPr>
                  <a:t>Tarification,</a:t>
                </a:r>
              </a:p>
              <a:p>
                <a:pPr algn="ctr">
                  <a:defRPr/>
                </a:pPr>
                <a:r>
                  <a:rPr lang="fr-BE" dirty="0">
                    <a:solidFill>
                      <a:schemeClr val="bg1"/>
                    </a:solidFill>
                    <a:latin typeface="Calibri" panose="020F0502020204030204" pitchFamily="34" charset="0"/>
                  </a:rPr>
                  <a:t>facturation</a:t>
                </a:r>
                <a:endParaRPr lang="fr-BE" dirty="0">
                  <a:latin typeface="Calibri" panose="020F0502020204030204" pitchFamily="34" charset="0"/>
                </a:endParaRPr>
              </a:p>
            </p:txBody>
          </p:sp>
        </p:grpSp>
        <p:pic>
          <p:nvPicPr>
            <p:cNvPr id="46112"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46106"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fr-BE" sz="300" dirty="0">
                  <a:solidFill>
                    <a:schemeClr val="bg1"/>
                  </a:solidFill>
                </a:endParaRPr>
              </a:p>
              <a:p>
                <a:pPr algn="ctr">
                  <a:defRPr/>
                </a:pPr>
                <a:r>
                  <a:rPr lang="fr-BE" dirty="0">
                    <a:solidFill>
                      <a:schemeClr val="bg1"/>
                    </a:solidFill>
                    <a:latin typeface="Calibri" panose="020F0502020204030204" pitchFamily="34" charset="0"/>
                  </a:rPr>
                  <a:t>Créer et envoyer des attestations</a:t>
                </a:r>
              </a:p>
              <a:p>
                <a:pPr>
                  <a:defRPr/>
                </a:pPr>
                <a:endParaRPr lang="fr-BE" dirty="0">
                  <a:solidFill>
                    <a:schemeClr val="tx1">
                      <a:lumMod val="95000"/>
                      <a:lumOff val="5000"/>
                    </a:schemeClr>
                  </a:solidFill>
                </a:endParaRPr>
              </a:p>
            </p:txBody>
          </p:sp>
        </p:grpSp>
        <p:pic>
          <p:nvPicPr>
            <p:cNvPr id="46107"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1" cy="1097874"/>
          </a:xfrm>
        </p:grpSpPr>
        <p:grpSp>
          <p:nvGrpSpPr>
            <p:cNvPr id="46101" name="Group 67"/>
            <p:cNvGrpSpPr>
              <a:grpSpLocks/>
            </p:cNvGrpSpPr>
            <p:nvPr/>
          </p:nvGrpSpPr>
          <p:grpSpPr bwMode="auto">
            <a:xfrm>
              <a:off x="5254692" y="1452701"/>
              <a:ext cx="3565781" cy="1088504"/>
              <a:chOff x="398612" y="5107746"/>
              <a:chExt cx="3373795"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0750" y="5107746"/>
                <a:ext cx="2087968"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477145" y="5137889"/>
                <a:ext cx="2295262" cy="1058212"/>
              </a:xfrm>
              <a:prstGeom prst="rect">
                <a:avLst/>
              </a:prstGeom>
            </p:spPr>
            <p:txBody>
              <a:bodyPr>
                <a:normAutofit/>
              </a:bodyPr>
              <a:lstStyle/>
              <a:p>
                <a:pPr>
                  <a:defRPr/>
                </a:pPr>
                <a:endParaRPr lang="fr-BE" sz="1000" dirty="0">
                  <a:solidFill>
                    <a:schemeClr val="bg1"/>
                  </a:solidFill>
                </a:endParaRPr>
              </a:p>
              <a:p>
                <a:pPr algn="ctr">
                  <a:defRPr/>
                </a:pPr>
                <a:r>
                  <a:rPr lang="fr-BE" sz="1700" dirty="0">
                    <a:solidFill>
                      <a:schemeClr val="bg1"/>
                    </a:solidFill>
                    <a:latin typeface="Calibri" panose="020F0502020204030204" pitchFamily="34" charset="0"/>
                  </a:rPr>
                  <a:t>Mise à jour </a:t>
                </a:r>
                <a:r>
                  <a:rPr lang="fr-BE" sz="1700" dirty="0" err="1" smtClean="0">
                    <a:solidFill>
                      <a:schemeClr val="bg1"/>
                    </a:solidFill>
                    <a:latin typeface="Calibri" panose="020F0502020204030204" pitchFamily="34" charset="0"/>
                  </a:rPr>
                  <a:t>SumEHR</a:t>
                </a:r>
                <a:r>
                  <a:rPr lang="fr-BE" sz="1700" dirty="0" smtClean="0">
                    <a:solidFill>
                      <a:schemeClr val="bg1"/>
                    </a:solidFill>
                    <a:latin typeface="Calibri" panose="020F0502020204030204" pitchFamily="34" charset="0"/>
                  </a:rPr>
                  <a:t>, schéma </a:t>
                </a:r>
                <a:r>
                  <a:rPr lang="fr-BE" sz="1700" dirty="0">
                    <a:solidFill>
                      <a:schemeClr val="bg1"/>
                    </a:solidFill>
                    <a:latin typeface="Calibri" panose="020F0502020204030204" pitchFamily="34" charset="0"/>
                  </a:rPr>
                  <a:t>de médication</a:t>
                </a:r>
                <a:r>
                  <a:rPr lang="fr-BE" sz="1700" dirty="0">
                    <a:solidFill>
                      <a:schemeClr val="bg1"/>
                    </a:solidFill>
                  </a:rPr>
                  <a:t>, ...</a:t>
                </a:r>
              </a:p>
              <a:p>
                <a:pPr>
                  <a:defRPr/>
                </a:pPr>
                <a:endParaRPr lang="fr-BE" dirty="0">
                  <a:solidFill>
                    <a:schemeClr val="tx1">
                      <a:lumMod val="95000"/>
                      <a:lumOff val="5000"/>
                    </a:schemeClr>
                  </a:solidFill>
                </a:endParaRPr>
              </a:p>
            </p:txBody>
          </p:sp>
        </p:grpSp>
        <p:pic>
          <p:nvPicPr>
            <p:cNvPr id="46102"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46096"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00" name="TextBox 60"/>
              <p:cNvSpPr txBox="1">
                <a:spLocks noChangeArrowheads="1"/>
              </p:cNvSpPr>
              <p:nvPr/>
            </p:nvSpPr>
            <p:spPr bwMode="auto">
              <a:xfrm>
                <a:off x="6678188" y="5147274"/>
                <a:ext cx="2085974" cy="10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BE" sz="1000" dirty="0">
                  <a:solidFill>
                    <a:schemeClr val="bg1"/>
                  </a:solidFill>
                </a:endParaRPr>
              </a:p>
              <a:p>
                <a:pPr algn="ctr" eaLnBrk="1" hangingPunct="1"/>
                <a:r>
                  <a:rPr lang="fr-BE" dirty="0">
                    <a:solidFill>
                      <a:schemeClr val="bg1"/>
                    </a:solidFill>
                  </a:rPr>
                  <a:t>Envoyer un rapport au détenteur du DMG</a:t>
                </a:r>
              </a:p>
            </p:txBody>
          </p:sp>
        </p:grpSp>
        <p:pic>
          <p:nvPicPr>
            <p:cNvPr id="46097"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987450" cy="1090612"/>
            <a:chOff x="6264041" y="3624287"/>
            <a:chExt cx="2987583" cy="1090476"/>
          </a:xfrm>
        </p:grpSpPr>
        <p:grpSp>
          <p:nvGrpSpPr>
            <p:cNvPr id="46091" name="Group 69"/>
            <p:cNvGrpSpPr>
              <a:grpSpLocks/>
            </p:cNvGrpSpPr>
            <p:nvPr/>
          </p:nvGrpSpPr>
          <p:grpSpPr bwMode="auto">
            <a:xfrm>
              <a:off x="6276743" y="3624287"/>
              <a:ext cx="2974881" cy="1090476"/>
              <a:chOff x="5589302" y="1304707"/>
              <a:chExt cx="3488785" cy="1090476"/>
            </a:xfrm>
          </p:grpSpPr>
          <p:sp>
            <p:nvSpPr>
              <p:cNvPr id="51" name="Rectangle 50"/>
              <p:cNvSpPr/>
              <p:nvPr/>
            </p:nvSpPr>
            <p:spPr>
              <a:xfrm>
                <a:off x="5589302" y="1304707"/>
                <a:ext cx="1152467"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739907" y="1315818"/>
                <a:ext cx="2338180"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smtClean="0">
                    <a:latin typeface="Calibri" panose="020F0502020204030204" pitchFamily="34" charset="0"/>
                  </a:rPr>
                  <a:t>Enregistrements</a:t>
                </a:r>
                <a:endParaRPr lang="en-US" dirty="0">
                  <a:latin typeface="Calibri" panose="020F0502020204030204" pitchFamily="34" charset="0"/>
                </a:endParaRPr>
              </a:p>
            </p:txBody>
          </p:sp>
        </p:grpSp>
        <p:pic>
          <p:nvPicPr>
            <p:cNvPr id="46092"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r>
              <a:rPr lang="en-US" smtClean="0"/>
              <a:t>11/02/2015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t>19</a:t>
            </a:fld>
            <a:endParaRPr lang="en-US"/>
          </a:p>
        </p:txBody>
      </p:sp>
    </p:spTree>
    <p:extLst>
      <p:ext uri="{BB962C8B-B14F-4D97-AF65-F5344CB8AC3E}">
        <p14:creationId xmlns:p14="http://schemas.microsoft.com/office/powerpoint/2010/main" val="3826410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bwMode="auto">
          <a:xfrm>
            <a:off x="457200" y="1484784"/>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ltLang="en-US" sz="800" noProof="1" smtClean="0"/>
          </a:p>
          <a:p>
            <a:r>
              <a:rPr lang="fr-BE" altLang="en-US" sz="2000" noProof="1" smtClean="0"/>
              <a:t>plus de soins chroniques (vs soins aigus uniquement)</a:t>
            </a:r>
          </a:p>
          <a:p>
            <a:r>
              <a:rPr lang="fr-BE" altLang="en-US" sz="2000" noProof="1" smtClean="0"/>
              <a:t>soins à distance (monitoring, aide, consultation, diagnostic, opération, ...), e.a. soins à domicile</a:t>
            </a:r>
          </a:p>
          <a:p>
            <a:r>
              <a:rPr lang="fr-BE" altLang="en-US" sz="2000" noProof="1" smtClean="0"/>
              <a:t>soins multidisciplinaires, transmuraux et intégrés</a:t>
            </a:r>
          </a:p>
          <a:p>
            <a:r>
              <a:rPr lang="fr-BE" altLang="en-US" sz="2000" noProof="1" smtClean="0"/>
              <a:t>patient au centre des soins et autonomisation du patient</a:t>
            </a:r>
          </a:p>
          <a:p>
            <a:r>
              <a:rPr lang="fr-BE" altLang="en-US" sz="2000" noProof="1" smtClean="0"/>
              <a:t>évolution rapide des connaissances =&gt; besoin d'une gestion et d'une valorisation fiables et coordonnées des connaissances</a:t>
            </a:r>
          </a:p>
          <a:p>
            <a:r>
              <a:rPr lang="fr-BE" altLang="en-US" sz="2000" noProof="1" smtClean="0"/>
              <a:t>danger de processus administratifs qui prennent trop de temps</a:t>
            </a:r>
          </a:p>
          <a:p>
            <a:r>
              <a:rPr lang="fr-BE" altLang="en-US" sz="2000" noProof="1" smtClean="0"/>
              <a:t>un soutien de qualité de la politique et de la recherche en matière de soins de santé doit être basé sur des données de qualité intégrées et anonymisées</a:t>
            </a:r>
          </a:p>
          <a:p>
            <a:r>
              <a:rPr lang="fr-BE" altLang="en-US" sz="2000" noProof="1" smtClean="0"/>
              <a:t>mobilité transfrontalière</a:t>
            </a:r>
          </a:p>
          <a:p>
            <a:r>
              <a:rPr lang="fr-BE" altLang="en-US" sz="2000" noProof="1" smtClean="0"/>
              <a:t>besoin de maîtrise des coûts</a:t>
            </a:r>
          </a:p>
          <a:p>
            <a:endParaRPr lang="fr-BE" altLang="en-US" sz="2000" noProof="1" smtClean="0"/>
          </a:p>
        </p:txBody>
      </p:sp>
      <p:sp>
        <p:nvSpPr>
          <p:cNvPr id="2" name="Title 1"/>
          <p:cNvSpPr>
            <a:spLocks noGrp="1"/>
          </p:cNvSpPr>
          <p:nvPr>
            <p:ph type="title"/>
          </p:nvPr>
        </p:nvSpPr>
        <p:spPr/>
        <p:txBody>
          <a:bodyPr>
            <a:normAutofit fontScale="90000"/>
          </a:bodyPr>
          <a:lstStyle/>
          <a:p>
            <a:r>
              <a:rPr lang="fr-BE" altLang="en-US" sz="3400" b="1" dirty="0"/>
              <a:t>Quelques évolutions dans les soins de santé</a:t>
            </a:r>
            <a:endParaRPr lang="fr-BE" sz="3400" dirty="0"/>
          </a:p>
        </p:txBody>
      </p:sp>
      <p:sp>
        <p:nvSpPr>
          <p:cNvPr id="3" name="Date Placeholder 2"/>
          <p:cNvSpPr>
            <a:spLocks noGrp="1"/>
          </p:cNvSpPr>
          <p:nvPr>
            <p:ph type="dt" sz="half" idx="10"/>
          </p:nvPr>
        </p:nvSpPr>
        <p:spPr/>
        <p:txBody>
          <a:bodyPr/>
          <a:lstStyle/>
          <a:p>
            <a:r>
              <a:rPr lang="en-US" smtClean="0"/>
              <a:t>11/02/2015</a:t>
            </a:r>
            <a:endParaRPr lang="fr-BE"/>
          </a:p>
        </p:txBody>
      </p:sp>
      <p:sp>
        <p:nvSpPr>
          <p:cNvPr id="4" name="Slide Number Placeholder 3"/>
          <p:cNvSpPr>
            <a:spLocks noGrp="1"/>
          </p:cNvSpPr>
          <p:nvPr>
            <p:ph type="sldNum" sz="quarter" idx="12"/>
          </p:nvPr>
        </p:nvSpPr>
        <p:spPr/>
        <p:txBody>
          <a:bodyPr/>
          <a:lstStyle/>
          <a:p>
            <a:fld id="{BAADB71D-6A6A-403E-B8B0-DAC18C9A03D5}" type="slidenum">
              <a:rPr lang="en-US" smtClean="0"/>
              <a:t>2</a:t>
            </a:fld>
            <a:endParaRPr lang="fr-BE"/>
          </a:p>
        </p:txBody>
      </p:sp>
    </p:spTree>
    <p:extLst>
      <p:ext uri="{BB962C8B-B14F-4D97-AF65-F5344CB8AC3E}">
        <p14:creationId xmlns:p14="http://schemas.microsoft.com/office/powerpoint/2010/main" val="327559210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fr-BE" altLang="en-US" sz="800" b="1" dirty="0" smtClean="0"/>
          </a:p>
          <a:p>
            <a:pPr eaLnBrk="1" hangingPunct="1"/>
            <a:r>
              <a:rPr lang="fr-BE" altLang="en-US" sz="2000" b="1" dirty="0" smtClean="0"/>
              <a:t>Comment ?</a:t>
            </a:r>
          </a:p>
          <a:p>
            <a:pPr eaLnBrk="1" hangingPunct="1"/>
            <a:endParaRPr lang="fr-BE" altLang="en-US" sz="800" b="1" dirty="0" smtClean="0"/>
          </a:p>
          <a:p>
            <a:pPr lvl="1" eaLnBrk="1" hangingPunct="1"/>
            <a:r>
              <a:rPr lang="fr-BE" altLang="en-US" sz="1800" dirty="0" smtClean="0"/>
              <a:t>grâce à une </a:t>
            </a:r>
            <a:r>
              <a:rPr lang="fr-BE" altLang="en-US" sz="1800" b="1" dirty="0" smtClean="0"/>
              <a:t>prestation de services</a:t>
            </a:r>
            <a:r>
              <a:rPr lang="fr-BE" altLang="en-US" sz="1800" dirty="0" smtClean="0"/>
              <a:t> et un </a:t>
            </a:r>
            <a:r>
              <a:rPr lang="fr-BE" altLang="en-US" sz="1800" b="1" dirty="0" smtClean="0"/>
              <a:t>échange d’informations électroniques mutuels bien organisés</a:t>
            </a:r>
            <a:r>
              <a:rPr lang="fr-BE" altLang="en-US" sz="1800" dirty="0" smtClean="0"/>
              <a:t> entre tous les acteurs des soins de santé</a:t>
            </a:r>
          </a:p>
          <a:p>
            <a:pPr lvl="1" eaLnBrk="1" hangingPunct="1"/>
            <a:r>
              <a:rPr lang="fr-BE" altLang="en-US" sz="1800" dirty="0" smtClean="0"/>
              <a:t>tout en offrant les </a:t>
            </a:r>
            <a:r>
              <a:rPr lang="fr-BE" altLang="en-US" sz="1800" b="1" dirty="0" smtClean="0"/>
              <a:t>garanties nécessaires</a:t>
            </a:r>
            <a:r>
              <a:rPr lang="fr-BE" altLang="en-US" sz="1800" dirty="0" smtClean="0"/>
              <a:t> au niveau de la</a:t>
            </a:r>
            <a:r>
              <a:rPr lang="fr-BE" altLang="en-US" sz="1800" b="1" dirty="0" smtClean="0"/>
              <a:t> sécurité de l’information</a:t>
            </a:r>
            <a:r>
              <a:rPr lang="fr-BE" altLang="en-US" sz="1800" dirty="0" smtClean="0"/>
              <a:t>, de la </a:t>
            </a:r>
            <a:r>
              <a:rPr lang="fr-BE" altLang="en-US" sz="1800" b="1" dirty="0" smtClean="0"/>
              <a:t>protection de la vie privée</a:t>
            </a:r>
            <a:r>
              <a:rPr lang="fr-BE" altLang="en-US" sz="1800" dirty="0" smtClean="0"/>
              <a:t> et du </a:t>
            </a:r>
            <a:r>
              <a:rPr lang="fr-BE" altLang="en-US" sz="1800" b="1" dirty="0" smtClean="0"/>
              <a:t>secret professionnel</a:t>
            </a:r>
          </a:p>
          <a:p>
            <a:pPr lvl="1" eaLnBrk="1" hangingPunct="1"/>
            <a:endParaRPr lang="fr-BE" altLang="en-US" sz="800" b="1" dirty="0" smtClean="0"/>
          </a:p>
          <a:p>
            <a:pPr eaLnBrk="1" hangingPunct="1"/>
            <a:r>
              <a:rPr lang="fr-BE" altLang="en-US" sz="2000" b="1" dirty="0" smtClean="0"/>
              <a:t>Quoi ?</a:t>
            </a:r>
          </a:p>
          <a:p>
            <a:pPr eaLnBrk="1" hangingPunct="1"/>
            <a:endParaRPr lang="fr-BE" altLang="en-US" sz="800" b="1" dirty="0" smtClean="0"/>
          </a:p>
          <a:p>
            <a:pPr lvl="1" eaLnBrk="1" hangingPunct="1"/>
            <a:r>
              <a:rPr lang="fr-BE" altLang="en-US" sz="1800" dirty="0" smtClean="0"/>
              <a:t>optimaliser la </a:t>
            </a:r>
            <a:r>
              <a:rPr lang="fr-BE" altLang="en-US" sz="1800" b="1" dirty="0" smtClean="0"/>
              <a:t>qualité </a:t>
            </a:r>
            <a:r>
              <a:rPr lang="fr-BE" altLang="en-US" sz="1800" dirty="0" smtClean="0"/>
              <a:t>et la </a:t>
            </a:r>
            <a:r>
              <a:rPr lang="fr-BE" altLang="en-US" sz="1800" b="1" dirty="0" smtClean="0"/>
              <a:t>continuité</a:t>
            </a:r>
            <a:r>
              <a:rPr lang="fr-BE" altLang="en-US" sz="1800" dirty="0" smtClean="0"/>
              <a:t> des prestations de soins de santé </a:t>
            </a:r>
          </a:p>
          <a:p>
            <a:pPr lvl="1" eaLnBrk="1" hangingPunct="1"/>
            <a:r>
              <a:rPr lang="fr-BE" altLang="en-US" sz="1800" dirty="0" smtClean="0"/>
              <a:t>optimaliser la </a:t>
            </a:r>
            <a:r>
              <a:rPr lang="fr-BE" altLang="en-US" sz="1800" b="1" dirty="0" smtClean="0"/>
              <a:t>sécurité du patient</a:t>
            </a:r>
          </a:p>
          <a:p>
            <a:pPr lvl="1" eaLnBrk="1" hangingPunct="1"/>
            <a:r>
              <a:rPr lang="fr-BE" altLang="en-US" sz="1800" b="1" dirty="0" smtClean="0"/>
              <a:t>simplifier les formalités administratives</a:t>
            </a:r>
            <a:r>
              <a:rPr lang="fr-BE" dirty="0" smtClean="0"/>
              <a:t> pour </a:t>
            </a:r>
            <a:r>
              <a:rPr lang="fr-BE" altLang="en-US" sz="1800" dirty="0" smtClean="0"/>
              <a:t>tous les acteurs des soins de santé</a:t>
            </a:r>
          </a:p>
          <a:p>
            <a:pPr lvl="1" eaLnBrk="1" hangingPunct="1"/>
            <a:r>
              <a:rPr lang="fr-BE" altLang="en-US" sz="1800" dirty="0" smtClean="0"/>
              <a:t>offrir un </a:t>
            </a:r>
            <a:r>
              <a:rPr lang="fr-BE" altLang="en-US" sz="1800" b="1" dirty="0" smtClean="0"/>
              <a:t>soutien </a:t>
            </a:r>
            <a:r>
              <a:rPr lang="fr-BE" altLang="en-US" sz="1800" dirty="0" smtClean="0"/>
              <a:t>optimal à la politique des soins de santé</a:t>
            </a:r>
          </a:p>
          <a:p>
            <a:pPr lvl="1" eaLnBrk="1" hangingPunct="1"/>
            <a:endParaRPr lang="fr-BE" altLang="en-US" dirty="0" smtClean="0"/>
          </a:p>
          <a:p>
            <a:pPr eaLnBrk="1" hangingPunct="1"/>
            <a:endParaRPr lang="fr-BE" altLang="en-US" dirty="0" smtClean="0"/>
          </a:p>
        </p:txBody>
      </p:sp>
      <p:sp>
        <p:nvSpPr>
          <p:cNvPr id="2" name="Title 1"/>
          <p:cNvSpPr>
            <a:spLocks noGrp="1"/>
          </p:cNvSpPr>
          <p:nvPr>
            <p:ph type="title"/>
          </p:nvPr>
        </p:nvSpPr>
        <p:spPr/>
        <p:txBody>
          <a:bodyPr/>
          <a:lstStyle/>
          <a:p>
            <a:r>
              <a:rPr lang="fr-BE" altLang="en-US" b="1" dirty="0"/>
              <a:t>Objectifs</a:t>
            </a:r>
            <a:r>
              <a:rPr lang="fr-BE" dirty="0" smtClean="0"/>
              <a:t> </a:t>
            </a:r>
            <a:r>
              <a:rPr lang="fr-BE" altLang="en-US" b="1" dirty="0"/>
              <a:t>de la plate-forme</a:t>
            </a:r>
            <a:r>
              <a:rPr lang="fr-BE" b="1" dirty="0"/>
              <a:t> </a:t>
            </a:r>
            <a:r>
              <a:rPr lang="fr-BE" altLang="en-US" b="1" dirty="0">
                <a:solidFill>
                  <a:srgbClr val="3E6E5A"/>
                </a:solidFill>
              </a:rPr>
              <a:t>eHealth</a:t>
            </a:r>
            <a:endParaRPr lang="fr-BE" dirty="0"/>
          </a:p>
        </p:txBody>
      </p:sp>
      <p:sp>
        <p:nvSpPr>
          <p:cNvPr id="4" name="Slide Number Placeholder 3"/>
          <p:cNvSpPr>
            <a:spLocks noGrp="1"/>
          </p:cNvSpPr>
          <p:nvPr>
            <p:ph type="sldNum" sz="quarter" idx="12"/>
          </p:nvPr>
        </p:nvSpPr>
        <p:spPr/>
        <p:txBody>
          <a:bodyPr/>
          <a:lstStyle/>
          <a:p>
            <a:fld id="{BAADB71D-6A6A-403E-B8B0-DAC18C9A03D5}" type="slidenum">
              <a:rPr lang="en-US" smtClean="0"/>
              <a:t>20</a:t>
            </a:fld>
            <a:endParaRPr lang="fr-BE"/>
          </a:p>
        </p:txBody>
      </p:sp>
      <p:sp>
        <p:nvSpPr>
          <p:cNvPr id="6"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75354363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ltLang="en-US" b="1" dirty="0">
                <a:sym typeface="Arial" charset="0"/>
              </a:rPr>
              <a:t>10 missions</a:t>
            </a:r>
            <a:endParaRPr lang="fr-BE" dirty="0"/>
          </a:p>
        </p:txBody>
      </p:sp>
      <p:sp>
        <p:nvSpPr>
          <p:cNvPr id="1536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eaLnBrk="1" hangingPunct="1">
              <a:lnSpc>
                <a:spcPct val="80000"/>
              </a:lnSpc>
              <a:buFont typeface="Wingdings" pitchFamily="2" charset="2"/>
              <a:buAutoNum type="arabicPeriod"/>
            </a:pPr>
            <a:endParaRPr lang="fr-BE" altLang="en-US" sz="1200" dirty="0" smtClean="0">
              <a:sym typeface="Arial" charset="0"/>
            </a:endParaRPr>
          </a:p>
          <a:p>
            <a:pPr marL="457200" indent="-457200" eaLnBrk="1" hangingPunct="1">
              <a:lnSpc>
                <a:spcPct val="80000"/>
              </a:lnSpc>
              <a:buFont typeface="Wingdings" pitchFamily="2" charset="2"/>
              <a:buAutoNum type="arabicPeriod"/>
            </a:pPr>
            <a:endParaRPr lang="fr-BE" altLang="en-US" sz="1200" dirty="0" smtClean="0">
              <a:sym typeface="Arial" charset="0"/>
            </a:endParaRPr>
          </a:p>
          <a:p>
            <a:pPr marL="457200" indent="-457200" eaLnBrk="1" hangingPunct="1">
              <a:lnSpc>
                <a:spcPct val="80000"/>
              </a:lnSpc>
              <a:buFont typeface="Wingdings" pitchFamily="2" charset="2"/>
              <a:buAutoNum type="arabicPeriod"/>
            </a:pPr>
            <a:r>
              <a:rPr lang="fr-BE" sz="2000" dirty="0" smtClean="0"/>
              <a:t>Développer une </a:t>
            </a:r>
            <a:r>
              <a:rPr lang="fr-BE" sz="2000" b="1" dirty="0" smtClean="0"/>
              <a:t>vision</a:t>
            </a:r>
            <a:r>
              <a:rPr lang="fr-BE" sz="2000" dirty="0" smtClean="0"/>
              <a:t> et une </a:t>
            </a:r>
            <a:r>
              <a:rPr lang="fr-BE" sz="2000" b="1" dirty="0" smtClean="0"/>
              <a:t>stratégie</a:t>
            </a:r>
            <a:r>
              <a:rPr lang="fr-BE" sz="2000" dirty="0" smtClean="0"/>
              <a:t> en matière d'</a:t>
            </a:r>
            <a:r>
              <a:rPr lang="fr-BE" altLang="en-US" sz="2000" dirty="0" err="1" smtClean="0">
                <a:solidFill>
                  <a:srgbClr val="3E6E5A"/>
                </a:solidFill>
                <a:sym typeface="Arial" charset="0"/>
              </a:rPr>
              <a:t>eHealth</a:t>
            </a:r>
            <a:r>
              <a:rPr lang="fr-BE" sz="2000" dirty="0" smtClean="0"/>
              <a:t> </a:t>
            </a:r>
          </a:p>
          <a:p>
            <a:pPr marL="457200" indent="-457200" eaLnBrk="1" hangingPunct="1">
              <a:lnSpc>
                <a:spcPct val="80000"/>
              </a:lnSpc>
              <a:buFont typeface="Wingdings" pitchFamily="2" charset="2"/>
              <a:buAutoNum type="arabicPeriod"/>
            </a:pPr>
            <a:endParaRPr lang="fr-BE" altLang="en-US" sz="2000" dirty="0" smtClean="0">
              <a:sym typeface="Arial" charset="0"/>
            </a:endParaRPr>
          </a:p>
          <a:p>
            <a:pPr marL="457200" indent="-457200" eaLnBrk="1" hangingPunct="1">
              <a:lnSpc>
                <a:spcPct val="80000"/>
              </a:lnSpc>
              <a:buFont typeface="Wingdings" pitchFamily="2" charset="2"/>
              <a:buAutoNum type="arabicPeriod"/>
            </a:pPr>
            <a:r>
              <a:rPr lang="fr-BE" sz="2000" dirty="0" smtClean="0"/>
              <a:t>Organiser </a:t>
            </a:r>
            <a:r>
              <a:rPr lang="fr-BE" altLang="en-US" sz="2000" b="1" dirty="0" smtClean="0">
                <a:sym typeface="Arial" charset="0"/>
              </a:rPr>
              <a:t>la collaboration</a:t>
            </a:r>
            <a:r>
              <a:rPr lang="fr-BE" altLang="en-US" sz="2000" dirty="0" smtClean="0">
                <a:sym typeface="Arial" charset="0"/>
              </a:rPr>
              <a:t> avec d’autres instances publiques </a:t>
            </a:r>
            <a:r>
              <a:rPr lang="fr-BE" sz="2000" dirty="0" smtClean="0"/>
              <a:t>chargées de la </a:t>
            </a:r>
            <a:r>
              <a:rPr lang="fr-BE" altLang="en-US" sz="2000" b="1" dirty="0" smtClean="0">
                <a:sym typeface="Arial" charset="0"/>
              </a:rPr>
              <a:t>coordination de la prestation de services électronique</a:t>
            </a:r>
            <a:r>
              <a:rPr lang="fr-BE" sz="2000" dirty="0" smtClean="0"/>
              <a:t> </a:t>
            </a:r>
          </a:p>
          <a:p>
            <a:pPr marL="457200" indent="-457200" eaLnBrk="1" hangingPunct="1">
              <a:lnSpc>
                <a:spcPct val="80000"/>
              </a:lnSpc>
              <a:buFont typeface="Wingdings" pitchFamily="2" charset="2"/>
              <a:buAutoNum type="arabicPeriod"/>
            </a:pPr>
            <a:endParaRPr lang="fr-BE" altLang="en-US" sz="2000" dirty="0" smtClean="0">
              <a:sym typeface="Arial" charset="0"/>
            </a:endParaRPr>
          </a:p>
          <a:p>
            <a:pPr marL="457200" indent="-457200" eaLnBrk="1" hangingPunct="1">
              <a:lnSpc>
                <a:spcPct val="80000"/>
              </a:lnSpc>
              <a:buFont typeface="Wingdings" pitchFamily="2" charset="2"/>
              <a:buAutoNum type="arabicPeriod"/>
            </a:pPr>
            <a:r>
              <a:rPr lang="fr-BE" sz="2000" dirty="0" smtClean="0"/>
              <a:t>Etre le </a:t>
            </a:r>
            <a:r>
              <a:rPr lang="fr-BE" altLang="en-US" sz="2000" b="1" dirty="0" smtClean="0">
                <a:sym typeface="Arial" charset="0"/>
              </a:rPr>
              <a:t>moteur des changements nécessaires</a:t>
            </a:r>
            <a:r>
              <a:rPr lang="fr-BE" sz="2000" dirty="0" smtClean="0"/>
              <a:t> en vue de l'exécution de la vision et de la stratégie en matière d'</a:t>
            </a:r>
            <a:r>
              <a:rPr lang="fr-BE" altLang="en-US" sz="2000" dirty="0" err="1" smtClean="0">
                <a:solidFill>
                  <a:srgbClr val="3E6E5A"/>
                </a:solidFill>
                <a:sym typeface="Arial" charset="0"/>
              </a:rPr>
              <a:t>eHealth</a:t>
            </a:r>
            <a:r>
              <a:rPr lang="fr-BE" sz="2000" dirty="0" smtClean="0"/>
              <a:t>  </a:t>
            </a:r>
          </a:p>
          <a:p>
            <a:pPr marL="457200" indent="-457200" eaLnBrk="1" hangingPunct="1">
              <a:lnSpc>
                <a:spcPct val="80000"/>
              </a:lnSpc>
              <a:buFont typeface="Wingdings" pitchFamily="2" charset="2"/>
              <a:buAutoNum type="arabicPeriod"/>
            </a:pPr>
            <a:endParaRPr lang="fr-BE" altLang="en-US" sz="2000" dirty="0" smtClean="0">
              <a:sym typeface="Arial" charset="0"/>
            </a:endParaRPr>
          </a:p>
          <a:p>
            <a:pPr marL="457200" indent="-457200" eaLnBrk="1" hangingPunct="1">
              <a:lnSpc>
                <a:spcPct val="80000"/>
              </a:lnSpc>
              <a:buFont typeface="Wingdings" pitchFamily="2" charset="2"/>
              <a:buAutoNum type="arabicPeriod"/>
            </a:pPr>
            <a:r>
              <a:rPr lang="fr-BE" altLang="en-US" sz="2000" dirty="0" smtClean="0">
                <a:sym typeface="Arial" charset="0"/>
              </a:rPr>
              <a:t>Déterminer des </a:t>
            </a:r>
            <a:r>
              <a:rPr lang="fr-BE" altLang="en-US" sz="2000" b="1" dirty="0" smtClean="0">
                <a:sym typeface="Arial" charset="0"/>
              </a:rPr>
              <a:t>normes, standards, spécifications</a:t>
            </a:r>
            <a:r>
              <a:rPr lang="fr-BE" altLang="en-US" sz="2000" dirty="0" smtClean="0">
                <a:sym typeface="Arial" charset="0"/>
              </a:rPr>
              <a:t> fonctionnels et techniques ainsi qu'une </a:t>
            </a:r>
            <a:r>
              <a:rPr lang="fr-BE" altLang="en-US" sz="2000" b="1" dirty="0" smtClean="0">
                <a:sym typeface="Arial" charset="0"/>
              </a:rPr>
              <a:t>architecture de base</a:t>
            </a:r>
            <a:r>
              <a:rPr lang="fr-BE" altLang="en-US" sz="2000" dirty="0" smtClean="0">
                <a:sym typeface="Arial" charset="0"/>
              </a:rPr>
              <a:t> en matière de TIC  </a:t>
            </a:r>
          </a:p>
          <a:p>
            <a:pPr marL="457200" indent="-457200" eaLnBrk="1" hangingPunct="1">
              <a:lnSpc>
                <a:spcPct val="80000"/>
              </a:lnSpc>
              <a:buFont typeface="Wingdings" pitchFamily="2" charset="2"/>
              <a:buAutoNum type="arabicPeriod"/>
            </a:pPr>
            <a:endParaRPr lang="fr-BE" altLang="en-US" sz="2000" dirty="0" smtClean="0">
              <a:sym typeface="Arial" charset="0"/>
            </a:endParaRPr>
          </a:p>
          <a:p>
            <a:pPr marL="457200" indent="-457200" eaLnBrk="1" hangingPunct="1">
              <a:lnSpc>
                <a:spcPct val="80000"/>
              </a:lnSpc>
              <a:buFont typeface="Wingdings" pitchFamily="2" charset="2"/>
              <a:buAutoNum type="arabicPeriod"/>
            </a:pPr>
            <a:r>
              <a:rPr lang="fr-BE" altLang="en-US" sz="2000" dirty="0" smtClean="0">
                <a:sym typeface="Arial" charset="0"/>
              </a:rPr>
              <a:t>Enregistrer des </a:t>
            </a:r>
            <a:r>
              <a:rPr lang="fr-BE" altLang="en-US" sz="2000" b="1" dirty="0" smtClean="0">
                <a:sym typeface="Arial" charset="0"/>
              </a:rPr>
              <a:t>logiciels </a:t>
            </a:r>
            <a:r>
              <a:rPr lang="fr-BE" altLang="en-US" sz="2000" dirty="0" smtClean="0">
                <a:sym typeface="Arial" charset="0"/>
              </a:rPr>
              <a:t>de gestion des dossiers de patients électroniques  </a:t>
            </a:r>
          </a:p>
          <a:p>
            <a:pPr marL="457200" indent="-457200" eaLnBrk="1" hangingPunct="1">
              <a:lnSpc>
                <a:spcPct val="80000"/>
              </a:lnSpc>
              <a:buFont typeface="Wingdings" pitchFamily="2" charset="2"/>
              <a:buAutoNum type="arabicPeriod"/>
            </a:pPr>
            <a:endParaRPr lang="fr-BE" altLang="en-US" sz="2000" dirty="0" smtClean="0">
              <a:solidFill>
                <a:srgbClr val="000000"/>
              </a:solidFill>
              <a:cs typeface="Arial" charset="0"/>
              <a:sym typeface="Arial"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21</a:t>
            </a:fld>
            <a:endParaRPr lang="fr-BE"/>
          </a:p>
        </p:txBody>
      </p:sp>
      <p:sp>
        <p:nvSpPr>
          <p:cNvPr id="6"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9526236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b="1" dirty="0">
                <a:sym typeface="Arial" charset="0"/>
              </a:rPr>
              <a:t>10 missions</a:t>
            </a:r>
            <a:endParaRPr lang="fr-BE" dirty="0"/>
          </a:p>
        </p:txBody>
      </p:sp>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457200" indent="-457200" eaLnBrk="1" hangingPunct="1">
              <a:lnSpc>
                <a:spcPct val="80000"/>
              </a:lnSpc>
              <a:buFont typeface="Wingdings" pitchFamily="2" charset="2"/>
              <a:buAutoNum type="arabicPeriod" startAt="6"/>
            </a:pPr>
            <a:endParaRPr lang="fr-BE" altLang="en-US" sz="800" dirty="0" smtClean="0">
              <a:sym typeface="Arial" charset="0"/>
            </a:endParaRPr>
          </a:p>
          <a:p>
            <a:pPr marL="457200" indent="-457200" eaLnBrk="1" hangingPunct="1">
              <a:lnSpc>
                <a:spcPct val="80000"/>
              </a:lnSpc>
              <a:buFont typeface="Wingdings" pitchFamily="2" charset="2"/>
              <a:buAutoNum type="arabicPeriod" startAt="6"/>
            </a:pPr>
            <a:endParaRPr lang="fr-BE" altLang="en-US" sz="800" dirty="0" smtClean="0">
              <a:sym typeface="Arial" charset="0"/>
            </a:endParaRPr>
          </a:p>
          <a:p>
            <a:pPr marL="457200" indent="-457200" eaLnBrk="1" hangingPunct="1">
              <a:lnSpc>
                <a:spcPct val="80000"/>
              </a:lnSpc>
              <a:buFont typeface="Wingdings" pitchFamily="2" charset="2"/>
              <a:buAutoNum type="arabicPeriod" startAt="6"/>
            </a:pPr>
            <a:r>
              <a:rPr lang="fr-BE" altLang="en-US" sz="2000" dirty="0" smtClean="0">
                <a:sym typeface="Arial" charset="0"/>
              </a:rPr>
              <a:t>Concevoir, élaborer et gérer une </a:t>
            </a:r>
            <a:r>
              <a:rPr lang="fr-BE" altLang="en-US" sz="2000" b="1" dirty="0" smtClean="0">
                <a:sym typeface="Arial" charset="0"/>
              </a:rPr>
              <a:t>plate-forme de collaboration</a:t>
            </a:r>
            <a:r>
              <a:rPr lang="fr-BE" altLang="en-US" sz="2000" dirty="0" smtClean="0">
                <a:sym typeface="Arial" charset="0"/>
              </a:rPr>
              <a:t> pour l'échange électronique de données sécurisé ainsi que les services de base y afférents </a:t>
            </a:r>
          </a:p>
          <a:p>
            <a:pPr marL="457200" indent="-457200" eaLnBrk="1" hangingPunct="1">
              <a:lnSpc>
                <a:spcPct val="80000"/>
              </a:lnSpc>
              <a:buFont typeface="Wingdings" pitchFamily="2" charset="2"/>
              <a:buAutoNum type="arabicPeriod" startAt="6"/>
            </a:pPr>
            <a:endParaRPr lang="fr-BE" altLang="en-US" sz="2000" dirty="0" smtClean="0">
              <a:sym typeface="Arial" charset="0"/>
            </a:endParaRPr>
          </a:p>
          <a:p>
            <a:pPr marL="457200" indent="-457200" eaLnBrk="1" hangingPunct="1">
              <a:lnSpc>
                <a:spcPct val="80000"/>
              </a:lnSpc>
              <a:buFont typeface="Wingdings" pitchFamily="2" charset="2"/>
              <a:buAutoNum type="arabicPeriod" startAt="6"/>
            </a:pPr>
            <a:r>
              <a:rPr lang="fr-BE" altLang="en-US" sz="2000" dirty="0" smtClean="0">
                <a:sym typeface="Arial" charset="0"/>
              </a:rPr>
              <a:t>S'accorder sur une </a:t>
            </a:r>
            <a:r>
              <a:rPr lang="fr-BE" altLang="en-US" sz="2000" b="1" dirty="0" smtClean="0">
                <a:sym typeface="Arial" charset="0"/>
              </a:rPr>
              <a:t>répartition des tâches</a:t>
            </a:r>
            <a:r>
              <a:rPr lang="fr-BE" altLang="en-US" sz="2000" dirty="0" smtClean="0">
                <a:sym typeface="Arial" charset="0"/>
              </a:rPr>
              <a:t> et sur les </a:t>
            </a:r>
            <a:r>
              <a:rPr lang="fr-BE" altLang="en-US" sz="2000" b="1" dirty="0" smtClean="0">
                <a:sym typeface="Arial" charset="0"/>
              </a:rPr>
              <a:t>normes de qualité</a:t>
            </a:r>
            <a:r>
              <a:rPr lang="fr-BE" altLang="en-US" sz="2000" dirty="0" smtClean="0">
                <a:sym typeface="Arial" charset="0"/>
              </a:rPr>
              <a:t> et contrôler le respect de ces normes de qualité </a:t>
            </a:r>
          </a:p>
          <a:p>
            <a:pPr marL="457200" indent="-457200" eaLnBrk="1" hangingPunct="1">
              <a:lnSpc>
                <a:spcPct val="80000"/>
              </a:lnSpc>
              <a:buFont typeface="Wingdings" pitchFamily="2" charset="2"/>
              <a:buAutoNum type="arabicPeriod" startAt="6"/>
            </a:pPr>
            <a:endParaRPr lang="fr-BE" altLang="en-US" sz="2000" dirty="0" smtClean="0">
              <a:sym typeface="Arial" charset="0"/>
            </a:endParaRPr>
          </a:p>
          <a:p>
            <a:pPr marL="457200" indent="-457200" eaLnBrk="1" hangingPunct="1">
              <a:lnSpc>
                <a:spcPct val="80000"/>
              </a:lnSpc>
              <a:buFont typeface="Wingdings" pitchFamily="2" charset="2"/>
              <a:buAutoNum type="arabicPeriod" startAt="6"/>
            </a:pPr>
            <a:r>
              <a:rPr lang="fr-BE" altLang="en-US" sz="2000" dirty="0" smtClean="0">
                <a:sym typeface="Arial" charset="0"/>
              </a:rPr>
              <a:t>Intervenir comme </a:t>
            </a:r>
            <a:r>
              <a:rPr lang="fr-BE" altLang="en-US" sz="2000" b="1" dirty="0" smtClean="0">
                <a:sym typeface="Arial" charset="0"/>
              </a:rPr>
              <a:t>tierce partie de confiance indépendante (TTP) </a:t>
            </a:r>
            <a:r>
              <a:rPr lang="fr-BE" altLang="en-US" sz="2000" dirty="0" smtClean="0">
                <a:sym typeface="Arial" charset="0"/>
              </a:rPr>
              <a:t>pour le </a:t>
            </a:r>
            <a:r>
              <a:rPr lang="fr-BE" altLang="en-US" sz="2000" b="1" dirty="0" smtClean="0">
                <a:sym typeface="Arial" charset="0"/>
              </a:rPr>
              <a:t>codage</a:t>
            </a:r>
            <a:r>
              <a:rPr lang="fr-BE" altLang="en-US" sz="2000" dirty="0" smtClean="0">
                <a:sym typeface="Arial" charset="0"/>
              </a:rPr>
              <a:t> et </a:t>
            </a:r>
            <a:r>
              <a:rPr lang="fr-BE" altLang="en-US" sz="2000" b="1" dirty="0" smtClean="0">
                <a:sym typeface="Arial" charset="0"/>
              </a:rPr>
              <a:t>l'anonymisation </a:t>
            </a:r>
            <a:r>
              <a:rPr lang="fr-BE" altLang="en-US" sz="2000" dirty="0" smtClean="0">
                <a:sym typeface="Arial" charset="0"/>
              </a:rPr>
              <a:t>de données à caractère personnel relatives à la santé pour certaines instances énumérées dans la loi, à l'appui de la recherche scientifique et de la politique </a:t>
            </a:r>
          </a:p>
          <a:p>
            <a:pPr marL="457200" indent="-457200" eaLnBrk="1" hangingPunct="1">
              <a:lnSpc>
                <a:spcPct val="80000"/>
              </a:lnSpc>
              <a:buFont typeface="Wingdings" pitchFamily="2" charset="2"/>
              <a:buAutoNum type="arabicPeriod" startAt="6"/>
            </a:pPr>
            <a:endParaRPr lang="fr-BE" altLang="en-US" sz="2000" dirty="0" smtClean="0">
              <a:sym typeface="Arial" charset="0"/>
            </a:endParaRPr>
          </a:p>
          <a:p>
            <a:pPr marL="457200" indent="-457200" eaLnBrk="1" hangingPunct="1">
              <a:lnSpc>
                <a:spcPct val="80000"/>
              </a:lnSpc>
              <a:buFont typeface="Wingdings" pitchFamily="2" charset="2"/>
              <a:buAutoNum type="arabicPeriod" startAt="6"/>
            </a:pPr>
            <a:r>
              <a:rPr lang="fr-BE" sz="2000" dirty="0" smtClean="0"/>
              <a:t>Promouvoir et coordonner la </a:t>
            </a:r>
            <a:r>
              <a:rPr lang="fr-BE" sz="2000" b="1" dirty="0" smtClean="0"/>
              <a:t>réalisation de programmes et de projets</a:t>
            </a:r>
            <a:r>
              <a:rPr lang="fr-BE" sz="2000" dirty="0" smtClean="0"/>
              <a:t> </a:t>
            </a:r>
          </a:p>
          <a:p>
            <a:pPr marL="457200" indent="-457200" eaLnBrk="1" hangingPunct="1">
              <a:lnSpc>
                <a:spcPct val="80000"/>
              </a:lnSpc>
              <a:buFont typeface="Wingdings" pitchFamily="2" charset="2"/>
              <a:buAutoNum type="arabicPeriod" startAt="6"/>
            </a:pPr>
            <a:endParaRPr lang="fr-BE" altLang="en-US" sz="2000" dirty="0" smtClean="0">
              <a:sym typeface="Arial" charset="0"/>
            </a:endParaRPr>
          </a:p>
          <a:p>
            <a:pPr marL="457200" indent="-457200" eaLnBrk="1" hangingPunct="1">
              <a:lnSpc>
                <a:spcPct val="80000"/>
              </a:lnSpc>
              <a:buFont typeface="Wingdings" pitchFamily="2" charset="2"/>
              <a:buAutoNum type="arabicPeriod" startAt="6"/>
            </a:pPr>
            <a:r>
              <a:rPr lang="fr-BE" altLang="en-US" sz="2000" dirty="0" smtClean="0">
                <a:sym typeface="Arial" charset="0"/>
              </a:rPr>
              <a:t>Gérer et coordonner les aspects TIC de l'échange de données dans le cadre des </a:t>
            </a:r>
            <a:r>
              <a:rPr lang="fr-BE" altLang="en-US" sz="2000" b="1" dirty="0" smtClean="0">
                <a:sym typeface="Arial" charset="0"/>
              </a:rPr>
              <a:t>dossiers de patients électroniques</a:t>
            </a:r>
            <a:r>
              <a:rPr lang="fr-BE" altLang="en-US" sz="2000" dirty="0" smtClean="0">
                <a:sym typeface="Arial" charset="0"/>
              </a:rPr>
              <a:t> et des </a:t>
            </a:r>
            <a:r>
              <a:rPr lang="fr-BE" altLang="en-US" sz="2000" b="1" dirty="0" smtClean="0">
                <a:sym typeface="Arial" charset="0"/>
              </a:rPr>
              <a:t>prescriptions médicales électroniques</a:t>
            </a:r>
            <a:endParaRPr lang="fr-BE" altLang="en-US" sz="2000" dirty="0" smtClean="0">
              <a:sym typeface="Arial" charset="0"/>
            </a:endParaRPr>
          </a:p>
          <a:p>
            <a:pPr marL="457200" indent="-457200" eaLnBrk="1" hangingPunct="1">
              <a:lnSpc>
                <a:spcPct val="80000"/>
              </a:lnSpc>
              <a:buFont typeface="Wingdings" pitchFamily="2" charset="2"/>
              <a:buAutoNum type="arabicPeriod"/>
            </a:pPr>
            <a:endParaRPr lang="fr-BE" altLang="en-US" sz="2000" dirty="0" smtClean="0">
              <a:solidFill>
                <a:srgbClr val="000000"/>
              </a:solidFill>
              <a:cs typeface="Arial" charset="0"/>
              <a:sym typeface="Arial" charset="0"/>
            </a:endParaRPr>
          </a:p>
        </p:txBody>
      </p:sp>
      <p:sp>
        <p:nvSpPr>
          <p:cNvPr id="4" name="Slide Number Placeholder 3"/>
          <p:cNvSpPr>
            <a:spLocks noGrp="1"/>
          </p:cNvSpPr>
          <p:nvPr>
            <p:ph type="sldNum" sz="quarter" idx="12"/>
          </p:nvPr>
        </p:nvSpPr>
        <p:spPr/>
        <p:txBody>
          <a:bodyPr/>
          <a:lstStyle/>
          <a:p>
            <a:fld id="{BAADB71D-6A6A-403E-B8B0-DAC18C9A03D5}" type="slidenum">
              <a:rPr lang="en-US" smtClean="0"/>
              <a:t>22</a:t>
            </a:fld>
            <a:endParaRPr lang="fr-BE"/>
          </a:p>
        </p:txBody>
      </p:sp>
      <p:sp>
        <p:nvSpPr>
          <p:cNvPr id="6"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27369141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fr-BE" altLang="en-US" b="1" dirty="0"/>
              <a:t>Architecture de base</a:t>
            </a:r>
            <a:endParaRPr lang="fr-BE" dirty="0"/>
          </a:p>
        </p:txBody>
      </p:sp>
      <p:sp>
        <p:nvSpPr>
          <p:cNvPr id="4" name="Slide Number Placeholder 3"/>
          <p:cNvSpPr>
            <a:spLocks noGrp="1"/>
          </p:cNvSpPr>
          <p:nvPr>
            <p:ph type="sldNum" sz="quarter" idx="12"/>
          </p:nvPr>
        </p:nvSpPr>
        <p:spPr/>
        <p:txBody>
          <a:bodyPr/>
          <a:lstStyle/>
          <a:p>
            <a:fld id="{BAADB71D-6A6A-403E-B8B0-DAC18C9A03D5}" type="slidenum">
              <a:rPr lang="en-US" smtClean="0"/>
              <a:t>23</a:t>
            </a:fld>
            <a:endParaRPr lang="fr-BE"/>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fr-BE" sz="2400" b="1" i="1" dirty="0">
                <a:solidFill>
                  <a:schemeClr val="bg1"/>
                </a:solidFill>
                <a:effectLst>
                  <a:outerShdw blurRad="38100" dist="38100" dir="2700000" algn="tl">
                    <a:srgbClr val="000000"/>
                  </a:outerShdw>
                </a:effectLst>
              </a:rPr>
              <a:t>Services de base</a:t>
            </a:r>
          </a:p>
          <a:p>
            <a:pPr algn="ctr">
              <a:defRPr/>
            </a:pPr>
            <a:r>
              <a:rPr lang="fr-BE" sz="2400" b="1" i="1" dirty="0" smtClean="0">
                <a:solidFill>
                  <a:schemeClr val="bg1"/>
                </a:solidFill>
                <a:effectLst>
                  <a:outerShdw blurRad="38100" dist="38100" dir="2700000" algn="tl">
                    <a:srgbClr val="000000"/>
                  </a:outerShdw>
                </a:effectLst>
              </a:rPr>
              <a:t>Plate-forme </a:t>
            </a:r>
            <a:r>
              <a:rPr lang="fr-BE" sz="2400" b="1" i="1" dirty="0" err="1">
                <a:solidFill>
                  <a:srgbClr val="3E6E5A"/>
                </a:solidFill>
                <a:effectLst>
                  <a:outerShdw blurRad="38100" dist="38100" dir="2700000" algn="tl">
                    <a:srgbClr val="000000"/>
                  </a:outerShdw>
                </a:effectLst>
              </a:rPr>
              <a:t>eHealth</a:t>
            </a:r>
            <a:endParaRPr lang="fr-BE" sz="2400" b="1" i="1" dirty="0">
              <a:solidFill>
                <a:schemeClr val="bg1"/>
              </a:solidFill>
              <a:effectLst>
                <a:outerShdw blurRad="38100" dist="38100" dir="2700000" algn="tl">
                  <a:srgbClr val="000000"/>
                </a:outerShdw>
              </a:effectLst>
            </a:endParaRP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altLang="en-US" sz="2400" b="1" i="1">
                <a:latin typeface="Arial" charset="0"/>
              </a:rPr>
              <a:t>Réseau</a:t>
            </a:r>
          </a:p>
        </p:txBody>
      </p:sp>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fr-BE" sz="2000" b="1" i="1" dirty="0">
                <a:effectLst>
                  <a:outerShdw blurRad="38100" dist="38100" dir="2700000" algn="tl">
                    <a:srgbClr val="C0C0C0"/>
                  </a:outerShdw>
                </a:effectLst>
              </a:rPr>
              <a:t>Patients, prestataires de soins</a:t>
            </a:r>
          </a:p>
          <a:p>
            <a:pPr algn="ctr">
              <a:defRPr/>
            </a:pPr>
            <a:r>
              <a:rPr lang="fr-BE" sz="2000" b="1" i="1" dirty="0">
                <a:effectLst>
                  <a:outerShdw blurRad="38100" dist="38100" dir="2700000" algn="tl">
                    <a:srgbClr val="C0C0C0"/>
                  </a:outerShdw>
                </a:effectLst>
              </a:rPr>
              <a:t>et établissements de soins</a:t>
            </a:r>
            <a:endParaRPr lang="fr-BE" sz="2000" b="1" i="1" dirty="0">
              <a:solidFill>
                <a:schemeClr val="bg1"/>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pic>
        <p:nvPicPr>
          <p:cNvPr id="89"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dirty="0">
                <a:solidFill>
                  <a:schemeClr val="hlink"/>
                </a:solidFill>
              </a:rPr>
              <a:t>Fournisseurs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a:solidFill>
                  <a:schemeClr val="hlink"/>
                </a:solidFill>
              </a:rPr>
              <a:t>Utilisateurs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smtClean="0">
                <a:solidFill>
                  <a:schemeClr val="bg1"/>
                </a:solidFill>
                <a:effectLst>
                  <a:outerShdw blurRad="38100" dist="38100" dir="2700000" algn="tl">
                    <a:srgbClr val="000000"/>
                  </a:outerShdw>
                </a:effectLst>
              </a:rPr>
              <a:t>Portail </a:t>
            </a:r>
            <a:br>
              <a:rPr lang="fr-BE" sz="1400" i="1" dirty="0" smtClean="0">
                <a:solidFill>
                  <a:schemeClr val="bg1"/>
                </a:solidFill>
                <a:effectLst>
                  <a:outerShdw blurRad="38100" dist="38100" dir="2700000" algn="tl">
                    <a:srgbClr val="000000"/>
                  </a:outerShdw>
                </a:effectLst>
              </a:rPr>
            </a:br>
            <a:r>
              <a:rPr lang="fr-BE" sz="1400" i="1" dirty="0" smtClean="0">
                <a:solidFill>
                  <a:schemeClr val="bg1"/>
                </a:solidFill>
                <a:effectLst>
                  <a:outerShdw blurRad="38100" dist="38100" dir="2700000" algn="tl">
                    <a:srgbClr val="000000"/>
                  </a:outerShdw>
                </a:effectLst>
              </a:rPr>
              <a:t>Plate-forme  </a:t>
            </a:r>
            <a:r>
              <a:rPr lang="fr-BE" sz="1400" i="1" dirty="0" err="1" smtClean="0">
                <a:solidFill>
                  <a:srgbClr val="3E6E5A"/>
                </a:solidFill>
                <a:effectLst>
                  <a:outerShdw blurRad="38100" dist="38100" dir="2700000" algn="tl">
                    <a:srgbClr val="000000"/>
                  </a:outerShdw>
                </a:effectLst>
              </a:rPr>
              <a:t>eHealth</a:t>
            </a:r>
            <a:endParaRPr lang="fr-BE" sz="1400" i="1" dirty="0">
              <a:solidFill>
                <a:schemeClr val="bg1"/>
              </a:solidFill>
              <a:effectLst>
                <a:outerShdw blurRad="38100" dist="38100" dir="2700000" algn="tl">
                  <a:srgbClr val="000000"/>
                </a:outerShdw>
              </a:effectLst>
            </a:endParaRP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chemeClr val="bg1"/>
                  </a:solidFill>
                  <a:effectLst>
                    <a:outerShdw blurRad="38100" dist="38100" dir="2700000" algn="tl">
                      <a:srgbClr val="000000"/>
                    </a:outerShdw>
                  </a:effectLst>
                </a:rPr>
                <a:t>Portail Health</a:t>
              </a:r>
              <a:endParaRPr lang="fr-BE" sz="1000" i="1">
                <a:solidFill>
                  <a:schemeClr val="bg1"/>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chemeClr val="bg1"/>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chemeClr val="bg1"/>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chemeClr val="bg1"/>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chemeClr val="bg1"/>
                  </a:solidFill>
                  <a:effectLst>
                    <a:outerShdw blurRad="38100" dist="38100" dir="2700000" algn="tl">
                      <a:srgbClr val="000000"/>
                    </a:outerShdw>
                  </a:effectLst>
                </a:rPr>
                <a:t>SVA</a:t>
              </a:r>
            </a:p>
          </p:txBody>
        </p:sp>
        <p:pic>
          <p:nvPicPr>
            <p:cNvPr id="99"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chemeClr val="bg1"/>
                </a:solidFill>
                <a:effectLst>
                  <a:outerShdw blurRad="38100" dist="38100" dir="2700000" algn="tl">
                    <a:srgbClr val="000000"/>
                  </a:outerShdw>
                </a:effectLst>
              </a:rPr>
              <a:t>Logiciel établissement de soins</a:t>
            </a:r>
            <a:endParaRPr lang="fr-BE" sz="1000" i="1">
              <a:solidFill>
                <a:schemeClr val="bg1"/>
              </a:solidFill>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chemeClr val="bg1"/>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chemeClr val="bg1"/>
                </a:solidFill>
                <a:effectLst>
                  <a:outerShdw blurRad="38100" dist="38100" dir="2700000" algn="tl">
                    <a:srgbClr val="000000"/>
                  </a:outerShdw>
                </a:effectLst>
              </a:rPr>
              <a:t>SVA</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chemeClr val="bg1"/>
                </a:solidFill>
                <a:effectLst>
                  <a:outerShdw blurRad="38100" dist="38100" dir="2700000" algn="tl">
                    <a:srgbClr val="000000"/>
                  </a:outerShdw>
                </a:effectLst>
              </a:rPr>
              <a:t>MyCareNet</a:t>
            </a:r>
            <a:endParaRPr lang="fr-BE" sz="1000" i="1">
              <a:solidFill>
                <a:schemeClr val="bg1"/>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chemeClr val="bg1"/>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chemeClr val="bg1"/>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chemeClr val="bg1"/>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chemeClr val="bg1"/>
                </a:solidFill>
                <a:effectLst>
                  <a:outerShdw blurRad="38100" dist="38100" dir="2700000" algn="tl">
                    <a:srgbClr val="000000"/>
                  </a:outerShdw>
                </a:effectLst>
              </a:rPr>
              <a:t>SVA</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a:solidFill>
                  <a:schemeClr val="bg1"/>
                </a:solidFill>
                <a:effectLst>
                  <a:outerShdw blurRad="38100" dist="38100" dir="2700000" algn="tl">
                    <a:srgbClr val="000000"/>
                  </a:outerShdw>
                </a:effectLst>
              </a:rPr>
              <a:t>Logiciel prestataire de soins</a:t>
            </a:r>
            <a:endParaRPr lang="fr-BE" sz="1000" i="1" dirty="0">
              <a:solidFill>
                <a:schemeClr val="bg1"/>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6"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7"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8"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9"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0"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chemeClr val="bg1"/>
                </a:solidFill>
                <a:effectLst>
                  <a:outerShdw blurRad="38100" dist="38100" dir="2700000" algn="tl">
                    <a:srgbClr val="000000"/>
                  </a:outerShdw>
                </a:effectLst>
              </a:rPr>
              <a:t>Site INAMI</a:t>
            </a:r>
            <a:endParaRPr lang="fr-BE" sz="1000" i="1">
              <a:solidFill>
                <a:schemeClr val="bg1"/>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chemeClr val="bg1"/>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chemeClr val="bg1"/>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chemeClr val="bg1"/>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chemeClr val="bg1"/>
                </a:solidFill>
                <a:effectLst>
                  <a:outerShdw blurRad="38100" dist="38100" dir="2700000" algn="tl">
                    <a:srgbClr val="000000"/>
                  </a:outerShdw>
                </a:effectLst>
              </a:rPr>
              <a:t>SVA</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137"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677338"/>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chemeClr val="bg1"/>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chemeClr val="bg1"/>
                </a:solidFill>
                <a:effectLst>
                  <a:outerShdw blurRad="38100" dist="38100" dir="2700000" algn="tl">
                    <a:srgbClr val="000000"/>
                  </a:outerShdw>
                </a:effectLst>
              </a:rPr>
              <a:t>SVA</a:t>
            </a:r>
          </a:p>
        </p:txBody>
      </p:sp>
      <p:sp>
        <p:nvSpPr>
          <p:cNvPr id="75"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6014" y="5603875"/>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016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556259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AADB71D-6A6A-403E-B8B0-DAC18C9A03D5}" type="slidenum">
              <a:rPr lang="en-US" smtClean="0"/>
              <a:t>24</a:t>
            </a:fld>
            <a:endParaRPr lang="fr-BE"/>
          </a:p>
        </p:txBody>
      </p:sp>
      <p:sp>
        <p:nvSpPr>
          <p:cNvPr id="7"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1508698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lstStyle/>
          <a:p>
            <a:pPr marL="0" lvl="1" indent="0">
              <a:buNone/>
            </a:pPr>
            <a:r>
              <a:rPr lang="fr-BE" sz="2400" dirty="0" smtClean="0">
                <a:solidFill>
                  <a:srgbClr val="000000"/>
                </a:solidFill>
                <a:sym typeface="Arial" pitchFamily="34" charset="0"/>
              </a:rPr>
              <a:t>Garantit une intégration souple et harmonieuse des différents services de base et sous-processus électroniques, en ce compris la logique d'orchestration, pour ne former qu'un seul service à appeler (service web)</a:t>
            </a:r>
          </a:p>
          <a:p>
            <a:pPr marL="182880" lvl="1"/>
            <a:endParaRPr lang="fr-BE" dirty="0">
              <a:solidFill>
                <a:srgbClr val="000000"/>
              </a:solidFill>
              <a:sym typeface="Arial" pitchFamily="34" charset="0"/>
            </a:endParaRPr>
          </a:p>
          <a:p>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Coordination de sous-processus électroniques</a:t>
            </a:r>
          </a:p>
          <a:p>
            <a:pPr>
              <a:lnSpc>
                <a:spcPct val="90000"/>
              </a:lnSpc>
              <a:spcBef>
                <a:spcPct val="0"/>
              </a:spcBef>
            </a:pPr>
            <a:endParaRPr lang="fr-BE" sz="2400" b="1" spc="-100" dirty="0">
              <a:solidFill>
                <a:srgbClr val="3E6E5A"/>
              </a:solidFill>
              <a:latin typeface="+mj-lt"/>
              <a:ea typeface="+mj-ea"/>
              <a:cs typeface="+mj-cs"/>
              <a:sym typeface="Arial" pitchFamily="34" charset="0"/>
            </a:endParaRPr>
          </a:p>
          <a:p>
            <a:pPr>
              <a:lnSpc>
                <a:spcPct val="90000"/>
              </a:lnSpc>
              <a:spcBef>
                <a:spcPct val="0"/>
              </a:spcBef>
            </a:pPr>
            <a:endParaRPr lang="fr-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25</a:t>
            </a:fld>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77072"/>
            <a:ext cx="1907984" cy="1907984"/>
          </a:xfrm>
          <a:prstGeom prst="rect">
            <a:avLst/>
          </a:prstGeom>
          <a:ln>
            <a:noFill/>
          </a:ln>
          <a:effectLst>
            <a:softEdge rad="112500"/>
          </a:effectLst>
        </p:spPr>
      </p:pic>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1542082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fontScale="92500"/>
          </a:bodyPr>
          <a:lstStyle/>
          <a:p>
            <a:pPr marL="0" lvl="1" indent="0">
              <a:buNone/>
            </a:pPr>
            <a:r>
              <a:rPr lang="fr-BE" sz="2600" dirty="0">
                <a:solidFill>
                  <a:srgbClr val="000000"/>
                </a:solidFill>
              </a:rPr>
              <a:t>Fenêtre sur le web qui offre plusieurs services en ligne aux acteurs des soins de santé à l'appui de leur pratique de soins de santé</a:t>
            </a:r>
          </a:p>
          <a:p>
            <a:pPr marL="806450" lvl="1" indent="-722313"/>
            <a:r>
              <a:rPr lang="fr-BE" sz="2600" dirty="0" smtClean="0"/>
              <a:t>offre toutes les informations utiles relatives aux services offerts par la Plate-forme </a:t>
            </a:r>
            <a:r>
              <a:rPr lang="fr-BE" sz="2600" dirty="0">
                <a:solidFill>
                  <a:srgbClr val="3E6E5A"/>
                </a:solidFill>
                <a:sym typeface="Arial" pitchFamily="34" charset="0"/>
              </a:rPr>
              <a:t>eHealth</a:t>
            </a:r>
            <a:r>
              <a:rPr lang="fr-BE" sz="2600" dirty="0" smtClean="0"/>
              <a:t>, à ses missions, à ses standards, etc.</a:t>
            </a:r>
            <a:endParaRPr lang="fr-BE" sz="2600" dirty="0">
              <a:solidFill>
                <a:srgbClr val="000000"/>
              </a:solidFill>
              <a:sym typeface="Arial" pitchFamily="34" charset="0"/>
            </a:endParaRPr>
          </a:p>
          <a:p>
            <a:pPr marL="806450" lvl="1" indent="-722313"/>
            <a:r>
              <a:rPr lang="fr-BE" sz="2600" dirty="0" smtClean="0">
                <a:solidFill>
                  <a:srgbClr val="000000"/>
                </a:solidFill>
                <a:sym typeface="Arial" pitchFamily="34" charset="0"/>
              </a:rPr>
              <a:t>l'environnement portail contient notamment tous les documents dont les utilisateurs ont besoin pour réaliser les configurations correctes et ainsi accéder aux services en ligne disponibles</a:t>
            </a:r>
          </a:p>
          <a:p>
            <a:pPr marL="182880" lvl="1"/>
            <a:endParaRPr lang="fr-BE" dirty="0">
              <a:solidFill>
                <a:srgbClr val="000000"/>
              </a:solidFill>
              <a:sym typeface="Arial" pitchFamily="34" charset="0"/>
            </a:endParaRPr>
          </a:p>
          <a:p>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Portail</a:t>
            </a:r>
          </a:p>
          <a:p>
            <a:pPr>
              <a:lnSpc>
                <a:spcPct val="90000"/>
              </a:lnSpc>
              <a:spcBef>
                <a:spcPct val="0"/>
              </a:spcBef>
            </a:pPr>
            <a:endParaRPr lang="fr-BE" sz="2400" b="1" spc="-100" dirty="0">
              <a:solidFill>
                <a:srgbClr val="3E6E5A"/>
              </a:solidFill>
              <a:latin typeface="+mj-lt"/>
              <a:ea typeface="+mj-ea"/>
              <a:cs typeface="+mj-cs"/>
              <a:sym typeface="Arial" pitchFamily="34" charset="0"/>
            </a:endParaRPr>
          </a:p>
          <a:p>
            <a:pPr>
              <a:lnSpc>
                <a:spcPct val="90000"/>
              </a:lnSpc>
              <a:spcBef>
                <a:spcPct val="0"/>
              </a:spcBef>
            </a:pPr>
            <a:endParaRPr lang="fr-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26</a:t>
            </a:fld>
            <a:endParaRPr lang="fr-B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2270411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11/02/2015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27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8923"/>
            <a:ext cx="7344816" cy="605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255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fontScale="70000" lnSpcReduction="20000"/>
          </a:bodyPr>
          <a:lstStyle/>
          <a:p>
            <a:pPr marL="0" indent="0">
              <a:buNone/>
            </a:pPr>
            <a:r>
              <a:rPr lang="fr-BE" dirty="0" smtClean="0"/>
              <a:t>Garantit que seuls les prestataires de soins/établissements de soins autorisés puissent accéder aux données à caractère personnel auxquelles ils peuvent avoir accès</a:t>
            </a:r>
          </a:p>
          <a:p>
            <a:pPr lvl="1"/>
            <a:r>
              <a:rPr lang="fr-BE" dirty="0" smtClean="0"/>
              <a:t>les règles d'accès sont notamment imposées par la loi ou par les autorisations de la section Santé du Comité sectoriel (instituée au sein de la Commission de la protection de la vie privée) </a:t>
            </a:r>
          </a:p>
          <a:p>
            <a:pPr lvl="1"/>
            <a:r>
              <a:rPr lang="fr-BE" dirty="0" smtClean="0"/>
              <a:t>chaque application fait l'objet de règles d'accès spécifiques  </a:t>
            </a:r>
          </a:p>
          <a:p>
            <a:pPr lvl="1"/>
            <a:r>
              <a:rPr lang="fr-BE" dirty="0" smtClean="0"/>
              <a:t>lorsque l'utilisateur authentifie son identité (au moyen de la carte d'identité électronique ou du token), le modèle de vérification générique de l'outil est lancé: le modèle consulte les règles qui ont été fixées pour l'application, vérifie si l'utilisateur satisfait effectivement à ces règles et accorde ou n'accorde pas l'accès à l'application </a:t>
            </a:r>
            <a:endParaRPr lang="fr-BE" dirty="0"/>
          </a:p>
          <a:p>
            <a:pPr marL="182880" lvl="1"/>
            <a:endParaRPr lang="fr-BE" dirty="0">
              <a:solidFill>
                <a:srgbClr val="000000"/>
              </a:solidFill>
              <a:sym typeface="Arial" pitchFamily="34" charset="0"/>
            </a:endParaRPr>
          </a:p>
          <a:p>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Gestion intégrée des utilisateurs et des accès</a:t>
            </a:r>
          </a:p>
          <a:p>
            <a:pPr>
              <a:lnSpc>
                <a:spcPct val="90000"/>
              </a:lnSpc>
              <a:spcBef>
                <a:spcPct val="0"/>
              </a:spcBef>
            </a:pPr>
            <a:endParaRPr lang="fr-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28</a:t>
            </a:fld>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3782097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BE" sz="2800" b="1" dirty="0">
                <a:solidFill>
                  <a:srgbClr val="3E6E5A"/>
                </a:solidFill>
                <a:sym typeface="Arial" pitchFamily="34" charset="0"/>
              </a:rPr>
              <a:t>Gestion intégrée des utilisateurs et des accès </a:t>
            </a:r>
            <a:r>
              <a:rPr lang="fr-BE" sz="2400" b="1" dirty="0">
                <a:solidFill>
                  <a:srgbClr val="3E6E5A"/>
                </a:solidFill>
                <a:sym typeface="Arial" pitchFamily="34" charset="0"/>
              </a:rPr>
              <a:t>Comment cela fonctionne-t-il?</a:t>
            </a:r>
          </a:p>
        </p:txBody>
      </p:sp>
      <p:sp>
        <p:nvSpPr>
          <p:cNvPr id="3" name="Content Placeholder 2"/>
          <p:cNvSpPr>
            <a:spLocks noGrp="1"/>
          </p:cNvSpPr>
          <p:nvPr>
            <p:ph idx="1"/>
          </p:nvPr>
        </p:nvSpPr>
        <p:spPr/>
        <p:txBody>
          <a:bodyPr/>
          <a:lstStyle/>
          <a:p>
            <a:pPr marL="182880" lvl="1"/>
            <a:endParaRPr lang="fr-BE" dirty="0">
              <a:solidFill>
                <a:srgbClr val="000000"/>
              </a:solidFill>
              <a:sym typeface="Arial" pitchFamily="34" charset="0"/>
            </a:endParaRPr>
          </a:p>
          <a:p>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29</a:t>
            </a:fld>
            <a:endParaRPr lang="fr-BE"/>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3500"/>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3518313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ltLang="en-US" sz="800" dirty="0" smtClean="0"/>
          </a:p>
          <a:p>
            <a:r>
              <a:rPr lang="fr-BE" altLang="en-US" sz="2000" dirty="0" smtClean="0"/>
              <a:t>collaboration entre l'ensemble des acteurs des soins de santé</a:t>
            </a:r>
          </a:p>
          <a:p>
            <a:r>
              <a:rPr lang="fr-BE" altLang="en-US" sz="2000" dirty="0" smtClean="0"/>
              <a:t>communication électronique sécurisée et efficace entre tous les acteurs des soins de santé</a:t>
            </a:r>
          </a:p>
          <a:p>
            <a:r>
              <a:rPr lang="fr-BE" altLang="en-US" sz="2000" dirty="0" smtClean="0"/>
              <a:t>des dossiers de patients électroniques, de qualité et dépassant le niveau de la spécialité</a:t>
            </a:r>
          </a:p>
          <a:p>
            <a:r>
              <a:rPr lang="fr-BE" altLang="en-US" sz="2000" dirty="0" smtClean="0"/>
              <a:t>des trajets de soins</a:t>
            </a:r>
          </a:p>
          <a:p>
            <a:r>
              <a:rPr lang="fr-BE" altLang="en-US" sz="2000" dirty="0" smtClean="0"/>
              <a:t>des processus administratifs optimalisés</a:t>
            </a:r>
          </a:p>
          <a:p>
            <a:r>
              <a:rPr lang="fr-BE" altLang="en-US" sz="2000" dirty="0" smtClean="0"/>
              <a:t>interopérabilité technique et sémantique</a:t>
            </a:r>
          </a:p>
          <a:p>
            <a:r>
              <a:rPr lang="fr-BE" altLang="en-US" sz="2000" dirty="0" smtClean="0"/>
              <a:t>garanties en matière de</a:t>
            </a:r>
          </a:p>
          <a:p>
            <a:pPr lvl="1"/>
            <a:r>
              <a:rPr lang="fr-BE" altLang="en-US" sz="2000" dirty="0" smtClean="0"/>
              <a:t>sécurité de l’information</a:t>
            </a:r>
          </a:p>
          <a:p>
            <a:pPr lvl="1"/>
            <a:r>
              <a:rPr lang="fr-BE" altLang="en-US" sz="2000" dirty="0" smtClean="0"/>
              <a:t>protection de la vie privée</a:t>
            </a:r>
          </a:p>
          <a:p>
            <a:pPr lvl="1"/>
            <a:r>
              <a:rPr lang="fr-BE" altLang="en-US" sz="2000" dirty="0" smtClean="0"/>
              <a:t>respect du secret professionnel des prestataires de soins</a:t>
            </a:r>
          </a:p>
        </p:txBody>
      </p:sp>
      <p:sp>
        <p:nvSpPr>
          <p:cNvPr id="3" name="Title 2"/>
          <p:cNvSpPr>
            <a:spLocks noGrp="1"/>
          </p:cNvSpPr>
          <p:nvPr>
            <p:ph type="title"/>
          </p:nvPr>
        </p:nvSpPr>
        <p:spPr/>
        <p:txBody>
          <a:bodyPr>
            <a:normAutofit fontScale="90000"/>
          </a:bodyPr>
          <a:lstStyle/>
          <a:p>
            <a:r>
              <a:rPr lang="fr-BE" altLang="en-US" b="1" dirty="0"/>
              <a:t>Les évolutions précitées requièrent …</a:t>
            </a:r>
            <a:endParaRPr lang="fr-BE" dirty="0"/>
          </a:p>
        </p:txBody>
      </p:sp>
      <p:sp>
        <p:nvSpPr>
          <p:cNvPr id="4" name="Date Placeholder 3"/>
          <p:cNvSpPr>
            <a:spLocks noGrp="1"/>
          </p:cNvSpPr>
          <p:nvPr>
            <p:ph type="dt" sz="half" idx="10"/>
          </p:nvPr>
        </p:nvSpPr>
        <p:spPr/>
        <p:txBody>
          <a:bodyPr/>
          <a:lstStyle/>
          <a:p>
            <a:r>
              <a:rPr lang="en-US" smtClean="0"/>
              <a:t>11/02/2015</a:t>
            </a:r>
            <a:endParaRPr lang="fr-BE"/>
          </a:p>
        </p:txBody>
      </p:sp>
      <p:sp>
        <p:nvSpPr>
          <p:cNvPr id="5" name="Slide Number Placeholder 4"/>
          <p:cNvSpPr>
            <a:spLocks noGrp="1"/>
          </p:cNvSpPr>
          <p:nvPr>
            <p:ph type="sldNum" sz="quarter" idx="12"/>
          </p:nvPr>
        </p:nvSpPr>
        <p:spPr/>
        <p:txBody>
          <a:bodyPr/>
          <a:lstStyle/>
          <a:p>
            <a:fld id="{BAADB71D-6A6A-403E-B8B0-DAC18C9A03D5}" type="slidenum">
              <a:rPr lang="en-US" smtClean="0"/>
              <a:t>3</a:t>
            </a:fld>
            <a:endParaRPr lang="fr-BE"/>
          </a:p>
        </p:txBody>
      </p:sp>
    </p:spTree>
    <p:extLst>
      <p:ext uri="{BB962C8B-B14F-4D97-AF65-F5344CB8AC3E}">
        <p14:creationId xmlns:p14="http://schemas.microsoft.com/office/powerpoint/2010/main" val="162298434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92075" lvl="1" indent="-7938">
              <a:lnSpc>
                <a:spcPct val="90000"/>
              </a:lnSpc>
              <a:buFont typeface="Calibri" pitchFamily="34" charset="0"/>
              <a:buNone/>
            </a:pPr>
            <a:r>
              <a:rPr lang="fr-BE" sz="2400" dirty="0" smtClean="0">
                <a:solidFill>
                  <a:srgbClr val="000000"/>
                </a:solidFill>
                <a:sym typeface="Arial" pitchFamily="34" charset="0"/>
              </a:rPr>
              <a:t>Enregistrement de tous les accès aux applications, de leur auteur, de la date et heure et du patient auxquels ils ont trait, à des fins d'audit et de preuve</a:t>
            </a:r>
            <a:endParaRPr lang="fr-BE" dirty="0">
              <a:solidFill>
                <a:srgbClr val="000000"/>
              </a:solidFill>
              <a:sym typeface="Arial" pitchFamily="34" charset="0"/>
            </a:endParaRP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Gestion de loggings</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30</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3718065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0" indent="0">
              <a:buNone/>
            </a:pPr>
            <a:r>
              <a:rPr lang="fr-BE" sz="2000" dirty="0" smtClean="0"/>
              <a:t>Chiffrement des données transmises entre l'émetteur et le destinataire, de sorte que ces données ne soient ni lisibles pour des tiers, ni puissent être modifiées par ces derniers</a:t>
            </a:r>
            <a:endParaRPr lang="fr-BE" sz="2000" dirty="0"/>
          </a:p>
          <a:p>
            <a:pPr marL="0" indent="0">
              <a:buNone/>
            </a:pPr>
            <a:endParaRPr lang="fr-BE" sz="2000" dirty="0"/>
          </a:p>
          <a:p>
            <a:pPr marL="0" indent="0">
              <a:buNone/>
            </a:pPr>
            <a:r>
              <a:rPr lang="fr-BE" sz="2000" dirty="0"/>
              <a:t>2 méthodes:</a:t>
            </a:r>
          </a:p>
          <a:p>
            <a:pPr marL="0" indent="0">
              <a:buNone/>
            </a:pPr>
            <a:endParaRPr lang="fr-BE" sz="2000" dirty="0"/>
          </a:p>
          <a:p>
            <a:pPr lvl="1"/>
            <a:r>
              <a:rPr lang="fr-BE" sz="1800" dirty="0"/>
              <a:t>lorsque le destinataire est connu lors de l'envoi: utilisation d'un système de chiffrement asymétrique (2 clés)</a:t>
            </a:r>
          </a:p>
          <a:p>
            <a:pPr lvl="1"/>
            <a:endParaRPr lang="fr-BE" sz="1800" dirty="0"/>
          </a:p>
          <a:p>
            <a:pPr lvl="1"/>
            <a:r>
              <a:rPr lang="fr-BE" sz="1800" dirty="0"/>
              <a:t>lorsque le destinataire n'est pas connu lors de l'envoi: utilisation d'un chiffrement symétrique (les informations sont chiffrées et conservées en dehors de la Plate-forme </a:t>
            </a:r>
            <a:r>
              <a:rPr lang="fr-BE" sz="1800" dirty="0">
                <a:solidFill>
                  <a:srgbClr val="3E6E5A"/>
                </a:solidFill>
              </a:rPr>
              <a:t>eHealth</a:t>
            </a:r>
            <a:r>
              <a:rPr lang="fr-BE" sz="1800" dirty="0"/>
              <a:t>; la clé de déchiffrement peut uniquement être obtenue via la Plate-forme </a:t>
            </a:r>
            <a:r>
              <a:rPr lang="fr-BE" sz="1800" dirty="0">
                <a:solidFill>
                  <a:srgbClr val="3E6E5A"/>
                </a:solidFill>
              </a:rPr>
              <a:t>eHealth</a:t>
            </a:r>
            <a:r>
              <a:rPr lang="fr-BE" sz="1800" dirty="0"/>
              <a:t>)</a:t>
            </a:r>
          </a:p>
          <a:p>
            <a:pPr marL="182880" lvl="1"/>
            <a:endParaRPr lang="fr-BE" dirty="0">
              <a:solidFill>
                <a:srgbClr val="000000"/>
              </a:solidFill>
              <a:sym typeface="Arial" pitchFamily="34" charset="0"/>
            </a:endParaRP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Système de chiffrement end-to-end</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31</a:t>
            </a:fld>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2058883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73978" indent="0">
              <a:spcBef>
                <a:spcPts val="1200"/>
              </a:spcBef>
              <a:buFont typeface="Calibri" pitchFamily="34" charset="0"/>
              <a:buNone/>
            </a:pPr>
            <a:r>
              <a:rPr lang="fr-BE" sz="2400" dirty="0" smtClean="0"/>
              <a:t>Possibilité de dater tout document créé dans le secteur des soins de santé, à la seconde près et de garantir la validité du contenu dans le temps au moyen de l'apposition d'une signature </a:t>
            </a:r>
            <a:r>
              <a:rPr lang="fr-BE" sz="2400" dirty="0">
                <a:solidFill>
                  <a:srgbClr val="3E6E5A"/>
                </a:solidFill>
                <a:sym typeface="Arial" pitchFamily="34" charset="0"/>
              </a:rPr>
              <a:t>eHealth</a:t>
            </a:r>
          </a:p>
          <a:p>
            <a:pPr marL="182880" lvl="1"/>
            <a:endParaRPr lang="fr-BE" dirty="0">
              <a:solidFill>
                <a:srgbClr val="000000"/>
              </a:solidFill>
              <a:sym typeface="Arial" pitchFamily="34" charset="0"/>
            </a:endParaRP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Timestamping</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32</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1906401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0" indent="0">
              <a:buNone/>
            </a:pPr>
            <a:r>
              <a:rPr lang="fr-BE" sz="2400" dirty="0" smtClean="0"/>
              <a:t>Possibilité de cacher l'identité de personnes sous un </a:t>
            </a:r>
            <a:r>
              <a:rPr lang="fr-BE" sz="2400" i="1" dirty="0" smtClean="0"/>
              <a:t>code</a:t>
            </a:r>
            <a:r>
              <a:rPr lang="fr-BE" sz="2400" dirty="0" smtClean="0"/>
              <a:t> de sorte que les informations utiles de ces personnes puissent être utilisées sans violation de leur vie privée et possibilité d'anonymiser des données en remplaçant les caractéristiques détaillées par des caractéristiques générales; une fois codées ou anonymisées, ces données conservent leur utilité, mais il n'est plus possible de déduire directement ou indirectement l'identité de la personne</a:t>
            </a:r>
            <a:endParaRPr lang="fr-BE" sz="2400" dirty="0" smtClean="0">
              <a:solidFill>
                <a:srgbClr val="000000"/>
              </a:solidFill>
              <a:sym typeface="Arial" pitchFamily="34" charset="0"/>
            </a:endParaRP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Codage &amp; Anonymisation</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33</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1784406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endParaRPr lang="fr-BE" sz="2400" dirty="0" smtClean="0">
              <a:solidFill>
                <a:srgbClr val="000000"/>
              </a:solidFill>
              <a:sym typeface="Arial" pitchFamily="34" charset="0"/>
            </a:endParaRPr>
          </a:p>
          <a:p>
            <a:pPr marL="73978" indent="0">
              <a:lnSpc>
                <a:spcPct val="80000"/>
              </a:lnSpc>
              <a:buFont typeface="Calibri" pitchFamily="34" charset="0"/>
              <a:buNone/>
            </a:pPr>
            <a:r>
              <a:rPr lang="fr-BE" sz="2400" dirty="0" smtClean="0">
                <a:solidFill>
                  <a:srgbClr val="000000"/>
                </a:solidFill>
                <a:sym typeface="Arial" pitchFamily="34" charset="0"/>
              </a:rPr>
              <a:t>Accès </a:t>
            </a:r>
            <a:r>
              <a:rPr lang="fr-BE" sz="2400" dirty="0">
                <a:solidFill>
                  <a:srgbClr val="000000"/>
                </a:solidFill>
                <a:sym typeface="Arial" pitchFamily="34" charset="0"/>
              </a:rPr>
              <a:t>au registre national et aux registres Banque Carrefour par les acteurs des soins de santé autorisés, sous de strictes conditions</a:t>
            </a: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Consultation du Registre national et des registres BCSS</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34</a:t>
            </a:fld>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17032"/>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4279796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endParaRPr lang="fr-BE" sz="2400" dirty="0" smtClean="0">
              <a:solidFill>
                <a:srgbClr val="000000"/>
              </a:solidFill>
              <a:sym typeface="Arial" pitchFamily="34" charset="0"/>
            </a:endParaRPr>
          </a:p>
          <a:p>
            <a:pPr marL="73978" indent="0">
              <a:lnSpc>
                <a:spcPct val="80000"/>
              </a:lnSpc>
              <a:buFont typeface="Calibri" pitchFamily="34" charset="0"/>
              <a:buNone/>
            </a:pPr>
            <a:r>
              <a:rPr lang="fr-BE" sz="2400" dirty="0" smtClean="0">
                <a:solidFill>
                  <a:srgbClr val="000000"/>
                </a:solidFill>
                <a:sym typeface="Arial" pitchFamily="34" charset="0"/>
              </a:rPr>
              <a:t>Boîte aux lettres électronique sécurisée pour l'échange de données médicales</a:t>
            </a: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eHealthBox</a:t>
            </a:r>
            <a:endParaRPr lang="fr-BE" sz="2000" b="1" spc="-100" dirty="0">
              <a:solidFill>
                <a:srgbClr val="3E6E5A"/>
              </a:solidFill>
              <a:latin typeface="+mj-lt"/>
              <a:ea typeface="+mj-ea"/>
              <a:cs typeface="+mj-cs"/>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35</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12976"/>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2935217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endParaRPr lang="fr-BE" sz="2400" dirty="0" smtClean="0">
              <a:solidFill>
                <a:srgbClr val="000000"/>
              </a:solidFill>
              <a:sym typeface="Arial" pitchFamily="34" charset="0"/>
            </a:endParaRPr>
          </a:p>
          <a:p>
            <a:pPr marL="73978" indent="0">
              <a:lnSpc>
                <a:spcPct val="80000"/>
              </a:lnSpc>
              <a:buFont typeface="Calibri" pitchFamily="34" charset="0"/>
              <a:buNone/>
            </a:pPr>
            <a:r>
              <a:rPr lang="fr-BE" sz="2400" dirty="0" smtClean="0">
                <a:solidFill>
                  <a:srgbClr val="000000"/>
                </a:solidFill>
                <a:sym typeface="Arial" pitchFamily="34" charset="0"/>
              </a:rPr>
              <a:t>Indique, avec l’accord des patients concernés, quels documents électroniques sont conservés auprès de quels acteurs des soins de santé et concernant quels patients </a:t>
            </a: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Répertoire</a:t>
            </a:r>
          </a:p>
          <a:p>
            <a:pPr>
              <a:lnSpc>
                <a:spcPct val="90000"/>
              </a:lnSpc>
              <a:spcBef>
                <a:spcPct val="0"/>
              </a:spcBef>
            </a:pPr>
            <a:r>
              <a:rPr lang="fr-BE" sz="2000" b="1" spc="-100" dirty="0" smtClean="0">
                <a:solidFill>
                  <a:srgbClr val="3E6E5A"/>
                </a:solidFill>
                <a:latin typeface="+mj-lt"/>
                <a:sym typeface="Arial" pitchFamily="34" charset="0"/>
              </a:rPr>
              <a:t>des références</a:t>
            </a:r>
            <a:endParaRPr lang="fr-BE" sz="2000" b="1" spc="-100" dirty="0">
              <a:solidFill>
                <a:srgbClr val="3E6E5A"/>
              </a:solidFill>
              <a:latin typeface="+mj-lt"/>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36</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1358280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fr-BE" b="1" dirty="0" smtClean="0"/>
              <a:t>Support</a:t>
            </a:r>
            <a:endParaRPr lang="fr-BE" dirty="0" smtClean="0"/>
          </a:p>
        </p:txBody>
      </p:sp>
      <p:sp>
        <p:nvSpPr>
          <p:cNvPr id="3" name="Content Placeholder 2"/>
          <p:cNvSpPr>
            <a:spLocks noGrp="1"/>
          </p:cNvSpPr>
          <p:nvPr>
            <p:ph idx="1"/>
          </p:nvPr>
        </p:nvSpPr>
        <p:spPr/>
        <p:txBody>
          <a:bodyPr>
            <a:normAutofit fontScale="55000" lnSpcReduction="20000"/>
          </a:bodyPr>
          <a:lstStyle/>
          <a:p>
            <a:pPr fontAlgn="base"/>
            <a:r>
              <a:rPr lang="fr-BE" dirty="0" smtClean="0"/>
              <a:t>1 président</a:t>
            </a:r>
          </a:p>
          <a:p>
            <a:pPr fontAlgn="base"/>
            <a:endParaRPr lang="fr-BE" dirty="0" smtClean="0"/>
          </a:p>
          <a:p>
            <a:pPr marL="182880" lvl="1" fontAlgn="base">
              <a:defRPr/>
            </a:pPr>
            <a:r>
              <a:rPr lang="fr-BE" sz="3200" dirty="0" smtClean="0"/>
              <a:t>32 membres dont </a:t>
            </a:r>
          </a:p>
          <a:p>
            <a:pPr marL="182880" lvl="1" fontAlgn="base">
              <a:defRPr/>
            </a:pPr>
            <a:endParaRPr lang="fr-BE" sz="3200" dirty="0" smtClean="0"/>
          </a:p>
          <a:p>
            <a:pPr marL="457200" lvl="3" fontAlgn="base">
              <a:buSzPct val="85000"/>
              <a:defRPr/>
            </a:pPr>
            <a:r>
              <a:rPr lang="fr-BE" sz="2800" dirty="0" smtClean="0"/>
              <a:t>11 prestataires de soins</a:t>
            </a:r>
          </a:p>
          <a:p>
            <a:pPr marL="457200" lvl="3" fontAlgn="base">
              <a:buSzPct val="85000"/>
              <a:defRPr/>
            </a:pPr>
            <a:r>
              <a:rPr lang="fr-BE" sz="2800" dirty="0"/>
              <a:t>7 représentants des organismes assureurs</a:t>
            </a:r>
          </a:p>
          <a:p>
            <a:pPr marL="457200" lvl="3" fontAlgn="base">
              <a:buSzPct val="85000"/>
              <a:defRPr/>
            </a:pPr>
            <a:r>
              <a:rPr lang="fr-BE" sz="2800" dirty="0"/>
              <a:t>4 représentants des patients</a:t>
            </a:r>
          </a:p>
          <a:p>
            <a:pPr marL="457200" lvl="3" fontAlgn="base">
              <a:buSzPct val="85000"/>
              <a:defRPr/>
            </a:pPr>
            <a:r>
              <a:rPr lang="fr-BE" sz="2800" dirty="0"/>
              <a:t>6 représentants des états fédérés</a:t>
            </a:r>
          </a:p>
          <a:p>
            <a:pPr marL="457200" lvl="3" fontAlgn="base">
              <a:buSzPct val="85000"/>
              <a:defRPr/>
            </a:pPr>
            <a:r>
              <a:rPr lang="fr-BE" sz="2800" dirty="0"/>
              <a:t>4 représentants du pouvoir fédéral</a:t>
            </a:r>
          </a:p>
          <a:p>
            <a:pPr fontAlgn="base"/>
            <a:endParaRPr lang="fr-BE" dirty="0" smtClean="0"/>
          </a:p>
          <a:p>
            <a:pPr fontAlgn="base"/>
            <a:r>
              <a:rPr lang="fr-BE" dirty="0" smtClean="0"/>
              <a:t>Rôle</a:t>
            </a:r>
          </a:p>
          <a:p>
            <a:pPr fontAlgn="base"/>
            <a:endParaRPr lang="fr-BE" dirty="0" smtClean="0"/>
          </a:p>
          <a:p>
            <a:pPr lvl="1" fontAlgn="base"/>
            <a:r>
              <a:rPr lang="fr-BE" dirty="0" smtClean="0"/>
              <a:t>proposer des initiatives de nature à promouvoir et à consolider la prestation de services électronique aux acteurs des soins de santé </a:t>
            </a:r>
          </a:p>
          <a:p>
            <a:pPr lvl="1" fontAlgn="base"/>
            <a:endParaRPr lang="fr-BE" dirty="0"/>
          </a:p>
          <a:p>
            <a:pPr lvl="1" fontAlgn="base"/>
            <a:r>
              <a:rPr lang="fr-BE" dirty="0" smtClean="0"/>
              <a:t>proposer des mesures pouvant contribuer à un traitement sécurisé et confidentiel des données à caractère personnel </a:t>
            </a:r>
          </a:p>
          <a:p>
            <a:pPr lvl="1" fontAlgn="base"/>
            <a:endParaRPr lang="fr-BE" dirty="0"/>
          </a:p>
          <a:p>
            <a:pPr lvl="1" fontAlgn="base"/>
            <a:r>
              <a:rPr lang="fr-BE" dirty="0" smtClean="0"/>
              <a:t>proposer des mesures pouvant contribuer à une simplification administrative pour les acteurs des soins de santé</a:t>
            </a:r>
          </a:p>
          <a:p>
            <a:pPr marL="285750" lvl="1">
              <a:buFontTx/>
              <a:buChar char="-"/>
              <a:defRPr/>
            </a:pPr>
            <a:endParaRPr lang="fr-BE" sz="1600" dirty="0" smtClean="0"/>
          </a:p>
          <a:p>
            <a:pPr marL="285750" lvl="1">
              <a:buFontTx/>
              <a:buChar char="-"/>
              <a:defRPr/>
            </a:pPr>
            <a:endParaRPr lang="fr-BE" sz="1600" dirty="0"/>
          </a:p>
          <a:p>
            <a:pPr marL="0" indent="0">
              <a:buNone/>
            </a:pPr>
            <a:endParaRPr lang="fr-BE" sz="3100" b="1" dirty="0" smtClean="0">
              <a:solidFill>
                <a:srgbClr val="000000"/>
              </a:solidFill>
            </a:endParaRPr>
          </a:p>
          <a:p>
            <a:pPr marL="0" indent="0" fontAlgn="base">
              <a:buNone/>
            </a:pPr>
            <a:endParaRPr lang="fr-BE" sz="2900" dirty="0"/>
          </a:p>
          <a:p>
            <a:pPr fontAlgn="base"/>
            <a:endParaRPr lang="fr-BE" sz="2900" dirty="0" smtClean="0"/>
          </a:p>
          <a:p>
            <a:pPr marL="0" indent="0" fontAlgn="base">
              <a:buNone/>
            </a:pPr>
            <a:endParaRPr lang="fr-BE" sz="2400" b="1" dirty="0" smtClean="0"/>
          </a:p>
        </p:txBody>
      </p:sp>
      <p:sp>
        <p:nvSpPr>
          <p:cNvPr id="7" name="Text Placeholder 6"/>
          <p:cNvSpPr>
            <a:spLocks noGrp="1"/>
          </p:cNvSpPr>
          <p:nvPr>
            <p:ph type="body" sz="half" idx="2"/>
          </p:nvPr>
        </p:nvSpPr>
        <p:spPr>
          <a:xfrm>
            <a:off x="251520" y="2130552"/>
            <a:ext cx="2345377" cy="4243615"/>
          </a:xfrm>
        </p:spPr>
        <p:txBody>
          <a:bodyPr>
            <a:normAutofit/>
          </a:bodyPr>
          <a:lstStyle/>
          <a:p>
            <a:pPr>
              <a:lnSpc>
                <a:spcPct val="90000"/>
              </a:lnSpc>
              <a:spcBef>
                <a:spcPct val="0"/>
              </a:spcBef>
            </a:pPr>
            <a:r>
              <a:rPr lang="fr-BE" sz="2000" b="1" spc="-100" dirty="0" smtClean="0">
                <a:solidFill>
                  <a:srgbClr val="3E6E5A"/>
                </a:solidFill>
                <a:latin typeface="+mj-lt"/>
              </a:rPr>
              <a:t>Comité de concertation des utilisateurs</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37</a:t>
            </a:fld>
            <a:endParaRPr lang="fr-BE"/>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1203167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fr-BE" b="1" dirty="0" smtClean="0"/>
              <a:t>Support</a:t>
            </a:r>
            <a:endParaRPr lang="fr-BE" dirty="0" smtClean="0"/>
          </a:p>
        </p:txBody>
      </p:sp>
      <p:sp>
        <p:nvSpPr>
          <p:cNvPr id="3" name="Content Placeholder 2"/>
          <p:cNvSpPr>
            <a:spLocks noGrp="1"/>
          </p:cNvSpPr>
          <p:nvPr>
            <p:ph idx="1"/>
          </p:nvPr>
        </p:nvSpPr>
        <p:spPr/>
        <p:txBody>
          <a:bodyPr>
            <a:normAutofit fontScale="55000" lnSpcReduction="20000"/>
          </a:bodyPr>
          <a:lstStyle/>
          <a:p>
            <a:pPr marL="0" indent="0">
              <a:buNone/>
            </a:pPr>
            <a:r>
              <a:rPr lang="fr-BE" sz="5100" b="1" dirty="0"/>
              <a:t>C</a:t>
            </a:r>
            <a:r>
              <a:rPr lang="fr-BE" sz="5100" b="1" dirty="0" smtClean="0"/>
              <a:t>ertificats </a:t>
            </a:r>
            <a:r>
              <a:rPr lang="fr-BE" sz="5100" b="1" dirty="0" smtClean="0">
                <a:solidFill>
                  <a:srgbClr val="3E6E5A"/>
                </a:solidFill>
              </a:rPr>
              <a:t>eHealth</a:t>
            </a:r>
          </a:p>
          <a:p>
            <a:pPr marL="0" indent="0">
              <a:buNone/>
            </a:pPr>
            <a:endParaRPr lang="fr-BE" sz="1100" dirty="0" smtClean="0"/>
          </a:p>
          <a:p>
            <a:pPr marL="457200" indent="-457200">
              <a:buFont typeface="+mj-lt"/>
              <a:buAutoNum type="arabicPeriod"/>
            </a:pPr>
            <a:endParaRPr lang="fr-BE" sz="800" dirty="0" smtClean="0"/>
          </a:p>
          <a:p>
            <a:pPr fontAlgn="base"/>
            <a:r>
              <a:rPr lang="fr-BE" sz="2900" dirty="0" smtClean="0"/>
              <a:t>base pour la création d'une double clé de chiffrement (ETK) utilisée par le service de cryptage </a:t>
            </a:r>
          </a:p>
          <a:p>
            <a:pPr fontAlgn="base"/>
            <a:endParaRPr lang="fr-BE" sz="2900" dirty="0" smtClean="0"/>
          </a:p>
          <a:p>
            <a:pPr fontAlgn="base"/>
            <a:r>
              <a:rPr lang="fr-BE" sz="2900" dirty="0" smtClean="0"/>
              <a:t>permet d'identifier et d'authentifier le partenaire “système” tandis que l'eID ou le token permet d'identifier et d'authentifier l'utilisateur (la personne)</a:t>
            </a:r>
          </a:p>
          <a:p>
            <a:pPr fontAlgn="base"/>
            <a:endParaRPr lang="fr-BE" sz="2900" dirty="0" smtClean="0"/>
          </a:p>
          <a:p>
            <a:pPr fontAlgn="base"/>
            <a:r>
              <a:rPr lang="fr-BE" sz="2900" dirty="0" smtClean="0"/>
              <a:t>ceci est valable tant pour l'utilisation de services de base que pour l'utilisation de services à valeur ajoutée proposés sous forme de services web</a:t>
            </a:r>
          </a:p>
          <a:p>
            <a:pPr fontAlgn="base"/>
            <a:endParaRPr lang="fr-BE" sz="2900" dirty="0" smtClean="0"/>
          </a:p>
          <a:p>
            <a:pPr fontAlgn="base"/>
            <a:r>
              <a:rPr lang="fr-BE" sz="2900" dirty="0" smtClean="0"/>
              <a:t>les intégrateurs de logiciels (et non les prestataires de soins) peuvent par ailleurs demander des certificats de test &gt; ils peuvent ainsi tester l'intégration de nos services de base</a:t>
            </a:r>
          </a:p>
          <a:p>
            <a:pPr fontAlgn="base"/>
            <a:endParaRPr lang="fr-BE" sz="2900" dirty="0" smtClean="0"/>
          </a:p>
          <a:p>
            <a:pPr fontAlgn="base"/>
            <a:r>
              <a:rPr lang="fr-BE" sz="2900" dirty="0" smtClean="0"/>
              <a:t>mise à disposition d'un module permettant de commander des certificats via le portail de la Plate-forme </a:t>
            </a:r>
            <a:r>
              <a:rPr lang="fr-BE" sz="2900" dirty="0" smtClean="0">
                <a:solidFill>
                  <a:srgbClr val="3E6E5A"/>
                </a:solidFill>
              </a:rPr>
              <a:t>eHealth</a:t>
            </a:r>
            <a:r>
              <a:rPr lang="fr-BE" sz="2900" dirty="0" smtClean="0"/>
              <a:t> (https://www.ehealth.fgov.be/fr/application/applications/gestion_certificats_ehealth.htm)</a:t>
            </a:r>
          </a:p>
          <a:p>
            <a:pPr fontAlgn="base"/>
            <a:endParaRPr lang="fr-BE" sz="2900" dirty="0"/>
          </a:p>
          <a:p>
            <a:pPr marL="457200" indent="-457200">
              <a:buFont typeface="+mj-lt"/>
              <a:buAutoNum type="arabicPeriod"/>
            </a:pPr>
            <a:endParaRPr lang="fr-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fr-BE" sz="2000" b="1" spc="-100" dirty="0">
                <a:solidFill>
                  <a:srgbClr val="3E6E5A"/>
                </a:solidFill>
                <a:latin typeface="+mj-lt"/>
              </a:rPr>
              <a:t>Analyse &amp; Intégration</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38</a:t>
            </a:fld>
            <a:endParaRPr lang="fr-BE"/>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2788919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fr-BE" b="1" dirty="0" smtClean="0"/>
              <a:t>Support</a:t>
            </a:r>
            <a:endParaRPr lang="fr-BE" dirty="0" smtClean="0"/>
          </a:p>
        </p:txBody>
      </p:sp>
      <p:sp>
        <p:nvSpPr>
          <p:cNvPr id="3" name="Content Placeholder 2"/>
          <p:cNvSpPr>
            <a:spLocks noGrp="1"/>
          </p:cNvSpPr>
          <p:nvPr>
            <p:ph idx="1"/>
          </p:nvPr>
        </p:nvSpPr>
        <p:spPr/>
        <p:txBody>
          <a:bodyPr>
            <a:normAutofit/>
          </a:bodyPr>
          <a:lstStyle/>
          <a:p>
            <a:pPr marL="0" indent="0" fontAlgn="base">
              <a:buFont typeface="Arial" pitchFamily="34" charset="0"/>
              <a:buNone/>
            </a:pPr>
            <a:r>
              <a:rPr lang="fr-BE" sz="2600" b="1" dirty="0"/>
              <a:t>Connecteurs</a:t>
            </a:r>
            <a:r>
              <a:rPr lang="fr-BE" dirty="0" smtClean="0"/>
              <a:t> </a:t>
            </a:r>
          </a:p>
          <a:p>
            <a:pPr fontAlgn="base"/>
            <a:r>
              <a:rPr lang="fr-BE" sz="2200" dirty="0" smtClean="0"/>
              <a:t>outil d'aide à l'intégration des services de base de la Plate-forme </a:t>
            </a:r>
            <a:r>
              <a:rPr lang="fr-BE" sz="2200" dirty="0">
                <a:solidFill>
                  <a:srgbClr val="3E6E5A"/>
                </a:solidFill>
              </a:rPr>
              <a:t>eHealth</a:t>
            </a:r>
            <a:r>
              <a:rPr lang="fr-BE" sz="2200" dirty="0" smtClean="0"/>
              <a:t> </a:t>
            </a:r>
          </a:p>
          <a:p>
            <a:pPr fontAlgn="base"/>
            <a:endParaRPr lang="fr-BE" sz="800" dirty="0"/>
          </a:p>
          <a:p>
            <a:pPr fontAlgn="base"/>
            <a:r>
              <a:rPr lang="fr-BE" sz="2200" dirty="0" smtClean="0"/>
              <a:t>support des connexions </a:t>
            </a:r>
            <a:r>
              <a:rPr lang="fr-BE" sz="2200" dirty="0"/>
              <a:t>aux applications </a:t>
            </a:r>
            <a:r>
              <a:rPr lang="fr-BE" sz="2200" dirty="0" smtClean="0"/>
              <a:t>accessibles via </a:t>
            </a:r>
            <a:r>
              <a:rPr lang="fr-BE" sz="2200" dirty="0"/>
              <a:t>la Plate-forme </a:t>
            </a:r>
            <a:r>
              <a:rPr lang="fr-BE" sz="2200" dirty="0">
                <a:solidFill>
                  <a:srgbClr val="3E6E5A"/>
                </a:solidFill>
              </a:rPr>
              <a:t>eHealth</a:t>
            </a:r>
            <a:r>
              <a:rPr lang="fr-BE" sz="2200" dirty="0"/>
              <a:t> ou qui </a:t>
            </a:r>
            <a:r>
              <a:rPr lang="fr-BE" sz="2200" dirty="0" smtClean="0"/>
              <a:t>souscrivent aux standards </a:t>
            </a:r>
            <a:r>
              <a:rPr lang="fr-BE" sz="2200" dirty="0"/>
              <a:t>TIC </a:t>
            </a:r>
            <a:r>
              <a:rPr lang="fr-BE" sz="2200" dirty="0" smtClean="0"/>
              <a:t>mis en place </a:t>
            </a:r>
            <a:r>
              <a:rPr lang="fr-BE" sz="2200" dirty="0"/>
              <a:t>par la Plate-forme </a:t>
            </a:r>
            <a:r>
              <a:rPr lang="fr-BE" sz="2200" dirty="0" err="1">
                <a:solidFill>
                  <a:srgbClr val="3E6E5A"/>
                </a:solidFill>
              </a:rPr>
              <a:t>eHealth</a:t>
            </a:r>
            <a:r>
              <a:rPr lang="fr-BE" sz="2200" dirty="0"/>
              <a:t> </a:t>
            </a:r>
            <a:r>
              <a:rPr lang="fr-BE" sz="2200" dirty="0" smtClean="0"/>
              <a:t>(comme par exemple les hubs</a:t>
            </a:r>
            <a:r>
              <a:rPr lang="fr-BE" sz="2200" dirty="0"/>
              <a:t>)</a:t>
            </a:r>
          </a:p>
          <a:p>
            <a:pPr fontAlgn="base"/>
            <a:endParaRPr lang="fr-BE" sz="2900" dirty="0"/>
          </a:p>
          <a:p>
            <a:pPr marL="457200" indent="-457200">
              <a:buFont typeface="+mj-lt"/>
              <a:buAutoNum type="arabicPeriod"/>
            </a:pPr>
            <a:endParaRPr lang="fr-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fr-BE" sz="2000" b="1" spc="-100" dirty="0">
                <a:solidFill>
                  <a:srgbClr val="3E6E5A"/>
                </a:solidFill>
                <a:latin typeface="+mj-lt"/>
              </a:rPr>
              <a:t>Analyse &amp; Intégration</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39</a:t>
            </a:fld>
            <a:endParaRPr lang="fr-BE"/>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2626073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Aperçu</a:t>
            </a:r>
            <a:endParaRPr lang="fr-BE" b="1" dirty="0"/>
          </a:p>
        </p:txBody>
      </p:sp>
      <p:sp>
        <p:nvSpPr>
          <p:cNvPr id="3" name="Content Placeholder 2"/>
          <p:cNvSpPr>
            <a:spLocks noGrp="1"/>
          </p:cNvSpPr>
          <p:nvPr>
            <p:ph idx="1"/>
          </p:nvPr>
        </p:nvSpPr>
        <p:spPr/>
        <p:txBody>
          <a:bodyPr/>
          <a:lstStyle/>
          <a:p>
            <a:pPr marL="457200" indent="-457200">
              <a:buFont typeface="+mj-lt"/>
              <a:buAutoNum type="arabicPeriod"/>
            </a:pPr>
            <a:endParaRPr lang="fr-BE" dirty="0" smtClean="0"/>
          </a:p>
          <a:p>
            <a:pPr marL="457200" indent="-457200">
              <a:buFont typeface="+mj-lt"/>
              <a:buAutoNum type="arabicPeriod"/>
            </a:pPr>
            <a:r>
              <a:rPr lang="fr-BE" dirty="0" smtClean="0"/>
              <a:t>Plan d'action e-Santé - principales réalisations</a:t>
            </a:r>
          </a:p>
          <a:p>
            <a:pPr marL="457200" indent="-457200">
              <a:buFont typeface="+mj-lt"/>
              <a:buAutoNum type="arabicPeriod"/>
            </a:pPr>
            <a:r>
              <a:rPr lang="fr-BE" dirty="0" smtClean="0"/>
              <a:t>Rôle et responsabilité de la plate-forme </a:t>
            </a:r>
            <a:r>
              <a:rPr lang="fr-BE" dirty="0" smtClean="0">
                <a:solidFill>
                  <a:srgbClr val="3E6E5A"/>
                </a:solidFill>
              </a:rPr>
              <a:t>eHealth</a:t>
            </a:r>
          </a:p>
          <a:p>
            <a:pPr marL="457200" indent="-457200">
              <a:buFont typeface="+mj-lt"/>
              <a:buAutoNum type="arabicPeriod"/>
            </a:pPr>
            <a:r>
              <a:rPr lang="fr-BE" dirty="0" smtClean="0"/>
              <a:t>Quel est le rôle des prestataires de soins?                    Pourquoi informatiser la pratique des soins de santé?</a:t>
            </a:r>
          </a:p>
          <a:p>
            <a:pPr marL="457200" indent="-457200">
              <a:buFont typeface="+mj-lt"/>
              <a:buAutoNum type="arabicPeriod"/>
            </a:pPr>
            <a:endParaRPr lang="fr-BE" dirty="0" smtClean="0">
              <a:solidFill>
                <a:srgbClr val="3E6E5A"/>
              </a:solidFill>
            </a:endParaRPr>
          </a:p>
          <a:p>
            <a:pPr marL="457200" indent="-457200">
              <a:buFont typeface="+mj-lt"/>
              <a:buAutoNum type="arabicPeriod"/>
            </a:pPr>
            <a:endParaRPr lang="fr-BE" dirty="0" smtClean="0"/>
          </a:p>
          <a:p>
            <a:pPr marL="457200" indent="-457200">
              <a:buFont typeface="+mj-lt"/>
              <a:buAutoNum type="arabicPeriod"/>
            </a:pPr>
            <a:endParaRPr lang="fr-BE" sz="800" dirty="0" smtClean="0"/>
          </a:p>
          <a:p>
            <a:pPr lvl="1"/>
            <a:endParaRPr lang="fr-BE" dirty="0"/>
          </a:p>
        </p:txBody>
      </p:sp>
      <p:sp>
        <p:nvSpPr>
          <p:cNvPr id="4" name="Date Placeholder 3"/>
          <p:cNvSpPr>
            <a:spLocks noGrp="1"/>
          </p:cNvSpPr>
          <p:nvPr>
            <p:ph type="dt" sz="half" idx="10"/>
          </p:nvPr>
        </p:nvSpPr>
        <p:spPr/>
        <p:txBody>
          <a:bodyPr/>
          <a:lstStyle/>
          <a:p>
            <a:r>
              <a:rPr lang="en-US" smtClean="0"/>
              <a:t>11/02/2015</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t>4</a:t>
            </a:fld>
            <a:endParaRPr lang="fr-BE"/>
          </a:p>
        </p:txBody>
      </p:sp>
    </p:spTree>
    <p:extLst>
      <p:ext uri="{BB962C8B-B14F-4D97-AF65-F5344CB8AC3E}">
        <p14:creationId xmlns:p14="http://schemas.microsoft.com/office/powerpoint/2010/main" val="3667101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fr-BE" b="1" dirty="0" smtClean="0"/>
              <a:t>Support</a:t>
            </a:r>
            <a:endParaRPr lang="fr-BE" dirty="0" smtClean="0"/>
          </a:p>
        </p:txBody>
      </p:sp>
      <p:sp>
        <p:nvSpPr>
          <p:cNvPr id="3" name="Content Placeholder 2"/>
          <p:cNvSpPr>
            <a:spLocks noGrp="1"/>
          </p:cNvSpPr>
          <p:nvPr>
            <p:ph idx="1"/>
          </p:nvPr>
        </p:nvSpPr>
        <p:spPr/>
        <p:txBody>
          <a:bodyPr>
            <a:normAutofit fontScale="77500" lnSpcReduction="20000"/>
          </a:bodyPr>
          <a:lstStyle/>
          <a:p>
            <a:pPr marL="0" indent="0" fontAlgn="base">
              <a:buNone/>
            </a:pPr>
            <a:r>
              <a:rPr lang="fr-BE" sz="3400" b="1" dirty="0" smtClean="0"/>
              <a:t>Formation des conseillers en sécurité </a:t>
            </a:r>
          </a:p>
          <a:p>
            <a:pPr marL="0" indent="0" fontAlgn="base">
              <a:buNone/>
            </a:pPr>
            <a:endParaRPr lang="fr-BE" sz="2400" b="1" dirty="0" smtClean="0"/>
          </a:p>
          <a:p>
            <a:pPr fontAlgn="base"/>
            <a:r>
              <a:rPr lang="fr-BE" sz="2900" dirty="0"/>
              <a:t>obligation pour tout hôpital de créer en son sein un service de sécurité de l'information qui est placé sous la direction du conseiller en sécurité de l'information (AR  23/10/64) </a:t>
            </a:r>
          </a:p>
          <a:p>
            <a:pPr fontAlgn="base"/>
            <a:endParaRPr lang="fr-BE" sz="2900" dirty="0" smtClean="0"/>
          </a:p>
          <a:p>
            <a:pPr fontAlgn="base"/>
            <a:r>
              <a:rPr lang="fr-BE" sz="2900" dirty="0"/>
              <a:t>désignation d'un conseiller en sécurité après avis du Comité sectoriel de la sécurité sociale et de la santé (qui vérifie si le candidat possède les connaissances requises et dispose du temps nécessaire et </a:t>
            </a:r>
            <a:r>
              <a:rPr lang="fr-BE" sz="2900" dirty="0" smtClean="0"/>
              <a:t>qu'il </a:t>
            </a:r>
            <a:r>
              <a:rPr lang="fr-BE" sz="2900" dirty="0"/>
              <a:t>n'exerce pas d'activités qui sont incompatibles avec la fonction).</a:t>
            </a:r>
          </a:p>
          <a:p>
            <a:pPr fontAlgn="base"/>
            <a:endParaRPr lang="fr-BE" sz="2900" dirty="0" smtClean="0"/>
          </a:p>
          <a:p>
            <a:pPr fontAlgn="base"/>
            <a:r>
              <a:rPr lang="fr-BE" sz="2900" dirty="0"/>
              <a:t>la Plate-forme </a:t>
            </a:r>
            <a:r>
              <a:rPr lang="fr-BE" sz="2900" dirty="0">
                <a:solidFill>
                  <a:srgbClr val="3E6E5A"/>
                </a:solidFill>
              </a:rPr>
              <a:t>eHealth </a:t>
            </a:r>
            <a:r>
              <a:rPr lang="fr-BE" sz="2900" dirty="0"/>
              <a:t>offre des formations pour les conseillers en sécurité </a:t>
            </a:r>
          </a:p>
          <a:p>
            <a:pPr marL="0" indent="0" fontAlgn="base">
              <a:buNone/>
            </a:pPr>
            <a:endParaRPr lang="fr-BE" sz="2900" dirty="0"/>
          </a:p>
          <a:p>
            <a:pPr fontAlgn="base"/>
            <a:endParaRPr lang="fr-BE" sz="2900" dirty="0" smtClean="0"/>
          </a:p>
          <a:p>
            <a:pPr marL="0" indent="0" fontAlgn="base">
              <a:buNone/>
            </a:pPr>
            <a:endParaRPr lang="fr-BE" sz="2400" b="1" dirty="0" smtClean="0"/>
          </a:p>
        </p:txBody>
      </p:sp>
      <p:sp>
        <p:nvSpPr>
          <p:cNvPr id="7" name="Text Placeholder 6"/>
          <p:cNvSpPr>
            <a:spLocks noGrp="1"/>
          </p:cNvSpPr>
          <p:nvPr>
            <p:ph type="body" sz="half" idx="2"/>
          </p:nvPr>
        </p:nvSpPr>
        <p:spPr>
          <a:xfrm>
            <a:off x="323528" y="2130552"/>
            <a:ext cx="2273369" cy="4243615"/>
          </a:xfrm>
        </p:spPr>
        <p:txBody>
          <a:bodyPr>
            <a:normAutofit/>
          </a:bodyPr>
          <a:lstStyle/>
          <a:p>
            <a:pPr>
              <a:lnSpc>
                <a:spcPct val="90000"/>
              </a:lnSpc>
              <a:spcBef>
                <a:spcPct val="0"/>
              </a:spcBef>
            </a:pPr>
            <a:r>
              <a:rPr lang="fr-BE" sz="2000" b="1" spc="-100" dirty="0" smtClean="0">
                <a:solidFill>
                  <a:srgbClr val="3E6E5A"/>
                </a:solidFill>
                <a:latin typeface="+mj-lt"/>
              </a:rPr>
              <a:t>Sécurité</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40</a:t>
            </a:fld>
            <a:endParaRPr lang="fr-BE"/>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3251496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ltLang="en-US" sz="2000" b="1" smtClean="0">
              <a:solidFill>
                <a:srgbClr val="000000"/>
              </a:solidFill>
            </a:endParaRPr>
          </a:p>
          <a:p>
            <a:r>
              <a:rPr lang="fr-BE" altLang="en-US" sz="2000" b="1" smtClean="0">
                <a:solidFill>
                  <a:srgbClr val="000000"/>
                </a:solidFill>
              </a:rPr>
              <a:t>Contenu du consentement éclairé</a:t>
            </a:r>
          </a:p>
          <a:p>
            <a:pPr lvl="1"/>
            <a:r>
              <a:rPr lang="fr-BE" altLang="en-US" sz="1800" smtClean="0">
                <a:solidFill>
                  <a:srgbClr val="000000"/>
                </a:solidFill>
              </a:rPr>
              <a:t>pour l'enregistrement dans le répertoire des références (requis par la loi </a:t>
            </a:r>
            <a:r>
              <a:rPr lang="fr-BE" altLang="en-US" sz="1800" smtClean="0">
                <a:solidFill>
                  <a:srgbClr val="3E6E5A"/>
                </a:solidFill>
              </a:rPr>
              <a:t>eHealth)</a:t>
            </a:r>
          </a:p>
          <a:p>
            <a:pPr lvl="1"/>
            <a:r>
              <a:rPr lang="fr-BE" altLang="en-US" sz="1800" smtClean="0">
                <a:solidFill>
                  <a:srgbClr val="000000"/>
                </a:solidFill>
              </a:rPr>
              <a:t>pour l'échange électronique de données relatives à la santé entre prestataires de soins dans le cadre de la prise en charge de la santé du patient, pour autant qu'il satisfasse à certaines conditions:</a:t>
            </a:r>
          </a:p>
          <a:p>
            <a:pPr lvl="2"/>
            <a:r>
              <a:rPr lang="fr-BE" altLang="en-US" sz="1600" smtClean="0">
                <a:solidFill>
                  <a:srgbClr val="000000"/>
                </a:solidFill>
              </a:rPr>
              <a:t>approbation du Comité sectoriel</a:t>
            </a:r>
          </a:p>
          <a:p>
            <a:pPr lvl="2"/>
            <a:r>
              <a:rPr lang="fr-BE" altLang="en-US" sz="1600" smtClean="0">
                <a:solidFill>
                  <a:srgbClr val="000000"/>
                </a:solidFill>
              </a:rPr>
              <a:t>exigence de la relation thérapeutique</a:t>
            </a:r>
          </a:p>
          <a:p>
            <a:pPr lvl="2"/>
            <a:r>
              <a:rPr lang="fr-BE" altLang="en-US" sz="1600" smtClean="0">
                <a:solidFill>
                  <a:srgbClr val="000000"/>
                </a:solidFill>
              </a:rPr>
              <a:t>uniquement les données pertinentes</a:t>
            </a:r>
          </a:p>
          <a:p>
            <a:pPr lvl="2"/>
            <a:r>
              <a:rPr lang="fr-BE" altLang="en-US" sz="1600" smtClean="0">
                <a:solidFill>
                  <a:srgbClr val="000000"/>
                </a:solidFill>
              </a:rPr>
              <a:t>le prestataire de soins et le patient déterminent ensemble quelles informations seront partagées </a:t>
            </a:r>
          </a:p>
          <a:p>
            <a:pPr lvl="2"/>
            <a:r>
              <a:rPr lang="fr-BE" altLang="en-US" sz="1600" smtClean="0">
                <a:solidFill>
                  <a:srgbClr val="000000"/>
                </a:solidFill>
              </a:rPr>
              <a:t>possibilité d'exclure nommément des prestataires de soins </a:t>
            </a:r>
          </a:p>
          <a:p>
            <a:pPr lvl="2"/>
            <a:r>
              <a:rPr lang="fr-BE" altLang="en-US" sz="1600" smtClean="0">
                <a:solidFill>
                  <a:srgbClr val="000000"/>
                </a:solidFill>
              </a:rPr>
              <a:t>vérification a postériori de l'accès accordé </a:t>
            </a:r>
          </a:p>
          <a:p>
            <a:pPr lvl="2"/>
            <a:r>
              <a:rPr lang="fr-BE" altLang="en-US" sz="1600" smtClean="0">
                <a:solidFill>
                  <a:srgbClr val="000000"/>
                </a:solidFill>
              </a:rPr>
              <a:t>retrait du consentement est possible à tout moment</a:t>
            </a:r>
          </a:p>
        </p:txBody>
      </p:sp>
      <p:sp>
        <p:nvSpPr>
          <p:cNvPr id="4" name="Title 3"/>
          <p:cNvSpPr>
            <a:spLocks noGrp="1"/>
          </p:cNvSpPr>
          <p:nvPr>
            <p:ph type="title"/>
          </p:nvPr>
        </p:nvSpPr>
        <p:spPr/>
        <p:txBody>
          <a:bodyPr>
            <a:normAutofit fontScale="90000"/>
          </a:bodyPr>
          <a:lstStyle/>
          <a:p>
            <a:r>
              <a:rPr lang="fr-BE" altLang="en-US" b="1" dirty="0">
                <a:solidFill>
                  <a:srgbClr val="C00000"/>
                </a:solidFill>
              </a:rPr>
              <a:t>Consentement éclairé &amp; </a:t>
            </a:r>
            <a:r>
              <a:rPr lang="fr-BE" altLang="en-US" b="1" dirty="0" smtClean="0">
                <a:solidFill>
                  <a:srgbClr val="C00000"/>
                </a:solidFill>
              </a:rPr>
              <a:t>relation </a:t>
            </a:r>
            <a:r>
              <a:rPr lang="fr-BE" altLang="en-US" b="1" dirty="0">
                <a:solidFill>
                  <a:srgbClr val="C00000"/>
                </a:solidFill>
              </a:rPr>
              <a:t>thérapeutique</a:t>
            </a:r>
            <a:endParaRPr lang="en-US" dirty="0"/>
          </a:p>
        </p:txBody>
      </p:sp>
      <p:sp>
        <p:nvSpPr>
          <p:cNvPr id="5" name="Date Placeholder 4"/>
          <p:cNvSpPr>
            <a:spLocks noGrp="1"/>
          </p:cNvSpPr>
          <p:nvPr>
            <p:ph type="dt" sz="half" idx="10"/>
          </p:nvPr>
        </p:nvSpPr>
        <p:spPr/>
        <p:txBody>
          <a:bodyPr/>
          <a:lstStyle/>
          <a:p>
            <a:r>
              <a:rPr lang="en-US" smtClean="0"/>
              <a:t>11/02/2015</a:t>
            </a:r>
            <a:endParaRPr lang="en-US" dirty="0"/>
          </a:p>
        </p:txBody>
      </p:sp>
      <p:sp>
        <p:nvSpPr>
          <p:cNvPr id="6" name="Slide Number Placeholder 5"/>
          <p:cNvSpPr>
            <a:spLocks noGrp="1"/>
          </p:cNvSpPr>
          <p:nvPr>
            <p:ph type="sldNum" sz="quarter" idx="12"/>
          </p:nvPr>
        </p:nvSpPr>
        <p:spPr/>
        <p:txBody>
          <a:bodyPr/>
          <a:lstStyle/>
          <a:p>
            <a:fld id="{BAADB71D-6A6A-403E-B8B0-DAC18C9A03D5}" type="slidenum">
              <a:rPr lang="en-US" smtClean="0"/>
              <a:t>41</a:t>
            </a:fld>
            <a:endParaRPr lang="en-US"/>
          </a:p>
        </p:txBody>
      </p:sp>
    </p:spTree>
    <p:extLst>
      <p:ext uri="{BB962C8B-B14F-4D97-AF65-F5344CB8AC3E}">
        <p14:creationId xmlns:p14="http://schemas.microsoft.com/office/powerpoint/2010/main" val="3979342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txBox="1">
            <a:spLocks/>
          </p:cNvSpPr>
          <p:nvPr/>
        </p:nvSpPr>
        <p:spPr bwMode="auto">
          <a:xfrm>
            <a:off x="457200" y="1557040"/>
            <a:ext cx="82677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Arial" charset="0"/>
              <a:buChar char="•"/>
            </a:pPr>
            <a:endParaRPr lang="fr-BE" altLang="en-US" sz="800" b="1" dirty="0">
              <a:solidFill>
                <a:srgbClr val="000000"/>
              </a:solidFill>
            </a:endParaRPr>
          </a:p>
          <a:p>
            <a:pPr>
              <a:spcBef>
                <a:spcPct val="20000"/>
              </a:spcBef>
              <a:buFont typeface="Arial" charset="0"/>
              <a:buChar char="•"/>
            </a:pPr>
            <a:r>
              <a:rPr lang="fr-BE" altLang="en-US" sz="2000" b="1" dirty="0">
                <a:solidFill>
                  <a:srgbClr val="000000"/>
                </a:solidFill>
              </a:rPr>
              <a:t>Enregistrement du consentement éclairé</a:t>
            </a:r>
          </a:p>
          <a:p>
            <a:pPr lvl="1">
              <a:spcBef>
                <a:spcPct val="20000"/>
              </a:spcBef>
              <a:buFont typeface="Arial" charset="0"/>
              <a:buChar char="–"/>
            </a:pPr>
            <a:r>
              <a:rPr lang="fr-BE" altLang="en-US" dirty="0">
                <a:solidFill>
                  <a:srgbClr val="000000"/>
                </a:solidFill>
              </a:rPr>
              <a:t>patient est informé sur le système</a:t>
            </a:r>
          </a:p>
          <a:p>
            <a:pPr lvl="1">
              <a:spcBef>
                <a:spcPct val="20000"/>
              </a:spcBef>
              <a:buFont typeface="Arial" charset="0"/>
              <a:buChar char="–"/>
            </a:pPr>
            <a:r>
              <a:rPr lang="fr-BE" altLang="en-US" dirty="0">
                <a:solidFill>
                  <a:srgbClr val="000000"/>
                </a:solidFill>
              </a:rPr>
              <a:t>procédure spécifique approuvée par le Comité de gestion et le Comité sectoriel</a:t>
            </a:r>
          </a:p>
          <a:p>
            <a:pPr lvl="1">
              <a:spcBef>
                <a:spcPct val="20000"/>
              </a:spcBef>
              <a:buFont typeface="Arial" charset="0"/>
              <a:buChar char="–"/>
            </a:pPr>
            <a:r>
              <a:rPr lang="fr-BE" altLang="en-US" dirty="0">
                <a:solidFill>
                  <a:srgbClr val="000000"/>
                </a:solidFill>
              </a:rPr>
              <a:t>enregistrement du consentement via le </a:t>
            </a:r>
            <a:r>
              <a:rPr lang="fr-BE" altLang="en-US" dirty="0" err="1">
                <a:solidFill>
                  <a:srgbClr val="3E6E5A"/>
                </a:solidFill>
              </a:rPr>
              <a:t>eHealth</a:t>
            </a:r>
            <a:r>
              <a:rPr lang="fr-BE" altLang="en-US" dirty="0">
                <a:solidFill>
                  <a:srgbClr val="000000"/>
                </a:solidFill>
              </a:rPr>
              <a:t>-consent est possible par</a:t>
            </a:r>
          </a:p>
          <a:p>
            <a:pPr lvl="2">
              <a:spcBef>
                <a:spcPct val="20000"/>
              </a:spcBef>
              <a:buFont typeface="Arial" charset="0"/>
              <a:buChar char="•"/>
            </a:pPr>
            <a:r>
              <a:rPr lang="fr-BE" altLang="en-US" sz="1600" dirty="0">
                <a:solidFill>
                  <a:srgbClr val="000000"/>
                </a:solidFill>
              </a:rPr>
              <a:t>la personne concernée même</a:t>
            </a:r>
          </a:p>
          <a:p>
            <a:pPr lvl="2">
              <a:spcBef>
                <a:spcPct val="20000"/>
              </a:spcBef>
              <a:buFont typeface="Arial" charset="0"/>
              <a:buChar char="•"/>
            </a:pPr>
            <a:r>
              <a:rPr lang="fr-BE" altLang="en-US" sz="1600" dirty="0">
                <a:solidFill>
                  <a:srgbClr val="000000"/>
                </a:solidFill>
              </a:rPr>
              <a:t>un médecin, un pharmacien, un hôpital ou une mutualité</a:t>
            </a:r>
          </a:p>
          <a:p>
            <a:pPr lvl="1">
              <a:spcBef>
                <a:spcPct val="20000"/>
              </a:spcBef>
              <a:buFont typeface="Arial" charset="0"/>
              <a:buChar char="–"/>
            </a:pPr>
            <a:r>
              <a:rPr lang="fr-BE" altLang="en-US" dirty="0">
                <a:solidFill>
                  <a:srgbClr val="000000"/>
                </a:solidFill>
                <a:hlinkClick r:id="rId2"/>
              </a:rPr>
              <a:t>https://www.ehealth.fgov.be/fr/prestataires-de-soins/services-en-ligne/ehealthconsent</a:t>
            </a:r>
            <a:endParaRPr lang="fr-BE" altLang="en-US" dirty="0">
              <a:solidFill>
                <a:srgbClr val="000000"/>
              </a:solidFill>
            </a:endParaRPr>
          </a:p>
          <a:p>
            <a:pPr>
              <a:spcBef>
                <a:spcPct val="20000"/>
              </a:spcBef>
              <a:buFont typeface="Arial" charset="0"/>
              <a:buChar char="•"/>
            </a:pPr>
            <a:r>
              <a:rPr lang="fr-BE" altLang="en-US" sz="2000" b="1" dirty="0">
                <a:solidFill>
                  <a:srgbClr val="000000"/>
                </a:solidFill>
              </a:rPr>
              <a:t>Relation thérapeutique</a:t>
            </a:r>
          </a:p>
          <a:p>
            <a:pPr lvl="1">
              <a:spcBef>
                <a:spcPct val="20000"/>
              </a:spcBef>
              <a:buFont typeface="Arial" charset="0"/>
              <a:buChar char="–"/>
            </a:pPr>
            <a:r>
              <a:rPr lang="fr-BE" altLang="en-US" dirty="0">
                <a:solidFill>
                  <a:srgbClr val="000000"/>
                </a:solidFill>
              </a:rPr>
              <a:t>seuls les prestataires de soins qui ont une relation thérapeutique avec le patient (1) ont accès aux informations dont ils ont besoin pour l'accomplissement de leur tâche (2)</a:t>
            </a:r>
          </a:p>
          <a:p>
            <a:pPr lvl="2">
              <a:spcBef>
                <a:spcPct val="20000"/>
              </a:spcBef>
              <a:buFont typeface="Arial" charset="0"/>
              <a:buChar char="•"/>
            </a:pPr>
            <a:r>
              <a:rPr lang="fr-BE" altLang="en-US" sz="1600" dirty="0">
                <a:solidFill>
                  <a:srgbClr val="000000"/>
                </a:solidFill>
              </a:rPr>
              <a:t>(1) la preuve d'une relation thérapeutique détermine l'accès relatif à un patient</a:t>
            </a:r>
          </a:p>
          <a:p>
            <a:pPr lvl="2">
              <a:spcBef>
                <a:spcPct val="20000"/>
              </a:spcBef>
              <a:buFont typeface="Arial" charset="0"/>
              <a:buChar char="•"/>
            </a:pPr>
            <a:r>
              <a:rPr lang="fr-BE" altLang="en-US" sz="1600" dirty="0">
                <a:solidFill>
                  <a:srgbClr val="000000"/>
                </a:solidFill>
              </a:rPr>
              <a:t>(2) le rôle détermine l'accès aux types de données</a:t>
            </a:r>
          </a:p>
          <a:p>
            <a:pPr>
              <a:spcBef>
                <a:spcPct val="20000"/>
              </a:spcBef>
              <a:buSzPct val="100000"/>
            </a:pPr>
            <a:endParaRPr lang="fr-BE" altLang="en-US" sz="1600" dirty="0">
              <a:solidFill>
                <a:srgbClr val="000000"/>
              </a:solidFill>
            </a:endParaRPr>
          </a:p>
        </p:txBody>
      </p:sp>
      <p:sp>
        <p:nvSpPr>
          <p:cNvPr id="7" name="Title 3"/>
          <p:cNvSpPr>
            <a:spLocks noGrp="1"/>
          </p:cNvSpPr>
          <p:nvPr>
            <p:ph type="title"/>
          </p:nvPr>
        </p:nvSpPr>
        <p:spPr/>
        <p:txBody>
          <a:bodyPr>
            <a:normAutofit fontScale="90000"/>
          </a:bodyPr>
          <a:lstStyle/>
          <a:p>
            <a:r>
              <a:rPr lang="fr-BE" altLang="en-US" b="1" dirty="0">
                <a:solidFill>
                  <a:srgbClr val="C00000"/>
                </a:solidFill>
              </a:rPr>
              <a:t>Consentement éclairé &amp; </a:t>
            </a:r>
            <a:r>
              <a:rPr lang="fr-BE" altLang="en-US" b="1" dirty="0" smtClean="0">
                <a:solidFill>
                  <a:srgbClr val="C00000"/>
                </a:solidFill>
              </a:rPr>
              <a:t>relation </a:t>
            </a:r>
            <a:r>
              <a:rPr lang="fr-BE" altLang="en-US" b="1" dirty="0">
                <a:solidFill>
                  <a:srgbClr val="C00000"/>
                </a:solidFill>
              </a:rPr>
              <a:t>thérapeutique</a:t>
            </a:r>
            <a:endParaRPr lang="en-US" dirty="0"/>
          </a:p>
        </p:txBody>
      </p:sp>
      <p:sp>
        <p:nvSpPr>
          <p:cNvPr id="4" name="Date Placeholder 3"/>
          <p:cNvSpPr>
            <a:spLocks noGrp="1"/>
          </p:cNvSpPr>
          <p:nvPr>
            <p:ph type="dt" sz="half" idx="10"/>
          </p:nvPr>
        </p:nvSpPr>
        <p:spPr/>
        <p:txBody>
          <a:bodyPr/>
          <a:lstStyle/>
          <a:p>
            <a:r>
              <a:rPr lang="en-US" smtClean="0"/>
              <a:t>11/02/2015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42</a:t>
            </a:fld>
            <a:endParaRPr lang="en-US"/>
          </a:p>
        </p:txBody>
      </p:sp>
    </p:spTree>
    <p:extLst>
      <p:ext uri="{BB962C8B-B14F-4D97-AF65-F5344CB8AC3E}">
        <p14:creationId xmlns:p14="http://schemas.microsoft.com/office/powerpoint/2010/main" val="3622086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www.patientconsent.be</a:t>
            </a:r>
            <a:endParaRPr lang="fr-BE" sz="2800" b="1" dirty="0"/>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8" name="Date Placeholder 3"/>
          <p:cNvSpPr>
            <a:spLocks noGrp="1"/>
          </p:cNvSpPr>
          <p:nvPr>
            <p:ph type="dt" sz="half" idx="10"/>
          </p:nvPr>
        </p:nvSpPr>
        <p:spPr/>
        <p:txBody>
          <a:bodyPr/>
          <a:lstStyle/>
          <a:p>
            <a:r>
              <a:rPr lang="en-US" smtClean="0"/>
              <a:t>11/02/2015</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t>43</a:t>
            </a:fld>
            <a:endParaRPr lang="fr-BE"/>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05" y="1538967"/>
            <a:ext cx="7756011" cy="491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226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noProof="1" smtClean="0"/>
              <a:t>Folder d’information</a:t>
            </a:r>
            <a:endParaRPr lang="fr-BE" sz="2800" b="1" noProof="1"/>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8" name="Date Placeholder 3"/>
          <p:cNvSpPr>
            <a:spLocks noGrp="1"/>
          </p:cNvSpPr>
          <p:nvPr>
            <p:ph type="dt" sz="half" idx="10"/>
          </p:nvPr>
        </p:nvSpPr>
        <p:spPr/>
        <p:txBody>
          <a:bodyPr/>
          <a:lstStyle/>
          <a:p>
            <a:r>
              <a:rPr lang="en-US" smtClean="0"/>
              <a:t>11/02/2015</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t>44</a:t>
            </a:fld>
            <a:endParaRPr lang="fr-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0768"/>
            <a:ext cx="7108462" cy="503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841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fr-BE" b="1" dirty="0" smtClean="0"/>
              <a:t>Support</a:t>
            </a:r>
            <a:endParaRPr lang="fr-BE" dirty="0" smtClean="0"/>
          </a:p>
        </p:txBody>
      </p:sp>
      <p:sp>
        <p:nvSpPr>
          <p:cNvPr id="3" name="Content Placeholder 2"/>
          <p:cNvSpPr>
            <a:spLocks noGrp="1"/>
          </p:cNvSpPr>
          <p:nvPr>
            <p:ph idx="1"/>
          </p:nvPr>
        </p:nvSpPr>
        <p:spPr/>
        <p:txBody>
          <a:bodyPr>
            <a:normAutofit fontScale="92500" lnSpcReduction="10000"/>
          </a:bodyPr>
          <a:lstStyle/>
          <a:p>
            <a:pPr marL="0" indent="0">
              <a:buNone/>
            </a:pPr>
            <a:r>
              <a:rPr lang="fr-BE" sz="3100" b="1" dirty="0" smtClean="0">
                <a:solidFill>
                  <a:srgbClr val="3E6E5A"/>
                </a:solidFill>
              </a:rPr>
              <a:t>eHealth</a:t>
            </a:r>
            <a:r>
              <a:rPr lang="fr-BE" sz="3100" b="1" dirty="0" smtClean="0">
                <a:solidFill>
                  <a:srgbClr val="000000"/>
                </a:solidFill>
              </a:rPr>
              <a:t>Consent</a:t>
            </a:r>
          </a:p>
          <a:p>
            <a:pPr marL="0" indent="0">
              <a:buNone/>
            </a:pPr>
            <a:endParaRPr lang="fr-BE" sz="3100" b="1" dirty="0">
              <a:solidFill>
                <a:srgbClr val="000000"/>
              </a:solidFill>
            </a:endParaRPr>
          </a:p>
          <a:p>
            <a:pPr fontAlgn="base"/>
            <a:r>
              <a:rPr lang="fr-BE" sz="2000" dirty="0" smtClean="0"/>
              <a:t>permet d'enregistrer ou de révoquer le consentement éclairé du patient pour l'échange électronique de données relatives à la santé dans le cadre de la prise en charge du patient</a:t>
            </a:r>
            <a:endParaRPr lang="fr-BE" sz="2000" dirty="0"/>
          </a:p>
          <a:p>
            <a:pPr fontAlgn="base"/>
            <a:endParaRPr lang="fr-BE" sz="2000" dirty="0"/>
          </a:p>
          <a:p>
            <a:pPr fontAlgn="base"/>
            <a:r>
              <a:rPr lang="fr-BE" sz="2000" dirty="0" smtClean="0"/>
              <a:t>permet aussi </a:t>
            </a:r>
            <a:r>
              <a:rPr lang="fr-BE" sz="2000" b="1" dirty="0" smtClean="0"/>
              <a:t>au citoyen d'exclure certains prestataires de soins spécifiques de l'accès à ses données de santé</a:t>
            </a:r>
            <a:r>
              <a:rPr lang="fr-BE" sz="2000" dirty="0" smtClean="0"/>
              <a:t> (pour les échanges de données couverts par ce consentement)</a:t>
            </a:r>
          </a:p>
          <a:p>
            <a:pPr fontAlgn="base"/>
            <a:endParaRPr lang="fr-BE" sz="2000" dirty="0"/>
          </a:p>
          <a:p>
            <a:pPr fontAlgn="base"/>
            <a:r>
              <a:rPr lang="fr-BE" sz="2000" dirty="0" smtClean="0"/>
              <a:t>intègre certaines fonctionnalités </a:t>
            </a:r>
            <a:r>
              <a:rPr lang="fr-BE" sz="2000" b="1" dirty="0" smtClean="0"/>
              <a:t>en support à la gestion des « liens thérapeutiques »</a:t>
            </a:r>
            <a:r>
              <a:rPr lang="fr-BE" sz="2000" dirty="0" smtClean="0"/>
              <a:t>, lesquels constituent un prérequis nécessaire à la consultation de données relatives à la santé par voie électronique</a:t>
            </a:r>
            <a:endParaRPr lang="fr-BE" sz="2000" dirty="0"/>
          </a:p>
          <a:p>
            <a:pPr marL="0" indent="0">
              <a:buNone/>
            </a:pPr>
            <a:endParaRPr lang="fr-BE" sz="3100" b="1" dirty="0" smtClean="0">
              <a:solidFill>
                <a:srgbClr val="000000"/>
              </a:solidFill>
            </a:endParaRPr>
          </a:p>
          <a:p>
            <a:pPr marL="0" indent="0" fontAlgn="base">
              <a:buNone/>
            </a:pPr>
            <a:endParaRPr lang="fr-BE" sz="2900" dirty="0"/>
          </a:p>
          <a:p>
            <a:pPr fontAlgn="base"/>
            <a:endParaRPr lang="fr-BE" sz="2900" dirty="0" smtClean="0"/>
          </a:p>
          <a:p>
            <a:pPr marL="0" indent="0" fontAlgn="base">
              <a:buNone/>
            </a:pPr>
            <a:endParaRPr lang="fr-BE" sz="2400" b="1" dirty="0" smtClean="0"/>
          </a:p>
        </p:txBody>
      </p:sp>
      <p:sp>
        <p:nvSpPr>
          <p:cNvPr id="7" name="Text Placeholder 6"/>
          <p:cNvSpPr>
            <a:spLocks noGrp="1"/>
          </p:cNvSpPr>
          <p:nvPr>
            <p:ph type="body" sz="half" idx="2"/>
          </p:nvPr>
        </p:nvSpPr>
        <p:spPr>
          <a:xfrm>
            <a:off x="354415" y="2132856"/>
            <a:ext cx="2273369" cy="4243615"/>
          </a:xfrm>
        </p:spPr>
        <p:txBody>
          <a:bodyPr>
            <a:normAutofit/>
          </a:bodyPr>
          <a:lstStyle/>
          <a:p>
            <a:pPr>
              <a:lnSpc>
                <a:spcPct val="90000"/>
              </a:lnSpc>
              <a:spcBef>
                <a:spcPct val="0"/>
              </a:spcBef>
            </a:pPr>
            <a:r>
              <a:rPr lang="fr-BE" sz="2000" b="1" spc="-100" dirty="0" smtClean="0">
                <a:solidFill>
                  <a:srgbClr val="3E6E5A"/>
                </a:solidFill>
                <a:latin typeface="+mj-lt"/>
              </a:rPr>
              <a:t>Consentement éclairé</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45</a:t>
            </a:fld>
            <a:endParaRPr lang="fr-BE"/>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26602888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916113"/>
            <a:ext cx="81184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b="1" dirty="0" err="1">
                <a:solidFill>
                  <a:srgbClr val="3E6E5A"/>
                </a:solidFill>
              </a:rPr>
              <a:t>eHealth</a:t>
            </a:r>
            <a:r>
              <a:rPr lang="en-US" altLang="en-US" b="1" dirty="0" err="1"/>
              <a:t>Consent</a:t>
            </a:r>
            <a:endParaRPr lang="en-US" dirty="0"/>
          </a:p>
        </p:txBody>
      </p:sp>
      <p:sp>
        <p:nvSpPr>
          <p:cNvPr id="3" name="Date Placeholder 2"/>
          <p:cNvSpPr>
            <a:spLocks noGrp="1"/>
          </p:cNvSpPr>
          <p:nvPr>
            <p:ph type="dt" sz="half" idx="10"/>
          </p:nvPr>
        </p:nvSpPr>
        <p:spPr/>
        <p:txBody>
          <a:bodyPr/>
          <a:lstStyle/>
          <a:p>
            <a:r>
              <a:rPr lang="en-US" smtClean="0"/>
              <a:t>11/02/2015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46</a:t>
            </a:fld>
            <a:endParaRPr lang="en-US"/>
          </a:p>
        </p:txBody>
      </p:sp>
    </p:spTree>
    <p:extLst>
      <p:ext uri="{BB962C8B-B14F-4D97-AF65-F5344CB8AC3E}">
        <p14:creationId xmlns:p14="http://schemas.microsoft.com/office/powerpoint/2010/main" val="1370682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975" y="1509713"/>
            <a:ext cx="7575550"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lstStyle/>
          <a:p>
            <a:r>
              <a:rPr lang="en-US" altLang="en-US" b="1" dirty="0" err="1">
                <a:solidFill>
                  <a:srgbClr val="3E6E5A"/>
                </a:solidFill>
              </a:rPr>
              <a:t>eHealth</a:t>
            </a:r>
            <a:r>
              <a:rPr lang="en-US" altLang="en-US" b="1" dirty="0" err="1"/>
              <a:t>Consent</a:t>
            </a:r>
            <a:endParaRPr lang="en-US" dirty="0"/>
          </a:p>
        </p:txBody>
      </p:sp>
      <p:sp>
        <p:nvSpPr>
          <p:cNvPr id="3" name="Date Placeholder 2"/>
          <p:cNvSpPr>
            <a:spLocks noGrp="1"/>
          </p:cNvSpPr>
          <p:nvPr>
            <p:ph type="dt" sz="half" idx="10"/>
          </p:nvPr>
        </p:nvSpPr>
        <p:spPr/>
        <p:txBody>
          <a:bodyPr/>
          <a:lstStyle/>
          <a:p>
            <a:r>
              <a:rPr lang="en-US" smtClean="0"/>
              <a:t>11/02/2015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47</a:t>
            </a:fld>
            <a:endParaRPr lang="en-US"/>
          </a:p>
        </p:txBody>
      </p:sp>
    </p:spTree>
    <p:extLst>
      <p:ext uri="{BB962C8B-B14F-4D97-AF65-F5344CB8AC3E}">
        <p14:creationId xmlns:p14="http://schemas.microsoft.com/office/powerpoint/2010/main" val="25581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484313"/>
            <a:ext cx="80899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lstStyle/>
          <a:p>
            <a:r>
              <a:rPr lang="en-US" altLang="en-US" b="1" dirty="0" err="1">
                <a:solidFill>
                  <a:srgbClr val="3E6E5A"/>
                </a:solidFill>
              </a:rPr>
              <a:t>eHealth</a:t>
            </a:r>
            <a:r>
              <a:rPr lang="en-US" altLang="en-US" b="1" dirty="0" err="1"/>
              <a:t>Consent</a:t>
            </a:r>
            <a:endParaRPr lang="en-US" dirty="0"/>
          </a:p>
        </p:txBody>
      </p:sp>
      <p:sp>
        <p:nvSpPr>
          <p:cNvPr id="3" name="Date Placeholder 2"/>
          <p:cNvSpPr>
            <a:spLocks noGrp="1"/>
          </p:cNvSpPr>
          <p:nvPr>
            <p:ph type="dt" sz="half" idx="10"/>
          </p:nvPr>
        </p:nvSpPr>
        <p:spPr/>
        <p:txBody>
          <a:bodyPr/>
          <a:lstStyle/>
          <a:p>
            <a:r>
              <a:rPr lang="en-US" smtClean="0"/>
              <a:t>11/02/2015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48</a:t>
            </a:fld>
            <a:endParaRPr lang="en-US"/>
          </a:p>
        </p:txBody>
      </p:sp>
    </p:spTree>
    <p:extLst>
      <p:ext uri="{BB962C8B-B14F-4D97-AF65-F5344CB8AC3E}">
        <p14:creationId xmlns:p14="http://schemas.microsoft.com/office/powerpoint/2010/main" val="3079622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628775"/>
            <a:ext cx="80391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lstStyle/>
          <a:p>
            <a:r>
              <a:rPr lang="en-US" altLang="en-US" b="1" dirty="0" err="1">
                <a:solidFill>
                  <a:srgbClr val="3E6E5A"/>
                </a:solidFill>
              </a:rPr>
              <a:t>eHealth</a:t>
            </a:r>
            <a:r>
              <a:rPr lang="en-US" altLang="en-US" b="1" dirty="0" err="1"/>
              <a:t>Consent</a:t>
            </a:r>
            <a:endParaRPr lang="en-US" dirty="0"/>
          </a:p>
        </p:txBody>
      </p:sp>
      <p:sp>
        <p:nvSpPr>
          <p:cNvPr id="3" name="Date Placeholder 2"/>
          <p:cNvSpPr>
            <a:spLocks noGrp="1"/>
          </p:cNvSpPr>
          <p:nvPr>
            <p:ph type="dt" sz="half" idx="10"/>
          </p:nvPr>
        </p:nvSpPr>
        <p:spPr/>
        <p:txBody>
          <a:bodyPr/>
          <a:lstStyle/>
          <a:p>
            <a:r>
              <a:rPr lang="en-US" smtClean="0"/>
              <a:t>11/02/2015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49</a:t>
            </a:fld>
            <a:endParaRPr lang="en-US"/>
          </a:p>
        </p:txBody>
      </p:sp>
    </p:spTree>
    <p:extLst>
      <p:ext uri="{BB962C8B-B14F-4D97-AF65-F5344CB8AC3E}">
        <p14:creationId xmlns:p14="http://schemas.microsoft.com/office/powerpoint/2010/main" val="3504239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Plan d'action eSanté 2013-2018</a:t>
            </a:r>
            <a:endParaRPr lang="fr-BE" b="1" dirty="0"/>
          </a:p>
        </p:txBody>
      </p:sp>
      <p:sp>
        <p:nvSpPr>
          <p:cNvPr id="11" name="Content Placeholder 10"/>
          <p:cNvSpPr>
            <a:spLocks noGrp="1"/>
          </p:cNvSpPr>
          <p:nvPr>
            <p:ph idx="1"/>
          </p:nvPr>
        </p:nvSpPr>
        <p:spPr/>
        <p:txBody>
          <a:bodyPr>
            <a:normAutofit/>
          </a:bodyPr>
          <a:lstStyle/>
          <a:p>
            <a:r>
              <a:rPr lang="fr-BE" sz="2000" dirty="0"/>
              <a:t>Organisation, fin 2012, d'une table ronde autour du développement de l'informatisation des soins de santé</a:t>
            </a:r>
          </a:p>
          <a:p>
            <a:r>
              <a:rPr lang="fr-BE" sz="2000" dirty="0" smtClean="0"/>
              <a:t>Participation de près de </a:t>
            </a:r>
            <a:r>
              <a:rPr lang="fr-BE" sz="2000" b="1" dirty="0" smtClean="0"/>
              <a:t>300 personnes du secteur</a:t>
            </a:r>
            <a:r>
              <a:rPr lang="fr-BE" sz="2000" dirty="0" smtClean="0"/>
              <a:t> </a:t>
            </a:r>
            <a:endParaRPr lang="fr-BE" sz="2000" b="1" dirty="0" smtClean="0"/>
          </a:p>
          <a:p>
            <a:r>
              <a:rPr lang="fr-BE" sz="2000" dirty="0" smtClean="0"/>
              <a:t>Rédaction d'un plan d'action eSanté concret pour 5 ans: </a:t>
            </a:r>
            <a:br>
              <a:rPr lang="fr-BE" sz="2000" dirty="0" smtClean="0"/>
            </a:br>
            <a:r>
              <a:rPr lang="fr-BE" sz="2000" b="1" dirty="0" smtClean="0"/>
              <a:t>Plan d'action 2013-2018</a:t>
            </a:r>
          </a:p>
          <a:p>
            <a:r>
              <a:rPr lang="fr-BE" sz="2000" b="1" dirty="0" smtClean="0"/>
              <a:t>5 piliers</a:t>
            </a:r>
            <a:r>
              <a:rPr lang="fr-BE" dirty="0" smtClean="0"/>
              <a:t> </a:t>
            </a:r>
          </a:p>
          <a:p>
            <a:pPr marL="731520" lvl="1" indent="-457200">
              <a:buFont typeface="+mj-lt"/>
              <a:buAutoNum type="arabicPeriod"/>
            </a:pPr>
            <a:r>
              <a:rPr lang="fr-BE" sz="1600" dirty="0" smtClean="0"/>
              <a:t>développer l'échange de données par les prestataires de soins sur la base d'une architecture commune </a:t>
            </a:r>
          </a:p>
          <a:p>
            <a:pPr marL="731520" lvl="1" indent="-457200">
              <a:buFont typeface="+mj-lt"/>
              <a:buAutoNum type="arabicPeriod"/>
            </a:pPr>
            <a:r>
              <a:rPr lang="fr-BE" sz="1600" dirty="0"/>
              <a:t>augmenter l'engagement du patient et augmenter ses connaissances sur l'eSanté </a:t>
            </a:r>
          </a:p>
          <a:p>
            <a:pPr marL="731520" lvl="1" indent="-457200">
              <a:buFont typeface="+mj-lt"/>
              <a:buAutoNum type="arabicPeriod"/>
            </a:pPr>
            <a:r>
              <a:rPr lang="fr-BE" sz="1600" dirty="0"/>
              <a:t>mettre au point une terminologie de référence </a:t>
            </a:r>
          </a:p>
          <a:p>
            <a:pPr marL="731520" lvl="1" indent="-457200">
              <a:buFont typeface="+mj-lt"/>
              <a:buAutoNum type="arabicPeriod"/>
            </a:pPr>
            <a:r>
              <a:rPr lang="fr-BE" sz="1600" dirty="0"/>
              <a:t>réaliser la simplification et l'efficacité administratives </a:t>
            </a:r>
          </a:p>
          <a:p>
            <a:pPr marL="731520" lvl="1" indent="-457200">
              <a:buFont typeface="+mj-lt"/>
              <a:buAutoNum type="arabicPeriod"/>
            </a:pPr>
            <a:r>
              <a:rPr lang="fr-BE" sz="1600" dirty="0"/>
              <a:t>instaurer une structure de gouvernance souple et transparente à laquelle toutes les autorités et parties prenantes seront associées </a:t>
            </a:r>
            <a:endParaRPr lang="fr-BE" dirty="0"/>
          </a:p>
          <a:p>
            <a:r>
              <a:rPr lang="fr-BE" sz="2000" b="1" dirty="0" smtClean="0"/>
              <a:t>20 objectifs concrets </a:t>
            </a:r>
            <a:r>
              <a:rPr lang="fr-BE" sz="2000" b="0" dirty="0" smtClean="0"/>
              <a:t>et</a:t>
            </a:r>
            <a:r>
              <a:rPr lang="fr-BE" sz="2000" b="1" dirty="0" smtClean="0"/>
              <a:t> mesurables</a:t>
            </a:r>
            <a:endParaRPr lang="fr-BE" dirty="0"/>
          </a:p>
        </p:txBody>
      </p:sp>
      <p:sp>
        <p:nvSpPr>
          <p:cNvPr id="7" name="Slide Number Placeholder 6"/>
          <p:cNvSpPr>
            <a:spLocks noGrp="1"/>
          </p:cNvSpPr>
          <p:nvPr>
            <p:ph type="sldNum" sz="quarter" idx="12"/>
          </p:nvPr>
        </p:nvSpPr>
        <p:spPr/>
        <p:txBody>
          <a:bodyPr/>
          <a:lstStyle/>
          <a:p>
            <a:fld id="{BAADB71D-6A6A-403E-B8B0-DAC18C9A03D5}" type="slidenum">
              <a:rPr lang="en-US" smtClean="0"/>
              <a:t>5</a:t>
            </a:fld>
            <a:endParaRPr lang="fr-BE"/>
          </a:p>
        </p:txBody>
      </p:sp>
      <p:sp>
        <p:nvSpPr>
          <p:cNvPr id="9"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27135863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normAutofit/>
          </a:bodyPr>
          <a:lstStyle/>
          <a:p>
            <a:r>
              <a:rPr lang="fr-BE" sz="2800" b="1" dirty="0" smtClean="0"/>
              <a:t>Pourquoi informatiser la pratique médicale?</a:t>
            </a:r>
            <a:r>
              <a:rPr dirty="0"/>
              <a:t/>
            </a:r>
            <a:br>
              <a:rPr dirty="0"/>
            </a:br>
            <a:r>
              <a:rPr lang="fr-FR" sz="2800" b="1" dirty="0"/>
              <a:t>Quel est le rôle des prestataires de soins?</a:t>
            </a:r>
            <a:endParaRPr lang="fr-BE" sz="2800" b="1" dirty="0"/>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38" y="1600200"/>
            <a:ext cx="7326923" cy="4876800"/>
          </a:xfrm>
        </p:spPr>
      </p:pic>
      <p:sp>
        <p:nvSpPr>
          <p:cNvPr id="5" name="Slide Number Placeholder 4"/>
          <p:cNvSpPr>
            <a:spLocks noGrp="1"/>
          </p:cNvSpPr>
          <p:nvPr>
            <p:ph type="sldNum" sz="quarter" idx="12"/>
          </p:nvPr>
        </p:nvSpPr>
        <p:spPr/>
        <p:txBody>
          <a:bodyPr/>
          <a:lstStyle/>
          <a:p>
            <a:fld id="{BAADB71D-6A6A-403E-B8B0-DAC18C9A03D5}" type="slidenum">
              <a:rPr lang="en-US" smtClean="0"/>
              <a:t>50</a:t>
            </a:fld>
            <a:endParaRPr lang="fr-BE"/>
          </a:p>
        </p:txBody>
      </p:sp>
      <p:sp>
        <p:nvSpPr>
          <p:cNvPr id="6"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2717049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b="1" dirty="0" smtClean="0"/>
              <a:t>Quel est le rôle des prestataires de soins? </a:t>
            </a:r>
            <a:endParaRPr lang="fr-BE" b="1" dirty="0"/>
          </a:p>
        </p:txBody>
      </p:sp>
      <p:sp>
        <p:nvSpPr>
          <p:cNvPr id="6" name="Content Placeholder 5"/>
          <p:cNvSpPr>
            <a:spLocks noGrp="1"/>
          </p:cNvSpPr>
          <p:nvPr>
            <p:ph idx="1"/>
          </p:nvPr>
        </p:nvSpPr>
        <p:spPr/>
        <p:txBody>
          <a:bodyPr>
            <a:normAutofit fontScale="92500" lnSpcReduction="10000"/>
          </a:bodyPr>
          <a:lstStyle/>
          <a:p>
            <a:r>
              <a:rPr lang="fr-BE" sz="2400" dirty="0"/>
              <a:t>Utilisation de logiciels enregistrés</a:t>
            </a:r>
          </a:p>
          <a:p>
            <a:pPr lvl="1"/>
            <a:r>
              <a:rPr lang="fr-BE" sz="2000" dirty="0" smtClean="0"/>
              <a:t>liste des logiciels disponible</a:t>
            </a:r>
          </a:p>
          <a:p>
            <a:pPr lvl="1"/>
            <a:endParaRPr lang="fr-BE" sz="1600" dirty="0" smtClean="0"/>
          </a:p>
          <a:p>
            <a:r>
              <a:rPr lang="fr-BE" sz="2400" dirty="0" smtClean="0"/>
              <a:t>Dossiers médicaux systématiquement informatisés</a:t>
            </a:r>
          </a:p>
          <a:p>
            <a:endParaRPr lang="fr-BE" sz="2000" dirty="0"/>
          </a:p>
          <a:p>
            <a:r>
              <a:rPr lang="fr-BE" sz="2400" dirty="0"/>
              <a:t>Bonne structuration des données</a:t>
            </a:r>
          </a:p>
          <a:p>
            <a:pPr lvl="1"/>
            <a:r>
              <a:rPr lang="fr-BE" sz="2100" dirty="0"/>
              <a:t>utilisation d'une terminologie standard</a:t>
            </a:r>
          </a:p>
          <a:p>
            <a:pPr lvl="1"/>
            <a:r>
              <a:rPr lang="fr-BE" sz="2100" dirty="0" smtClean="0"/>
              <a:t>possibilité de création/consultation d'un SumEHR</a:t>
            </a:r>
            <a:endParaRPr lang="fr-BE" sz="2100" dirty="0"/>
          </a:p>
          <a:p>
            <a:pPr lvl="1"/>
            <a:endParaRPr lang="fr-BE" sz="2000" dirty="0"/>
          </a:p>
          <a:p>
            <a:r>
              <a:rPr lang="fr-BE" sz="2400" dirty="0"/>
              <a:t>Participation, alimentation, consultation des outils disponibles</a:t>
            </a:r>
          </a:p>
          <a:p>
            <a:pPr lvl="1"/>
            <a:r>
              <a:rPr lang="fr-BE" sz="2000" dirty="0" smtClean="0"/>
              <a:t>65 services à valeur ajoutée sont disponibles</a:t>
            </a:r>
          </a:p>
          <a:p>
            <a:pPr lvl="1"/>
            <a:endParaRPr lang="fr-BE" sz="2000" dirty="0"/>
          </a:p>
          <a:p>
            <a:r>
              <a:rPr lang="fr-BE" sz="2400" dirty="0"/>
              <a:t>Promotion de l'enregistrement du consentement éclairé du patient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rPr>
              <a:t>Prestataires de soins individuels</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51</a:t>
            </a:fld>
            <a:endParaRPr lang="fr-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2" y="514046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657" y="467110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2" y="4188495"/>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6" y="31770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736" y="3501008"/>
            <a:ext cx="612000" cy="612000"/>
          </a:xfrm>
          <a:prstGeom prst="rect">
            <a:avLst/>
          </a:prstGeom>
        </p:spPr>
      </p:pic>
      <p:sp>
        <p:nvSpPr>
          <p:cNvPr id="12"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35691060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b="1" dirty="0" smtClean="0"/>
              <a:t>Quel est le rôle des prestataires de soins? </a:t>
            </a:r>
            <a:endParaRPr lang="fr-BE" b="1" dirty="0"/>
          </a:p>
        </p:txBody>
      </p:sp>
      <p:sp>
        <p:nvSpPr>
          <p:cNvPr id="6" name="Content Placeholder 5"/>
          <p:cNvSpPr>
            <a:spLocks noGrp="1"/>
          </p:cNvSpPr>
          <p:nvPr>
            <p:ph idx="1"/>
          </p:nvPr>
        </p:nvSpPr>
        <p:spPr/>
        <p:txBody>
          <a:bodyPr>
            <a:normAutofit fontScale="92500" lnSpcReduction="20000"/>
          </a:bodyPr>
          <a:lstStyle/>
          <a:p>
            <a:r>
              <a:rPr lang="fr-BE" sz="2400" dirty="0" smtClean="0"/>
              <a:t>Dossiers médicaux systématiquement informatisés et multidisciplinaires</a:t>
            </a:r>
          </a:p>
          <a:p>
            <a:endParaRPr lang="fr-BE" sz="1000" dirty="0"/>
          </a:p>
          <a:p>
            <a:r>
              <a:rPr lang="fr-BE" sz="2400" dirty="0"/>
              <a:t>Bonne structuration des données</a:t>
            </a:r>
          </a:p>
          <a:p>
            <a:pPr lvl="1"/>
            <a:r>
              <a:rPr lang="fr-BE" sz="2100" dirty="0"/>
              <a:t>utilisation d'une terminologie standard</a:t>
            </a:r>
          </a:p>
          <a:p>
            <a:pPr lvl="1"/>
            <a:r>
              <a:rPr lang="fr-BE" sz="2100" dirty="0"/>
              <a:t>possibilité de création/consultation d'un SumEHR</a:t>
            </a:r>
          </a:p>
          <a:p>
            <a:pPr lvl="1"/>
            <a:endParaRPr lang="fr-BE" sz="1000" dirty="0"/>
          </a:p>
          <a:p>
            <a:r>
              <a:rPr lang="fr-BE" sz="2400" dirty="0"/>
              <a:t>Harmonisation des méthodes de travail entre hôpitaux</a:t>
            </a:r>
          </a:p>
          <a:p>
            <a:endParaRPr lang="fr-BE" sz="1000" dirty="0"/>
          </a:p>
          <a:p>
            <a:r>
              <a:rPr lang="fr-BE" sz="2400" dirty="0" smtClean="0"/>
              <a:t>Participation, alimentation, consultation des outils disponibles (e.a. système des hubs/métahub)</a:t>
            </a:r>
          </a:p>
          <a:p>
            <a:pPr lvl="1"/>
            <a:r>
              <a:rPr lang="fr-BE" sz="2000" dirty="0" smtClean="0"/>
              <a:t>65 services à valeur ajoutée sont disponibles</a:t>
            </a:r>
          </a:p>
          <a:p>
            <a:pPr lvl="1"/>
            <a:endParaRPr lang="fr-BE" sz="900" dirty="0"/>
          </a:p>
          <a:p>
            <a:pPr marL="182880" lvl="3">
              <a:buSzPct val="85000"/>
            </a:pPr>
            <a:r>
              <a:rPr lang="fr-BE" sz="2400" dirty="0" smtClean="0"/>
              <a:t>Sécurité de l’information</a:t>
            </a:r>
          </a:p>
          <a:p>
            <a:pPr marL="182880" lvl="3">
              <a:buSzPct val="85000"/>
            </a:pPr>
            <a:endParaRPr lang="fr-BE" sz="900" dirty="0"/>
          </a:p>
          <a:p>
            <a:r>
              <a:rPr lang="fr-BE" sz="2400" dirty="0" smtClean="0"/>
              <a:t>Promotion de l'enregistrement du consentement éclairé du patient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Institutions</a:t>
            </a:r>
          </a:p>
          <a:p>
            <a:pPr>
              <a:lnSpc>
                <a:spcPct val="90000"/>
              </a:lnSpc>
              <a:spcBef>
                <a:spcPct val="0"/>
              </a:spcBef>
            </a:pPr>
            <a:r>
              <a:rPr lang="fr-BE" sz="2000" b="1" spc="-100" dirty="0" smtClean="0">
                <a:solidFill>
                  <a:srgbClr val="3E6E5A"/>
                </a:solidFill>
                <a:latin typeface="+mj-lt"/>
              </a:rPr>
              <a:t>de soins et organismes assureurs </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52</a:t>
            </a:fld>
            <a:endParaRPr lang="fr-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1314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44" y="339306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48" y="4617200"/>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760" y="49772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753104"/>
            <a:ext cx="612000" cy="612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4" y="5481296"/>
            <a:ext cx="612000" cy="612000"/>
          </a:xfrm>
          <a:prstGeom prst="rect">
            <a:avLst/>
          </a:prstGeom>
        </p:spPr>
      </p:pic>
      <p:sp>
        <p:nvSpPr>
          <p:cNvPr id="13"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10262422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fr-BE" dirty="0" smtClean="0"/>
              <a:t>MERCI ! </a:t>
            </a:r>
            <a:r>
              <a:t/>
            </a:r>
            <a:br/>
            <a:r>
              <a:rPr lang="fr-BE" dirty="0" smtClean="0"/>
              <a:t>Des questions ?</a:t>
            </a:r>
            <a:endParaRPr lang="fr-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http://www.bcss.fgov.be</a:t>
              </a:r>
            </a:p>
            <a:p>
              <a:r>
                <a:rPr lang="fr-BE" sz="1600" dirty="0">
                  <a:sym typeface="Arial" pitchFamily="34" charset="0"/>
                </a:rPr>
                <a:t>http://www.frankrobben.be</a:t>
              </a:r>
              <a:endParaRPr lang="fr-BE"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Plan d'action eSanté 2013-2018</a:t>
            </a:r>
            <a:endParaRPr lang="fr-BE" b="1" dirty="0"/>
          </a:p>
        </p:txBody>
      </p:sp>
      <p:sp>
        <p:nvSpPr>
          <p:cNvPr id="10" name="Text Placeholder 9"/>
          <p:cNvSpPr>
            <a:spLocks noGrp="1"/>
          </p:cNvSpPr>
          <p:nvPr>
            <p:ph type="body" sz="half" idx="2"/>
          </p:nvPr>
        </p:nvSpPr>
        <p:spPr/>
        <p:txBody>
          <a:bodyPr vert="horz"/>
          <a:lstStyle/>
          <a:p>
            <a:pPr fontAlgn="base">
              <a:spcAft>
                <a:spcPct val="0"/>
              </a:spcAft>
              <a:defRPr/>
            </a:pPr>
            <a:r>
              <a:rPr lang="fr-BE" sz="2000" b="1" dirty="0">
                <a:solidFill>
                  <a:srgbClr val="3E6E5A"/>
                </a:solidFill>
              </a:rPr>
              <a:t>DMG = DPI &amp; le partage de données de santé pertinentes</a:t>
            </a:r>
          </a:p>
          <a:p>
            <a:pPr>
              <a:spcBef>
                <a:spcPct val="0"/>
              </a:spcBef>
            </a:pPr>
            <a:endParaRPr lang="fr-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6</a:t>
            </a:fld>
            <a:endParaRPr lang="fr-BE"/>
          </a:p>
        </p:txBody>
      </p:sp>
      <p:sp>
        <p:nvSpPr>
          <p:cNvPr id="11" name="Content Placeholder 10"/>
          <p:cNvSpPr>
            <a:spLocks noGrp="1"/>
          </p:cNvSpPr>
          <p:nvPr>
            <p:ph idx="1"/>
          </p:nvPr>
        </p:nvSpPr>
        <p:spPr/>
        <p:txBody>
          <a:bodyPr>
            <a:normAutofit/>
          </a:bodyPr>
          <a:lstStyle/>
          <a:p>
            <a:pPr marL="0" lvl="1" indent="0">
              <a:buNone/>
              <a:defRPr/>
            </a:pPr>
            <a:r>
              <a:rPr lang="fr-BE" sz="2000" dirty="0"/>
              <a:t>Chaque détenteur d'un DMG gère un dossier de patient informatisé (DPI) et met à jour le SumEHR dans les coffres électroniques Vitalink/InterMed; le SumEHR y est disponible</a:t>
            </a:r>
          </a:p>
          <a:p>
            <a:pPr marL="0" lvl="1" indent="0">
              <a:buNone/>
              <a:defRPr/>
            </a:pPr>
            <a:endParaRPr lang="fr-BE" sz="2000" dirty="0" smtClean="0"/>
          </a:p>
          <a:p>
            <a:pPr marL="342900" lvl="2" indent="-342900">
              <a:buClrTx/>
              <a:buSzPct val="85000"/>
              <a:defRPr/>
            </a:pPr>
            <a:r>
              <a:rPr lang="fr-BE" sz="2000" dirty="0"/>
              <a:t>Adaptation des critères d'enregistrement des logiciels de médecine générale</a:t>
            </a:r>
          </a:p>
          <a:p>
            <a:pPr marL="342900" lvl="2" indent="-342900">
              <a:buClrTx/>
              <a:buSzPct val="85000"/>
              <a:defRPr/>
            </a:pPr>
            <a:endParaRPr lang="fr-BE" sz="2000" dirty="0" smtClean="0"/>
          </a:p>
          <a:p>
            <a:pPr marL="342900" lvl="2" indent="-342900">
              <a:buClrTx/>
              <a:buSzPct val="85000"/>
              <a:defRPr/>
            </a:pPr>
            <a:r>
              <a:rPr lang="fr-BE" sz="2000" dirty="0" smtClean="0"/>
              <a:t>Support lors de l'utilisation des logiciels </a:t>
            </a:r>
          </a:p>
          <a:p>
            <a:pPr marL="342900" lvl="2" indent="-342900">
              <a:buClrTx/>
              <a:buSzPct val="85000"/>
              <a:defRPr/>
            </a:pPr>
            <a:endParaRPr lang="fr-BE" sz="2000" dirty="0" smtClean="0"/>
          </a:p>
          <a:p>
            <a:pPr marL="342900" lvl="2" indent="-342900">
              <a:buClrTx/>
              <a:buSzPct val="85000"/>
              <a:defRPr/>
            </a:pPr>
            <a:r>
              <a:rPr lang="fr-BE" sz="2000" dirty="0" smtClean="0"/>
              <a:t>Définition de l'architecture de référence pour le partage électronique de données de santé </a:t>
            </a:r>
          </a:p>
          <a:p>
            <a:pPr marL="342900" lvl="2" indent="-342900">
              <a:buClrTx/>
              <a:buSzPct val="85000"/>
              <a:defRPr/>
            </a:pPr>
            <a:endParaRPr lang="fr-BE" sz="2000" dirty="0" smtClean="0"/>
          </a:p>
          <a:p>
            <a:pPr marL="342900" lvl="2" indent="-342900">
              <a:buClrTx/>
              <a:buSzPct val="85000"/>
              <a:defRPr/>
            </a:pPr>
            <a:r>
              <a:rPr lang="fr-BE" sz="2000" dirty="0" smtClean="0"/>
              <a:t>Etablissement d'un </a:t>
            </a:r>
            <a:r>
              <a:rPr lang="fr-BE" sz="2000" dirty="0"/>
              <a:t>planning pour la réalisation de la connexion entre les hubs (en ce compris InterMed) et Vitalink</a:t>
            </a:r>
          </a:p>
          <a:p>
            <a:pPr marL="457200" indent="-457200">
              <a:buFont typeface="+mj-lt"/>
              <a:buAutoNum type="arabicPeriod"/>
            </a:pPr>
            <a:endParaRPr lang="fr-BE" sz="2400" dirty="0"/>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1977209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Plan d'action eSanté 2013-2018</a:t>
            </a:r>
            <a:endParaRPr lang="fr-BE" b="1" dirty="0"/>
          </a:p>
        </p:txBody>
      </p:sp>
      <p:sp>
        <p:nvSpPr>
          <p:cNvPr id="10" name="Text Placeholder 9"/>
          <p:cNvSpPr>
            <a:spLocks noGrp="1"/>
          </p:cNvSpPr>
          <p:nvPr>
            <p:ph type="body" sz="half" idx="2"/>
          </p:nvPr>
        </p:nvSpPr>
        <p:spPr/>
        <p:txBody>
          <a:bodyPr vert="horz"/>
          <a:lstStyle/>
          <a:p>
            <a:pPr>
              <a:spcBef>
                <a:spcPct val="0"/>
              </a:spcBef>
            </a:pPr>
            <a:r>
              <a:rPr lang="fr-BE" sz="2000" b="1" spc="-100" dirty="0">
                <a:solidFill>
                  <a:srgbClr val="3E6E5A"/>
                </a:solidFill>
                <a:latin typeface="+mj-lt"/>
              </a:rPr>
              <a:t>Dossier pharmaceutique partagé &amp; schéma de médication</a:t>
            </a:r>
          </a:p>
          <a:p>
            <a:pPr>
              <a:spcBef>
                <a:spcPct val="0"/>
              </a:spcBef>
            </a:pPr>
            <a:endParaRPr lang="fr-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7</a:t>
            </a:fld>
            <a:endParaRPr lang="fr-BE"/>
          </a:p>
        </p:txBody>
      </p:sp>
      <p:sp>
        <p:nvSpPr>
          <p:cNvPr id="11" name="Content Placeholder 10"/>
          <p:cNvSpPr>
            <a:spLocks noGrp="1"/>
          </p:cNvSpPr>
          <p:nvPr>
            <p:ph idx="1"/>
          </p:nvPr>
        </p:nvSpPr>
        <p:spPr/>
        <p:txBody>
          <a:bodyPr>
            <a:normAutofit/>
          </a:bodyPr>
          <a:lstStyle/>
          <a:p>
            <a:pPr eaLnBrk="0" fontAlgn="base" hangingPunct="0">
              <a:spcAft>
                <a:spcPct val="0"/>
              </a:spcAft>
              <a:defRPr/>
            </a:pPr>
            <a:r>
              <a:rPr lang="fr-BE" sz="2000" dirty="0"/>
              <a:t>Source authentique pour les médicaments délivrés = dossier pharmaceutique partagé (DPP)</a:t>
            </a:r>
          </a:p>
          <a:p>
            <a:pPr lvl="1" eaLnBrk="0" fontAlgn="base" hangingPunct="0">
              <a:spcAft>
                <a:spcPct val="0"/>
              </a:spcAft>
              <a:defRPr/>
            </a:pPr>
            <a:r>
              <a:rPr lang="fr-BE" sz="1600" dirty="0" smtClean="0"/>
              <a:t>historique des médicaments délivrés</a:t>
            </a:r>
            <a:endParaRPr lang="fr-BE" sz="1600" dirty="0"/>
          </a:p>
          <a:p>
            <a:pPr lvl="1" eaLnBrk="0" fontAlgn="base" hangingPunct="0">
              <a:spcAft>
                <a:spcPct val="0"/>
              </a:spcAft>
              <a:defRPr/>
            </a:pPr>
            <a:r>
              <a:rPr lang="fr-BE" sz="1600" dirty="0"/>
              <a:t>meilleur contrôle des contre-indications</a:t>
            </a:r>
          </a:p>
          <a:p>
            <a:pPr lvl="1" eaLnBrk="0" fontAlgn="base" hangingPunct="0">
              <a:spcAft>
                <a:spcPct val="0"/>
              </a:spcAft>
              <a:defRPr/>
            </a:pPr>
            <a:r>
              <a:rPr lang="fr-BE" sz="1600" dirty="0" smtClean="0"/>
              <a:t>renforcement du rôle du pharmacien dans sa fonction de conseiller </a:t>
            </a:r>
            <a:endParaRPr lang="fr-BE" sz="1600" dirty="0"/>
          </a:p>
          <a:p>
            <a:pPr eaLnBrk="0" fontAlgn="base" hangingPunct="0">
              <a:spcAft>
                <a:spcPct val="0"/>
              </a:spcAft>
              <a:defRPr/>
            </a:pPr>
            <a:endParaRPr lang="fr-BE" sz="2000" dirty="0" smtClean="0"/>
          </a:p>
          <a:p>
            <a:pPr marL="182880" lvl="1" eaLnBrk="0" fontAlgn="base" hangingPunct="0">
              <a:spcAft>
                <a:spcPct val="0"/>
              </a:spcAft>
              <a:defRPr/>
            </a:pPr>
            <a:r>
              <a:rPr lang="fr-BE" sz="2000" dirty="0" smtClean="0"/>
              <a:t>Schémas de médication provenant des acteurs des soins de santé </a:t>
            </a:r>
            <a:r>
              <a:rPr lang="fr-BE" sz="2000" dirty="0"/>
              <a:t>(de la première ligne) sont </a:t>
            </a:r>
            <a:r>
              <a:rPr lang="fr-BE" sz="2000" dirty="0" smtClean="0"/>
              <a:t>enregistrés dans les coffres électroniques Vitalink/InterMed</a:t>
            </a:r>
            <a:endParaRPr lang="fr-BE" sz="2000" dirty="0"/>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4054403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Plan d'action eSanté 2013-2018</a:t>
            </a:r>
            <a:endParaRPr lang="fr-BE" b="1" dirty="0"/>
          </a:p>
        </p:txBody>
      </p:sp>
      <p:sp>
        <p:nvSpPr>
          <p:cNvPr id="10" name="Text Placeholder 9"/>
          <p:cNvSpPr>
            <a:spLocks noGrp="1"/>
          </p:cNvSpPr>
          <p:nvPr>
            <p:ph type="body" sz="half" idx="2"/>
          </p:nvPr>
        </p:nvSpPr>
        <p:spPr/>
        <p:txBody>
          <a:bodyPr vert="horz"/>
          <a:lstStyle/>
          <a:p>
            <a:pPr fontAlgn="base">
              <a:spcAft>
                <a:spcPct val="0"/>
              </a:spcAft>
              <a:defRPr/>
            </a:pPr>
            <a:r>
              <a:rPr lang="fr-BE" sz="2000" b="1" dirty="0">
                <a:solidFill>
                  <a:srgbClr val="3E6E5A"/>
                </a:solidFill>
              </a:rPr>
              <a:t>Enregistrement des logiciels</a:t>
            </a:r>
          </a:p>
          <a:p>
            <a:pPr>
              <a:spcBef>
                <a:spcPct val="0"/>
              </a:spcBef>
            </a:pPr>
            <a:endParaRPr lang="fr-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8</a:t>
            </a:fld>
            <a:endParaRPr lang="fr-BE"/>
          </a:p>
        </p:txBody>
      </p:sp>
      <p:sp>
        <p:nvSpPr>
          <p:cNvPr id="11" name="Content Placeholder 10"/>
          <p:cNvSpPr>
            <a:spLocks noGrp="1"/>
          </p:cNvSpPr>
          <p:nvPr>
            <p:ph idx="1"/>
          </p:nvPr>
        </p:nvSpPr>
        <p:spPr/>
        <p:txBody>
          <a:bodyPr>
            <a:normAutofit fontScale="85000" lnSpcReduction="20000"/>
          </a:bodyPr>
          <a:lstStyle/>
          <a:p>
            <a:pPr>
              <a:defRPr/>
            </a:pPr>
            <a:r>
              <a:rPr lang="fr-BE" sz="2200" dirty="0"/>
              <a:t>Secteurs</a:t>
            </a:r>
          </a:p>
          <a:p>
            <a:pPr lvl="1">
              <a:defRPr/>
            </a:pPr>
            <a:r>
              <a:rPr lang="fr-BE" sz="1900" dirty="0" smtClean="0"/>
              <a:t>Médecins généralistes</a:t>
            </a:r>
          </a:p>
          <a:p>
            <a:pPr lvl="1">
              <a:defRPr/>
            </a:pPr>
            <a:r>
              <a:rPr lang="fr-BE" sz="1900" dirty="0" smtClean="0"/>
              <a:t>Kinésithérapeutes</a:t>
            </a:r>
          </a:p>
          <a:p>
            <a:pPr lvl="1">
              <a:defRPr/>
            </a:pPr>
            <a:r>
              <a:rPr lang="fr-BE" sz="1900" dirty="0" smtClean="0"/>
              <a:t>Infirmiers</a:t>
            </a:r>
          </a:p>
          <a:p>
            <a:pPr lvl="1">
              <a:defRPr/>
            </a:pPr>
            <a:endParaRPr lang="fr-BE" sz="1900" dirty="0" smtClean="0"/>
          </a:p>
          <a:p>
            <a:pPr>
              <a:defRPr/>
            </a:pPr>
            <a:r>
              <a:rPr lang="fr-BE" sz="2200" dirty="0" smtClean="0"/>
              <a:t>Définition des critères d'enregistrement</a:t>
            </a:r>
          </a:p>
          <a:p>
            <a:pPr lvl="1">
              <a:defRPr/>
            </a:pPr>
            <a:r>
              <a:rPr lang="fr-BE" sz="1900" dirty="0" smtClean="0"/>
              <a:t>en collaboration avec les représentants des médecins généralistes, des kinésithérapeutes et des infirmiers, et des institutions publiques (INAMI et SPF Santé publique)</a:t>
            </a:r>
          </a:p>
          <a:p>
            <a:pPr lvl="1">
              <a:defRPr/>
            </a:pPr>
            <a:r>
              <a:rPr lang="fr-BE" sz="1900" dirty="0"/>
              <a:t>approbation par </a:t>
            </a:r>
            <a:r>
              <a:rPr lang="fr-BE" sz="1900" dirty="0" smtClean="0"/>
              <a:t>les </a:t>
            </a:r>
            <a:r>
              <a:rPr lang="fr-BE" sz="1900" dirty="0"/>
              <a:t>commissions ad hoc (Commission nationale médico-mutualiste ou la Commission de convention)</a:t>
            </a:r>
          </a:p>
          <a:p>
            <a:pPr lvl="1">
              <a:defRPr/>
            </a:pPr>
            <a:endParaRPr lang="fr-BE" sz="1900" dirty="0"/>
          </a:p>
          <a:p>
            <a:pPr>
              <a:defRPr/>
            </a:pPr>
            <a:r>
              <a:rPr lang="fr-BE" sz="2200" dirty="0" smtClean="0"/>
              <a:t>Contrôle des critères d'enregistrement (tests)</a:t>
            </a:r>
          </a:p>
          <a:p>
            <a:pPr>
              <a:defRPr/>
            </a:pPr>
            <a:endParaRPr lang="fr-BE" sz="2200" dirty="0" smtClean="0"/>
          </a:p>
          <a:p>
            <a:pPr>
              <a:defRPr/>
            </a:pPr>
            <a:r>
              <a:rPr lang="fr-BE" sz="2200" dirty="0" smtClean="0"/>
              <a:t>Support intensif</a:t>
            </a:r>
          </a:p>
          <a:p>
            <a:pPr lvl="1">
              <a:defRPr/>
            </a:pPr>
            <a:r>
              <a:rPr lang="fr-BE" sz="1900" dirty="0" smtClean="0"/>
              <a:t>mini-labs</a:t>
            </a:r>
          </a:p>
          <a:p>
            <a:pPr lvl="1">
              <a:defRPr/>
            </a:pPr>
            <a:endParaRPr lang="fr-BE" sz="1900" dirty="0" smtClean="0"/>
          </a:p>
          <a:p>
            <a:pPr>
              <a:defRPr/>
            </a:pPr>
            <a:r>
              <a:rPr lang="fr-BE" sz="2200" b="1" i="1" dirty="0" smtClean="0"/>
              <a:t>Planifié: </a:t>
            </a:r>
            <a:r>
              <a:rPr lang="fr-BE" sz="2200" i="1" dirty="0" smtClean="0"/>
              <a:t> </a:t>
            </a:r>
            <a:r>
              <a:rPr lang="fr-FR" sz="2200" i="1" dirty="0"/>
              <a:t>remplacement des primes télématiques par des primes pour l'usage effectif des logiciels</a:t>
            </a:r>
            <a:endParaRPr lang="fr-BE" sz="2200" dirty="0"/>
          </a:p>
          <a:p>
            <a:pPr>
              <a:defRPr/>
            </a:pPr>
            <a:endParaRPr lang="fr-BE" sz="2600" dirty="0"/>
          </a:p>
          <a:p>
            <a:pPr marL="457200" indent="-457200">
              <a:buFont typeface="+mj-lt"/>
              <a:buAutoNum type="arabicPeriod"/>
            </a:pPr>
            <a:endParaRPr lang="fr-BE" sz="24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229200"/>
            <a:ext cx="1762117" cy="88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1793719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Plan d'action eSanté 2013-2018</a:t>
            </a:r>
            <a:endParaRPr lang="fr-BE" b="1" dirty="0"/>
          </a:p>
        </p:txBody>
      </p:sp>
      <p:sp>
        <p:nvSpPr>
          <p:cNvPr id="10" name="Text Placeholder 9"/>
          <p:cNvSpPr>
            <a:spLocks noGrp="1"/>
          </p:cNvSpPr>
          <p:nvPr>
            <p:ph type="body" sz="half" idx="2"/>
          </p:nvPr>
        </p:nvSpPr>
        <p:spPr/>
        <p:txBody>
          <a:bodyPr vert="horz">
            <a:normAutofit/>
          </a:bodyPr>
          <a:lstStyle/>
          <a:p>
            <a:pPr>
              <a:spcBef>
                <a:spcPct val="0"/>
              </a:spcBef>
            </a:pPr>
            <a:r>
              <a:rPr lang="fr-BE" sz="2000" b="1" spc="-100" dirty="0" smtClean="0">
                <a:solidFill>
                  <a:srgbClr val="3E6E5A"/>
                </a:solidFill>
                <a:latin typeface="+mj-lt"/>
              </a:rPr>
              <a:t>Prescriptions électroniques -  </a:t>
            </a:r>
          </a:p>
          <a:p>
            <a:pPr>
              <a:spcBef>
                <a:spcPct val="0"/>
              </a:spcBef>
            </a:pPr>
            <a:r>
              <a:rPr lang="fr-BE" sz="2000" b="1" spc="-100" dirty="0" smtClean="0">
                <a:solidFill>
                  <a:srgbClr val="3E6E5A"/>
                </a:solidFill>
                <a:latin typeface="+mj-lt"/>
              </a:rPr>
              <a:t>Recip-e</a:t>
            </a:r>
          </a:p>
        </p:txBody>
      </p:sp>
      <p:sp>
        <p:nvSpPr>
          <p:cNvPr id="7" name="Slide Number Placeholder 6"/>
          <p:cNvSpPr>
            <a:spLocks noGrp="1"/>
          </p:cNvSpPr>
          <p:nvPr>
            <p:ph type="sldNum" sz="quarter" idx="12"/>
          </p:nvPr>
        </p:nvSpPr>
        <p:spPr/>
        <p:txBody>
          <a:bodyPr/>
          <a:lstStyle/>
          <a:p>
            <a:fld id="{BAADB71D-6A6A-403E-B8B0-DAC18C9A03D5}" type="slidenum">
              <a:rPr lang="en-US" smtClean="0"/>
              <a:t>9</a:t>
            </a:fld>
            <a:endParaRPr lang="fr-BE"/>
          </a:p>
        </p:txBody>
      </p:sp>
      <p:sp>
        <p:nvSpPr>
          <p:cNvPr id="11" name="Content Placeholder 10"/>
          <p:cNvSpPr>
            <a:spLocks noGrp="1"/>
          </p:cNvSpPr>
          <p:nvPr>
            <p:ph idx="1"/>
          </p:nvPr>
        </p:nvSpPr>
        <p:spPr/>
        <p:txBody>
          <a:bodyPr>
            <a:normAutofit fontScale="92500" lnSpcReduction="10000"/>
          </a:bodyPr>
          <a:lstStyle/>
          <a:p>
            <a:pPr marL="0" indent="0" eaLnBrk="0" fontAlgn="base" hangingPunct="0">
              <a:spcAft>
                <a:spcPct val="0"/>
              </a:spcAft>
              <a:buNone/>
              <a:defRPr/>
            </a:pPr>
            <a:r>
              <a:rPr lang="fr-BE" sz="1800" dirty="0"/>
              <a:t>Généralisation de la prescription électronique de médicaments dans le secteur ambulatoire et extension à d'autres types de prescriptions (kinésithérapie, soins infirmiers, laboratoire, imagerie médicale)</a:t>
            </a:r>
          </a:p>
          <a:p>
            <a:pPr marL="0" indent="0" eaLnBrk="0" fontAlgn="base" hangingPunct="0">
              <a:spcAft>
                <a:spcPct val="0"/>
              </a:spcAft>
              <a:buNone/>
              <a:defRPr/>
            </a:pPr>
            <a:endParaRPr lang="fr-BE" sz="800" dirty="0" smtClean="0"/>
          </a:p>
          <a:p>
            <a:pPr marL="0" indent="0" eaLnBrk="0" fontAlgn="base" hangingPunct="0">
              <a:spcAft>
                <a:spcPct val="0"/>
              </a:spcAft>
              <a:buNone/>
              <a:defRPr/>
            </a:pPr>
            <a:endParaRPr lang="fr-BE" sz="800" dirty="0" smtClean="0"/>
          </a:p>
          <a:p>
            <a:r>
              <a:rPr lang="fr-BE" sz="1600" dirty="0"/>
              <a:t>Comment cela fonctionne-t-il?</a:t>
            </a:r>
          </a:p>
          <a:p>
            <a:pPr marL="457200" lvl="2"/>
            <a:r>
              <a:rPr lang="fr-BE" sz="1600" dirty="0" smtClean="0"/>
              <a:t>le médecin établit la prescription électronique, procède à son chiffrement et l'envoie au serveur de Recip-e</a:t>
            </a:r>
          </a:p>
          <a:p>
            <a:pPr marL="457200" lvl="2"/>
            <a:r>
              <a:rPr lang="fr-BE" sz="1600" dirty="0"/>
              <a:t>le pharmacien télécharge la prescription du serveur de Recip-e et procède à son déchiffrement</a:t>
            </a:r>
          </a:p>
          <a:p>
            <a:pPr marL="457200" lvl="2"/>
            <a:r>
              <a:rPr lang="fr-BE" sz="1600" dirty="0" smtClean="0"/>
              <a:t>le pharmacien a un accès électronique au statut d'assurabilité auprès des mutualités</a:t>
            </a:r>
            <a:endParaRPr lang="fr-BE" sz="1600" dirty="0"/>
          </a:p>
          <a:p>
            <a:pPr marL="457200" lvl="2"/>
            <a:r>
              <a:rPr lang="fr-BE" sz="1600" dirty="0" err="1"/>
              <a:t>Recip</a:t>
            </a:r>
            <a:r>
              <a:rPr lang="fr-BE" sz="1600" dirty="0"/>
              <a:t>-e </a:t>
            </a:r>
            <a:r>
              <a:rPr lang="fr-BE" sz="1600" dirty="0" smtClean="0"/>
              <a:t>n’enregistre </a:t>
            </a:r>
            <a:r>
              <a:rPr lang="fr-BE" sz="1600" dirty="0"/>
              <a:t>les prescriptions de soins sous forme chiffrée que pendant une période déterminée jusqu'à ce que le prestataire de soins choisi par le patient télécharge et exécute la prescription</a:t>
            </a:r>
            <a:endParaRPr lang="fr-BE" sz="1600" dirty="0" smtClean="0">
              <a:solidFill>
                <a:srgbClr val="3E6E5A"/>
              </a:solidFill>
            </a:endParaRPr>
          </a:p>
          <a:p>
            <a:pPr marL="457200" lvl="2"/>
            <a:endParaRPr lang="fr-BE" sz="1600" dirty="0">
              <a:solidFill>
                <a:srgbClr val="3E6E5A"/>
              </a:solidFill>
            </a:endParaRPr>
          </a:p>
          <a:p>
            <a:r>
              <a:rPr lang="fr-BE" sz="1600" dirty="0"/>
              <a:t>Avantages:</a:t>
            </a:r>
          </a:p>
          <a:p>
            <a:pPr marL="457200" lvl="2"/>
            <a:r>
              <a:rPr lang="fr-BE" sz="1600" dirty="0" smtClean="0"/>
              <a:t>lisibilité des prescriptions </a:t>
            </a:r>
          </a:p>
          <a:p>
            <a:pPr marL="457200" lvl="2"/>
            <a:r>
              <a:rPr lang="fr-BE" sz="1600" dirty="0"/>
              <a:t>contrôle automatique permettant d'éviter des contre-indications</a:t>
            </a:r>
          </a:p>
          <a:p>
            <a:pPr marL="457200" lvl="2"/>
            <a:r>
              <a:rPr lang="fr-BE" sz="1600" dirty="0"/>
              <a:t>prévention de la fraude et de la falsification</a:t>
            </a:r>
          </a:p>
          <a:p>
            <a:pPr marL="457200" lvl="2"/>
            <a:r>
              <a:rPr lang="fr-BE" sz="1600" dirty="0"/>
              <a:t>meilleure gestion des prescriptions périmées</a:t>
            </a:r>
          </a:p>
          <a:p>
            <a:pPr marL="0" indent="0" eaLnBrk="0" fontAlgn="base" hangingPunct="0">
              <a:spcAft>
                <a:spcPct val="0"/>
              </a:spcAft>
              <a:buNone/>
              <a:defRPr/>
            </a:pPr>
            <a:endParaRPr lang="fr-BE" sz="1600" dirty="0"/>
          </a:p>
        </p:txBody>
      </p:sp>
      <p:sp>
        <p:nvSpPr>
          <p:cNvPr id="8" name="Date Placeholder 3"/>
          <p:cNvSpPr>
            <a:spLocks noGrp="1"/>
          </p:cNvSpPr>
          <p:nvPr>
            <p:ph type="dt" sz="half" idx="10"/>
          </p:nvPr>
        </p:nvSpPr>
        <p:spPr>
          <a:xfrm>
            <a:off x="457200" y="18288"/>
            <a:ext cx="2895600" cy="329184"/>
          </a:xfrm>
        </p:spPr>
        <p:txBody>
          <a:bodyPr/>
          <a:lstStyle/>
          <a:p>
            <a:r>
              <a:rPr lang="en-US" smtClean="0"/>
              <a:t>11/02/2015</a:t>
            </a:r>
            <a:endParaRPr lang="fr-BE" dirty="0"/>
          </a:p>
        </p:txBody>
      </p:sp>
    </p:spTree>
    <p:extLst>
      <p:ext uri="{BB962C8B-B14F-4D97-AF65-F5344CB8AC3E}">
        <p14:creationId xmlns:p14="http://schemas.microsoft.com/office/powerpoint/2010/main" val="4097266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5317</TotalTime>
  <Words>3094</Words>
  <Application>Microsoft Office PowerPoint</Application>
  <PresentationFormat>On-screen Show (4:3)</PresentationFormat>
  <Paragraphs>639</Paragraphs>
  <Slides>53</Slides>
  <Notes>41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Clarity</vt:lpstr>
      <vt:lpstr>Plate-forme eHealth: état d'avancement et perspectives</vt:lpstr>
      <vt:lpstr>Quelques évolutions dans les soins de santé</vt:lpstr>
      <vt:lpstr>Les évolutions précitées requièrent …</vt:lpstr>
      <vt:lpstr>Aperçu</vt:lpstr>
      <vt:lpstr>Plan d'action eSanté 2013-2018</vt:lpstr>
      <vt:lpstr>Plan d'action eSanté 2013-2018</vt:lpstr>
      <vt:lpstr>Plan d'action eSanté 2013-2018</vt:lpstr>
      <vt:lpstr>Plan d'action eSanté 2013-2018</vt:lpstr>
      <vt:lpstr>Plan d'action eSanté 2013-2018</vt:lpstr>
      <vt:lpstr>Plan d'action eSanté 2013-2018</vt:lpstr>
      <vt:lpstr>Plan d'action eSanté 2013-2018</vt:lpstr>
      <vt:lpstr>Plan d'action eSanté 2013-2018</vt:lpstr>
      <vt:lpstr>Système hubs &amp; Metahub:  création des "hubs"</vt:lpstr>
      <vt:lpstr>Plan d'action eSanté 2013-2018</vt:lpstr>
      <vt:lpstr>Plan d'action eSanté 2013-2018</vt:lpstr>
      <vt:lpstr>  Rôle et responsabilité de la Plate-forme eHealth </vt:lpstr>
      <vt:lpstr>PowerPoint Presentation</vt:lpstr>
      <vt:lpstr>PowerPoint Presentation</vt:lpstr>
      <vt:lpstr>PowerPoint Presentation</vt:lpstr>
      <vt:lpstr>Objectifs de la plate-forme eHealth</vt:lpstr>
      <vt:lpstr>10 missions</vt:lpstr>
      <vt:lpstr>10 missions</vt:lpstr>
      <vt:lpstr>Architecture de base</vt:lpstr>
      <vt:lpstr>10 services de base</vt:lpstr>
      <vt:lpstr>10 services de base</vt:lpstr>
      <vt:lpstr>10 services de base</vt:lpstr>
      <vt:lpstr>PowerPoint Presentation</vt:lpstr>
      <vt:lpstr>10 services de base</vt:lpstr>
      <vt:lpstr>Gestion intégrée des utilisateurs et des accès Comment cela fonctionne-t-il?</vt:lpstr>
      <vt:lpstr>10 services de base</vt:lpstr>
      <vt:lpstr>10 services de base</vt:lpstr>
      <vt:lpstr>10 services de base</vt:lpstr>
      <vt:lpstr>10 services de base</vt:lpstr>
      <vt:lpstr>10 services de base</vt:lpstr>
      <vt:lpstr>10 services de base</vt:lpstr>
      <vt:lpstr>10 services de base</vt:lpstr>
      <vt:lpstr>Support</vt:lpstr>
      <vt:lpstr>Support</vt:lpstr>
      <vt:lpstr>Support</vt:lpstr>
      <vt:lpstr>Support</vt:lpstr>
      <vt:lpstr>Consentement éclairé &amp; relation thérapeutique</vt:lpstr>
      <vt:lpstr>Consentement éclairé &amp; relation thérapeutique</vt:lpstr>
      <vt:lpstr>www.patientconsent.be</vt:lpstr>
      <vt:lpstr>Folder d’information</vt:lpstr>
      <vt:lpstr>Support</vt:lpstr>
      <vt:lpstr>eHealthConsent</vt:lpstr>
      <vt:lpstr>eHealthConsent</vt:lpstr>
      <vt:lpstr>eHealthConsent</vt:lpstr>
      <vt:lpstr>eHealthConsent</vt:lpstr>
      <vt:lpstr>Pourquoi informatiser la pratique médicale? Quel est le rôle des prestataires de soins?</vt:lpstr>
      <vt:lpstr>Quel est le rôle des prestataires de soins? </vt:lpstr>
      <vt:lpstr>Quel est le rôle des prestataires de soins? </vt:lpstr>
      <vt:lpstr>MERCI !  Des questions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Ann-Sophie Gewelt</cp:lastModifiedBy>
  <cp:revision>186</cp:revision>
  <cp:lastPrinted>2015-01-05T10:57:53Z</cp:lastPrinted>
  <dcterms:created xsi:type="dcterms:W3CDTF">2014-04-14T09:14:56Z</dcterms:created>
  <dcterms:modified xsi:type="dcterms:W3CDTF">2015-02-11T08:25:14Z</dcterms:modified>
</cp:coreProperties>
</file>