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08" r:id="rId2"/>
    <p:sldId id="258" r:id="rId3"/>
    <p:sldId id="259" r:id="rId4"/>
    <p:sldId id="310" r:id="rId5"/>
    <p:sldId id="327" r:id="rId6"/>
    <p:sldId id="328" r:id="rId7"/>
    <p:sldId id="261" r:id="rId8"/>
    <p:sldId id="262" r:id="rId9"/>
    <p:sldId id="263" r:id="rId10"/>
    <p:sldId id="314" r:id="rId11"/>
    <p:sldId id="315" r:id="rId12"/>
    <p:sldId id="316" r:id="rId13"/>
    <p:sldId id="317" r:id="rId14"/>
    <p:sldId id="318" r:id="rId15"/>
    <p:sldId id="319" r:id="rId16"/>
    <p:sldId id="320" r:id="rId17"/>
    <p:sldId id="321" r:id="rId18"/>
    <p:sldId id="329" r:id="rId19"/>
    <p:sldId id="330" r:id="rId20"/>
    <p:sldId id="331" r:id="rId21"/>
    <p:sldId id="322" r:id="rId22"/>
    <p:sldId id="332" r:id="rId23"/>
    <p:sldId id="323" r:id="rId24"/>
    <p:sldId id="324" r:id="rId25"/>
    <p:sldId id="325" r:id="rId26"/>
    <p:sldId id="326"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35" r:id="rId48"/>
    <p:sldId id="340" r:id="rId49"/>
    <p:sldId id="336" r:id="rId50"/>
    <p:sldId id="337" r:id="rId51"/>
    <p:sldId id="338" r:id="rId52"/>
    <p:sldId id="339" r:id="rId53"/>
    <p:sldId id="341" r:id="rId54"/>
    <p:sldId id="342" r:id="rId55"/>
    <p:sldId id="33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0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en-US" sz="2400" b="0" dirty="0" smtClean="0"/>
            <a:t>Patient's </a:t>
          </a:r>
          <a:r>
            <a:rPr lang="en-US" sz="2400" b="0" dirty="0" err="1" smtClean="0"/>
            <a:t>eID</a:t>
          </a:r>
          <a:endParaRPr lang="en-US"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rPr lang="fr-BE" dirty="0" err="1" smtClean="0"/>
            <a:t>Authentication</a:t>
          </a:r>
          <a:r>
            <a:rPr lang="fr-BE" dirty="0" smtClean="0"/>
            <a:t> of the </a:t>
          </a:r>
          <a:r>
            <a:rPr lang="fr-BE" dirty="0" err="1" smtClean="0"/>
            <a:t>patient’s</a:t>
          </a:r>
          <a:r>
            <a:rPr lang="fr-BE" dirty="0" smtClean="0"/>
            <a:t> </a:t>
          </a:r>
          <a:r>
            <a:rPr lang="fr-BE" dirty="0" err="1" smtClean="0"/>
            <a:t>identity</a:t>
          </a:r>
          <a:endParaRPr lang="en-US"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1E311E40-E000-44D7-84A4-C4BEA32188B7}">
      <dgm:prSet/>
      <dgm:spPr>
        <a:solidFill>
          <a:srgbClr val="3F6D57">
            <a:alpha val="52000"/>
          </a:srgbClr>
        </a:solidFill>
      </dgm:spPr>
      <dgm:t>
        <a:bodyPr/>
        <a:lstStyle/>
        <a:p>
          <a:pPr rtl="0"/>
          <a:r>
            <a:rPr lang="fr-BE" b="0" dirty="0" err="1" smtClean="0"/>
            <a:t>Verification</a:t>
          </a:r>
          <a:r>
            <a:rPr lang="fr-BE" b="0" dirty="0" smtClean="0"/>
            <a:t> of </a:t>
          </a:r>
          <a:r>
            <a:rPr lang="fr-BE" b="0" dirty="0" err="1" smtClean="0"/>
            <a:t>insurability</a:t>
          </a:r>
          <a:endParaRPr lang="en-US" dirty="0"/>
        </a:p>
      </dgm:t>
    </dgm:pt>
    <dgm:pt modelId="{9ADEE0A7-F9C3-4F11-8724-264B2AEA9E05}" type="parTrans" cxnId="{9C2AD73F-D409-4FA4-837A-6065326F38DB}">
      <dgm:prSet/>
      <dgm:spPr/>
      <dgm:t>
        <a:bodyPr/>
        <a:lstStyle/>
        <a:p>
          <a:endParaRPr lang="en-US"/>
        </a:p>
      </dgm:t>
    </dgm:pt>
    <dgm:pt modelId="{FE21A10D-7362-4B0C-9AE4-6D977132DF42}" type="sibTrans" cxnId="{9C2AD73F-D409-4FA4-837A-6065326F38DB}">
      <dgm:prSet/>
      <dgm:spPr/>
      <dgm:t>
        <a:bodyPr/>
        <a:lstStyle/>
        <a:p>
          <a:endParaRPr lang="en-US"/>
        </a:p>
      </dgm:t>
    </dgm:pt>
    <dgm:pt modelId="{A847D925-4B59-411E-810D-39A7FF79C7B7}">
      <dgm:prSet/>
      <dgm:spPr>
        <a:solidFill>
          <a:srgbClr val="3F6D57">
            <a:alpha val="52000"/>
          </a:srgbClr>
        </a:solidFill>
      </dgm:spPr>
      <dgm:t>
        <a:bodyPr/>
        <a:lstStyle/>
        <a:p>
          <a:pPr rtl="0"/>
          <a:r>
            <a:rPr lang="fr-BE" dirty="0" smtClean="0"/>
            <a:t>GMF ?</a:t>
          </a:r>
          <a:endParaRPr lang="en-US" dirty="0"/>
        </a:p>
      </dgm:t>
    </dgm:pt>
    <dgm:pt modelId="{916EEA83-A545-4CCB-A801-62F757FD6A7D}" type="parTrans" cxnId="{5330D562-CAD3-4172-8A94-16732BE3A3C5}">
      <dgm:prSet/>
      <dgm:spPr/>
      <dgm:t>
        <a:bodyPr/>
        <a:lstStyle/>
        <a:p>
          <a:endParaRPr lang="en-US"/>
        </a:p>
      </dgm:t>
    </dgm:pt>
    <dgm:pt modelId="{78EB1F16-124A-4976-B5C7-C11E1B984E8C}" type="sibTrans" cxnId="{5330D562-CAD3-4172-8A94-16732BE3A3C5}">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099B05AF-4400-4DBD-96C1-F4C92E046754}" type="presOf" srcId="{A847D925-4B59-411E-810D-39A7FF79C7B7}" destId="{F13FEE27-CFB8-4A27-A48D-DB155A6B42B7}" srcOrd="0" destOrd="2"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5330D562-CAD3-4172-8A94-16732BE3A3C5}" srcId="{CB8410C7-D6F2-43A6-AD81-C74A81EE903F}" destId="{A847D925-4B59-411E-810D-39A7FF79C7B7}" srcOrd="2" destOrd="0" parTransId="{916EEA83-A545-4CCB-A801-62F757FD6A7D}" sibTransId="{78EB1F16-124A-4976-B5C7-C11E1B984E8C}"/>
    <dgm:cxn modelId="{6000ED39-1E8D-4241-A358-EE7EED89E479}" type="presOf" srcId="{9ED7CC8B-16A7-4240-9857-889C660DF3CC}" destId="{F13FEE27-CFB8-4A27-A48D-DB155A6B42B7}" srcOrd="0" destOrd="0" presId="urn:microsoft.com/office/officeart/2005/8/layout/vList5"/>
    <dgm:cxn modelId="{4ADE115E-5EAC-4B98-9108-1679C17630E7}" type="presOf" srcId="{CB8410C7-D6F2-43A6-AD81-C74A81EE903F}" destId="{6273677B-BEF3-4B28-96B6-2A414649EAEE}" srcOrd="0" destOrd="0" presId="urn:microsoft.com/office/officeart/2005/8/layout/vList5"/>
    <dgm:cxn modelId="{B21D9347-6FB2-4873-BA9F-AB58F4181B1A}" type="presOf" srcId="{1E311E40-E000-44D7-84A4-C4BEA32188B7}" destId="{F13FEE27-CFB8-4A27-A48D-DB155A6B42B7}" srcOrd="0" destOrd="1" presId="urn:microsoft.com/office/officeart/2005/8/layout/vList5"/>
    <dgm:cxn modelId="{9C2AD73F-D409-4FA4-837A-6065326F38DB}" srcId="{CB8410C7-D6F2-43A6-AD81-C74A81EE903F}" destId="{1E311E40-E000-44D7-84A4-C4BEA32188B7}" srcOrd="1" destOrd="0" parTransId="{9ADEE0A7-F9C3-4F11-8724-264B2AEA9E05}" sibTransId="{FE21A10D-7362-4B0C-9AE4-6D977132DF42}"/>
    <dgm:cxn modelId="{69078AB5-2226-4F8C-9F4B-7BC201D30483}" type="presOf" srcId="{283E63E5-401D-47F3-B99A-0A8B0671698F}" destId="{4F5301D4-6D10-4291-8DF6-6956AF37A1EA}" srcOrd="0" destOrd="0" presId="urn:microsoft.com/office/officeart/2005/8/layout/vList5"/>
    <dgm:cxn modelId="{D1D89059-096C-4444-A759-F3513B45B387}" type="presParOf" srcId="{4F5301D4-6D10-4291-8DF6-6956AF37A1EA}" destId="{88B521AE-D9F3-4F7D-B4C1-A88FFE9E2366}" srcOrd="0" destOrd="0" presId="urn:microsoft.com/office/officeart/2005/8/layout/vList5"/>
    <dgm:cxn modelId="{B2C0539F-3DF7-4815-BC04-B0EEAB636789}" type="presParOf" srcId="{88B521AE-D9F3-4F7D-B4C1-A88FFE9E2366}" destId="{6273677B-BEF3-4B28-96B6-2A414649EAEE}" srcOrd="0" destOrd="0" presId="urn:microsoft.com/office/officeart/2005/8/layout/vList5"/>
    <dgm:cxn modelId="{4EC848D5-12BE-4323-863F-B5EA746F52EE}"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of partially electronic processes</a:t>
          </a:r>
          <a:endParaRPr lang="en-GB"/>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Portal </a:t>
          </a:r>
          <a:endParaRPr lang="en-GB"/>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Integrated management of users and access</a:t>
          </a:r>
          <a:endParaRPr lang="en-GB"/>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Log management</a:t>
          </a:r>
          <a:endParaRPr lang="en-GB"/>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End-to-end encryption system</a:t>
          </a:r>
          <a:endParaRPr lang="en-GB"/>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dirty="0" err="1">
              <a:solidFill>
                <a:srgbClr val="3E6E5A"/>
              </a:solidFill>
            </a:rPr>
            <a:t>eHealth</a:t>
          </a:r>
          <a:r>
            <a:rPr dirty="0" err="1"/>
            <a:t>Box</a:t>
          </a:r>
          <a:endParaRPr lang="en-GB"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en-GB"/>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Coding and anonymisation</a:t>
          </a:r>
          <a:endParaRPr lang="en-GB"/>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Consultation of the National Registry and the Banque Carrefour registries</a:t>
          </a:r>
          <a:endParaRPr lang="en-GB"/>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Reference directory (Metahub)</a:t>
          </a:r>
          <a:endParaRPr lang="en-GB"/>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0F9DC10-C258-41E7-8BD1-12F76DD89C94}" type="presOf" srcId="{66800CA2-1263-488B-9901-BF5AA9A26379}" destId="{22C56DC3-2158-416C-A2CA-0A41276F6E72}" srcOrd="0" destOrd="0" presId="urn:microsoft.com/office/officeart/2008/layout/PictureStrips"/>
    <dgm:cxn modelId="{6BF5631F-A728-4AA2-AD02-A8838DD3A4CC}" type="presOf" srcId="{81FDCA61-7A32-4339-89E8-DD3704FB86F4}" destId="{6F6ACCCA-7573-4F27-BB76-D1BFA52EAEE3}"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26262D19-0295-447A-A692-F60DB0586322}" type="presOf" srcId="{3069D4A7-A9EB-432B-8415-5BE83922B144}" destId="{9C5C0C8B-F255-4694-B3C6-8BE7DBC5F7E5}"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ECF7311D-CCCB-4A76-929B-E93F92B51ABD}" type="presOf" srcId="{DE482DF0-5C86-4767-9CE5-54725DF28573}" destId="{4F50CB91-2850-4662-936D-F5CF85EB32D2}"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FAF17A4D-17D5-462B-9847-2BC61E970CD5}" type="presOf" srcId="{ADE4E262-EB9E-448C-8B46-6B6521E6B92F}" destId="{E0757731-3698-433B-8E7C-2EB749869931}" srcOrd="0" destOrd="0" presId="urn:microsoft.com/office/officeart/2008/layout/PictureStrips"/>
    <dgm:cxn modelId="{4E1DAD7F-D4D7-41F8-B583-1D26CA1061E4}" type="presOf" srcId="{426C232F-332D-4FF2-A820-7A068898BF0D}" destId="{A9AE0183-4578-4303-9373-BBB0DAF179FE}" srcOrd="0" destOrd="0" presId="urn:microsoft.com/office/officeart/2008/layout/PictureStrips"/>
    <dgm:cxn modelId="{3A6B2248-C714-4B92-A5F8-6BA7CC6D6CFF}" type="presOf" srcId="{AE2357B3-F8D1-4E13-B807-E393E9FC5539}" destId="{DC5DD086-89E5-4CD9-B1D2-0E7FF2C522A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6D406BD6-DA11-4980-B9F7-CF8A070D978D}" type="presOf" srcId="{F9B22A10-E2AD-420E-86FD-C6A619FB34C3}" destId="{610D24CD-EC64-4585-8806-7B24163BBCA5}" srcOrd="0" destOrd="0" presId="urn:microsoft.com/office/officeart/2008/layout/PictureStrips"/>
    <dgm:cxn modelId="{1B9DE555-B779-497E-81F1-B6FAF37A747F}" type="presOf" srcId="{53250AAA-89D6-4377-B3C0-0E5BF972A3C0}" destId="{411BB13E-A3FD-42F9-8D3A-DD2DDC4A3516}" srcOrd="0" destOrd="0" presId="urn:microsoft.com/office/officeart/2008/layout/PictureStrips"/>
    <dgm:cxn modelId="{2FBC5C76-548A-42E5-921F-0CD7EA48C1ED}" type="presOf" srcId="{D1B0C0D0-7AB7-487B-ADF8-3BB3DD4E9EE7}" destId="{9E029134-162C-442E-A062-F55ADB999C33}" srcOrd="0" destOrd="0" presId="urn:microsoft.com/office/officeart/2008/layout/PictureStrips"/>
    <dgm:cxn modelId="{28BC43FC-85CA-4220-AAA9-1D393DB7D305}" type="presOf" srcId="{E7919EDD-7680-4985-B198-1CBB0F9E96AC}" destId="{7A8D609C-F894-4686-8594-F633FD78C201}"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48331867-FF99-498B-92E1-5B05B35773A9}" srcId="{D1B0C0D0-7AB7-487B-ADF8-3BB3DD4E9EE7}" destId="{426C232F-332D-4FF2-A820-7A068898BF0D}" srcOrd="1" destOrd="0" parTransId="{76543072-ED0A-4EFB-9174-9DC2D0CB754B}" sibTransId="{0FF22A80-B924-4C97-9785-6DB4BF018886}"/>
    <dgm:cxn modelId="{3754442B-8948-4812-A1C3-E37BE641C587}" type="presParOf" srcId="{9E029134-162C-442E-A062-F55ADB999C33}" destId="{60E777AF-AE30-4678-946F-1FF94928EBDC}" srcOrd="0" destOrd="0" presId="urn:microsoft.com/office/officeart/2008/layout/PictureStrips"/>
    <dgm:cxn modelId="{01525639-52B0-4C06-8AAD-B5560603D005}" type="presParOf" srcId="{60E777AF-AE30-4678-946F-1FF94928EBDC}" destId="{7A8D609C-F894-4686-8594-F633FD78C201}" srcOrd="0" destOrd="0" presId="urn:microsoft.com/office/officeart/2008/layout/PictureStrips"/>
    <dgm:cxn modelId="{DA346D9D-8EE5-45A9-9277-2C2876BF893A}" type="presParOf" srcId="{60E777AF-AE30-4678-946F-1FF94928EBDC}" destId="{8B00EC11-24E0-4E0C-8101-DB576F31F9D2}" srcOrd="1" destOrd="0" presId="urn:microsoft.com/office/officeart/2008/layout/PictureStrips"/>
    <dgm:cxn modelId="{80BEFF0F-E23B-4706-B26E-E413975EA7DD}" type="presParOf" srcId="{9E029134-162C-442E-A062-F55ADB999C33}" destId="{7105A6FE-D318-4A98-A922-671C581530DC}" srcOrd="1" destOrd="0" presId="urn:microsoft.com/office/officeart/2008/layout/PictureStrips"/>
    <dgm:cxn modelId="{C65457A4-48A7-4B2F-AC75-457E1E807A13}" type="presParOf" srcId="{9E029134-162C-442E-A062-F55ADB999C33}" destId="{85CFEB57-FC52-4321-A97D-3211B5D63D4D}" srcOrd="2" destOrd="0" presId="urn:microsoft.com/office/officeart/2008/layout/PictureStrips"/>
    <dgm:cxn modelId="{9908B9E7-633D-46E5-B2CF-8797F11DCFF5}" type="presParOf" srcId="{85CFEB57-FC52-4321-A97D-3211B5D63D4D}" destId="{A9AE0183-4578-4303-9373-BBB0DAF179FE}" srcOrd="0" destOrd="0" presId="urn:microsoft.com/office/officeart/2008/layout/PictureStrips"/>
    <dgm:cxn modelId="{13D39EBA-BC3D-4746-AF19-1612130BA22C}" type="presParOf" srcId="{85CFEB57-FC52-4321-A97D-3211B5D63D4D}" destId="{17BB8C5E-ACC5-4AEA-AC3B-15C53CC548C0}" srcOrd="1" destOrd="0" presId="urn:microsoft.com/office/officeart/2008/layout/PictureStrips"/>
    <dgm:cxn modelId="{28876DAC-F3B6-4D9B-9AE5-BB36EB0024EA}" type="presParOf" srcId="{9E029134-162C-442E-A062-F55ADB999C33}" destId="{3DF2FDF0-8F29-4351-969E-A1025413C53F}" srcOrd="3" destOrd="0" presId="urn:microsoft.com/office/officeart/2008/layout/PictureStrips"/>
    <dgm:cxn modelId="{5A327121-47C9-4A11-965F-D27D19655869}" type="presParOf" srcId="{9E029134-162C-442E-A062-F55ADB999C33}" destId="{51949F69-36F9-42ED-A197-4A357D3FCC84}" srcOrd="4" destOrd="0" presId="urn:microsoft.com/office/officeart/2008/layout/PictureStrips"/>
    <dgm:cxn modelId="{C1922C31-28A2-43EF-815A-8C774B98B425}" type="presParOf" srcId="{51949F69-36F9-42ED-A197-4A357D3FCC84}" destId="{DC5DD086-89E5-4CD9-B1D2-0E7FF2C522A2}" srcOrd="0" destOrd="0" presId="urn:microsoft.com/office/officeart/2008/layout/PictureStrips"/>
    <dgm:cxn modelId="{E8F7EAEC-1481-4584-BE36-0C2536008FA6}" type="presParOf" srcId="{51949F69-36F9-42ED-A197-4A357D3FCC84}" destId="{DEDE190B-7605-44A7-B19B-482157C4ED09}" srcOrd="1" destOrd="0" presId="urn:microsoft.com/office/officeart/2008/layout/PictureStrips"/>
    <dgm:cxn modelId="{A77C892C-2387-4CE9-8CB2-0E14B5B17D73}" type="presParOf" srcId="{9E029134-162C-442E-A062-F55ADB999C33}" destId="{800A896D-7DD0-4D28-BE08-D3B8F3F2A8C6}" srcOrd="5" destOrd="0" presId="urn:microsoft.com/office/officeart/2008/layout/PictureStrips"/>
    <dgm:cxn modelId="{D4ECF51B-9DF2-428D-A4C7-9C8683FCA6A5}" type="presParOf" srcId="{9E029134-162C-442E-A062-F55ADB999C33}" destId="{09DCF082-D387-4036-A517-A57508B9F296}" srcOrd="6" destOrd="0" presId="urn:microsoft.com/office/officeart/2008/layout/PictureStrips"/>
    <dgm:cxn modelId="{4D8C18A4-0FA3-4AB4-A455-D114D063C4BE}" type="presParOf" srcId="{09DCF082-D387-4036-A517-A57508B9F296}" destId="{6F6ACCCA-7573-4F27-BB76-D1BFA52EAEE3}" srcOrd="0" destOrd="0" presId="urn:microsoft.com/office/officeart/2008/layout/PictureStrips"/>
    <dgm:cxn modelId="{4CCDB473-3E9A-4EB7-8D51-6CE932788C59}" type="presParOf" srcId="{09DCF082-D387-4036-A517-A57508B9F296}" destId="{F94043AE-FBAE-4418-8D10-10B1481C95AF}" srcOrd="1" destOrd="0" presId="urn:microsoft.com/office/officeart/2008/layout/PictureStrips"/>
    <dgm:cxn modelId="{88615DCE-9AF8-4140-AF79-8527C70CB6ED}" type="presParOf" srcId="{9E029134-162C-442E-A062-F55ADB999C33}" destId="{2F838AD4-66C5-4737-8D8D-66F3281C6FE1}" srcOrd="7" destOrd="0" presId="urn:microsoft.com/office/officeart/2008/layout/PictureStrips"/>
    <dgm:cxn modelId="{AB8BF7EB-0EAC-46AC-877D-4D341EA917B1}" type="presParOf" srcId="{9E029134-162C-442E-A062-F55ADB999C33}" destId="{0F749A16-F5F6-45E8-9E08-2382EA901724}" srcOrd="8" destOrd="0" presId="urn:microsoft.com/office/officeart/2008/layout/PictureStrips"/>
    <dgm:cxn modelId="{78296D97-A102-4A54-A9F0-A569C432AC92}" type="presParOf" srcId="{0F749A16-F5F6-45E8-9E08-2382EA901724}" destId="{610D24CD-EC64-4585-8806-7B24163BBCA5}" srcOrd="0" destOrd="0" presId="urn:microsoft.com/office/officeart/2008/layout/PictureStrips"/>
    <dgm:cxn modelId="{52BB9C27-BD60-4BCD-B3C5-87596D4C1EB0}" type="presParOf" srcId="{0F749A16-F5F6-45E8-9E08-2382EA901724}" destId="{1D377189-38FA-44FB-9886-A25D865375A4}" srcOrd="1" destOrd="0" presId="urn:microsoft.com/office/officeart/2008/layout/PictureStrips"/>
    <dgm:cxn modelId="{9907443B-5382-4C73-9245-B5E5E7344057}" type="presParOf" srcId="{9E029134-162C-442E-A062-F55ADB999C33}" destId="{D0690CA7-5AC0-41CF-B946-24781BCFD1A5}" srcOrd="9" destOrd="0" presId="urn:microsoft.com/office/officeart/2008/layout/PictureStrips"/>
    <dgm:cxn modelId="{0023C0A2-14F1-45F2-BD88-6F4B59471727}" type="presParOf" srcId="{9E029134-162C-442E-A062-F55ADB999C33}" destId="{B7B3EDE5-7630-4030-822E-F5E4C9706E85}" srcOrd="10" destOrd="0" presId="urn:microsoft.com/office/officeart/2008/layout/PictureStrips"/>
    <dgm:cxn modelId="{FE6E2E69-9AF1-4B8A-B5EC-15623952FEE6}" type="presParOf" srcId="{B7B3EDE5-7630-4030-822E-F5E4C9706E85}" destId="{4F50CB91-2850-4662-936D-F5CF85EB32D2}" srcOrd="0" destOrd="0" presId="urn:microsoft.com/office/officeart/2008/layout/PictureStrips"/>
    <dgm:cxn modelId="{532A0985-B475-4494-8A14-28FCBFA01A42}" type="presParOf" srcId="{B7B3EDE5-7630-4030-822E-F5E4C9706E85}" destId="{82E38FB2-A96C-4D7A-A866-6D7BE57189A0}" srcOrd="1" destOrd="0" presId="urn:microsoft.com/office/officeart/2008/layout/PictureStrips"/>
    <dgm:cxn modelId="{0A0F22C3-25C7-423B-A08C-D4D4718550F9}" type="presParOf" srcId="{9E029134-162C-442E-A062-F55ADB999C33}" destId="{FFADA039-4E63-4656-B69A-9CDE6DF7D22E}" srcOrd="11" destOrd="0" presId="urn:microsoft.com/office/officeart/2008/layout/PictureStrips"/>
    <dgm:cxn modelId="{4B6CA810-D94B-4B30-9B77-E738813B725B}" type="presParOf" srcId="{9E029134-162C-442E-A062-F55ADB999C33}" destId="{617E62FE-8B7F-4345-A007-B8285279A613}" srcOrd="12" destOrd="0" presId="urn:microsoft.com/office/officeart/2008/layout/PictureStrips"/>
    <dgm:cxn modelId="{C450745A-77A5-4578-B1F1-9D29E663651E}" type="presParOf" srcId="{617E62FE-8B7F-4345-A007-B8285279A613}" destId="{9C5C0C8B-F255-4694-B3C6-8BE7DBC5F7E5}" srcOrd="0" destOrd="0" presId="urn:microsoft.com/office/officeart/2008/layout/PictureStrips"/>
    <dgm:cxn modelId="{1A8C4146-66B3-4D75-B339-63980A06648A}" type="presParOf" srcId="{617E62FE-8B7F-4345-A007-B8285279A613}" destId="{A9E14B50-194E-4A93-B9D9-20BB56D81973}" srcOrd="1" destOrd="0" presId="urn:microsoft.com/office/officeart/2008/layout/PictureStrips"/>
    <dgm:cxn modelId="{080551B4-FB3B-4CE8-815A-060C7FCBDF0C}" type="presParOf" srcId="{9E029134-162C-442E-A062-F55ADB999C33}" destId="{CC5C64CB-AB52-41A1-B231-D8699C0C625F}" srcOrd="13" destOrd="0" presId="urn:microsoft.com/office/officeart/2008/layout/PictureStrips"/>
    <dgm:cxn modelId="{6D016553-580B-4765-9187-95062E284AD5}" type="presParOf" srcId="{9E029134-162C-442E-A062-F55ADB999C33}" destId="{F8E94CFA-B945-48E5-BE10-370DD69F16A4}" srcOrd="14" destOrd="0" presId="urn:microsoft.com/office/officeart/2008/layout/PictureStrips"/>
    <dgm:cxn modelId="{15066043-5263-4155-8F4C-6C584C308049}" type="presParOf" srcId="{F8E94CFA-B945-48E5-BE10-370DD69F16A4}" destId="{411BB13E-A3FD-42F9-8D3A-DD2DDC4A3516}" srcOrd="0" destOrd="0" presId="urn:microsoft.com/office/officeart/2008/layout/PictureStrips"/>
    <dgm:cxn modelId="{6CE79CD4-D2A4-471A-B51D-490797F790BF}" type="presParOf" srcId="{F8E94CFA-B945-48E5-BE10-370DD69F16A4}" destId="{70C2EA1E-D7DB-4E74-806D-4590DBE781A3}" srcOrd="1" destOrd="0" presId="urn:microsoft.com/office/officeart/2008/layout/PictureStrips"/>
    <dgm:cxn modelId="{0C513B5F-F310-409B-BE56-FF3DB8DDA7DE}" type="presParOf" srcId="{9E029134-162C-442E-A062-F55ADB999C33}" destId="{B6819F3B-727A-4EDF-BC16-FDFFBB563868}" srcOrd="15" destOrd="0" presId="urn:microsoft.com/office/officeart/2008/layout/PictureStrips"/>
    <dgm:cxn modelId="{8455C761-6E51-4A89-AB04-480B671CE560}" type="presParOf" srcId="{9E029134-162C-442E-A062-F55ADB999C33}" destId="{BB272E9F-26C5-4655-93E5-F3616BF119CC}" srcOrd="16" destOrd="0" presId="urn:microsoft.com/office/officeart/2008/layout/PictureStrips"/>
    <dgm:cxn modelId="{4EAEBD1D-66FD-4175-8A40-0AAAEB596A37}" type="presParOf" srcId="{BB272E9F-26C5-4655-93E5-F3616BF119CC}" destId="{E0757731-3698-433B-8E7C-2EB749869931}" srcOrd="0" destOrd="0" presId="urn:microsoft.com/office/officeart/2008/layout/PictureStrips"/>
    <dgm:cxn modelId="{14660C0C-D1AE-48C4-AEDA-D7584126A07E}" type="presParOf" srcId="{BB272E9F-26C5-4655-93E5-F3616BF119CC}" destId="{139FD9EA-3509-4D4C-98D4-BC741BA871D8}" srcOrd="1" destOrd="0" presId="urn:microsoft.com/office/officeart/2008/layout/PictureStrips"/>
    <dgm:cxn modelId="{F0BC5BAB-9CF8-4839-96C4-B36CD985A45C}" type="presParOf" srcId="{9E029134-162C-442E-A062-F55ADB999C33}" destId="{979B97D2-0F97-437F-8686-ABD1B910F38F}" srcOrd="17" destOrd="0" presId="urn:microsoft.com/office/officeart/2008/layout/PictureStrips"/>
    <dgm:cxn modelId="{24FCEACB-E3F3-45C1-A153-A78063F8F65E}" type="presParOf" srcId="{9E029134-162C-442E-A062-F55ADB999C33}" destId="{0216C3D0-FCC6-4B0C-AA10-7E78E85A1DE2}" srcOrd="18" destOrd="0" presId="urn:microsoft.com/office/officeart/2008/layout/PictureStrips"/>
    <dgm:cxn modelId="{21DD99B9-C9BE-4CAF-9DF1-C04030DC641B}" type="presParOf" srcId="{0216C3D0-FCC6-4B0C-AA10-7E78E85A1DE2}" destId="{22C56DC3-2158-416C-A2CA-0A41276F6E72}" srcOrd="0" destOrd="0" presId="urn:microsoft.com/office/officeart/2008/layout/PictureStrips"/>
    <dgm:cxn modelId="{A88BA01C-45A6-4873-B60B-4B1B4F18185B}"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99D798-608C-4A1E-992E-FC683BBC9F8C}" type="doc">
      <dgm:prSet loTypeId="urn:microsoft.com/office/officeart/2005/8/layout/cycle8" loCatId="cycle" qsTypeId="urn:microsoft.com/office/officeart/2005/8/quickstyle/simple1" qsCatId="simple" csTypeId="urn:microsoft.com/office/officeart/2005/8/colors/colorful5" csCatId="colorful" phldr="1"/>
      <dgm:spPr/>
    </dgm:pt>
    <dgm:pt modelId="{A7D2208C-DA9C-41CC-9D84-78BEC7CB7706}">
      <dgm:prSet phldrT="[Text]"/>
      <dgm:spPr/>
      <dgm:t>
        <a:bodyPr/>
        <a:lstStyle/>
        <a:p>
          <a:r>
            <a:rPr lang="fr-BE" dirty="0" smtClean="0"/>
            <a:t>ICT architecture</a:t>
          </a:r>
        </a:p>
      </dgm:t>
    </dgm:pt>
    <dgm:pt modelId="{DF55EAEF-5295-4C26-B8CA-F90BDEC55998}" type="parTrans" cxnId="{225CEDB7-E6B4-4A5C-B431-A046CBCBA0C7}">
      <dgm:prSet/>
      <dgm:spPr/>
      <dgm:t>
        <a:bodyPr/>
        <a:lstStyle/>
        <a:p>
          <a:endParaRPr lang="en-US"/>
        </a:p>
      </dgm:t>
    </dgm:pt>
    <dgm:pt modelId="{585FBB05-0461-4B6B-8954-265B2442D657}" type="sibTrans" cxnId="{225CEDB7-E6B4-4A5C-B431-A046CBCBA0C7}">
      <dgm:prSet/>
      <dgm:spPr/>
      <dgm:t>
        <a:bodyPr/>
        <a:lstStyle/>
        <a:p>
          <a:endParaRPr lang="en-US"/>
        </a:p>
      </dgm:t>
    </dgm:pt>
    <dgm:pt modelId="{8C67543A-3F63-48FD-BB37-3F5D7BC8C02A}">
      <dgm:prSet phldrT="[Text]"/>
      <dgm:spPr/>
      <dgm:t>
        <a:bodyPr/>
        <a:lstStyle/>
        <a:p>
          <a:r>
            <a:rPr lang="fr-BE" dirty="0" err="1" smtClean="0"/>
            <a:t>Governance</a:t>
          </a:r>
          <a:r>
            <a:rPr lang="fr-BE" dirty="0" smtClean="0"/>
            <a:t> by </a:t>
          </a:r>
          <a:r>
            <a:rPr lang="fr-BE" dirty="0" err="1" smtClean="0"/>
            <a:t>stakeholders</a:t>
          </a:r>
          <a:endParaRPr lang="fr-BE" dirty="0" smtClean="0"/>
        </a:p>
      </dgm:t>
    </dgm:pt>
    <dgm:pt modelId="{1755F3ED-1D38-410D-AD44-6352AFF55EA3}" type="parTrans" cxnId="{1CE120C1-4498-4A49-ACCA-333B463277AD}">
      <dgm:prSet/>
      <dgm:spPr/>
      <dgm:t>
        <a:bodyPr/>
        <a:lstStyle/>
        <a:p>
          <a:endParaRPr lang="en-US"/>
        </a:p>
      </dgm:t>
    </dgm:pt>
    <dgm:pt modelId="{A8B1FFF5-F7A1-4B57-9897-7CA4E2026299}" type="sibTrans" cxnId="{1CE120C1-4498-4A49-ACCA-333B463277AD}">
      <dgm:prSet/>
      <dgm:spPr/>
      <dgm:t>
        <a:bodyPr/>
        <a:lstStyle/>
        <a:p>
          <a:endParaRPr lang="en-US"/>
        </a:p>
      </dgm:t>
    </dgm:pt>
    <dgm:pt modelId="{2783AC38-44CA-4BF0-B22D-AAE9C84C9514}">
      <dgm:prSet phldrT="[Text]"/>
      <dgm:spPr/>
      <dgm:t>
        <a:bodyPr/>
        <a:lstStyle/>
        <a:p>
          <a:r>
            <a:rPr lang="fr-BE" dirty="0" smtClean="0"/>
            <a:t>Agile </a:t>
          </a:r>
          <a:r>
            <a:rPr lang="fr-BE" dirty="0" err="1" smtClean="0"/>
            <a:t>delivery</a:t>
          </a:r>
          <a:endParaRPr lang="fr-BE" dirty="0" smtClean="0"/>
        </a:p>
      </dgm:t>
    </dgm:pt>
    <dgm:pt modelId="{A45237A1-A5D1-4FAD-B28A-C98937E6F105}" type="parTrans" cxnId="{64986712-05CA-4626-8700-D82ACFD77828}">
      <dgm:prSet/>
      <dgm:spPr/>
      <dgm:t>
        <a:bodyPr/>
        <a:lstStyle/>
        <a:p>
          <a:endParaRPr lang="en-US"/>
        </a:p>
      </dgm:t>
    </dgm:pt>
    <dgm:pt modelId="{CB0C60F5-7445-4368-A5D7-F4F2AB90F091}" type="sibTrans" cxnId="{64986712-05CA-4626-8700-D82ACFD77828}">
      <dgm:prSet/>
      <dgm:spPr/>
      <dgm:t>
        <a:bodyPr/>
        <a:lstStyle/>
        <a:p>
          <a:endParaRPr lang="en-US"/>
        </a:p>
      </dgm:t>
    </dgm:pt>
    <dgm:pt modelId="{E1ACBAC1-BA01-4301-A08C-ECFBDD8DBBFD}">
      <dgm:prSet phldrT="[Text]"/>
      <dgm:spPr/>
      <dgm:t>
        <a:bodyPr/>
        <a:lstStyle/>
        <a:p>
          <a:r>
            <a:rPr lang="en-US" dirty="0" smtClean="0"/>
            <a:t>End-to-end process </a:t>
          </a:r>
          <a:r>
            <a:rPr lang="en-US" dirty="0" err="1" smtClean="0"/>
            <a:t>optimisation</a:t>
          </a:r>
          <a:endParaRPr lang="en-US" dirty="0"/>
        </a:p>
      </dgm:t>
    </dgm:pt>
    <dgm:pt modelId="{015846C1-884A-4155-A461-F0CA6DC9BA4C}" type="parTrans" cxnId="{29A65370-4E4D-4FB0-8D77-35F194E57607}">
      <dgm:prSet/>
      <dgm:spPr/>
      <dgm:t>
        <a:bodyPr/>
        <a:lstStyle/>
        <a:p>
          <a:endParaRPr lang="en-US"/>
        </a:p>
      </dgm:t>
    </dgm:pt>
    <dgm:pt modelId="{2496AE65-0B09-4FB0-AA31-2E737C281C82}" type="sibTrans" cxnId="{29A65370-4E4D-4FB0-8D77-35F194E57607}">
      <dgm:prSet/>
      <dgm:spPr/>
      <dgm:t>
        <a:bodyPr/>
        <a:lstStyle/>
        <a:p>
          <a:endParaRPr lang="en-US"/>
        </a:p>
      </dgm:t>
    </dgm:pt>
    <dgm:pt modelId="{6C17845D-76DB-4684-8A1A-85997E5A9921}" type="pres">
      <dgm:prSet presAssocID="{0399D798-608C-4A1E-992E-FC683BBC9F8C}" presName="compositeShape" presStyleCnt="0">
        <dgm:presLayoutVars>
          <dgm:chMax val="7"/>
          <dgm:dir/>
          <dgm:resizeHandles val="exact"/>
        </dgm:presLayoutVars>
      </dgm:prSet>
      <dgm:spPr/>
    </dgm:pt>
    <dgm:pt modelId="{7D28ADEC-F697-4992-8D81-6C6EB93EE5A5}" type="pres">
      <dgm:prSet presAssocID="{0399D798-608C-4A1E-992E-FC683BBC9F8C}" presName="wedge1" presStyleLbl="node1" presStyleIdx="0" presStyleCnt="4"/>
      <dgm:spPr/>
      <dgm:t>
        <a:bodyPr/>
        <a:lstStyle/>
        <a:p>
          <a:endParaRPr lang="en-US"/>
        </a:p>
      </dgm:t>
    </dgm:pt>
    <dgm:pt modelId="{2E97FCD4-D959-429D-9D06-728E276D28D9}" type="pres">
      <dgm:prSet presAssocID="{0399D798-608C-4A1E-992E-FC683BBC9F8C}" presName="dummy1a" presStyleCnt="0"/>
      <dgm:spPr/>
    </dgm:pt>
    <dgm:pt modelId="{AFF7FD31-34A8-409C-B893-2722A4C9764A}" type="pres">
      <dgm:prSet presAssocID="{0399D798-608C-4A1E-992E-FC683BBC9F8C}" presName="dummy1b" presStyleCnt="0"/>
      <dgm:spPr/>
    </dgm:pt>
    <dgm:pt modelId="{139E7480-7289-4F20-9A56-468AE575EF9E}" type="pres">
      <dgm:prSet presAssocID="{0399D798-608C-4A1E-992E-FC683BBC9F8C}" presName="wedge1Tx" presStyleLbl="node1" presStyleIdx="0" presStyleCnt="4">
        <dgm:presLayoutVars>
          <dgm:chMax val="0"/>
          <dgm:chPref val="0"/>
          <dgm:bulletEnabled val="1"/>
        </dgm:presLayoutVars>
      </dgm:prSet>
      <dgm:spPr/>
      <dgm:t>
        <a:bodyPr/>
        <a:lstStyle/>
        <a:p>
          <a:endParaRPr lang="en-US"/>
        </a:p>
      </dgm:t>
    </dgm:pt>
    <dgm:pt modelId="{3FBBB867-0ECA-4026-9781-0AC8545F4EF0}" type="pres">
      <dgm:prSet presAssocID="{0399D798-608C-4A1E-992E-FC683BBC9F8C}" presName="wedge2" presStyleLbl="node1" presStyleIdx="1" presStyleCnt="4"/>
      <dgm:spPr/>
      <dgm:t>
        <a:bodyPr/>
        <a:lstStyle/>
        <a:p>
          <a:endParaRPr lang="en-US"/>
        </a:p>
      </dgm:t>
    </dgm:pt>
    <dgm:pt modelId="{A82187BD-9CB3-4ABF-B6F4-669FE2E39CC3}" type="pres">
      <dgm:prSet presAssocID="{0399D798-608C-4A1E-992E-FC683BBC9F8C}" presName="dummy2a" presStyleCnt="0"/>
      <dgm:spPr/>
    </dgm:pt>
    <dgm:pt modelId="{93958110-BD30-4078-971E-C143D884E4C2}" type="pres">
      <dgm:prSet presAssocID="{0399D798-608C-4A1E-992E-FC683BBC9F8C}" presName="dummy2b" presStyleCnt="0"/>
      <dgm:spPr/>
    </dgm:pt>
    <dgm:pt modelId="{467476F2-9C8F-4FFD-9368-D0099B015EF9}" type="pres">
      <dgm:prSet presAssocID="{0399D798-608C-4A1E-992E-FC683BBC9F8C}" presName="wedge2Tx" presStyleLbl="node1" presStyleIdx="1" presStyleCnt="4">
        <dgm:presLayoutVars>
          <dgm:chMax val="0"/>
          <dgm:chPref val="0"/>
          <dgm:bulletEnabled val="1"/>
        </dgm:presLayoutVars>
      </dgm:prSet>
      <dgm:spPr/>
      <dgm:t>
        <a:bodyPr/>
        <a:lstStyle/>
        <a:p>
          <a:endParaRPr lang="en-US"/>
        </a:p>
      </dgm:t>
    </dgm:pt>
    <dgm:pt modelId="{14E65460-0D52-43B6-AA71-5CE7713C80D0}" type="pres">
      <dgm:prSet presAssocID="{0399D798-608C-4A1E-992E-FC683BBC9F8C}" presName="wedge3" presStyleLbl="node1" presStyleIdx="2" presStyleCnt="4"/>
      <dgm:spPr/>
      <dgm:t>
        <a:bodyPr/>
        <a:lstStyle/>
        <a:p>
          <a:endParaRPr lang="en-US"/>
        </a:p>
      </dgm:t>
    </dgm:pt>
    <dgm:pt modelId="{FA57D539-6F8B-4BD8-A2EC-B5DADF3D3861}" type="pres">
      <dgm:prSet presAssocID="{0399D798-608C-4A1E-992E-FC683BBC9F8C}" presName="dummy3a" presStyleCnt="0"/>
      <dgm:spPr/>
    </dgm:pt>
    <dgm:pt modelId="{CA12130C-12B9-4A77-8D8F-AF3F0636796A}" type="pres">
      <dgm:prSet presAssocID="{0399D798-608C-4A1E-992E-FC683BBC9F8C}" presName="dummy3b" presStyleCnt="0"/>
      <dgm:spPr/>
    </dgm:pt>
    <dgm:pt modelId="{4C99E71B-421F-4865-A96E-CF5839A6BC60}" type="pres">
      <dgm:prSet presAssocID="{0399D798-608C-4A1E-992E-FC683BBC9F8C}" presName="wedge3Tx" presStyleLbl="node1" presStyleIdx="2" presStyleCnt="4">
        <dgm:presLayoutVars>
          <dgm:chMax val="0"/>
          <dgm:chPref val="0"/>
          <dgm:bulletEnabled val="1"/>
        </dgm:presLayoutVars>
      </dgm:prSet>
      <dgm:spPr/>
      <dgm:t>
        <a:bodyPr/>
        <a:lstStyle/>
        <a:p>
          <a:endParaRPr lang="en-US"/>
        </a:p>
      </dgm:t>
    </dgm:pt>
    <dgm:pt modelId="{5DD9A98A-AC9D-4829-9394-35A4672A3C08}" type="pres">
      <dgm:prSet presAssocID="{0399D798-608C-4A1E-992E-FC683BBC9F8C}" presName="wedge4" presStyleLbl="node1" presStyleIdx="3" presStyleCnt="4"/>
      <dgm:spPr/>
      <dgm:t>
        <a:bodyPr/>
        <a:lstStyle/>
        <a:p>
          <a:endParaRPr lang="en-US"/>
        </a:p>
      </dgm:t>
    </dgm:pt>
    <dgm:pt modelId="{7B78B1F7-6931-43FE-886D-E62380419214}" type="pres">
      <dgm:prSet presAssocID="{0399D798-608C-4A1E-992E-FC683BBC9F8C}" presName="dummy4a" presStyleCnt="0"/>
      <dgm:spPr/>
    </dgm:pt>
    <dgm:pt modelId="{AA09EADC-134B-45C3-986C-10B603D1A366}" type="pres">
      <dgm:prSet presAssocID="{0399D798-608C-4A1E-992E-FC683BBC9F8C}" presName="dummy4b" presStyleCnt="0"/>
      <dgm:spPr/>
    </dgm:pt>
    <dgm:pt modelId="{638B75D5-4F1E-4C56-ACA5-6040A8E8439F}" type="pres">
      <dgm:prSet presAssocID="{0399D798-608C-4A1E-992E-FC683BBC9F8C}" presName="wedge4Tx" presStyleLbl="node1" presStyleIdx="3" presStyleCnt="4">
        <dgm:presLayoutVars>
          <dgm:chMax val="0"/>
          <dgm:chPref val="0"/>
          <dgm:bulletEnabled val="1"/>
        </dgm:presLayoutVars>
      </dgm:prSet>
      <dgm:spPr/>
      <dgm:t>
        <a:bodyPr/>
        <a:lstStyle/>
        <a:p>
          <a:endParaRPr lang="en-US"/>
        </a:p>
      </dgm:t>
    </dgm:pt>
    <dgm:pt modelId="{ACB1B582-2BE9-435F-B80B-7CBAC4621421}" type="pres">
      <dgm:prSet presAssocID="{585FBB05-0461-4B6B-8954-265B2442D657}" presName="arrowWedge1" presStyleLbl="fgSibTrans2D1" presStyleIdx="0" presStyleCnt="4"/>
      <dgm:spPr/>
    </dgm:pt>
    <dgm:pt modelId="{3A014F49-A05D-4A90-98E4-732FA1E5830C}" type="pres">
      <dgm:prSet presAssocID="{CB0C60F5-7445-4368-A5D7-F4F2AB90F091}" presName="arrowWedge2" presStyleLbl="fgSibTrans2D1" presStyleIdx="1" presStyleCnt="4"/>
      <dgm:spPr/>
    </dgm:pt>
    <dgm:pt modelId="{ACDD2889-2A39-4B69-AB50-B29F6FC68D72}" type="pres">
      <dgm:prSet presAssocID="{2496AE65-0B09-4FB0-AA31-2E737C281C82}" presName="arrowWedge3" presStyleLbl="fgSibTrans2D1" presStyleIdx="2" presStyleCnt="4"/>
      <dgm:spPr/>
    </dgm:pt>
    <dgm:pt modelId="{81077F5E-BDD3-441A-AF8E-D65C3FF6EEAB}" type="pres">
      <dgm:prSet presAssocID="{A8B1FFF5-F7A1-4B57-9897-7CA4E2026299}" presName="arrowWedge4" presStyleLbl="fgSibTrans2D1" presStyleIdx="3" presStyleCnt="4"/>
      <dgm:spPr/>
    </dgm:pt>
  </dgm:ptLst>
  <dgm:cxnLst>
    <dgm:cxn modelId="{225CEDB7-E6B4-4A5C-B431-A046CBCBA0C7}" srcId="{0399D798-608C-4A1E-992E-FC683BBC9F8C}" destId="{A7D2208C-DA9C-41CC-9D84-78BEC7CB7706}" srcOrd="0" destOrd="0" parTransId="{DF55EAEF-5295-4C26-B8CA-F90BDEC55998}" sibTransId="{585FBB05-0461-4B6B-8954-265B2442D657}"/>
    <dgm:cxn modelId="{74CA51FC-35ED-4D86-8DCE-DEA442F7ED81}" type="presOf" srcId="{8C67543A-3F63-48FD-BB37-3F5D7BC8C02A}" destId="{638B75D5-4F1E-4C56-ACA5-6040A8E8439F}" srcOrd="1" destOrd="0" presId="urn:microsoft.com/office/officeart/2005/8/layout/cycle8"/>
    <dgm:cxn modelId="{F3ED8495-B3DF-456C-BBA8-14091A2A0E81}" type="presOf" srcId="{0399D798-608C-4A1E-992E-FC683BBC9F8C}" destId="{6C17845D-76DB-4684-8A1A-85997E5A9921}" srcOrd="0" destOrd="0" presId="urn:microsoft.com/office/officeart/2005/8/layout/cycle8"/>
    <dgm:cxn modelId="{8CFB2BFB-DDBA-4AB4-8B5A-B6CD488AB301}" type="presOf" srcId="{8C67543A-3F63-48FD-BB37-3F5D7BC8C02A}" destId="{5DD9A98A-AC9D-4829-9394-35A4672A3C08}" srcOrd="0" destOrd="0" presId="urn:microsoft.com/office/officeart/2005/8/layout/cycle8"/>
    <dgm:cxn modelId="{62528483-EEFF-4274-ACBF-977C400952BC}" type="presOf" srcId="{2783AC38-44CA-4BF0-B22D-AAE9C84C9514}" destId="{3FBBB867-0ECA-4026-9781-0AC8545F4EF0}" srcOrd="0" destOrd="0" presId="urn:microsoft.com/office/officeart/2005/8/layout/cycle8"/>
    <dgm:cxn modelId="{BCF82F46-0C29-4FFA-BD6C-1A729AC737CB}" type="presOf" srcId="{E1ACBAC1-BA01-4301-A08C-ECFBDD8DBBFD}" destId="{14E65460-0D52-43B6-AA71-5CE7713C80D0}" srcOrd="0" destOrd="0" presId="urn:microsoft.com/office/officeart/2005/8/layout/cycle8"/>
    <dgm:cxn modelId="{806FE298-4747-464C-AA1D-0178DA792735}" type="presOf" srcId="{2783AC38-44CA-4BF0-B22D-AAE9C84C9514}" destId="{467476F2-9C8F-4FFD-9368-D0099B015EF9}" srcOrd="1" destOrd="0" presId="urn:microsoft.com/office/officeart/2005/8/layout/cycle8"/>
    <dgm:cxn modelId="{7D14AC1B-8E28-40AC-BEBE-67150B20F27C}" type="presOf" srcId="{E1ACBAC1-BA01-4301-A08C-ECFBDD8DBBFD}" destId="{4C99E71B-421F-4865-A96E-CF5839A6BC60}" srcOrd="1" destOrd="0" presId="urn:microsoft.com/office/officeart/2005/8/layout/cycle8"/>
    <dgm:cxn modelId="{580CC2C2-A6E4-44CF-B1B7-5C3B78D91C2D}" type="presOf" srcId="{A7D2208C-DA9C-41CC-9D84-78BEC7CB7706}" destId="{7D28ADEC-F697-4992-8D81-6C6EB93EE5A5}" srcOrd="0" destOrd="0" presId="urn:microsoft.com/office/officeart/2005/8/layout/cycle8"/>
    <dgm:cxn modelId="{64986712-05CA-4626-8700-D82ACFD77828}" srcId="{0399D798-608C-4A1E-992E-FC683BBC9F8C}" destId="{2783AC38-44CA-4BF0-B22D-AAE9C84C9514}" srcOrd="1" destOrd="0" parTransId="{A45237A1-A5D1-4FAD-B28A-C98937E6F105}" sibTransId="{CB0C60F5-7445-4368-A5D7-F4F2AB90F091}"/>
    <dgm:cxn modelId="{47897F4E-DD2C-4810-802E-796D029C03C3}" type="presOf" srcId="{A7D2208C-DA9C-41CC-9D84-78BEC7CB7706}" destId="{139E7480-7289-4F20-9A56-468AE575EF9E}" srcOrd="1" destOrd="0" presId="urn:microsoft.com/office/officeart/2005/8/layout/cycle8"/>
    <dgm:cxn modelId="{29A65370-4E4D-4FB0-8D77-35F194E57607}" srcId="{0399D798-608C-4A1E-992E-FC683BBC9F8C}" destId="{E1ACBAC1-BA01-4301-A08C-ECFBDD8DBBFD}" srcOrd="2" destOrd="0" parTransId="{015846C1-884A-4155-A461-F0CA6DC9BA4C}" sibTransId="{2496AE65-0B09-4FB0-AA31-2E737C281C82}"/>
    <dgm:cxn modelId="{1CE120C1-4498-4A49-ACCA-333B463277AD}" srcId="{0399D798-608C-4A1E-992E-FC683BBC9F8C}" destId="{8C67543A-3F63-48FD-BB37-3F5D7BC8C02A}" srcOrd="3" destOrd="0" parTransId="{1755F3ED-1D38-410D-AD44-6352AFF55EA3}" sibTransId="{A8B1FFF5-F7A1-4B57-9897-7CA4E2026299}"/>
    <dgm:cxn modelId="{6631CE1F-2BEA-40D1-AFDA-90C0959F9AFB}" type="presParOf" srcId="{6C17845D-76DB-4684-8A1A-85997E5A9921}" destId="{7D28ADEC-F697-4992-8D81-6C6EB93EE5A5}" srcOrd="0" destOrd="0" presId="urn:microsoft.com/office/officeart/2005/8/layout/cycle8"/>
    <dgm:cxn modelId="{213C20BF-FB04-4727-BBBF-9B47954D4698}" type="presParOf" srcId="{6C17845D-76DB-4684-8A1A-85997E5A9921}" destId="{2E97FCD4-D959-429D-9D06-728E276D28D9}" srcOrd="1" destOrd="0" presId="urn:microsoft.com/office/officeart/2005/8/layout/cycle8"/>
    <dgm:cxn modelId="{196C96BB-66D1-484A-A84E-26411BEAC6A6}" type="presParOf" srcId="{6C17845D-76DB-4684-8A1A-85997E5A9921}" destId="{AFF7FD31-34A8-409C-B893-2722A4C9764A}" srcOrd="2" destOrd="0" presId="urn:microsoft.com/office/officeart/2005/8/layout/cycle8"/>
    <dgm:cxn modelId="{EDEE4AD3-FE36-410C-B6D4-78A721CF28FB}" type="presParOf" srcId="{6C17845D-76DB-4684-8A1A-85997E5A9921}" destId="{139E7480-7289-4F20-9A56-468AE575EF9E}" srcOrd="3" destOrd="0" presId="urn:microsoft.com/office/officeart/2005/8/layout/cycle8"/>
    <dgm:cxn modelId="{4B342B1F-B48A-485E-8A8C-A168B8E9468E}" type="presParOf" srcId="{6C17845D-76DB-4684-8A1A-85997E5A9921}" destId="{3FBBB867-0ECA-4026-9781-0AC8545F4EF0}" srcOrd="4" destOrd="0" presId="urn:microsoft.com/office/officeart/2005/8/layout/cycle8"/>
    <dgm:cxn modelId="{8062C9E8-7692-4138-ADAD-E7B611F1491F}" type="presParOf" srcId="{6C17845D-76DB-4684-8A1A-85997E5A9921}" destId="{A82187BD-9CB3-4ABF-B6F4-669FE2E39CC3}" srcOrd="5" destOrd="0" presId="urn:microsoft.com/office/officeart/2005/8/layout/cycle8"/>
    <dgm:cxn modelId="{CBAC15A2-BCEF-4316-98D4-EDC6F96E5CCB}" type="presParOf" srcId="{6C17845D-76DB-4684-8A1A-85997E5A9921}" destId="{93958110-BD30-4078-971E-C143D884E4C2}" srcOrd="6" destOrd="0" presId="urn:microsoft.com/office/officeart/2005/8/layout/cycle8"/>
    <dgm:cxn modelId="{D7AD58B4-F63A-437D-8E0B-75399A0A8969}" type="presParOf" srcId="{6C17845D-76DB-4684-8A1A-85997E5A9921}" destId="{467476F2-9C8F-4FFD-9368-D0099B015EF9}" srcOrd="7" destOrd="0" presId="urn:microsoft.com/office/officeart/2005/8/layout/cycle8"/>
    <dgm:cxn modelId="{D52F8FD3-C250-4607-85F1-8128DF470DA6}" type="presParOf" srcId="{6C17845D-76DB-4684-8A1A-85997E5A9921}" destId="{14E65460-0D52-43B6-AA71-5CE7713C80D0}" srcOrd="8" destOrd="0" presId="urn:microsoft.com/office/officeart/2005/8/layout/cycle8"/>
    <dgm:cxn modelId="{E1235172-E143-42EE-A74B-79FCE580C0E1}" type="presParOf" srcId="{6C17845D-76DB-4684-8A1A-85997E5A9921}" destId="{FA57D539-6F8B-4BD8-A2EC-B5DADF3D3861}" srcOrd="9" destOrd="0" presId="urn:microsoft.com/office/officeart/2005/8/layout/cycle8"/>
    <dgm:cxn modelId="{01F825DE-E864-4F18-8BB0-E26C9341C0B5}" type="presParOf" srcId="{6C17845D-76DB-4684-8A1A-85997E5A9921}" destId="{CA12130C-12B9-4A77-8D8F-AF3F0636796A}" srcOrd="10" destOrd="0" presId="urn:microsoft.com/office/officeart/2005/8/layout/cycle8"/>
    <dgm:cxn modelId="{D97EC150-8158-4BDD-9FC2-CB24FE57D80A}" type="presParOf" srcId="{6C17845D-76DB-4684-8A1A-85997E5A9921}" destId="{4C99E71B-421F-4865-A96E-CF5839A6BC60}" srcOrd="11" destOrd="0" presId="urn:microsoft.com/office/officeart/2005/8/layout/cycle8"/>
    <dgm:cxn modelId="{257E5AA0-62E2-4DD5-89A5-754545D9EE2E}" type="presParOf" srcId="{6C17845D-76DB-4684-8A1A-85997E5A9921}" destId="{5DD9A98A-AC9D-4829-9394-35A4672A3C08}" srcOrd="12" destOrd="0" presId="urn:microsoft.com/office/officeart/2005/8/layout/cycle8"/>
    <dgm:cxn modelId="{75441931-2171-4BA8-8C18-39CCE36A111E}" type="presParOf" srcId="{6C17845D-76DB-4684-8A1A-85997E5A9921}" destId="{7B78B1F7-6931-43FE-886D-E62380419214}" srcOrd="13" destOrd="0" presId="urn:microsoft.com/office/officeart/2005/8/layout/cycle8"/>
    <dgm:cxn modelId="{C39F0C88-8CE1-45FA-9DC8-60291811C28A}" type="presParOf" srcId="{6C17845D-76DB-4684-8A1A-85997E5A9921}" destId="{AA09EADC-134B-45C3-986C-10B603D1A366}" srcOrd="14" destOrd="0" presId="urn:microsoft.com/office/officeart/2005/8/layout/cycle8"/>
    <dgm:cxn modelId="{C4EC8BED-16B5-4403-967B-1BBC4D81C55A}" type="presParOf" srcId="{6C17845D-76DB-4684-8A1A-85997E5A9921}" destId="{638B75D5-4F1E-4C56-ACA5-6040A8E8439F}" srcOrd="15" destOrd="0" presId="urn:microsoft.com/office/officeart/2005/8/layout/cycle8"/>
    <dgm:cxn modelId="{16BC9DBC-BCF8-40CF-8AB7-7D9EA399C9A7}" type="presParOf" srcId="{6C17845D-76DB-4684-8A1A-85997E5A9921}" destId="{ACB1B582-2BE9-435F-B80B-7CBAC4621421}" srcOrd="16" destOrd="0" presId="urn:microsoft.com/office/officeart/2005/8/layout/cycle8"/>
    <dgm:cxn modelId="{80856543-594C-4516-9A03-04198CFC80A5}" type="presParOf" srcId="{6C17845D-76DB-4684-8A1A-85997E5A9921}" destId="{3A014F49-A05D-4A90-98E4-732FA1E5830C}" srcOrd="17" destOrd="0" presId="urn:microsoft.com/office/officeart/2005/8/layout/cycle8"/>
    <dgm:cxn modelId="{787A0BC7-A263-4C41-8383-63918238D3B3}" type="presParOf" srcId="{6C17845D-76DB-4684-8A1A-85997E5A9921}" destId="{ACDD2889-2A39-4B69-AB50-B29F6FC68D72}" srcOrd="18" destOrd="0" presId="urn:microsoft.com/office/officeart/2005/8/layout/cycle8"/>
    <dgm:cxn modelId="{D18655F6-DF7B-4C76-9727-52CF669CDBCE}" type="presParOf" srcId="{6C17845D-76DB-4684-8A1A-85997E5A9921}" destId="{81077F5E-BDD3-441A-AF8E-D65C3FF6EEA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fr-BE" sz="1600" kern="1200" dirty="0" err="1" smtClean="0"/>
            <a:t>Authentication</a:t>
          </a:r>
          <a:r>
            <a:rPr lang="fr-BE" sz="1600" kern="1200" dirty="0" smtClean="0"/>
            <a:t> of the </a:t>
          </a:r>
          <a:r>
            <a:rPr lang="fr-BE" sz="1600" kern="1200" dirty="0" err="1" smtClean="0"/>
            <a:t>patient’s</a:t>
          </a:r>
          <a:r>
            <a:rPr lang="fr-BE" sz="1600" kern="1200" dirty="0" smtClean="0"/>
            <a:t> </a:t>
          </a:r>
          <a:r>
            <a:rPr lang="fr-BE" sz="1600" kern="1200" dirty="0" err="1" smtClean="0"/>
            <a:t>identity</a:t>
          </a:r>
          <a:endParaRPr lang="en-US" sz="1600" kern="1200" dirty="0"/>
        </a:p>
        <a:p>
          <a:pPr marL="171450" lvl="1" indent="-171450" algn="l" defTabSz="711200" rtl="0">
            <a:lnSpc>
              <a:spcPct val="90000"/>
            </a:lnSpc>
            <a:spcBef>
              <a:spcPct val="0"/>
            </a:spcBef>
            <a:spcAft>
              <a:spcPct val="15000"/>
            </a:spcAft>
            <a:buChar char="••"/>
          </a:pPr>
          <a:r>
            <a:rPr lang="fr-BE" sz="1600" b="0" kern="1200" dirty="0" err="1" smtClean="0"/>
            <a:t>Verification</a:t>
          </a:r>
          <a:r>
            <a:rPr lang="fr-BE" sz="1600" b="0" kern="1200" dirty="0" smtClean="0"/>
            <a:t> of </a:t>
          </a:r>
          <a:r>
            <a:rPr lang="fr-BE" sz="1600" b="0" kern="1200" dirty="0" err="1" smtClean="0"/>
            <a:t>insurability</a:t>
          </a:r>
          <a:endParaRPr lang="en-US" sz="1600" kern="1200" dirty="0"/>
        </a:p>
        <a:p>
          <a:pPr marL="171450" lvl="1" indent="-171450" algn="l" defTabSz="711200" rtl="0">
            <a:lnSpc>
              <a:spcPct val="90000"/>
            </a:lnSpc>
            <a:spcBef>
              <a:spcPct val="0"/>
            </a:spcBef>
            <a:spcAft>
              <a:spcPct val="15000"/>
            </a:spcAft>
            <a:buChar char="••"/>
          </a:pPr>
          <a:r>
            <a:rPr lang="fr-BE" sz="1600" kern="1200" dirty="0" smtClean="0"/>
            <a:t>GMF ?</a:t>
          </a:r>
          <a:endParaRPr lang="en-US" sz="16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0" kern="1200" dirty="0" smtClean="0"/>
            <a:t>Patient's </a:t>
          </a:r>
          <a:r>
            <a:rPr lang="en-US" sz="2400" b="0" kern="1200" dirty="0" err="1" smtClean="0"/>
            <a:t>eID</a:t>
          </a:r>
          <a:endParaRPr lang="en-US"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Coordination of partially electronic processes</a:t>
          </a:r>
          <a:endParaRPr lang="en-GB" sz="13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Portal </a:t>
          </a:r>
          <a:endParaRPr lang="en-GB" sz="13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Integrated management of users and access</a:t>
          </a:r>
          <a:endParaRPr lang="en-GB" sz="13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Log management</a:t>
          </a:r>
          <a:endParaRPr lang="en-GB" sz="13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End-to-end encryption system</a:t>
          </a:r>
          <a:endParaRPr lang="en-GB" sz="13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dirty="0" err="1">
              <a:solidFill>
                <a:srgbClr val="3E6E5A"/>
              </a:solidFill>
            </a:rPr>
            <a:t>eHealth</a:t>
          </a:r>
          <a:r>
            <a:rPr sz="1300" kern="1200" dirty="0" err="1"/>
            <a:t>Box</a:t>
          </a:r>
          <a:endParaRPr lang="en-GB" sz="13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Timestamping</a:t>
          </a:r>
          <a:endParaRPr lang="en-GB" sz="13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Coding and anonymisation</a:t>
          </a:r>
          <a:endParaRPr lang="en-GB" sz="13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Consultation of the National Registry and the Banque Carrefour registries</a:t>
          </a:r>
          <a:endParaRPr lang="en-GB" sz="13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Reference directory (Metahub)</a:t>
          </a:r>
          <a:endParaRPr lang="en-GB" sz="13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8ADEC-F697-4992-8D81-6C6EB93EE5A5}">
      <dsp:nvSpPr>
        <dsp:cNvPr id="0" name=""/>
        <dsp:cNvSpPr/>
      </dsp:nvSpPr>
      <dsp:spPr>
        <a:xfrm>
          <a:off x="2117306" y="303381"/>
          <a:ext cx="4096512" cy="4096512"/>
        </a:xfrm>
        <a:prstGeom prst="pie">
          <a:avLst>
            <a:gd name="adj1" fmla="val 16200000"/>
            <a:gd name="adj2" fmla="val 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ICT architecture</a:t>
          </a:r>
        </a:p>
      </dsp:txBody>
      <dsp:txXfrm>
        <a:off x="4291872" y="1152432"/>
        <a:ext cx="1511808" cy="1121664"/>
      </dsp:txXfrm>
    </dsp:sp>
    <dsp:sp modelId="{3FBBB867-0ECA-4026-9781-0AC8545F4EF0}">
      <dsp:nvSpPr>
        <dsp:cNvPr id="0" name=""/>
        <dsp:cNvSpPr/>
      </dsp:nvSpPr>
      <dsp:spPr>
        <a:xfrm>
          <a:off x="2117306" y="440906"/>
          <a:ext cx="4096512" cy="4096512"/>
        </a:xfrm>
        <a:prstGeom prst="pie">
          <a:avLst>
            <a:gd name="adj1" fmla="val 0"/>
            <a:gd name="adj2" fmla="val 5400000"/>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Agile </a:t>
          </a:r>
          <a:r>
            <a:rPr lang="fr-BE" sz="2000" kern="1200" dirty="0" err="1" smtClean="0"/>
            <a:t>delivery</a:t>
          </a:r>
          <a:endParaRPr lang="fr-BE" sz="2000" kern="1200" dirty="0" smtClean="0"/>
        </a:p>
      </dsp:txBody>
      <dsp:txXfrm>
        <a:off x="4291872" y="2566704"/>
        <a:ext cx="1511808" cy="1121664"/>
      </dsp:txXfrm>
    </dsp:sp>
    <dsp:sp modelId="{14E65460-0D52-43B6-AA71-5CE7713C80D0}">
      <dsp:nvSpPr>
        <dsp:cNvPr id="0" name=""/>
        <dsp:cNvSpPr/>
      </dsp:nvSpPr>
      <dsp:spPr>
        <a:xfrm>
          <a:off x="1979781" y="440906"/>
          <a:ext cx="4096512" cy="4096512"/>
        </a:xfrm>
        <a:prstGeom prst="pie">
          <a:avLst>
            <a:gd name="adj1" fmla="val 5400000"/>
            <a:gd name="adj2" fmla="val 10800000"/>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End-to-end process </a:t>
          </a:r>
          <a:r>
            <a:rPr lang="en-US" sz="2000" kern="1200" dirty="0" err="1" smtClean="0"/>
            <a:t>optimisation</a:t>
          </a:r>
          <a:endParaRPr lang="en-US" sz="2000" kern="1200" dirty="0"/>
        </a:p>
      </dsp:txBody>
      <dsp:txXfrm>
        <a:off x="2389919" y="2566704"/>
        <a:ext cx="1511808" cy="1121664"/>
      </dsp:txXfrm>
    </dsp:sp>
    <dsp:sp modelId="{5DD9A98A-AC9D-4829-9394-35A4672A3C08}">
      <dsp:nvSpPr>
        <dsp:cNvPr id="0" name=""/>
        <dsp:cNvSpPr/>
      </dsp:nvSpPr>
      <dsp:spPr>
        <a:xfrm>
          <a:off x="1979781" y="303381"/>
          <a:ext cx="4096512" cy="4096512"/>
        </a:xfrm>
        <a:prstGeom prst="pie">
          <a:avLst>
            <a:gd name="adj1" fmla="val 10800000"/>
            <a:gd name="adj2" fmla="val 16200000"/>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err="1" smtClean="0"/>
            <a:t>Governance</a:t>
          </a:r>
          <a:r>
            <a:rPr lang="fr-BE" sz="2000" kern="1200" dirty="0" smtClean="0"/>
            <a:t> by </a:t>
          </a:r>
          <a:r>
            <a:rPr lang="fr-BE" sz="2000" kern="1200" dirty="0" err="1" smtClean="0"/>
            <a:t>stakeholders</a:t>
          </a:r>
          <a:endParaRPr lang="fr-BE" sz="2000" kern="1200" dirty="0" smtClean="0"/>
        </a:p>
      </dsp:txBody>
      <dsp:txXfrm>
        <a:off x="2389919" y="1152432"/>
        <a:ext cx="1511808" cy="1121664"/>
      </dsp:txXfrm>
    </dsp:sp>
    <dsp:sp modelId="{ACB1B582-2BE9-435F-B80B-7CBAC4621421}">
      <dsp:nvSpPr>
        <dsp:cNvPr id="0" name=""/>
        <dsp:cNvSpPr/>
      </dsp:nvSpPr>
      <dsp:spPr>
        <a:xfrm>
          <a:off x="1863713" y="49787"/>
          <a:ext cx="4603699" cy="4603699"/>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014F49-A05D-4A90-98E4-732FA1E5830C}">
      <dsp:nvSpPr>
        <dsp:cNvPr id="0" name=""/>
        <dsp:cNvSpPr/>
      </dsp:nvSpPr>
      <dsp:spPr>
        <a:xfrm>
          <a:off x="1863713" y="187313"/>
          <a:ext cx="4603699" cy="4603699"/>
        </a:xfrm>
        <a:prstGeom prst="circularArrow">
          <a:avLst>
            <a:gd name="adj1" fmla="val 5085"/>
            <a:gd name="adj2" fmla="val 327528"/>
            <a:gd name="adj3" fmla="val 5072472"/>
            <a:gd name="adj4" fmla="val 0"/>
            <a:gd name="adj5" fmla="val 5932"/>
          </a:avLst>
        </a:prstGeom>
        <a:solidFill>
          <a:schemeClr val="accent5">
            <a:hueOff val="-4132458"/>
            <a:satOff val="6183"/>
            <a:lumOff val="-69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DD2889-2A39-4B69-AB50-B29F6FC68D72}">
      <dsp:nvSpPr>
        <dsp:cNvPr id="0" name=""/>
        <dsp:cNvSpPr/>
      </dsp:nvSpPr>
      <dsp:spPr>
        <a:xfrm>
          <a:off x="1726187" y="187313"/>
          <a:ext cx="4603699" cy="4603699"/>
        </a:xfrm>
        <a:prstGeom prst="circularArrow">
          <a:avLst>
            <a:gd name="adj1" fmla="val 5085"/>
            <a:gd name="adj2" fmla="val 327528"/>
            <a:gd name="adj3" fmla="val 10472472"/>
            <a:gd name="adj4" fmla="val 5400000"/>
            <a:gd name="adj5" fmla="val 5932"/>
          </a:avLst>
        </a:prstGeom>
        <a:solidFill>
          <a:schemeClr val="accent5">
            <a:hueOff val="-8264916"/>
            <a:satOff val="12367"/>
            <a:lumOff val="-138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77F5E-BDD3-441A-AF8E-D65C3FF6EEAB}">
      <dsp:nvSpPr>
        <dsp:cNvPr id="0" name=""/>
        <dsp:cNvSpPr/>
      </dsp:nvSpPr>
      <dsp:spPr>
        <a:xfrm>
          <a:off x="1726187" y="49787"/>
          <a:ext cx="4603699" cy="4603699"/>
        </a:xfrm>
        <a:prstGeom prst="circularArrow">
          <a:avLst>
            <a:gd name="adj1" fmla="val 5085"/>
            <a:gd name="adj2" fmla="val 327528"/>
            <a:gd name="adj3" fmla="val 15872472"/>
            <a:gd name="adj4" fmla="val 10800000"/>
            <a:gd name="adj5" fmla="val 5932"/>
          </a:avLst>
        </a:prstGeom>
        <a:solidFill>
          <a:schemeClr val="accent5">
            <a:hueOff val="-12397374"/>
            <a:satOff val="18550"/>
            <a:lumOff val="-2078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37FEA-DD86-49BC-A128-8FFD9912F67D}" type="datetimeFigureOut">
              <a:rPr lang="en-US" smtClean="0"/>
              <a:t>11/25/2014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60D27-CC5E-40A4-8601-A76B05B48CA1}" type="slidenum">
              <a:rPr lang="en-US" smtClean="0"/>
              <a:t>‹#›</a:t>
            </a:fld>
            <a:endParaRPr lang="en-US"/>
          </a:p>
        </p:txBody>
      </p:sp>
    </p:spTree>
    <p:extLst>
      <p:ext uri="{BB962C8B-B14F-4D97-AF65-F5344CB8AC3E}">
        <p14:creationId xmlns:p14="http://schemas.microsoft.com/office/powerpoint/2010/main" val="142001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en-GB"/>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16</a:t>
            </a:fld>
            <a:endParaRPr lang="en-GB"/>
          </a:p>
        </p:txBody>
      </p:sp>
    </p:spTree>
    <p:extLst>
      <p:ext uri="{BB962C8B-B14F-4D97-AF65-F5344CB8AC3E}">
        <p14:creationId xmlns:p14="http://schemas.microsoft.com/office/powerpoint/2010/main" val="243013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17</a:t>
            </a:fld>
            <a:endParaRPr lang="en-GB"/>
          </a:p>
        </p:txBody>
      </p:sp>
    </p:spTree>
    <p:extLst>
      <p:ext uri="{BB962C8B-B14F-4D97-AF65-F5344CB8AC3E}">
        <p14:creationId xmlns:p14="http://schemas.microsoft.com/office/powerpoint/2010/main" val="286690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buSzPct val="100000"/>
              <a:defRPr/>
            </a:pPr>
            <a:fld id="{0E8F2A2E-5436-40C8-ADDA-031D85407CD4}" type="slidenum">
              <a:rPr lang="en-US" smtClean="0">
                <a:solidFill>
                  <a:srgbClr val="000000"/>
                </a:solidFill>
                <a:cs typeface="Arial" charset="0"/>
              </a:rPr>
              <a:pPr eaLnBrk="0" fontAlgn="base" hangingPunct="0">
                <a:spcBef>
                  <a:spcPct val="0"/>
                </a:spcBef>
                <a:spcAft>
                  <a:spcPct val="0"/>
                </a:spcAft>
                <a:buSzPct val="100000"/>
                <a:defRPr/>
              </a:pPr>
              <a:t>18</a:t>
            </a:fld>
            <a:endParaRPr lang="en-US" smtClean="0">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en-GB"/>
          </a:p>
        </p:txBody>
      </p:sp>
    </p:spTree>
    <p:extLst>
      <p:ext uri="{BB962C8B-B14F-4D97-AF65-F5344CB8AC3E}">
        <p14:creationId xmlns:p14="http://schemas.microsoft.com/office/powerpoint/2010/main" val="4077114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xfrm>
            <a:off x="684213" y="4341813"/>
            <a:ext cx="5489575"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23</a:t>
            </a:fld>
            <a:endParaRPr lang="en-GB"/>
          </a:p>
        </p:txBody>
      </p:sp>
    </p:spTree>
    <p:extLst>
      <p:ext uri="{BB962C8B-B14F-4D97-AF65-F5344CB8AC3E}">
        <p14:creationId xmlns:p14="http://schemas.microsoft.com/office/powerpoint/2010/main" val="184400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24</a:t>
            </a:fld>
            <a:endParaRPr lang="en-GB"/>
          </a:p>
        </p:txBody>
      </p:sp>
    </p:spTree>
    <p:extLst>
      <p:ext uri="{BB962C8B-B14F-4D97-AF65-F5344CB8AC3E}">
        <p14:creationId xmlns:p14="http://schemas.microsoft.com/office/powerpoint/2010/main" val="2561201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25</a:t>
            </a:fld>
            <a:endParaRPr lang="en-GB"/>
          </a:p>
        </p:txBody>
      </p:sp>
    </p:spTree>
    <p:extLst>
      <p:ext uri="{BB962C8B-B14F-4D97-AF65-F5344CB8AC3E}">
        <p14:creationId xmlns:p14="http://schemas.microsoft.com/office/powerpoint/2010/main" val="1392652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en-GB"/>
          </a:p>
        </p:txBody>
      </p:sp>
    </p:spTree>
    <p:extLst>
      <p:ext uri="{BB962C8B-B14F-4D97-AF65-F5344CB8AC3E}">
        <p14:creationId xmlns:p14="http://schemas.microsoft.com/office/powerpoint/2010/main" val="55341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buSzPct val="100000"/>
              <a:defRPr/>
            </a:pPr>
            <a:fld id="{ED467884-C9E7-40C7-894F-0D65A70FD282}" type="slidenum">
              <a:rPr lang="en-US" smtClean="0">
                <a:solidFill>
                  <a:srgbClr val="000000"/>
                </a:solidFill>
                <a:cs typeface="Arial" charset="0"/>
              </a:rPr>
              <a:pPr eaLnBrk="0" fontAlgn="base" hangingPunct="0">
                <a:spcBef>
                  <a:spcPct val="0"/>
                </a:spcBef>
                <a:spcAft>
                  <a:spcPct val="0"/>
                </a:spcAft>
                <a:buSzPct val="100000"/>
                <a:defRPr/>
              </a:pPr>
              <a:t>8</a:t>
            </a:fld>
            <a:endParaRPr lang="en-US" smtClean="0">
              <a:solidFill>
                <a:srgbClr val="000000"/>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43000"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xfrm>
            <a:off x="914400" y="4341813"/>
            <a:ext cx="50292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3000"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xfrm>
            <a:off x="914400" y="4341813"/>
            <a:ext cx="50292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55</a:t>
            </a:fld>
            <a:endParaRPr lang="en-GB"/>
          </a:p>
        </p:txBody>
      </p:sp>
    </p:spTree>
    <p:extLst>
      <p:ext uri="{BB962C8B-B14F-4D97-AF65-F5344CB8AC3E}">
        <p14:creationId xmlns:p14="http://schemas.microsoft.com/office/powerpoint/2010/main" val="323640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buSzPct val="100000"/>
              <a:defRPr/>
            </a:pPr>
            <a:fld id="{BEE616FA-B021-4E4F-B7D3-8BE4CB821259}" type="slidenum">
              <a:rPr lang="en-US" smtClean="0">
                <a:solidFill>
                  <a:srgbClr val="000000"/>
                </a:solidFill>
                <a:cs typeface="Arial" charset="0"/>
              </a:rPr>
              <a:pPr eaLnBrk="0" fontAlgn="base" hangingPunct="0">
                <a:spcBef>
                  <a:spcPct val="0"/>
                </a:spcBef>
                <a:spcAft>
                  <a:spcPct val="0"/>
                </a:spcAft>
                <a:buSzPct val="100000"/>
                <a:defRPr/>
              </a:pPr>
              <a:t>9</a:t>
            </a:fld>
            <a:endParaRPr lang="en-US" smtClean="0">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10</a:t>
            </a:fld>
            <a:endParaRPr lang="en-GB"/>
          </a:p>
        </p:txBody>
      </p:sp>
    </p:spTree>
    <p:extLst>
      <p:ext uri="{BB962C8B-B14F-4D97-AF65-F5344CB8AC3E}">
        <p14:creationId xmlns:p14="http://schemas.microsoft.com/office/powerpoint/2010/main" val="48129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en-GB"/>
          </a:p>
        </p:txBody>
      </p:sp>
    </p:spTree>
    <p:extLst>
      <p:ext uri="{BB962C8B-B14F-4D97-AF65-F5344CB8AC3E}">
        <p14:creationId xmlns:p14="http://schemas.microsoft.com/office/powerpoint/2010/main" val="94635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12</a:t>
            </a:fld>
            <a:endParaRPr lang="en-GB"/>
          </a:p>
        </p:txBody>
      </p:sp>
    </p:spTree>
    <p:extLst>
      <p:ext uri="{BB962C8B-B14F-4D97-AF65-F5344CB8AC3E}">
        <p14:creationId xmlns:p14="http://schemas.microsoft.com/office/powerpoint/2010/main" val="357432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13</a:t>
            </a:fld>
            <a:endParaRPr lang="en-GB"/>
          </a:p>
        </p:txBody>
      </p:sp>
    </p:spTree>
    <p:extLst>
      <p:ext uri="{BB962C8B-B14F-4D97-AF65-F5344CB8AC3E}">
        <p14:creationId xmlns:p14="http://schemas.microsoft.com/office/powerpoint/2010/main" val="164506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14</a:t>
            </a:fld>
            <a:endParaRPr lang="en-GB"/>
          </a:p>
        </p:txBody>
      </p:sp>
    </p:spTree>
    <p:extLst>
      <p:ext uri="{BB962C8B-B14F-4D97-AF65-F5344CB8AC3E}">
        <p14:creationId xmlns:p14="http://schemas.microsoft.com/office/powerpoint/2010/main" val="232528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en-GB"/>
          </a:p>
        </p:txBody>
      </p:sp>
    </p:spTree>
    <p:extLst>
      <p:ext uri="{BB962C8B-B14F-4D97-AF65-F5344CB8AC3E}">
        <p14:creationId xmlns:p14="http://schemas.microsoft.com/office/powerpoint/2010/main" val="425454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25/11/2014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25/11/2014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25/11/2014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25/11/2014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25/11/2014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25/11/2014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25/11/2014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42A18-EC12-4F37-9DE3-9352234277D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25/11/2014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25/11/2014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25/11/2014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25/11/2014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25/11/2014</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C242A18-EC12-4F37-9DE3-9352234277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5.pn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gif"/><Relationship Id="rId12"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6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 Id="rId1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9.png"/><Relationship Id="rId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4000" b="1" cap="none" dirty="0">
                <a:solidFill>
                  <a:srgbClr val="3E6E5A"/>
                </a:solidFill>
              </a:rPr>
              <a:t>eHealth Platform:</a:t>
            </a:r>
            <a:r>
              <a:rPr lang="fr-BE" sz="4000" b="1" cap="none" dirty="0">
                <a:solidFill>
                  <a:srgbClr val="C00000"/>
                </a:solidFill>
              </a:rPr>
              <a:t> Progress and Prospects</a:t>
            </a:r>
            <a:endParaRPr lang="en-GB"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en-US" sz="1600" dirty="0"/>
                <a:t>frank.robben@</a:t>
              </a:r>
              <a:r>
                <a:rPr lang="en-US" sz="1600" dirty="0">
                  <a:solidFill>
                    <a:srgbClr val="3E6E5A"/>
                  </a:solidFill>
                </a:rPr>
                <a:t>ehealth</a:t>
              </a:r>
              <a:r>
                <a:rPr lang="en-US" sz="1600" dirty="0"/>
                <a:t>.fgov.be </a:t>
              </a:r>
            </a:p>
            <a:p>
              <a:endParaRPr lang="en-GB" sz="1600" dirty="0" smtClean="0">
                <a:sym typeface="Arial" pitchFamily="34" charset="0"/>
              </a:endParaRPr>
            </a:p>
            <a:p>
              <a:r>
                <a:rPr lang="fr-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en-US" sz="1600" dirty="0">
                  <a:sym typeface="Arial" pitchFamily="34" charset="0"/>
                </a:rPr>
                <a:t>https://www.</a:t>
              </a:r>
              <a:r>
                <a:rPr lang="en-US" sz="1600" dirty="0">
                  <a:solidFill>
                    <a:srgbClr val="3E6E5A"/>
                  </a:solidFill>
                  <a:sym typeface="Arial" pitchFamily="34" charset="0"/>
                </a:rPr>
                <a:t>ehealth</a:t>
              </a:r>
              <a:r>
                <a:rPr lang="en-US" sz="1600" dirty="0">
                  <a:sym typeface="Arial" pitchFamily="34" charset="0"/>
                </a:rPr>
                <a:t>.fgov.be</a:t>
              </a:r>
              <a:endParaRPr lang="en-GB" sz="1600" dirty="0">
                <a:sym typeface="Arial" pitchFamily="34" charset="0"/>
              </a:endParaRPr>
            </a:p>
            <a:p>
              <a:r>
                <a:rPr lang="en-US" sz="1600" dirty="0">
                  <a:sym typeface="Arial" pitchFamily="34" charset="0"/>
                </a:rPr>
                <a:t>http://www.ksz.fgov.be</a:t>
              </a:r>
            </a:p>
            <a:p>
              <a:r>
                <a:rPr lang="en-US" sz="1600" dirty="0">
                  <a:sym typeface="Arial" pitchFamily="34" charset="0"/>
                </a:rPr>
                <a:t>http://www.frankrobben.be</a:t>
              </a:r>
              <a:endParaRPr lang="en-GB" sz="1600" dirty="0"/>
            </a:p>
          </p:txBody>
        </p:sp>
      </p:grpSp>
      <p:sp>
        <p:nvSpPr>
          <p:cNvPr id="3" name="Date Placeholder 2"/>
          <p:cNvSpPr>
            <a:spLocks noGrp="1"/>
          </p:cNvSpPr>
          <p:nvPr>
            <p:ph type="dt" sz="half" idx="10"/>
          </p:nvPr>
        </p:nvSpPr>
        <p:spPr/>
        <p:txBody>
          <a:bodyPr/>
          <a:lstStyle/>
          <a:p>
            <a:r>
              <a:rPr lang="en-US" dirty="0" smtClean="0"/>
              <a:t>25/11/2014</a:t>
            </a:r>
            <a:endParaRPr lang="en-US" dirty="0"/>
          </a:p>
        </p:txBody>
      </p:sp>
      <p:sp>
        <p:nvSpPr>
          <p:cNvPr id="4" name="Slide Number Placeholder 3"/>
          <p:cNvSpPr>
            <a:spLocks noGrp="1"/>
          </p:cNvSpPr>
          <p:nvPr>
            <p:ph type="sldNum" sz="quarter" idx="12"/>
          </p:nvPr>
        </p:nvSpPr>
        <p:spPr/>
        <p:txBody>
          <a:bodyPr/>
          <a:lstStyle/>
          <a:p>
            <a:fld id="{4C242A18-EC12-4F37-9DE3-9352234277DF}" type="slidenum">
              <a:rPr lang="en-US" smtClean="0"/>
              <a:t>1</a:t>
            </a:fld>
            <a:endParaRPr lang="en-US"/>
          </a:p>
        </p:txBody>
      </p:sp>
    </p:spTree>
    <p:extLst>
      <p:ext uri="{BB962C8B-B14F-4D97-AF65-F5344CB8AC3E}">
        <p14:creationId xmlns:p14="http://schemas.microsoft.com/office/powerpoint/2010/main" val="693364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10 basic services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258922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25/11/2014</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t>10</a:t>
            </a:fld>
            <a:endParaRPr lang="en-GB"/>
          </a:p>
        </p:txBody>
      </p:sp>
    </p:spTree>
    <p:extLst>
      <p:ext uri="{BB962C8B-B14F-4D97-AF65-F5344CB8AC3E}">
        <p14:creationId xmlns:p14="http://schemas.microsoft.com/office/powerpoint/2010/main" val="316240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lstStyle/>
          <a:p>
            <a:pPr marL="0" lvl="1" indent="0">
              <a:buNone/>
            </a:pPr>
            <a:r>
              <a:rPr lang="fr-BE" sz="2400" dirty="0" smtClean="0">
                <a:solidFill>
                  <a:srgbClr val="000000"/>
                </a:solidFill>
                <a:sym typeface="Arial" pitchFamily="34" charset="0"/>
              </a:rPr>
              <a:t>Ensures flexible and harmonious integration of various processes for the implementation of various basic services in a single application</a:t>
            </a:r>
          </a:p>
          <a:p>
            <a:pPr marL="182880" lvl="1"/>
            <a:endParaRPr lang="en-GB" dirty="0">
              <a:solidFill>
                <a:srgbClr val="000000"/>
              </a:solidFill>
              <a:sym typeface="Arial" pitchFamily="34" charset="0"/>
            </a:endParaRPr>
          </a:p>
          <a:p>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Coordination of electronic sub-processes</a:t>
            </a:r>
          </a:p>
          <a:p>
            <a:pPr>
              <a:lnSpc>
                <a:spcPct val="90000"/>
              </a:lnSpc>
              <a:spcBef>
                <a:spcPct val="0"/>
              </a:spcBef>
            </a:pPr>
            <a:endParaRPr lang="en-GB" sz="2400" b="1" spc="-100" dirty="0">
              <a:solidFill>
                <a:srgbClr val="3E6E5A"/>
              </a:solidFill>
              <a:latin typeface="+mj-lt"/>
              <a:ea typeface="+mj-ea"/>
              <a:cs typeface="+mj-cs"/>
              <a:sym typeface="Arial" pitchFamily="34" charset="0"/>
            </a:endParaRPr>
          </a:p>
          <a:p>
            <a:pPr>
              <a:lnSpc>
                <a:spcPct val="90000"/>
              </a:lnSpc>
              <a:spcBef>
                <a:spcPct val="0"/>
              </a:spcBef>
            </a:pPr>
            <a:endParaRPr lang="en-GB" sz="24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11</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Tree>
    <p:extLst>
      <p:ext uri="{BB962C8B-B14F-4D97-AF65-F5344CB8AC3E}">
        <p14:creationId xmlns:p14="http://schemas.microsoft.com/office/powerpoint/2010/main" val="3068715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fontScale="92500" lnSpcReduction="10000"/>
          </a:bodyPr>
          <a:lstStyle/>
          <a:p>
            <a:pPr marL="0" lvl="1" indent="0">
              <a:buNone/>
            </a:pPr>
            <a:r>
              <a:rPr lang="fr-BE" dirty="0">
                <a:solidFill>
                  <a:srgbClr val="000000"/>
                </a:solidFill>
              </a:rPr>
              <a:t>A window to the web providing</a:t>
            </a:r>
          </a:p>
          <a:p>
            <a:pPr marL="0" lvl="1" indent="0">
              <a:buNone/>
            </a:pPr>
            <a:r>
              <a:rPr lang="fr-BE" dirty="0">
                <a:solidFill>
                  <a:srgbClr val="000000"/>
                </a:solidFill>
              </a:rPr>
              <a:t>healthcare providers with </a:t>
            </a:r>
          </a:p>
          <a:p>
            <a:pPr marL="0" lvl="1" indent="0">
              <a:buNone/>
            </a:pPr>
            <a:r>
              <a:rPr lang="fr-BE" dirty="0">
                <a:solidFill>
                  <a:srgbClr val="000000"/>
                </a:solidFill>
              </a:rPr>
              <a:t>a number of online services to </a:t>
            </a:r>
          </a:p>
          <a:p>
            <a:pPr marL="0" lvl="1" indent="0">
              <a:buNone/>
            </a:pPr>
            <a:r>
              <a:rPr lang="fr-BE" dirty="0">
                <a:solidFill>
                  <a:srgbClr val="000000"/>
                </a:solidFill>
              </a:rPr>
              <a:t>support their medical practice</a:t>
            </a:r>
            <a:endParaRPr lang="en-GB" dirty="0">
              <a:solidFill>
                <a:srgbClr val="000000"/>
              </a:solidFill>
            </a:endParaRPr>
          </a:p>
          <a:p>
            <a:pPr marL="806450" lvl="1" indent="-722313">
              <a:buFont typeface="Calibri" pitchFamily="34" charset="0"/>
              <a:buNone/>
            </a:pPr>
            <a:endParaRPr lang="en-GB" dirty="0" smtClean="0">
              <a:solidFill>
                <a:srgbClr val="000000"/>
              </a:solidFill>
              <a:sym typeface="Arial" pitchFamily="34" charset="0"/>
            </a:endParaRPr>
          </a:p>
          <a:p>
            <a:pPr marL="806450" lvl="1" indent="-722313"/>
            <a:r>
              <a:rPr lang="fr-BE" sz="2600" dirty="0" smtClean="0">
                <a:solidFill>
                  <a:srgbClr val="000000"/>
                </a:solidFill>
                <a:sym typeface="Arial" pitchFamily="34" charset="0"/>
              </a:rPr>
              <a:t>Offers all relevant information for the services offered via the </a:t>
            </a:r>
            <a:r>
              <a:rPr lang="fr-BE" sz="2600" dirty="0">
                <a:solidFill>
                  <a:srgbClr val="3E6E5A"/>
                </a:solidFill>
                <a:sym typeface="Arial" pitchFamily="34" charset="0"/>
              </a:rPr>
              <a:t>eHealth</a:t>
            </a:r>
            <a:r>
              <a:rPr lang="fr-BE" sz="2600" dirty="0">
                <a:solidFill>
                  <a:srgbClr val="000000"/>
                </a:solidFill>
                <a:sym typeface="Arial" pitchFamily="34" charset="0"/>
              </a:rPr>
              <a:t> platform, to their missions, standards, etc…</a:t>
            </a:r>
            <a:endParaRPr lang="en-GB" sz="2600" dirty="0">
              <a:solidFill>
                <a:srgbClr val="000000"/>
              </a:solidFill>
              <a:sym typeface="Arial" pitchFamily="34" charset="0"/>
            </a:endParaRPr>
          </a:p>
          <a:p>
            <a:pPr marL="806450" lvl="1" indent="-722313"/>
            <a:r>
              <a:rPr lang="fr-BE" sz="2600" dirty="0" smtClean="0">
                <a:solidFill>
                  <a:srgbClr val="000000"/>
                </a:solidFill>
                <a:sym typeface="Arial" pitchFamily="34" charset="0"/>
              </a:rPr>
              <a:t>The portal environment contains all the documents users need in order to implement precise configurations and access the available online services</a:t>
            </a:r>
          </a:p>
          <a:p>
            <a:pPr marL="182880" lvl="1"/>
            <a:endParaRPr lang="en-GB" dirty="0">
              <a:solidFill>
                <a:srgbClr val="000000"/>
              </a:solidFill>
              <a:sym typeface="Arial" pitchFamily="34" charset="0"/>
            </a:endParaRPr>
          </a:p>
          <a:p>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Portal</a:t>
            </a:r>
          </a:p>
          <a:p>
            <a:pPr>
              <a:lnSpc>
                <a:spcPct val="90000"/>
              </a:lnSpc>
              <a:spcBef>
                <a:spcPct val="0"/>
              </a:spcBef>
            </a:pPr>
            <a:endParaRPr lang="en-GB" sz="2400" b="1" spc="-100" dirty="0">
              <a:solidFill>
                <a:srgbClr val="3E6E5A"/>
              </a:solidFill>
              <a:latin typeface="+mj-lt"/>
              <a:ea typeface="+mj-ea"/>
              <a:cs typeface="+mj-cs"/>
              <a:sym typeface="Arial" pitchFamily="34" charset="0"/>
            </a:endParaRPr>
          </a:p>
          <a:p>
            <a:pPr>
              <a:lnSpc>
                <a:spcPct val="90000"/>
              </a:lnSpc>
              <a:spcBef>
                <a:spcPct val="0"/>
              </a:spcBef>
            </a:pPr>
            <a:endParaRPr lang="en-GB" sz="24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12</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Tree>
    <p:extLst>
      <p:ext uri="{BB962C8B-B14F-4D97-AF65-F5344CB8AC3E}">
        <p14:creationId xmlns:p14="http://schemas.microsoft.com/office/powerpoint/2010/main" val="12643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13</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8923"/>
            <a:ext cx="7344816" cy="605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090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fontScale="70000" lnSpcReduction="20000"/>
          </a:bodyPr>
          <a:lstStyle/>
          <a:p>
            <a:pPr marL="0" indent="0">
              <a:buNone/>
            </a:pPr>
            <a:r>
              <a:rPr dirty="0" smtClean="0"/>
              <a:t>Only authorised care providers/institutions can access personal data </a:t>
            </a:r>
          </a:p>
          <a:p>
            <a:pPr marL="0" indent="0">
              <a:buNone/>
            </a:pPr>
            <a:endParaRPr lang="en-GB" dirty="0"/>
          </a:p>
          <a:p>
            <a:pPr lvl="1"/>
            <a:r>
              <a:rPr dirty="0" smtClean="0"/>
              <a:t>The access rules are required by law or authorisations from the Sectoral Health Committee (set up in the Privacy Protection Committee) </a:t>
            </a:r>
            <a:endParaRPr lang="en-GB" dirty="0" smtClean="0"/>
          </a:p>
          <a:p>
            <a:pPr lvl="1"/>
            <a:endParaRPr lang="en-GB" dirty="0"/>
          </a:p>
          <a:p>
            <a:pPr lvl="1"/>
            <a:r>
              <a:rPr dirty="0" smtClean="0"/>
              <a:t>Each application is subject to specific access rules  </a:t>
            </a:r>
            <a:endParaRPr lang="en-GB" dirty="0" smtClean="0"/>
          </a:p>
          <a:p>
            <a:pPr lvl="1"/>
            <a:endParaRPr lang="en-GB" dirty="0"/>
          </a:p>
          <a:p>
            <a:pPr lvl="1"/>
            <a:r>
              <a:rPr dirty="0" smtClean="0"/>
              <a:t>When the user authenticates their identity (using an electronic identity card or token), the tool's generic verification model launches: the model consults the rules set for the application, checks that the user is in compliance with the rules, and decides whether or not to grant access to the application </a:t>
            </a:r>
            <a:endParaRPr lang="en-GB" dirty="0"/>
          </a:p>
          <a:p>
            <a:pPr marL="182880" lvl="1"/>
            <a:endParaRPr lang="en-GB" dirty="0">
              <a:solidFill>
                <a:srgbClr val="000000"/>
              </a:solidFill>
              <a:sym typeface="Arial" pitchFamily="34" charset="0"/>
            </a:endParaRPr>
          </a:p>
          <a:p>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Integrated management of users and access</a:t>
            </a:r>
          </a:p>
          <a:p>
            <a:pPr>
              <a:lnSpc>
                <a:spcPct val="90000"/>
              </a:lnSpc>
              <a:spcBef>
                <a:spcPct val="0"/>
              </a:spcBef>
            </a:pPr>
            <a:endParaRPr lang="en-GB" sz="24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14</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343789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BE" sz="2800" b="1" dirty="0">
                <a:solidFill>
                  <a:srgbClr val="3E6E5A"/>
                </a:solidFill>
                <a:sym typeface="Arial" pitchFamily="34" charset="0"/>
              </a:rPr>
              <a:t>Integrated management of users and access rights</a:t>
            </a:r>
            <a:r>
              <a:t/>
            </a:r>
            <a:br/>
            <a:r>
              <a:rPr lang="fr-BE" sz="2400" b="1" dirty="0" smtClean="0">
                <a:solidFill>
                  <a:srgbClr val="3E6E5A"/>
                </a:solidFill>
                <a:sym typeface="Arial" pitchFamily="34" charset="0"/>
              </a:rPr>
              <a:t>How it works</a:t>
            </a:r>
            <a:endParaRPr lang="en-GB" sz="2400" b="1" dirty="0">
              <a:solidFill>
                <a:srgbClr val="3E6E5A"/>
              </a:solidFill>
              <a:sym typeface="Arial" pitchFamily="34" charset="0"/>
            </a:endParaRP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15</a:t>
            </a:fld>
            <a:endParaRPr lang="en-GB"/>
          </a:p>
        </p:txBody>
      </p:sp>
      <p:graphicFrame>
        <p:nvGraphicFramePr>
          <p:cNvPr id="13" name="Object 12"/>
          <p:cNvGraphicFramePr>
            <a:graphicFrameLocks noChangeAspect="1"/>
          </p:cNvGraphicFramePr>
          <p:nvPr/>
        </p:nvGraphicFramePr>
        <p:xfrm>
          <a:off x="468313" y="1341438"/>
          <a:ext cx="8207375" cy="5041900"/>
        </p:xfrm>
        <a:graphic>
          <a:graphicData uri="http://schemas.openxmlformats.org/presentationml/2006/ole">
            <mc:AlternateContent xmlns:mc="http://schemas.openxmlformats.org/markup-compatibility/2006">
              <mc:Choice xmlns:v="urn:schemas-microsoft-com:vml" Requires="v">
                <p:oleObj spid="_x0000_s3081" name="Visio" r:id="rId4" imgW="8296656" imgH="5516499" progId="Visio.Drawing.11">
                  <p:embed/>
                </p:oleObj>
              </mc:Choice>
              <mc:Fallback>
                <p:oleObj name="Visio" r:id="rId4" imgW="8296656" imgH="551649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341438"/>
                        <a:ext cx="82073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7454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895350" lvl="1" indent="-811213">
              <a:lnSpc>
                <a:spcPct val="90000"/>
              </a:lnSpc>
              <a:buFont typeface="Calibri" pitchFamily="34" charset="0"/>
              <a:buNone/>
            </a:pPr>
            <a:r>
              <a:rPr lang="fr-BE" sz="2400" dirty="0" smtClean="0">
                <a:solidFill>
                  <a:srgbClr val="000000"/>
                </a:solidFill>
                <a:sym typeface="Arial" pitchFamily="34" charset="0"/>
              </a:rPr>
              <a:t>Management of an access registry</a:t>
            </a:r>
          </a:p>
          <a:p>
            <a:pPr marL="895350" lvl="1" indent="-811213">
              <a:lnSpc>
                <a:spcPct val="90000"/>
              </a:lnSpc>
              <a:buFont typeface="Calibri" pitchFamily="34" charset="0"/>
              <a:buNone/>
            </a:pPr>
            <a:r>
              <a:rPr lang="fr-BE" sz="2400" dirty="0">
                <a:solidFill>
                  <a:srgbClr val="000000"/>
                </a:solidFill>
                <a:sym typeface="Arial" pitchFamily="34" charset="0"/>
              </a:rPr>
              <a:t>for the data management system &gt;</a:t>
            </a:r>
          </a:p>
          <a:p>
            <a:pPr marL="895350" lvl="1" indent="-811213">
              <a:lnSpc>
                <a:spcPct val="90000"/>
              </a:lnSpc>
              <a:buFont typeface="Calibri" pitchFamily="34" charset="0"/>
              <a:buNone/>
            </a:pPr>
            <a:r>
              <a:rPr lang="fr-BE" sz="2400" dirty="0" smtClean="0">
                <a:solidFill>
                  <a:srgbClr val="000000"/>
                </a:solidFill>
                <a:sym typeface="Arial" pitchFamily="34" charset="0"/>
              </a:rPr>
              <a:t>all access rights to read and write</a:t>
            </a:r>
          </a:p>
          <a:p>
            <a:pPr marL="895350" lvl="1" indent="-811213">
              <a:lnSpc>
                <a:spcPct val="90000"/>
              </a:lnSpc>
              <a:buFont typeface="Calibri" pitchFamily="34" charset="0"/>
              <a:buNone/>
            </a:pPr>
            <a:r>
              <a:rPr lang="fr-BE" sz="2400" dirty="0" smtClean="0">
                <a:solidFill>
                  <a:srgbClr val="000000"/>
                </a:solidFill>
                <a:sym typeface="Arial" pitchFamily="34" charset="0"/>
              </a:rPr>
              <a:t>and all withdrawals are registered </a:t>
            </a:r>
            <a:endParaRPr lang="en-GB" sz="2400" dirty="0" smtClean="0">
              <a:solidFill>
                <a:srgbClr val="000000"/>
              </a:solidFill>
              <a:sym typeface="Arial" pitchFamily="34" charset="0"/>
            </a:endParaRPr>
          </a:p>
          <a:p>
            <a:pPr marL="895350" lvl="1" indent="-811213">
              <a:lnSpc>
                <a:spcPct val="90000"/>
              </a:lnSpc>
              <a:buFont typeface="Calibri" pitchFamily="34" charset="0"/>
              <a:buNone/>
            </a:pPr>
            <a:r>
              <a:rPr lang="fr-BE" sz="2400" dirty="0">
                <a:solidFill>
                  <a:srgbClr val="000000"/>
                </a:solidFill>
                <a:sym typeface="Arial" pitchFamily="34" charset="0"/>
              </a:rPr>
              <a:t>and can be used as proof in the event of</a:t>
            </a:r>
          </a:p>
          <a:p>
            <a:pPr marL="895350" lvl="1" indent="-811213">
              <a:lnSpc>
                <a:spcPct val="90000"/>
              </a:lnSpc>
              <a:buFont typeface="Calibri" pitchFamily="34" charset="0"/>
              <a:buNone/>
            </a:pPr>
            <a:r>
              <a:rPr lang="fr-BE" sz="2400" dirty="0" smtClean="0">
                <a:solidFill>
                  <a:srgbClr val="000000"/>
                </a:solidFill>
                <a:sym typeface="Arial" pitchFamily="34" charset="0"/>
              </a:rPr>
              <a:t>the submission of a complaint</a:t>
            </a:r>
          </a:p>
          <a:p>
            <a:pPr marL="182880" lvl="1"/>
            <a:endParaRPr lang="en-GB" dirty="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Log management</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16</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Tree>
    <p:extLst>
      <p:ext uri="{BB962C8B-B14F-4D97-AF65-F5344CB8AC3E}">
        <p14:creationId xmlns:p14="http://schemas.microsoft.com/office/powerpoint/2010/main" val="2928546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0" indent="0">
              <a:buNone/>
            </a:pPr>
            <a:r>
              <a:rPr lang="fr-BE" sz="2000" dirty="0"/>
              <a:t>Communication of complete data, unchanged from one point to another by making them unreadable using a key (encyption) until decrypted using a key</a:t>
            </a:r>
          </a:p>
          <a:p>
            <a:pPr marL="0" indent="0">
              <a:buNone/>
            </a:pPr>
            <a:endParaRPr lang="en-GB" sz="2000" dirty="0"/>
          </a:p>
          <a:p>
            <a:pPr marL="0" indent="0">
              <a:buNone/>
            </a:pPr>
            <a:r>
              <a:rPr lang="fr-BE" sz="2000" dirty="0"/>
              <a:t>2 methods:</a:t>
            </a:r>
          </a:p>
          <a:p>
            <a:pPr marL="0" indent="0">
              <a:buNone/>
            </a:pPr>
            <a:endParaRPr lang="en-GB" sz="2000" dirty="0"/>
          </a:p>
          <a:p>
            <a:pPr lvl="1"/>
            <a:r>
              <a:rPr lang="fr-BE" sz="1800" dirty="0"/>
              <a:t>Known recipient: use of an asymmetric encryption (2 keys)</a:t>
            </a:r>
          </a:p>
          <a:p>
            <a:pPr lvl="1"/>
            <a:endParaRPr lang="en-GB" sz="1800" dirty="0"/>
          </a:p>
          <a:p>
            <a:pPr lvl="1"/>
            <a:r>
              <a:rPr lang="fr-BE" sz="1800" dirty="0"/>
              <a:t>Unknown recipient: use of symmetric encryption (the information are encrypted and kept outside the </a:t>
            </a:r>
            <a:r>
              <a:rPr lang="fr-BE" sz="1800" dirty="0">
                <a:solidFill>
                  <a:srgbClr val="3E6E5A"/>
                </a:solidFill>
              </a:rPr>
              <a:t>eHealth </a:t>
            </a:r>
            <a:r>
              <a:rPr lang="fr-BE" sz="1800" dirty="0"/>
              <a:t>platform. The decryption key can be obtained via the </a:t>
            </a:r>
            <a:r>
              <a:rPr lang="fr-BE" sz="1800" dirty="0">
                <a:solidFill>
                  <a:srgbClr val="3E6E5A"/>
                </a:solidFill>
              </a:rPr>
              <a:t>eHealth </a:t>
            </a:r>
            <a:r>
              <a:rPr lang="fr-BE" sz="1800" dirty="0"/>
              <a:t>platform)</a:t>
            </a:r>
            <a:endParaRPr lang="en-GB" sz="1800" dirty="0"/>
          </a:p>
          <a:p>
            <a:pPr marL="182880" lvl="1"/>
            <a:endParaRPr lang="en-GB" dirty="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End-of-end encryption system</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17</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Tree>
    <p:extLst>
      <p:ext uri="{BB962C8B-B14F-4D97-AF65-F5344CB8AC3E}">
        <p14:creationId xmlns:p14="http://schemas.microsoft.com/office/powerpoint/2010/main" val="3859566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313488" y="1533525"/>
            <a:ext cx="2309812" cy="4751388"/>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55" name="Rectangle 3"/>
          <p:cNvSpPr>
            <a:spLocks noChangeArrowheads="1"/>
          </p:cNvSpPr>
          <p:nvPr/>
        </p:nvSpPr>
        <p:spPr bwMode="auto">
          <a:xfrm>
            <a:off x="684213" y="1562100"/>
            <a:ext cx="2270125" cy="474027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 name="Title 1"/>
          <p:cNvSpPr>
            <a:spLocks noGrp="1"/>
          </p:cNvSpPr>
          <p:nvPr>
            <p:ph type="title"/>
          </p:nvPr>
        </p:nvSpPr>
        <p:spPr/>
        <p:txBody>
          <a:bodyPr>
            <a:normAutofit/>
          </a:bodyPr>
          <a:lstStyle/>
          <a:p>
            <a:r>
              <a:rPr lang="en-GB" altLang="en-US" sz="3600" dirty="0"/>
              <a:t>Encryption for a known recipient</a:t>
            </a:r>
            <a:endParaRPr lang="en-US" sz="3600" dirty="0"/>
          </a:p>
        </p:txBody>
      </p:sp>
      <p:sp>
        <p:nvSpPr>
          <p:cNvPr id="2358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235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C2351189-9747-453A-92A7-B6243B6D38FA}" type="slidenum">
              <a:rPr lang="en-GB" altLang="en-US" smtClean="0">
                <a:solidFill>
                  <a:schemeClr val="bg1"/>
                </a:solidFill>
                <a:latin typeface="Arial" charset="0"/>
              </a:rPr>
              <a:pPr eaLnBrk="1" fontAlgn="base" hangingPunct="1">
                <a:spcBef>
                  <a:spcPct val="0"/>
                </a:spcBef>
                <a:spcAft>
                  <a:spcPct val="0"/>
                </a:spcAft>
              </a:pPr>
              <a:t>18</a:t>
            </a:fld>
            <a:endParaRPr lang="en-GB" altLang="en-US" dirty="0" smtClean="0">
              <a:solidFill>
                <a:schemeClr val="bg1"/>
              </a:solidFill>
              <a:latin typeface="Arial" charset="0"/>
            </a:endParaRPr>
          </a:p>
        </p:txBody>
      </p:sp>
      <p:sp>
        <p:nvSpPr>
          <p:cNvPr id="23557" name="Line 5"/>
          <p:cNvSpPr>
            <a:spLocks noChangeShapeType="1"/>
          </p:cNvSpPr>
          <p:nvPr/>
        </p:nvSpPr>
        <p:spPr bwMode="auto">
          <a:xfrm>
            <a:off x="4872038" y="1492250"/>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58" name="Text Box 6"/>
          <p:cNvSpPr txBox="1">
            <a:spLocks noChangeArrowheads="1"/>
          </p:cNvSpPr>
          <p:nvPr/>
        </p:nvSpPr>
        <p:spPr bwMode="auto">
          <a:xfrm>
            <a:off x="6742113" y="1655763"/>
            <a:ext cx="1612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600" dirty="0" err="1">
                <a:solidFill>
                  <a:srgbClr val="3E6E5A"/>
                </a:solidFill>
              </a:rPr>
              <a:t>eHealth</a:t>
            </a:r>
            <a:r>
              <a:rPr lang="en-US" altLang="en-US" dirty="0">
                <a:solidFill>
                  <a:srgbClr val="000000"/>
                </a:solidFill>
              </a:rPr>
              <a:t> </a:t>
            </a:r>
            <a:r>
              <a:rPr lang="en-US" altLang="en-US" sz="1600" dirty="0">
                <a:solidFill>
                  <a:srgbClr val="000000"/>
                </a:solidFill>
              </a:rPr>
              <a:t>platform</a:t>
            </a:r>
            <a:endParaRPr lang="en-US" altLang="en-US" dirty="0">
              <a:solidFill>
                <a:srgbClr val="000000"/>
              </a:solidFill>
            </a:endParaRPr>
          </a:p>
        </p:txBody>
      </p:sp>
      <p:sp>
        <p:nvSpPr>
          <p:cNvPr id="23559" name="Text Box 7"/>
          <p:cNvSpPr txBox="1">
            <a:spLocks noChangeArrowheads="1"/>
          </p:cNvSpPr>
          <p:nvPr/>
        </p:nvSpPr>
        <p:spPr bwMode="auto">
          <a:xfrm>
            <a:off x="1103313" y="1562100"/>
            <a:ext cx="1677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600">
                <a:solidFill>
                  <a:srgbClr val="000000"/>
                </a:solidFill>
              </a:rPr>
              <a:t>Health care actor</a:t>
            </a:r>
          </a:p>
          <a:p>
            <a:pPr>
              <a:buSzPct val="100000"/>
            </a:pPr>
            <a:r>
              <a:rPr lang="en-US" altLang="en-US" sz="1600">
                <a:solidFill>
                  <a:srgbClr val="000000"/>
                </a:solidFill>
              </a:rPr>
              <a:t>person or entity</a:t>
            </a:r>
          </a:p>
        </p:txBody>
      </p:sp>
      <p:sp>
        <p:nvSpPr>
          <p:cNvPr id="23560" name="Line 8"/>
          <p:cNvSpPr>
            <a:spLocks noChangeShapeType="1"/>
          </p:cNvSpPr>
          <p:nvPr/>
        </p:nvSpPr>
        <p:spPr bwMode="auto">
          <a:xfrm>
            <a:off x="4402138" y="1504950"/>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61" name="Text Box 9"/>
          <p:cNvSpPr txBox="1">
            <a:spLocks noChangeArrowheads="1"/>
          </p:cNvSpPr>
          <p:nvPr/>
        </p:nvSpPr>
        <p:spPr bwMode="auto">
          <a:xfrm rot="-5400000">
            <a:off x="4152901" y="1801812"/>
            <a:ext cx="958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Internet</a:t>
            </a:r>
          </a:p>
        </p:txBody>
      </p:sp>
      <p:sp>
        <p:nvSpPr>
          <p:cNvPr id="23562"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23563" name="Text Box 11"/>
          <p:cNvSpPr txBox="1">
            <a:spLocks noChangeArrowheads="1"/>
          </p:cNvSpPr>
          <p:nvPr/>
        </p:nvSpPr>
        <p:spPr bwMode="auto">
          <a:xfrm rot="-5400000">
            <a:off x="2541588" y="3355975"/>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3E6E5A"/>
                </a:solidFill>
              </a:rPr>
              <a:t>Identification</a:t>
            </a:r>
          </a:p>
          <a:p>
            <a:pPr>
              <a:buSzPct val="100000"/>
            </a:pPr>
            <a:r>
              <a:rPr lang="en-US" altLang="en-US">
                <a:solidFill>
                  <a:srgbClr val="3E6E5A"/>
                </a:solidFill>
              </a:rPr>
              <a:t>certificate</a:t>
            </a:r>
          </a:p>
        </p:txBody>
      </p:sp>
      <p:sp>
        <p:nvSpPr>
          <p:cNvPr id="23564" name="Text Box 12"/>
          <p:cNvSpPr txBox="1">
            <a:spLocks noChangeArrowheads="1"/>
          </p:cNvSpPr>
          <p:nvPr/>
        </p:nvSpPr>
        <p:spPr bwMode="auto">
          <a:xfrm rot="-5400000">
            <a:off x="5246688" y="328771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3E6E5A"/>
                </a:solidFill>
              </a:rPr>
              <a:t>Identification</a:t>
            </a:r>
          </a:p>
          <a:p>
            <a:pPr>
              <a:buSzPct val="100000"/>
            </a:pPr>
            <a:r>
              <a:rPr lang="en-US" altLang="en-US">
                <a:solidFill>
                  <a:srgbClr val="3E6E5A"/>
                </a:solidFill>
              </a:rPr>
              <a:t>certificate</a:t>
            </a:r>
          </a:p>
        </p:txBody>
      </p:sp>
      <p:sp>
        <p:nvSpPr>
          <p:cNvPr id="23565"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66" name="Text Box 14"/>
          <p:cNvSpPr txBox="1">
            <a:spLocks noChangeArrowheads="1"/>
          </p:cNvSpPr>
          <p:nvPr/>
        </p:nvSpPr>
        <p:spPr bwMode="auto">
          <a:xfrm>
            <a:off x="4075113" y="3529013"/>
            <a:ext cx="1328737" cy="6477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A50021"/>
                </a:solidFill>
              </a:rPr>
              <a:t>Web service</a:t>
            </a:r>
          </a:p>
          <a:p>
            <a:pPr>
              <a:buSzPct val="100000"/>
            </a:pPr>
            <a:r>
              <a:rPr lang="en-US" altLang="en-US">
                <a:solidFill>
                  <a:srgbClr val="A50021"/>
                </a:solidFill>
              </a:rPr>
              <a:t>Register key</a:t>
            </a:r>
          </a:p>
        </p:txBody>
      </p:sp>
      <p:sp>
        <p:nvSpPr>
          <p:cNvPr id="23567" name="Text Box 15"/>
          <p:cNvSpPr txBox="1">
            <a:spLocks noChangeArrowheads="1"/>
          </p:cNvSpPr>
          <p:nvPr/>
        </p:nvSpPr>
        <p:spPr bwMode="auto">
          <a:xfrm>
            <a:off x="819150" y="2062163"/>
            <a:ext cx="1962150" cy="92710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Connector or </a:t>
            </a:r>
          </a:p>
          <a:p>
            <a:pPr>
              <a:buSzPct val="100000"/>
            </a:pPr>
            <a:r>
              <a:rPr lang="en-US" altLang="en-US">
                <a:solidFill>
                  <a:srgbClr val="000000"/>
                </a:solidFill>
              </a:rPr>
              <a:t>other software to</a:t>
            </a:r>
          </a:p>
          <a:p>
            <a:pPr>
              <a:buSzPct val="100000"/>
            </a:pPr>
            <a:r>
              <a:rPr lang="en-US" altLang="en-US">
                <a:solidFill>
                  <a:srgbClr val="000000"/>
                </a:solidFill>
              </a:rPr>
              <a:t>generate key pair</a:t>
            </a:r>
          </a:p>
        </p:txBody>
      </p:sp>
      <p:sp>
        <p:nvSpPr>
          <p:cNvPr id="23568"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Sends</a:t>
            </a:r>
          </a:p>
          <a:p>
            <a:pPr>
              <a:buSzPct val="100000"/>
            </a:pPr>
            <a:r>
              <a:rPr lang="en-US" altLang="en-US">
                <a:solidFill>
                  <a:srgbClr val="000000"/>
                </a:solidFill>
              </a:rPr>
              <a:t>public key</a:t>
            </a:r>
          </a:p>
        </p:txBody>
      </p:sp>
      <p:sp>
        <p:nvSpPr>
          <p:cNvPr id="23569" name="Text Box 17"/>
          <p:cNvSpPr txBox="1">
            <a:spLocks noChangeArrowheads="1"/>
          </p:cNvSpPr>
          <p:nvPr/>
        </p:nvSpPr>
        <p:spPr bwMode="auto">
          <a:xfrm>
            <a:off x="803275" y="4916488"/>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Stores private key</a:t>
            </a:r>
          </a:p>
          <a:p>
            <a:pPr>
              <a:buSzPct val="100000"/>
            </a:pPr>
            <a:r>
              <a:rPr lang="en-US" altLang="en-US">
                <a:solidFill>
                  <a:srgbClr val="000000"/>
                </a:solidFill>
              </a:rPr>
              <a:t>in a secure way</a:t>
            </a:r>
          </a:p>
        </p:txBody>
      </p:sp>
      <p:sp>
        <p:nvSpPr>
          <p:cNvPr id="23570"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1" name="Line 19"/>
          <p:cNvSpPr>
            <a:spLocks noChangeShapeType="1"/>
          </p:cNvSpPr>
          <p:nvPr/>
        </p:nvSpPr>
        <p:spPr bwMode="auto">
          <a:xfrm>
            <a:off x="855663" y="2989263"/>
            <a:ext cx="0" cy="184150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2" name="Oval 20"/>
          <p:cNvSpPr>
            <a:spLocks noChangeArrowheads="1"/>
          </p:cNvSpPr>
          <p:nvPr/>
        </p:nvSpPr>
        <p:spPr bwMode="auto">
          <a:xfrm>
            <a:off x="6816725" y="46466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Public keys</a:t>
            </a:r>
          </a:p>
          <a:p>
            <a:pPr>
              <a:buSzPct val="100000"/>
            </a:pPr>
            <a:r>
              <a:rPr lang="en-US" altLang="en-US">
                <a:solidFill>
                  <a:srgbClr val="000000"/>
                </a:solidFill>
              </a:rPr>
              <a:t>repository</a:t>
            </a:r>
          </a:p>
        </p:txBody>
      </p:sp>
      <p:sp>
        <p:nvSpPr>
          <p:cNvPr id="23573"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4" name="Oval 22"/>
          <p:cNvSpPr>
            <a:spLocks noChangeArrowheads="1"/>
          </p:cNvSpPr>
          <p:nvPr/>
        </p:nvSpPr>
        <p:spPr bwMode="auto">
          <a:xfrm>
            <a:off x="735013" y="1784350"/>
            <a:ext cx="360362" cy="3889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1</a:t>
            </a:r>
          </a:p>
        </p:txBody>
      </p:sp>
      <p:sp>
        <p:nvSpPr>
          <p:cNvPr id="23575"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2</a:t>
            </a:r>
          </a:p>
        </p:txBody>
      </p:sp>
      <p:sp>
        <p:nvSpPr>
          <p:cNvPr id="23576" name="Oval 24"/>
          <p:cNvSpPr>
            <a:spLocks noChangeArrowheads="1"/>
          </p:cNvSpPr>
          <p:nvPr/>
        </p:nvSpPr>
        <p:spPr bwMode="auto">
          <a:xfrm>
            <a:off x="922338" y="460851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2</a:t>
            </a:r>
          </a:p>
        </p:txBody>
      </p:sp>
      <p:sp>
        <p:nvSpPr>
          <p:cNvPr id="23577" name="Text Box 25"/>
          <p:cNvSpPr txBox="1">
            <a:spLocks noChangeArrowheads="1"/>
          </p:cNvSpPr>
          <p:nvPr/>
        </p:nvSpPr>
        <p:spPr bwMode="auto">
          <a:xfrm>
            <a:off x="6381750" y="2216150"/>
            <a:ext cx="2233613" cy="369888"/>
          </a:xfrm>
          <a:prstGeom prst="rect">
            <a:avLst/>
          </a:prstGeom>
          <a:solidFill>
            <a:schemeClr val="bg1"/>
          </a:solidFill>
          <a:ln w="12700" algn="ctr">
            <a:solidFill>
              <a:srgbClr val="3E6E5A"/>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Authenticates sender</a:t>
            </a:r>
          </a:p>
        </p:txBody>
      </p:sp>
      <p:sp>
        <p:nvSpPr>
          <p:cNvPr id="23578"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Stores</a:t>
            </a:r>
          </a:p>
          <a:p>
            <a:pPr>
              <a:buSzPct val="100000"/>
            </a:pPr>
            <a:r>
              <a:rPr lang="en-US" altLang="en-US">
                <a:solidFill>
                  <a:srgbClr val="000000"/>
                </a:solidFill>
              </a:rPr>
              <a:t>public key</a:t>
            </a:r>
          </a:p>
        </p:txBody>
      </p:sp>
      <p:sp>
        <p:nvSpPr>
          <p:cNvPr id="23579" name="Line 27"/>
          <p:cNvSpPr>
            <a:spLocks noChangeShapeType="1"/>
          </p:cNvSpPr>
          <p:nvPr/>
        </p:nvSpPr>
        <p:spPr bwMode="auto">
          <a:xfrm flipV="1">
            <a:off x="6324600" y="2571750"/>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80" name="Line 28"/>
          <p:cNvSpPr>
            <a:spLocks noChangeShapeType="1"/>
          </p:cNvSpPr>
          <p:nvPr/>
        </p:nvSpPr>
        <p:spPr bwMode="auto">
          <a:xfrm flipH="1">
            <a:off x="7669213" y="2586038"/>
            <a:ext cx="0" cy="7985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81"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82" name="Oval 30"/>
          <p:cNvSpPr>
            <a:spLocks noChangeArrowheads="1"/>
          </p:cNvSpPr>
          <p:nvPr/>
        </p:nvSpPr>
        <p:spPr bwMode="auto">
          <a:xfrm>
            <a:off x="6381750" y="1839913"/>
            <a:ext cx="360363" cy="3889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3</a:t>
            </a:r>
          </a:p>
        </p:txBody>
      </p:sp>
      <p:sp>
        <p:nvSpPr>
          <p:cNvPr id="23583"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4</a:t>
            </a:r>
          </a:p>
        </p:txBody>
      </p:sp>
    </p:spTree>
    <p:extLst>
      <p:ext uri="{BB962C8B-B14F-4D97-AF65-F5344CB8AC3E}">
        <p14:creationId xmlns:p14="http://schemas.microsoft.com/office/powerpoint/2010/main" val="3696731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3E6E5A"/>
                </a:solidFill>
              </a:rPr>
              <a:t>Identification</a:t>
            </a:r>
          </a:p>
          <a:p>
            <a:pPr algn="ctr">
              <a:buSzPct val="100000"/>
            </a:pPr>
            <a:r>
              <a:rPr lang="en-US" altLang="en-US">
                <a:solidFill>
                  <a:srgbClr val="3E6E5A"/>
                </a:solidFill>
              </a:rPr>
              <a:t>certificate</a:t>
            </a:r>
          </a:p>
        </p:txBody>
      </p:sp>
      <p:sp>
        <p:nvSpPr>
          <p:cNvPr id="2461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246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EE1B480-99A0-4D96-93A8-03AED8409437}" type="slidenum">
              <a:rPr lang="en-GB" altLang="en-US" smtClean="0">
                <a:solidFill>
                  <a:schemeClr val="bg1"/>
                </a:solidFill>
                <a:latin typeface="Arial" charset="0"/>
              </a:rPr>
              <a:pPr eaLnBrk="1" fontAlgn="base" hangingPunct="1">
                <a:spcBef>
                  <a:spcPct val="0"/>
                </a:spcBef>
                <a:spcAft>
                  <a:spcPct val="0"/>
                </a:spcAft>
              </a:pPr>
              <a:t>19</a:t>
            </a:fld>
            <a:endParaRPr lang="en-GB" altLang="en-US" dirty="0" smtClean="0">
              <a:solidFill>
                <a:schemeClr val="bg1"/>
              </a:solidFill>
              <a:latin typeface="Arial" charset="0"/>
            </a:endParaRPr>
          </a:p>
        </p:txBody>
      </p:sp>
      <p:sp>
        <p:nvSpPr>
          <p:cNvPr id="24580" name="Rectangle 4"/>
          <p:cNvSpPr>
            <a:spLocks noChangeArrowheads="1"/>
          </p:cNvSpPr>
          <p:nvPr/>
        </p:nvSpPr>
        <p:spPr bwMode="auto">
          <a:xfrm>
            <a:off x="3449638" y="1422400"/>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Internet</a:t>
            </a:r>
          </a:p>
        </p:txBody>
      </p:sp>
      <p:sp>
        <p:nvSpPr>
          <p:cNvPr id="24581" name="Rectangle 5"/>
          <p:cNvSpPr>
            <a:spLocks noChangeArrowheads="1"/>
          </p:cNvSpPr>
          <p:nvPr/>
        </p:nvSpPr>
        <p:spPr bwMode="auto">
          <a:xfrm>
            <a:off x="6316663" y="1408113"/>
            <a:ext cx="2359025" cy="479107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582" name="Text Box 6"/>
          <p:cNvSpPr txBox="1">
            <a:spLocks noChangeArrowheads="1"/>
          </p:cNvSpPr>
          <p:nvPr/>
        </p:nvSpPr>
        <p:spPr bwMode="auto">
          <a:xfrm>
            <a:off x="6742113" y="1490663"/>
            <a:ext cx="1787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dirty="0" err="1">
                <a:solidFill>
                  <a:srgbClr val="3E6E5A"/>
                </a:solidFill>
              </a:rPr>
              <a:t>eHealth</a:t>
            </a:r>
            <a:r>
              <a:rPr lang="en-US" altLang="en-US" dirty="0">
                <a:solidFill>
                  <a:srgbClr val="000000"/>
                </a:solidFill>
              </a:rPr>
              <a:t> platform</a:t>
            </a:r>
          </a:p>
        </p:txBody>
      </p:sp>
      <p:sp>
        <p:nvSpPr>
          <p:cNvPr id="24583"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Public keys</a:t>
            </a:r>
          </a:p>
          <a:p>
            <a:pPr>
              <a:buSzPct val="100000"/>
            </a:pPr>
            <a:r>
              <a:rPr lang="en-US" altLang="en-US">
                <a:solidFill>
                  <a:srgbClr val="000000"/>
                </a:solidFill>
              </a:rPr>
              <a:t>repository</a:t>
            </a:r>
          </a:p>
        </p:txBody>
      </p:sp>
      <p:sp>
        <p:nvSpPr>
          <p:cNvPr id="24584" name="Text Box 8"/>
          <p:cNvSpPr txBox="1">
            <a:spLocks noChangeArrowheads="1"/>
          </p:cNvSpPr>
          <p:nvPr/>
        </p:nvSpPr>
        <p:spPr bwMode="auto">
          <a:xfrm>
            <a:off x="6561138" y="2162175"/>
            <a:ext cx="2103437" cy="646113"/>
          </a:xfrm>
          <a:prstGeom prst="rect">
            <a:avLst/>
          </a:prstGeom>
          <a:solidFill>
            <a:schemeClr val="bg1"/>
          </a:solidFill>
          <a:ln w="12700" algn="ctr">
            <a:solidFill>
              <a:srgbClr val="3E6E5A"/>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Authenticates sender</a:t>
            </a:r>
          </a:p>
        </p:txBody>
      </p:sp>
      <p:sp>
        <p:nvSpPr>
          <p:cNvPr id="24585" name="Text Box 9"/>
          <p:cNvSpPr txBox="1">
            <a:spLocks noChangeArrowheads="1"/>
          </p:cNvSpPr>
          <p:nvPr/>
        </p:nvSpPr>
        <p:spPr bwMode="auto">
          <a:xfrm>
            <a:off x="7135813" y="3363913"/>
            <a:ext cx="1120775" cy="646112"/>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Sends</a:t>
            </a:r>
          </a:p>
          <a:p>
            <a:pPr algn="ctr">
              <a:buSzPct val="100000"/>
            </a:pPr>
            <a:r>
              <a:rPr lang="en-US" altLang="en-US">
                <a:solidFill>
                  <a:srgbClr val="000000"/>
                </a:solidFill>
              </a:rPr>
              <a:t>public key</a:t>
            </a:r>
          </a:p>
        </p:txBody>
      </p:sp>
      <p:sp>
        <p:nvSpPr>
          <p:cNvPr id="24586"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2.</a:t>
            </a:r>
          </a:p>
        </p:txBody>
      </p:sp>
      <p:sp>
        <p:nvSpPr>
          <p:cNvPr id="24587"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3</a:t>
            </a:r>
          </a:p>
        </p:txBody>
      </p:sp>
      <p:sp>
        <p:nvSpPr>
          <p:cNvPr id="24588" name="Rectangle 12"/>
          <p:cNvSpPr>
            <a:spLocks noChangeArrowheads="1"/>
          </p:cNvSpPr>
          <p:nvPr/>
        </p:nvSpPr>
        <p:spPr bwMode="auto">
          <a:xfrm>
            <a:off x="520700" y="1422400"/>
            <a:ext cx="2024063" cy="303847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589" name="Text Box 13"/>
          <p:cNvSpPr txBox="1">
            <a:spLocks noChangeArrowheads="1"/>
          </p:cNvSpPr>
          <p:nvPr/>
        </p:nvSpPr>
        <p:spPr bwMode="auto">
          <a:xfrm>
            <a:off x="512763" y="1433513"/>
            <a:ext cx="203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Message originator</a:t>
            </a:r>
          </a:p>
        </p:txBody>
      </p:sp>
      <p:sp>
        <p:nvSpPr>
          <p:cNvPr id="24590" name="Text Box 14"/>
          <p:cNvSpPr txBox="1">
            <a:spLocks noChangeArrowheads="1"/>
          </p:cNvSpPr>
          <p:nvPr/>
        </p:nvSpPr>
        <p:spPr bwMode="auto">
          <a:xfrm rot="-5400000">
            <a:off x="2133600" y="1835150"/>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3E6E5A"/>
                </a:solidFill>
              </a:rPr>
              <a:t>Identification</a:t>
            </a:r>
          </a:p>
          <a:p>
            <a:pPr algn="ctr">
              <a:buSzPct val="100000"/>
            </a:pPr>
            <a:r>
              <a:rPr lang="en-US" altLang="en-US">
                <a:solidFill>
                  <a:srgbClr val="3E6E5A"/>
                </a:solidFill>
              </a:rPr>
              <a:t>certificate</a:t>
            </a:r>
          </a:p>
        </p:txBody>
      </p:sp>
      <p:sp>
        <p:nvSpPr>
          <p:cNvPr id="24591" name="Text Box 15"/>
          <p:cNvSpPr txBox="1">
            <a:spLocks noChangeArrowheads="1"/>
          </p:cNvSpPr>
          <p:nvPr/>
        </p:nvSpPr>
        <p:spPr bwMode="auto">
          <a:xfrm>
            <a:off x="701675" y="2146300"/>
            <a:ext cx="1797050" cy="646113"/>
          </a:xfrm>
          <a:prstGeom prst="rect">
            <a:avLst/>
          </a:prstGeom>
          <a:solidFill>
            <a:schemeClr val="bg1"/>
          </a:solidFill>
          <a:ln w="12700" algn="ctr">
            <a:solidFill>
              <a:srgbClr val="3E6E5A"/>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Asks for public key</a:t>
            </a:r>
          </a:p>
        </p:txBody>
      </p:sp>
      <p:sp>
        <p:nvSpPr>
          <p:cNvPr id="24592"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Encrypts</a:t>
            </a:r>
          </a:p>
          <a:p>
            <a:pPr>
              <a:buSzPct val="100000"/>
            </a:pPr>
            <a:r>
              <a:rPr lang="en-US" altLang="en-US">
                <a:solidFill>
                  <a:srgbClr val="000000"/>
                </a:solidFill>
              </a:rPr>
              <a:t>message</a:t>
            </a:r>
          </a:p>
        </p:txBody>
      </p:sp>
      <p:sp>
        <p:nvSpPr>
          <p:cNvPr id="24593"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4</a:t>
            </a:r>
          </a:p>
        </p:txBody>
      </p:sp>
      <p:sp>
        <p:nvSpPr>
          <p:cNvPr id="24594" name="Oval 18"/>
          <p:cNvSpPr>
            <a:spLocks noChangeArrowheads="1"/>
          </p:cNvSpPr>
          <p:nvPr/>
        </p:nvSpPr>
        <p:spPr bwMode="auto">
          <a:xfrm>
            <a:off x="522288" y="1852613"/>
            <a:ext cx="358775"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1</a:t>
            </a:r>
          </a:p>
        </p:txBody>
      </p:sp>
      <p:sp>
        <p:nvSpPr>
          <p:cNvPr id="24595" name="Rectangle 19"/>
          <p:cNvSpPr>
            <a:spLocks noChangeArrowheads="1"/>
          </p:cNvSpPr>
          <p:nvPr/>
        </p:nvSpPr>
        <p:spPr bwMode="auto">
          <a:xfrm>
            <a:off x="733425" y="4721225"/>
            <a:ext cx="4637088" cy="1587500"/>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596"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Message recipient</a:t>
            </a:r>
          </a:p>
        </p:txBody>
      </p:sp>
      <p:sp>
        <p:nvSpPr>
          <p:cNvPr id="24597" name="Text Box 21"/>
          <p:cNvSpPr txBox="1">
            <a:spLocks noChangeArrowheads="1"/>
          </p:cNvSpPr>
          <p:nvPr/>
        </p:nvSpPr>
        <p:spPr bwMode="auto">
          <a:xfrm>
            <a:off x="1020763" y="5353050"/>
            <a:ext cx="1879600" cy="369888"/>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Decrypts message</a:t>
            </a:r>
          </a:p>
        </p:txBody>
      </p:sp>
      <p:sp>
        <p:nvSpPr>
          <p:cNvPr id="24598"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5</a:t>
            </a:r>
          </a:p>
        </p:txBody>
      </p:sp>
      <p:sp>
        <p:nvSpPr>
          <p:cNvPr id="24599"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Stored</a:t>
            </a:r>
          </a:p>
          <a:p>
            <a:pPr algn="ctr">
              <a:buSzPct val="100000"/>
            </a:pPr>
            <a:r>
              <a:rPr lang="en-US" altLang="en-US">
                <a:solidFill>
                  <a:srgbClr val="000000"/>
                </a:solidFill>
              </a:rPr>
              <a:t>private</a:t>
            </a:r>
          </a:p>
          <a:p>
            <a:pPr algn="ctr">
              <a:buSzPct val="100000"/>
            </a:pPr>
            <a:r>
              <a:rPr lang="en-US" altLang="en-US">
                <a:solidFill>
                  <a:srgbClr val="000000"/>
                </a:solidFill>
              </a:rPr>
              <a:t>key</a:t>
            </a:r>
          </a:p>
        </p:txBody>
      </p:sp>
      <p:sp>
        <p:nvSpPr>
          <p:cNvPr id="24600"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01" name="Text Box 25"/>
          <p:cNvSpPr txBox="1">
            <a:spLocks noChangeArrowheads="1"/>
          </p:cNvSpPr>
          <p:nvPr/>
        </p:nvSpPr>
        <p:spPr bwMode="auto">
          <a:xfrm>
            <a:off x="3644900" y="40560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3E6E5A"/>
                </a:solidFill>
              </a:rPr>
              <a:t>Identification</a:t>
            </a:r>
          </a:p>
          <a:p>
            <a:pPr algn="ctr">
              <a:buSzPct val="100000"/>
            </a:pPr>
            <a:r>
              <a:rPr lang="en-US" altLang="en-US">
                <a:solidFill>
                  <a:srgbClr val="3E6E5A"/>
                </a:solidFill>
              </a:rPr>
              <a:t>certificate</a:t>
            </a:r>
          </a:p>
        </p:txBody>
      </p:sp>
      <p:sp>
        <p:nvSpPr>
          <p:cNvPr id="24602"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0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04" name="Text Box 28"/>
          <p:cNvSpPr txBox="1">
            <a:spLocks noChangeArrowheads="1"/>
          </p:cNvSpPr>
          <p:nvPr/>
        </p:nvSpPr>
        <p:spPr bwMode="auto">
          <a:xfrm>
            <a:off x="3800475" y="1724025"/>
            <a:ext cx="1350963" cy="5842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600">
                <a:solidFill>
                  <a:srgbClr val="A50021"/>
                </a:solidFill>
              </a:rPr>
              <a:t>Web service</a:t>
            </a:r>
          </a:p>
          <a:p>
            <a:pPr algn="ctr">
              <a:buSzPct val="100000"/>
            </a:pPr>
            <a:r>
              <a:rPr lang="en-US" altLang="en-US" sz="1600">
                <a:solidFill>
                  <a:srgbClr val="A50021"/>
                </a:solidFill>
              </a:rPr>
              <a:t>Ask public key</a:t>
            </a:r>
          </a:p>
        </p:txBody>
      </p:sp>
      <p:sp>
        <p:nvSpPr>
          <p:cNvPr id="24605" name="Text Box 29"/>
          <p:cNvSpPr txBox="1">
            <a:spLocks noChangeArrowheads="1"/>
          </p:cNvSpPr>
          <p:nvPr/>
        </p:nvSpPr>
        <p:spPr bwMode="auto">
          <a:xfrm rot="3135873">
            <a:off x="3090069" y="3020219"/>
            <a:ext cx="1363662" cy="5842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600">
                <a:solidFill>
                  <a:srgbClr val="A50021"/>
                </a:solidFill>
              </a:rPr>
              <a:t>Send message</a:t>
            </a:r>
          </a:p>
          <a:p>
            <a:pPr algn="ctr">
              <a:buSzPct val="100000"/>
            </a:pPr>
            <a:r>
              <a:rPr lang="en-US" altLang="en-US" sz="1600">
                <a:solidFill>
                  <a:srgbClr val="A50021"/>
                </a:solidFill>
              </a:rPr>
              <a:t>Any protocol</a:t>
            </a:r>
          </a:p>
        </p:txBody>
      </p:sp>
      <p:sp>
        <p:nvSpPr>
          <p:cNvPr id="24606"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07"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08" name="Line 32"/>
          <p:cNvSpPr>
            <a:spLocks noChangeShapeType="1"/>
          </p:cNvSpPr>
          <p:nvPr/>
        </p:nvSpPr>
        <p:spPr bwMode="auto">
          <a:xfrm flipH="1" flipV="1">
            <a:off x="6315075" y="2540000"/>
            <a:ext cx="1217613" cy="823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09" name="Line 33"/>
          <p:cNvSpPr>
            <a:spLocks noChangeShapeType="1"/>
          </p:cNvSpPr>
          <p:nvPr/>
        </p:nvSpPr>
        <p:spPr bwMode="auto">
          <a:xfrm>
            <a:off x="7720013" y="2808288"/>
            <a:ext cx="0" cy="5730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10" name="Line 34"/>
          <p:cNvSpPr>
            <a:spLocks noChangeShapeType="1"/>
          </p:cNvSpPr>
          <p:nvPr/>
        </p:nvSpPr>
        <p:spPr bwMode="auto">
          <a:xfrm flipH="1">
            <a:off x="1724025" y="2808288"/>
            <a:ext cx="0" cy="65087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11"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12"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4613"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 name="Title 1"/>
          <p:cNvSpPr>
            <a:spLocks noGrp="1"/>
          </p:cNvSpPr>
          <p:nvPr>
            <p:ph type="title"/>
          </p:nvPr>
        </p:nvSpPr>
        <p:spPr/>
        <p:txBody>
          <a:bodyPr>
            <a:normAutofit/>
          </a:bodyPr>
          <a:lstStyle/>
          <a:p>
            <a:r>
              <a:rPr lang="en-GB" altLang="en-US" sz="3600" dirty="0"/>
              <a:t>Encryption for a known recipient</a:t>
            </a:r>
            <a:endParaRPr lang="en-US" sz="3600" dirty="0"/>
          </a:p>
        </p:txBody>
      </p:sp>
    </p:spTree>
    <p:extLst>
      <p:ext uri="{BB962C8B-B14F-4D97-AF65-F5344CB8AC3E}">
        <p14:creationId xmlns:p14="http://schemas.microsoft.com/office/powerpoint/2010/main" val="223640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en-US" dirty="0"/>
              <a:t>Some evolutions in health care</a:t>
            </a:r>
          </a:p>
        </p:txBody>
      </p:sp>
      <p:sp>
        <p:nvSpPr>
          <p:cNvPr id="9219" name="Rectangle 3"/>
          <p:cNvSpPr>
            <a:spLocks noGrp="1" noChangeArrowheads="1"/>
          </p:cNvSpPr>
          <p:nvPr>
            <p:ph idx="1"/>
          </p:nvPr>
        </p:nvSpPr>
        <p:spPr bwMode="auto">
          <a:extLst/>
        </p:spPr>
        <p:txBody>
          <a:bodyPr vert="horz" wrap="square" lIns="91440" tIns="45720" rIns="91440" bIns="45720" numCol="1" anchor="t" anchorCtr="0" compatLnSpc="1">
            <a:prstTxWarp prst="textNoShape">
              <a:avLst/>
            </a:prstTxWarp>
            <a:normAutofit/>
          </a:bodyPr>
          <a:lstStyle/>
          <a:p>
            <a:pPr algn="just">
              <a:defRPr/>
            </a:pPr>
            <a:r>
              <a:rPr lang="en-US" sz="2000" dirty="0" smtClean="0">
                <a:solidFill>
                  <a:srgbClr val="000000"/>
                </a:solidFill>
              </a:rPr>
              <a:t>more chronic care instead of merely acute care</a:t>
            </a:r>
          </a:p>
          <a:p>
            <a:pPr algn="just">
              <a:defRPr/>
            </a:pPr>
            <a:r>
              <a:rPr lang="en-US" sz="2000" dirty="0" smtClean="0">
                <a:solidFill>
                  <a:srgbClr val="000000"/>
                </a:solidFill>
              </a:rPr>
              <a:t>remote care (monitoring, assistance, consultation, diagnosis, operation, ...), and home care</a:t>
            </a:r>
          </a:p>
          <a:p>
            <a:pPr algn="just">
              <a:defRPr/>
            </a:pPr>
            <a:r>
              <a:rPr lang="en-US" sz="2000" dirty="0" smtClean="0">
                <a:solidFill>
                  <a:srgbClr val="000000"/>
                </a:solidFill>
              </a:rPr>
              <a:t>multidisciplinary, </a:t>
            </a:r>
            <a:r>
              <a:rPr lang="en-US" sz="2000" dirty="0" err="1" smtClean="0">
                <a:solidFill>
                  <a:srgbClr val="000000"/>
                </a:solidFill>
              </a:rPr>
              <a:t>transmural</a:t>
            </a:r>
            <a:r>
              <a:rPr lang="en-US" sz="2000" dirty="0" smtClean="0">
                <a:solidFill>
                  <a:srgbClr val="000000"/>
                </a:solidFill>
              </a:rPr>
              <a:t> and integrated care</a:t>
            </a:r>
          </a:p>
          <a:p>
            <a:pPr algn="just">
              <a:defRPr/>
            </a:pPr>
            <a:r>
              <a:rPr lang="en-US" sz="2000" dirty="0" smtClean="0">
                <a:solidFill>
                  <a:srgbClr val="000000"/>
                </a:solidFill>
              </a:rPr>
              <a:t>patient-oriented care and patient empowerment</a:t>
            </a:r>
          </a:p>
          <a:p>
            <a:pPr algn="just">
              <a:defRPr/>
            </a:pPr>
            <a:r>
              <a:rPr lang="en-US" sz="2000" dirty="0" smtClean="0">
                <a:solidFill>
                  <a:srgbClr val="000000"/>
                </a:solidFill>
              </a:rPr>
              <a:t>rapidly evolving knowledge =&gt; </a:t>
            </a:r>
            <a:r>
              <a:rPr lang="en-GB" sz="2000" dirty="0">
                <a:solidFill>
                  <a:srgbClr val="000000"/>
                </a:solidFill>
              </a:rPr>
              <a:t>need for reliable and coordinated management and access to </a:t>
            </a:r>
            <a:r>
              <a:rPr lang="en-GB" sz="2000" dirty="0" smtClean="0">
                <a:solidFill>
                  <a:srgbClr val="000000"/>
                </a:solidFill>
              </a:rPr>
              <a:t>knowledge</a:t>
            </a:r>
          </a:p>
          <a:p>
            <a:pPr algn="just">
              <a:defRPr/>
            </a:pPr>
            <a:r>
              <a:rPr lang="en-US" sz="2000" dirty="0" smtClean="0">
                <a:solidFill>
                  <a:srgbClr val="000000"/>
                </a:solidFill>
              </a:rPr>
              <a:t>threat of excessively time-consuming administrative processes</a:t>
            </a:r>
          </a:p>
          <a:p>
            <a:pPr algn="just">
              <a:defRPr/>
            </a:pPr>
            <a:r>
              <a:rPr lang="en-US" sz="2000" dirty="0" smtClean="0">
                <a:solidFill>
                  <a:srgbClr val="000000"/>
                </a:solidFill>
              </a:rPr>
              <a:t>thorough support of health care policy and research requires thorough, integrated and </a:t>
            </a:r>
            <a:r>
              <a:rPr lang="en-US" sz="2000" dirty="0" err="1" smtClean="0">
                <a:solidFill>
                  <a:srgbClr val="000000"/>
                </a:solidFill>
              </a:rPr>
              <a:t>anonymised</a:t>
            </a:r>
            <a:r>
              <a:rPr lang="en-US" sz="2000" dirty="0" smtClean="0">
                <a:solidFill>
                  <a:srgbClr val="000000"/>
                </a:solidFill>
              </a:rPr>
              <a:t> information</a:t>
            </a:r>
          </a:p>
          <a:p>
            <a:pPr algn="just">
              <a:defRPr/>
            </a:pPr>
            <a:r>
              <a:rPr lang="en-US" sz="2000" dirty="0" smtClean="0">
                <a:solidFill>
                  <a:srgbClr val="000000"/>
                </a:solidFill>
              </a:rPr>
              <a:t>cross-border mobility</a:t>
            </a:r>
          </a:p>
          <a:p>
            <a:pPr algn="just">
              <a:defRPr/>
            </a:pPr>
            <a:r>
              <a:rPr lang="en-US" sz="2000" dirty="0" smtClean="0">
                <a:solidFill>
                  <a:srgbClr val="000000"/>
                </a:solidFill>
              </a:rPr>
              <a:t>need for cost control</a:t>
            </a:r>
          </a:p>
        </p:txBody>
      </p:sp>
      <p:sp>
        <p:nvSpPr>
          <p:cNvPr id="9221"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smtClean="0">
                <a:solidFill>
                  <a:srgbClr val="000000"/>
                </a:solidFill>
                <a:latin typeface="Arial" charset="0"/>
              </a:rPr>
              <a:t>25/11/2014</a:t>
            </a:r>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AFC0B0CE-4103-4919-A70B-43B084D27EE6}" type="slidenum">
              <a:rPr lang="en-US" altLang="en-US" smtClean="0">
                <a:solidFill>
                  <a:srgbClr val="000000"/>
                </a:solidFill>
                <a:latin typeface="Arial" charset="0"/>
              </a:rPr>
              <a:pPr fontAlgn="base">
                <a:spcBef>
                  <a:spcPct val="0"/>
                </a:spcBef>
                <a:spcAft>
                  <a:spcPct val="0"/>
                </a:spcAft>
                <a:buSzPct val="100000"/>
              </a:pPr>
              <a:t>2</a:t>
            </a:fld>
            <a:endParaRPr lang="en-US" altLang="en-US" smtClean="0">
              <a:solidFill>
                <a:srgbClr val="000000"/>
              </a:solidFill>
              <a:latin typeface="Arial" charset="0"/>
            </a:endParaRPr>
          </a:p>
        </p:txBody>
      </p:sp>
    </p:spTree>
    <p:extLst>
      <p:ext uri="{BB962C8B-B14F-4D97-AF65-F5344CB8AC3E}">
        <p14:creationId xmlns:p14="http://schemas.microsoft.com/office/powerpoint/2010/main" val="2802549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r>
              <a:rPr lang="en-GB" altLang="en-US" sz="3600" dirty="0"/>
              <a:t>Encryption for an unknown recipient</a:t>
            </a:r>
            <a:endParaRPr lang="en-US" altLang="en-US" sz="3600" dirty="0"/>
          </a:p>
        </p:txBody>
      </p:sp>
      <p:sp>
        <p:nvSpPr>
          <p:cNvPr id="2563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256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4911521-7979-4C30-B226-9BD1FC29D0F4}" type="slidenum">
              <a:rPr lang="en-GB" altLang="en-US" smtClean="0">
                <a:solidFill>
                  <a:schemeClr val="bg1"/>
                </a:solidFill>
                <a:latin typeface="Arial" charset="0"/>
              </a:rPr>
              <a:pPr eaLnBrk="1" fontAlgn="base" hangingPunct="1">
                <a:spcBef>
                  <a:spcPct val="0"/>
                </a:spcBef>
                <a:spcAft>
                  <a:spcPct val="0"/>
                </a:spcAft>
              </a:pPr>
              <a:t>20</a:t>
            </a:fld>
            <a:endParaRPr lang="en-GB" altLang="en-US" dirty="0" smtClean="0">
              <a:solidFill>
                <a:schemeClr val="bg1"/>
              </a:solidFill>
              <a:latin typeface="Arial" charset="0"/>
            </a:endParaRPr>
          </a:p>
        </p:txBody>
      </p:sp>
      <p:sp>
        <p:nvSpPr>
          <p:cNvPr id="25603" name="Oval 3"/>
          <p:cNvSpPr>
            <a:spLocks noChangeArrowheads="1"/>
          </p:cNvSpPr>
          <p:nvPr/>
        </p:nvSpPr>
        <p:spPr bwMode="auto">
          <a:xfrm>
            <a:off x="6950075" y="2597150"/>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User 2</a:t>
            </a:r>
          </a:p>
          <a:p>
            <a:pPr algn="ctr">
              <a:buSzPct val="100000"/>
            </a:pPr>
            <a:r>
              <a:rPr lang="en-US" altLang="en-US">
                <a:solidFill>
                  <a:srgbClr val="000000"/>
                </a:solidFill>
              </a:rPr>
              <a:t>Recipient</a:t>
            </a:r>
          </a:p>
        </p:txBody>
      </p:sp>
      <p:sp>
        <p:nvSpPr>
          <p:cNvPr id="25604" name="Oval 4"/>
          <p:cNvSpPr>
            <a:spLocks noChangeArrowheads="1"/>
          </p:cNvSpPr>
          <p:nvPr/>
        </p:nvSpPr>
        <p:spPr bwMode="auto">
          <a:xfrm>
            <a:off x="536575" y="2578100"/>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User 1</a:t>
            </a:r>
          </a:p>
          <a:p>
            <a:pPr algn="ctr">
              <a:buSzPct val="100000"/>
            </a:pPr>
            <a:r>
              <a:rPr lang="en-US" altLang="en-US">
                <a:solidFill>
                  <a:srgbClr val="000000"/>
                </a:solidFill>
              </a:rPr>
              <a:t>Originator</a:t>
            </a:r>
          </a:p>
        </p:txBody>
      </p:sp>
      <p:sp>
        <p:nvSpPr>
          <p:cNvPr id="25605" name="Oval 5"/>
          <p:cNvSpPr>
            <a:spLocks noChangeArrowheads="1"/>
          </p:cNvSpPr>
          <p:nvPr/>
        </p:nvSpPr>
        <p:spPr bwMode="auto">
          <a:xfrm>
            <a:off x="3478213" y="13795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Key </a:t>
            </a:r>
          </a:p>
          <a:p>
            <a:pPr algn="ctr">
              <a:buSzPct val="100000"/>
            </a:pPr>
            <a:r>
              <a:rPr lang="en-US" altLang="en-US">
                <a:solidFill>
                  <a:srgbClr val="000000"/>
                </a:solidFill>
              </a:rPr>
              <a:t>Management</a:t>
            </a:r>
          </a:p>
          <a:p>
            <a:pPr algn="ctr">
              <a:buSzPct val="100000"/>
            </a:pPr>
            <a:r>
              <a:rPr lang="en-US" altLang="en-US">
                <a:solidFill>
                  <a:srgbClr val="000000"/>
                </a:solidFill>
              </a:rPr>
              <a:t>/ Depot</a:t>
            </a:r>
          </a:p>
        </p:txBody>
      </p:sp>
      <p:sp>
        <p:nvSpPr>
          <p:cNvPr id="25606"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Messages</a:t>
            </a:r>
          </a:p>
          <a:p>
            <a:pPr algn="ctr">
              <a:buSzPct val="100000"/>
            </a:pPr>
            <a:r>
              <a:rPr lang="en-US" altLang="en-US">
                <a:solidFill>
                  <a:srgbClr val="000000"/>
                </a:solidFill>
              </a:rPr>
              <a:t>Depot</a:t>
            </a:r>
          </a:p>
        </p:txBody>
      </p:sp>
      <p:sp>
        <p:nvSpPr>
          <p:cNvPr id="25607" name="Line 7"/>
          <p:cNvSpPr>
            <a:spLocks noChangeShapeType="1"/>
          </p:cNvSpPr>
          <p:nvPr/>
        </p:nvSpPr>
        <p:spPr bwMode="auto">
          <a:xfrm flipV="1">
            <a:off x="2054225" y="2081213"/>
            <a:ext cx="1423988" cy="71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08"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000" b="1">
                <a:solidFill>
                  <a:srgbClr val="000000"/>
                </a:solidFill>
              </a:rPr>
              <a:t>1</a:t>
            </a:r>
            <a:r>
              <a:rPr lang="en-US" altLang="en-US" sz="1000">
                <a:solidFill>
                  <a:srgbClr val="000000"/>
                </a:solidFill>
              </a:rPr>
              <a:t> asks for key</a:t>
            </a:r>
          </a:p>
        </p:txBody>
      </p:sp>
      <p:sp>
        <p:nvSpPr>
          <p:cNvPr id="25609" name="Line 9"/>
          <p:cNvSpPr>
            <a:spLocks noChangeShapeType="1"/>
          </p:cNvSpPr>
          <p:nvPr/>
        </p:nvSpPr>
        <p:spPr bwMode="auto">
          <a:xfrm flipH="1">
            <a:off x="1908175" y="1906588"/>
            <a:ext cx="1603375" cy="782637"/>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10"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000" b="1">
                <a:solidFill>
                  <a:srgbClr val="000000"/>
                </a:solidFill>
              </a:rPr>
              <a:t>2</a:t>
            </a:r>
            <a:r>
              <a:rPr lang="en-US" altLang="en-US" sz="1000">
                <a:solidFill>
                  <a:srgbClr val="000000"/>
                </a:solidFill>
              </a:rPr>
              <a:t> sends key</a:t>
            </a:r>
          </a:p>
        </p:txBody>
      </p:sp>
      <p:grpSp>
        <p:nvGrpSpPr>
          <p:cNvPr id="25611" name="Group 11"/>
          <p:cNvGrpSpPr>
            <a:grpSpLocks/>
          </p:cNvGrpSpPr>
          <p:nvPr/>
        </p:nvGrpSpPr>
        <p:grpSpPr bwMode="auto">
          <a:xfrm rot="-1540434">
            <a:off x="1622425" y="1543050"/>
            <a:ext cx="1647825" cy="804863"/>
            <a:chOff x="1174" y="2540"/>
            <a:chExt cx="1038" cy="507"/>
          </a:xfrm>
        </p:grpSpPr>
        <p:sp>
          <p:nvSpPr>
            <p:cNvPr id="2563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a:solidFill>
                    <a:srgbClr val="0000FF"/>
                  </a:solidFill>
                </a:rPr>
                <a:t>Symmetric key</a:t>
              </a:r>
            </a:p>
          </p:txBody>
        </p:sp>
        <p:sp>
          <p:nvSpPr>
            <p:cNvPr id="2563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5636" name="Text Box 14"/>
            <p:cNvSpPr txBox="1">
              <a:spLocks noChangeArrowheads="1"/>
            </p:cNvSpPr>
            <p:nvPr/>
          </p:nvSpPr>
          <p:spPr bwMode="auto">
            <a:xfrm>
              <a:off x="1174" y="2540"/>
              <a:ext cx="10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200">
                  <a:solidFill>
                    <a:srgbClr val="000000"/>
                  </a:solidFill>
                </a:rPr>
                <a:t>Encrypted with public key of user 1</a:t>
              </a:r>
            </a:p>
          </p:txBody>
        </p:sp>
      </p:grpSp>
      <p:sp>
        <p:nvSpPr>
          <p:cNvPr id="25612" name="Line 15"/>
          <p:cNvSpPr>
            <a:spLocks noChangeShapeType="1"/>
          </p:cNvSpPr>
          <p:nvPr/>
        </p:nvSpPr>
        <p:spPr bwMode="auto">
          <a:xfrm>
            <a:off x="1944688" y="3673475"/>
            <a:ext cx="1906587" cy="1050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13"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000" b="1">
                <a:solidFill>
                  <a:srgbClr val="000000"/>
                </a:solidFill>
              </a:rPr>
              <a:t>3</a:t>
            </a:r>
            <a:r>
              <a:rPr lang="en-US" altLang="en-US" sz="1000">
                <a:solidFill>
                  <a:srgbClr val="000000"/>
                </a:solidFill>
              </a:rPr>
              <a:t> sends encrypted message</a:t>
            </a:r>
          </a:p>
        </p:txBody>
      </p:sp>
      <p:sp>
        <p:nvSpPr>
          <p:cNvPr id="25614" name="Text Box 17"/>
          <p:cNvSpPr txBox="1">
            <a:spLocks noChangeArrowheads="1"/>
          </p:cNvSpPr>
          <p:nvPr/>
        </p:nvSpPr>
        <p:spPr bwMode="auto">
          <a:xfrm rot="1788510">
            <a:off x="1382713" y="4592638"/>
            <a:ext cx="1714500" cy="46037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200">
                <a:solidFill>
                  <a:srgbClr val="0000FF"/>
                </a:solidFill>
              </a:rPr>
              <a:t>Message encrypted with</a:t>
            </a:r>
          </a:p>
          <a:p>
            <a:pPr algn="ctr">
              <a:buSzPct val="100000"/>
            </a:pPr>
            <a:r>
              <a:rPr lang="en-US" altLang="en-US" sz="1200">
                <a:solidFill>
                  <a:srgbClr val="0000FF"/>
                </a:solidFill>
              </a:rPr>
              <a:t>symmetric key</a:t>
            </a:r>
          </a:p>
        </p:txBody>
      </p:sp>
      <p:sp>
        <p:nvSpPr>
          <p:cNvPr id="25615"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5616"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200">
                <a:solidFill>
                  <a:srgbClr val="000000"/>
                </a:solidFill>
              </a:rPr>
              <a:t>Encrypted with public key of Message depot</a:t>
            </a:r>
          </a:p>
        </p:txBody>
      </p:sp>
      <p:sp>
        <p:nvSpPr>
          <p:cNvPr id="25617" name="Text Box 20"/>
          <p:cNvSpPr txBox="1">
            <a:spLocks noChangeArrowheads="1"/>
          </p:cNvSpPr>
          <p:nvPr/>
        </p:nvSpPr>
        <p:spPr bwMode="auto">
          <a:xfrm>
            <a:off x="3513138" y="5888038"/>
            <a:ext cx="1714500" cy="461962"/>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200">
                <a:solidFill>
                  <a:srgbClr val="0000FF"/>
                </a:solidFill>
              </a:rPr>
              <a:t>Message encrypted with</a:t>
            </a:r>
          </a:p>
          <a:p>
            <a:pPr algn="ctr">
              <a:buSzPct val="100000"/>
            </a:pPr>
            <a:r>
              <a:rPr lang="en-US" altLang="en-US" sz="1200">
                <a:solidFill>
                  <a:srgbClr val="0000FF"/>
                </a:solidFill>
              </a:rPr>
              <a:t>symmetric key</a:t>
            </a:r>
          </a:p>
        </p:txBody>
      </p:sp>
      <p:sp>
        <p:nvSpPr>
          <p:cNvPr id="25618" name="Line 21"/>
          <p:cNvSpPr>
            <a:spLocks noChangeShapeType="1"/>
          </p:cNvSpPr>
          <p:nvPr/>
        </p:nvSpPr>
        <p:spPr bwMode="auto">
          <a:xfrm flipH="1" flipV="1">
            <a:off x="5186363" y="2081213"/>
            <a:ext cx="1962150" cy="857250"/>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19"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000" b="1">
                <a:solidFill>
                  <a:srgbClr val="000000"/>
                </a:solidFill>
              </a:rPr>
              <a:t>4</a:t>
            </a:r>
            <a:r>
              <a:rPr lang="en-US" altLang="en-US" sz="1000">
                <a:solidFill>
                  <a:srgbClr val="000000"/>
                </a:solidFill>
              </a:rPr>
              <a:t> justifies right to</a:t>
            </a:r>
          </a:p>
          <a:p>
            <a:pPr>
              <a:buSzPct val="100000"/>
            </a:pPr>
            <a:r>
              <a:rPr lang="en-US" altLang="en-US" sz="1000">
                <a:solidFill>
                  <a:srgbClr val="000000"/>
                </a:solidFill>
              </a:rPr>
              <a:t>obtain key</a:t>
            </a:r>
          </a:p>
        </p:txBody>
      </p:sp>
      <p:sp>
        <p:nvSpPr>
          <p:cNvPr id="25620"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21"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000" b="1">
                <a:solidFill>
                  <a:srgbClr val="000000"/>
                </a:solidFill>
              </a:rPr>
              <a:t>4</a:t>
            </a:r>
            <a:r>
              <a:rPr lang="en-US" altLang="en-US" sz="1000">
                <a:solidFill>
                  <a:srgbClr val="000000"/>
                </a:solidFill>
              </a:rPr>
              <a:t> justifies right to</a:t>
            </a:r>
          </a:p>
          <a:p>
            <a:pPr>
              <a:buSzPct val="100000"/>
            </a:pPr>
            <a:r>
              <a:rPr lang="en-US" altLang="en-US" sz="1000">
                <a:solidFill>
                  <a:srgbClr val="000000"/>
                </a:solidFill>
              </a:rPr>
              <a:t>obtain message</a:t>
            </a:r>
          </a:p>
        </p:txBody>
      </p:sp>
      <p:sp>
        <p:nvSpPr>
          <p:cNvPr id="25622"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a:solidFill>
                  <a:srgbClr val="0000FF"/>
                </a:solidFill>
              </a:rPr>
              <a:t>Symmetric key</a:t>
            </a:r>
          </a:p>
        </p:txBody>
      </p:sp>
      <p:sp>
        <p:nvSpPr>
          <p:cNvPr id="25623"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5624" name="Text Box 27"/>
          <p:cNvSpPr txBox="1">
            <a:spLocks noChangeArrowheads="1"/>
          </p:cNvSpPr>
          <p:nvPr/>
        </p:nvSpPr>
        <p:spPr bwMode="auto">
          <a:xfrm rot="1408605">
            <a:off x="5773738" y="1522413"/>
            <a:ext cx="15890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200">
                <a:solidFill>
                  <a:srgbClr val="000000"/>
                </a:solidFill>
              </a:rPr>
              <a:t>Encrypted with public key of user 2</a:t>
            </a:r>
          </a:p>
        </p:txBody>
      </p:sp>
      <p:sp>
        <p:nvSpPr>
          <p:cNvPr id="25625" name="Line 28"/>
          <p:cNvSpPr>
            <a:spLocks noChangeShapeType="1"/>
          </p:cNvSpPr>
          <p:nvPr/>
        </p:nvSpPr>
        <p:spPr bwMode="auto">
          <a:xfrm>
            <a:off x="5170488" y="1870075"/>
            <a:ext cx="2065337" cy="903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26" name="Text Box 29"/>
          <p:cNvSpPr txBox="1">
            <a:spLocks noChangeArrowheads="1"/>
          </p:cNvSpPr>
          <p:nvPr/>
        </p:nvSpPr>
        <p:spPr bwMode="auto">
          <a:xfrm>
            <a:off x="4733925" y="2528888"/>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000" b="1">
                <a:solidFill>
                  <a:srgbClr val="000000"/>
                </a:solidFill>
              </a:rPr>
              <a:t>5 </a:t>
            </a:r>
            <a:r>
              <a:rPr lang="en-US" altLang="en-US" sz="1000">
                <a:solidFill>
                  <a:srgbClr val="000000"/>
                </a:solidFill>
              </a:rPr>
              <a:t>receives key</a:t>
            </a:r>
          </a:p>
        </p:txBody>
      </p:sp>
      <p:sp>
        <p:nvSpPr>
          <p:cNvPr id="25627"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000" b="1">
                <a:solidFill>
                  <a:srgbClr val="000000"/>
                </a:solidFill>
              </a:rPr>
              <a:t>5 </a:t>
            </a:r>
            <a:r>
              <a:rPr lang="en-US" altLang="en-US" sz="1000">
                <a:solidFill>
                  <a:srgbClr val="000000"/>
                </a:solidFill>
              </a:rPr>
              <a:t>receives message</a:t>
            </a:r>
          </a:p>
        </p:txBody>
      </p:sp>
      <p:sp>
        <p:nvSpPr>
          <p:cNvPr id="25628" name="Line 31"/>
          <p:cNvSpPr>
            <a:spLocks noChangeShapeType="1"/>
          </p:cNvSpPr>
          <p:nvPr/>
        </p:nvSpPr>
        <p:spPr bwMode="auto">
          <a:xfrm flipV="1">
            <a:off x="5126038" y="3849688"/>
            <a:ext cx="2470150" cy="1174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29" name="Text Box 32"/>
          <p:cNvSpPr txBox="1">
            <a:spLocks noChangeArrowheads="1"/>
          </p:cNvSpPr>
          <p:nvPr/>
        </p:nvSpPr>
        <p:spPr bwMode="auto">
          <a:xfrm rot="-1568230">
            <a:off x="6019800" y="4848225"/>
            <a:ext cx="1714500" cy="46037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200">
                <a:solidFill>
                  <a:srgbClr val="0000FF"/>
                </a:solidFill>
              </a:rPr>
              <a:t>Message encrypted with</a:t>
            </a:r>
          </a:p>
          <a:p>
            <a:pPr algn="ctr">
              <a:buSzPct val="100000"/>
            </a:pPr>
            <a:r>
              <a:rPr lang="en-US" altLang="en-US" sz="1200">
                <a:solidFill>
                  <a:srgbClr val="0000FF"/>
                </a:solidFill>
              </a:rPr>
              <a:t>symmetric key</a:t>
            </a:r>
          </a:p>
        </p:txBody>
      </p:sp>
      <p:sp>
        <p:nvSpPr>
          <p:cNvPr id="25630"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5631"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200">
                <a:solidFill>
                  <a:srgbClr val="000000"/>
                </a:solidFill>
              </a:rPr>
              <a:t>Encrypted with public key of User 2</a:t>
            </a:r>
          </a:p>
        </p:txBody>
      </p:sp>
    </p:spTree>
    <p:extLst>
      <p:ext uri="{BB962C8B-B14F-4D97-AF65-F5344CB8AC3E}">
        <p14:creationId xmlns:p14="http://schemas.microsoft.com/office/powerpoint/2010/main" val="119270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0" lvl="1" indent="0">
              <a:buNone/>
            </a:pPr>
            <a:r>
              <a:rPr lang="en-US" sz="2400" dirty="0"/>
              <a:t>Possibility to date any document created in the healthcare sector, accurate to 1 second, and ensure the validity of content across time through a signature from </a:t>
            </a:r>
            <a:r>
              <a:rPr lang="en-US" sz="2400" dirty="0" err="1">
                <a:solidFill>
                  <a:srgbClr val="3E6E5A"/>
                </a:solidFill>
              </a:rPr>
              <a:t>eHealth</a:t>
            </a:r>
            <a:r>
              <a:rPr lang="en-US" sz="2400" dirty="0"/>
              <a:t> </a:t>
            </a:r>
          </a:p>
          <a:p>
            <a:pPr marL="182880" lvl="1"/>
            <a:endParaRPr lang="en-GB" dirty="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Timestamping</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21</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Tree>
    <p:extLst>
      <p:ext uri="{BB962C8B-B14F-4D97-AF65-F5344CB8AC3E}">
        <p14:creationId xmlns:p14="http://schemas.microsoft.com/office/powerpoint/2010/main" val="3036657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ltLang="en-US" sz="2800" dirty="0"/>
              <a:t>Application of </a:t>
            </a:r>
            <a:r>
              <a:rPr lang="en-GB" altLang="en-US" sz="2800" dirty="0" err="1"/>
              <a:t>timestamping</a:t>
            </a:r>
            <a:r>
              <a:rPr lang="en-GB" altLang="en-US" sz="2800" dirty="0"/>
              <a:t>:</a:t>
            </a:r>
            <a:br>
              <a:rPr lang="en-GB" altLang="en-US" sz="2800" dirty="0"/>
            </a:br>
            <a:r>
              <a:rPr lang="en-GB" altLang="en-US" sz="2800" dirty="0"/>
              <a:t>electronic prescriptions in hospitals</a:t>
            </a:r>
            <a:endParaRPr lang="en-US" altLang="en-US" sz="2800" dirty="0"/>
          </a:p>
        </p:txBody>
      </p:sp>
      <p:sp>
        <p:nvSpPr>
          <p:cNvPr id="31777"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317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E3D5A77-3BF7-48C3-AB42-2863C351AFCA}" type="slidenum">
              <a:rPr lang="en-GB" altLang="en-US" smtClean="0">
                <a:solidFill>
                  <a:schemeClr val="bg1"/>
                </a:solidFill>
                <a:latin typeface="Arial" charset="0"/>
              </a:rPr>
              <a:pPr eaLnBrk="1" fontAlgn="base" hangingPunct="1">
                <a:spcBef>
                  <a:spcPct val="0"/>
                </a:spcBef>
                <a:spcAft>
                  <a:spcPct val="0"/>
                </a:spcAft>
              </a:pPr>
              <a:t>22</a:t>
            </a:fld>
            <a:endParaRPr lang="en-GB" altLang="en-US" dirty="0" smtClean="0">
              <a:solidFill>
                <a:schemeClr val="bg1"/>
              </a:solidFill>
              <a:latin typeface="Arial" charset="0"/>
            </a:endParaRPr>
          </a:p>
        </p:txBody>
      </p:sp>
      <p:sp>
        <p:nvSpPr>
          <p:cNvPr id="3174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GB" altLang="en-US"/>
          </a:p>
        </p:txBody>
      </p:sp>
      <p:sp>
        <p:nvSpPr>
          <p:cNvPr id="3174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3174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Prescription A</a:t>
            </a:r>
          </a:p>
        </p:txBody>
      </p:sp>
      <p:sp>
        <p:nvSpPr>
          <p:cNvPr id="31750" name="Oval 8"/>
          <p:cNvSpPr>
            <a:spLocks noChangeArrowheads="1"/>
          </p:cNvSpPr>
          <p:nvPr/>
        </p:nvSpPr>
        <p:spPr bwMode="auto">
          <a:xfrm>
            <a:off x="620713" y="2397125"/>
            <a:ext cx="363537" cy="3889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1</a:t>
            </a:r>
          </a:p>
        </p:txBody>
      </p:sp>
      <p:sp>
        <p:nvSpPr>
          <p:cNvPr id="3175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600">
                <a:solidFill>
                  <a:srgbClr val="000000"/>
                </a:solidFill>
              </a:rPr>
              <a:t>Hashcode A</a:t>
            </a:r>
          </a:p>
        </p:txBody>
      </p:sp>
      <p:sp>
        <p:nvSpPr>
          <p:cNvPr id="3175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31753" name="Oval 13"/>
          <p:cNvSpPr>
            <a:spLocks noChangeArrowheads="1"/>
          </p:cNvSpPr>
          <p:nvPr/>
        </p:nvSpPr>
        <p:spPr bwMode="auto">
          <a:xfrm>
            <a:off x="693738" y="3454400"/>
            <a:ext cx="363537" cy="3889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2</a:t>
            </a:r>
          </a:p>
        </p:txBody>
      </p:sp>
      <p:sp>
        <p:nvSpPr>
          <p:cNvPr id="3175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Prescription B</a:t>
            </a:r>
          </a:p>
        </p:txBody>
      </p:sp>
      <p:sp>
        <p:nvSpPr>
          <p:cNvPr id="3175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600">
                <a:solidFill>
                  <a:srgbClr val="000000"/>
                </a:solidFill>
              </a:rPr>
              <a:t>Hashcode B</a:t>
            </a:r>
          </a:p>
        </p:txBody>
      </p:sp>
      <p:sp>
        <p:nvSpPr>
          <p:cNvPr id="3175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Timestamp bag</a:t>
            </a:r>
          </a:p>
        </p:txBody>
      </p:sp>
      <p:sp>
        <p:nvSpPr>
          <p:cNvPr id="3175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Electronic</a:t>
            </a:r>
          </a:p>
          <a:p>
            <a:pPr algn="ctr">
              <a:buSzPct val="100000"/>
            </a:pPr>
            <a:r>
              <a:rPr lang="en-US" altLang="en-US">
                <a:solidFill>
                  <a:srgbClr val="000000"/>
                </a:solidFill>
              </a:rPr>
              <a:t>timestamping</a:t>
            </a:r>
          </a:p>
        </p:txBody>
      </p:sp>
      <p:sp>
        <p:nvSpPr>
          <p:cNvPr id="31758" name="Oval 27"/>
          <p:cNvSpPr>
            <a:spLocks noChangeArrowheads="1"/>
          </p:cNvSpPr>
          <p:nvPr/>
        </p:nvSpPr>
        <p:spPr bwMode="auto">
          <a:xfrm>
            <a:off x="5264150" y="4951413"/>
            <a:ext cx="363538" cy="3889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4</a:t>
            </a:r>
          </a:p>
        </p:txBody>
      </p:sp>
      <p:sp>
        <p:nvSpPr>
          <p:cNvPr id="3175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Electronic</a:t>
            </a:r>
          </a:p>
          <a:p>
            <a:pPr algn="ctr">
              <a:buSzPct val="100000"/>
            </a:pPr>
            <a:r>
              <a:rPr lang="en-US" altLang="en-US">
                <a:solidFill>
                  <a:srgbClr val="000000"/>
                </a:solidFill>
              </a:rPr>
              <a:t>signature</a:t>
            </a:r>
          </a:p>
        </p:txBody>
      </p:sp>
      <p:sp>
        <p:nvSpPr>
          <p:cNvPr id="31760" name="Oval 30"/>
          <p:cNvSpPr>
            <a:spLocks noChangeArrowheads="1"/>
          </p:cNvSpPr>
          <p:nvPr/>
        </p:nvSpPr>
        <p:spPr bwMode="auto">
          <a:xfrm>
            <a:off x="5378450" y="3059113"/>
            <a:ext cx="363538" cy="3889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5</a:t>
            </a:r>
          </a:p>
        </p:txBody>
      </p:sp>
      <p:sp>
        <p:nvSpPr>
          <p:cNvPr id="3176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Archive</a:t>
            </a:r>
          </a:p>
        </p:txBody>
      </p:sp>
      <p:sp>
        <p:nvSpPr>
          <p:cNvPr id="31762" name="Oval 32"/>
          <p:cNvSpPr>
            <a:spLocks noChangeArrowheads="1"/>
          </p:cNvSpPr>
          <p:nvPr/>
        </p:nvSpPr>
        <p:spPr bwMode="auto">
          <a:xfrm>
            <a:off x="1541463" y="5648325"/>
            <a:ext cx="363537" cy="3889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6</a:t>
            </a:r>
          </a:p>
        </p:txBody>
      </p:sp>
      <p:sp>
        <p:nvSpPr>
          <p:cNvPr id="3176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000000"/>
                </a:solidFill>
              </a:rPr>
              <a:t>Archive</a:t>
            </a:r>
          </a:p>
        </p:txBody>
      </p:sp>
      <p:sp>
        <p:nvSpPr>
          <p:cNvPr id="3176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6</a:t>
            </a:r>
          </a:p>
        </p:txBody>
      </p:sp>
      <p:sp>
        <p:nvSpPr>
          <p:cNvPr id="31765" name="Oval 24"/>
          <p:cNvSpPr>
            <a:spLocks noChangeArrowheads="1"/>
          </p:cNvSpPr>
          <p:nvPr/>
        </p:nvSpPr>
        <p:spPr bwMode="auto">
          <a:xfrm>
            <a:off x="1201738" y="4648200"/>
            <a:ext cx="363537" cy="3889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200" b="1">
                <a:solidFill>
                  <a:srgbClr val="000000"/>
                </a:solidFill>
              </a:rPr>
              <a:t>3</a:t>
            </a:r>
          </a:p>
        </p:txBody>
      </p:sp>
      <p:sp>
        <p:nvSpPr>
          <p:cNvPr id="3176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3176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3176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3176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31771" name="Up Arrow 5"/>
          <p:cNvSpPr>
            <a:spLocks noChangeArrowheads="1"/>
          </p:cNvSpPr>
          <p:nvPr/>
        </p:nvSpPr>
        <p:spPr bwMode="auto">
          <a:xfrm>
            <a:off x="6205538" y="3408363"/>
            <a:ext cx="401637" cy="1692275"/>
          </a:xfrm>
          <a:prstGeom prst="upArrow">
            <a:avLst>
              <a:gd name="adj1" fmla="val 50000"/>
              <a:gd name="adj2" fmla="val 49976"/>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3177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pic>
        <p:nvPicPr>
          <p:cNvPr id="317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32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0" indent="0">
              <a:buNone/>
            </a:pPr>
            <a:r>
              <a:rPr lang="fr-BE" sz="2400" dirty="0" smtClean="0"/>
              <a:t>Coded hidden identity so that appropriate personal information can be used without violating privacy and an option to anonymize data by replacing the information indicated with generic information. Once the data have been coded or anonymized, the data remain usable, but it is no longer possible to deduce the identity of the person, either directly or indirectly.</a:t>
            </a:r>
            <a:endParaRPr lang="en-GB" sz="2400" dirty="0" smtClean="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Coding &amp; Anonymization</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23</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Tree>
    <p:extLst>
      <p:ext uri="{BB962C8B-B14F-4D97-AF65-F5344CB8AC3E}">
        <p14:creationId xmlns:p14="http://schemas.microsoft.com/office/powerpoint/2010/main" val="2408207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fr-BE" sz="2400" dirty="0">
                <a:solidFill>
                  <a:srgbClr val="000000"/>
                </a:solidFill>
                <a:sym typeface="Arial" pitchFamily="34" charset="0"/>
              </a:rPr>
              <a:t>Access to the national register an the Banque Carrefour registers by authorised health care professionals, under strict conditions</a:t>
            </a: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FR" sz="2000" b="1" spc="-100" dirty="0">
                <a:solidFill>
                  <a:srgbClr val="3E6E5A"/>
                </a:solidFill>
                <a:latin typeface="+mj-lt"/>
                <a:sym typeface="Arial" pitchFamily="34" charset="0"/>
              </a:rPr>
              <a:t>Consultation of the National Consultation of the National Registry and the BCSS registries</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24</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149080"/>
            <a:ext cx="1908000" cy="1908000"/>
          </a:xfrm>
          <a:prstGeom prst="rect">
            <a:avLst/>
          </a:prstGeom>
        </p:spPr>
      </p:pic>
    </p:spTree>
    <p:extLst>
      <p:ext uri="{BB962C8B-B14F-4D97-AF65-F5344CB8AC3E}">
        <p14:creationId xmlns:p14="http://schemas.microsoft.com/office/powerpoint/2010/main" val="2197104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smtClean="0"/>
              <a:t>10 basic services</a:t>
            </a:r>
            <a:endParaRPr lang="en-GB" sz="2800" b="1" dirty="0"/>
          </a:p>
        </p:txBody>
      </p:sp>
      <p:sp>
        <p:nvSpPr>
          <p:cNvPr id="3" name="Content Placeholder 2"/>
          <p:cNvSpPr>
            <a:spLocks noGrp="1"/>
          </p:cNvSpPr>
          <p:nvPr>
            <p:ph idx="1"/>
          </p:nvPr>
        </p:nvSpPr>
        <p:spPr/>
        <p:txBody>
          <a:bodyPr>
            <a:noAutofit/>
          </a:bodyPr>
          <a:lstStyle/>
          <a:p>
            <a:pPr marL="0" indent="0">
              <a:lnSpc>
                <a:spcPct val="80000"/>
              </a:lnSpc>
              <a:buNone/>
            </a:pPr>
            <a:r>
              <a:rPr lang="fr-BE" sz="2400" dirty="0">
                <a:solidFill>
                  <a:srgbClr val="000000"/>
                </a:solidFill>
                <a:sym typeface="Arial" pitchFamily="34" charset="0"/>
              </a:rPr>
              <a:t>Secure </a:t>
            </a:r>
            <a:r>
              <a:rPr lang="fr-BE" sz="2400" dirty="0" err="1">
                <a:solidFill>
                  <a:srgbClr val="000000"/>
                </a:solidFill>
                <a:sym typeface="Arial" pitchFamily="34" charset="0"/>
              </a:rPr>
              <a:t>electronic</a:t>
            </a:r>
            <a:r>
              <a:rPr lang="fr-BE" sz="2400" dirty="0">
                <a:solidFill>
                  <a:srgbClr val="000000"/>
                </a:solidFill>
                <a:sym typeface="Arial" pitchFamily="34" charset="0"/>
              </a:rPr>
              <a:t> </a:t>
            </a:r>
            <a:r>
              <a:rPr lang="fr-BE" sz="2400" dirty="0" err="1">
                <a:solidFill>
                  <a:srgbClr val="000000"/>
                </a:solidFill>
                <a:sym typeface="Arial" pitchFamily="34" charset="0"/>
              </a:rPr>
              <a:t>letterbox</a:t>
            </a:r>
            <a:r>
              <a:rPr lang="fr-BE" sz="2400" dirty="0">
                <a:solidFill>
                  <a:srgbClr val="000000"/>
                </a:solidFill>
                <a:sym typeface="Arial" pitchFamily="34" charset="0"/>
              </a:rPr>
              <a:t> for the exchange of </a:t>
            </a:r>
            <a:r>
              <a:rPr lang="fr-BE" sz="2400" dirty="0" err="1">
                <a:solidFill>
                  <a:srgbClr val="000000"/>
                </a:solidFill>
                <a:sym typeface="Arial" pitchFamily="34" charset="0"/>
              </a:rPr>
              <a:t>medical</a:t>
            </a:r>
            <a:r>
              <a:rPr lang="fr-BE" sz="2400" dirty="0">
                <a:solidFill>
                  <a:srgbClr val="000000"/>
                </a:solidFill>
                <a:sym typeface="Arial" pitchFamily="34" charset="0"/>
              </a:rPr>
              <a:t> data</a:t>
            </a:r>
          </a:p>
          <a:p>
            <a:pPr marL="457200" lvl="2"/>
            <a:endParaRPr lang="fr-FR" sz="1800"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FR" sz="2000" b="1" spc="-100" dirty="0" err="1" smtClean="0">
                <a:solidFill>
                  <a:srgbClr val="3E6E5A"/>
                </a:solidFill>
                <a:latin typeface="+mj-lt"/>
                <a:sym typeface="Arial" pitchFamily="34" charset="0"/>
              </a:rPr>
              <a:t>eHealthBox</a:t>
            </a:r>
            <a:endParaRPr lang="en-GB" sz="2000" b="1" spc="-100" dirty="0">
              <a:solidFill>
                <a:srgbClr val="3E6E5A"/>
              </a:solidFill>
              <a:latin typeface="+mj-lt"/>
              <a:ea typeface="+mj-ea"/>
              <a:cs typeface="+mj-cs"/>
              <a:sym typeface="Arial" pitchFamily="34" charset="0"/>
            </a:endParaRP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25</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Tree>
    <p:extLst>
      <p:ext uri="{BB962C8B-B14F-4D97-AF65-F5344CB8AC3E}">
        <p14:creationId xmlns:p14="http://schemas.microsoft.com/office/powerpoint/2010/main" val="3569929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fr-BE" sz="2400" dirty="0" smtClean="0">
                <a:solidFill>
                  <a:srgbClr val="000000"/>
                </a:solidFill>
                <a:sym typeface="Arial" pitchFamily="34" charset="0"/>
              </a:rPr>
              <a:t>Indicate, with the agreement of patients, the type of data stored with particular health service providers and on which patients </a:t>
            </a: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FR" sz="2000" b="1" spc="-100" dirty="0">
                <a:solidFill>
                  <a:srgbClr val="3E6E5A"/>
                </a:solidFill>
                <a:latin typeface="+mj-lt"/>
                <a:sym typeface="Arial" pitchFamily="34" charset="0"/>
              </a:rPr>
              <a:t>Reference directory</a:t>
            </a:r>
          </a:p>
        </p:txBody>
      </p:sp>
      <p:sp>
        <p:nvSpPr>
          <p:cNvPr id="4" name="Date Placeholder 3"/>
          <p:cNvSpPr>
            <a:spLocks noGrp="1"/>
          </p:cNvSpPr>
          <p:nvPr>
            <p:ph type="dt" sz="half" idx="10"/>
          </p:nvPr>
        </p:nvSpPr>
        <p:spPr/>
        <p:txBody>
          <a:bodyPr/>
          <a:lstStyle/>
          <a:p>
            <a:r>
              <a:rPr lang="en-US" smtClean="0"/>
              <a:t>25/11/2014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26</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Tree>
    <p:extLst>
      <p:ext uri="{BB962C8B-B14F-4D97-AF65-F5344CB8AC3E}">
        <p14:creationId xmlns:p14="http://schemas.microsoft.com/office/powerpoint/2010/main" val="703750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en-US" dirty="0">
                <a:sym typeface="Arial" charset="0"/>
              </a:rPr>
              <a:t>Value-added services</a:t>
            </a:r>
          </a:p>
        </p:txBody>
      </p:sp>
      <p:sp>
        <p:nvSpPr>
          <p:cNvPr id="29699" name="Rectangle 3"/>
          <p:cNvSpPr>
            <a:spLocks noGrp="1" noChangeArrowheads="1"/>
          </p:cNvSpPr>
          <p:nvPr>
            <p:ph idx="1"/>
          </p:nvPr>
        </p:nvSpPr>
        <p:spPr bwMode="auto">
          <a:extLst/>
        </p:spPr>
        <p:txBody>
          <a:bodyPr vert="horz" wrap="square" lIns="91440" tIns="45720" rIns="91440" bIns="45720" numCol="1" anchor="t" anchorCtr="0" compatLnSpc="1">
            <a:prstTxWarp prst="textNoShape">
              <a:avLst/>
            </a:prstTxWarp>
          </a:bodyPr>
          <a:lstStyle/>
          <a:p>
            <a:pPr marL="355600" indent="-298450">
              <a:spcBef>
                <a:spcPct val="50000"/>
              </a:spcBef>
              <a:buFont typeface="Calibri" pitchFamily="34" charset="0"/>
              <a:buNone/>
              <a:defRPr/>
            </a:pPr>
            <a:r>
              <a:rPr lang="en-US" sz="2000" b="1" dirty="0" smtClean="0">
                <a:solidFill>
                  <a:srgbClr val="000000"/>
                </a:solidFill>
                <a:sym typeface="Arial" charset="0"/>
              </a:rPr>
              <a:t>67</a:t>
            </a:r>
            <a:r>
              <a:rPr lang="en-US" sz="2000" dirty="0" smtClean="0">
                <a:solidFill>
                  <a:srgbClr val="000000"/>
                </a:solidFill>
                <a:sym typeface="Arial" charset="0"/>
              </a:rPr>
              <a:t> value-added services in production</a:t>
            </a:r>
          </a:p>
          <a:p>
            <a:pPr marL="355600" indent="-298450">
              <a:buFont typeface="Calibri" pitchFamily="34" charset="0"/>
              <a:buNone/>
              <a:defRPr/>
            </a:pPr>
            <a:r>
              <a:rPr lang="en-US" sz="2000" dirty="0" smtClean="0">
                <a:solidFill>
                  <a:srgbClr val="000000"/>
                </a:solidFill>
                <a:sym typeface="Arial" charset="0"/>
              </a:rPr>
              <a:t>&gt; </a:t>
            </a:r>
            <a:r>
              <a:rPr lang="en-US" sz="2000" b="1" dirty="0" smtClean="0">
                <a:solidFill>
                  <a:srgbClr val="000000"/>
                </a:solidFill>
                <a:sym typeface="Arial" charset="0"/>
              </a:rPr>
              <a:t>40</a:t>
            </a:r>
            <a:r>
              <a:rPr lang="en-US" sz="2000" dirty="0" smtClean="0">
                <a:solidFill>
                  <a:srgbClr val="000000"/>
                </a:solidFill>
                <a:sym typeface="Arial" charset="0"/>
              </a:rPr>
              <a:t> value-added services under study</a:t>
            </a:r>
          </a:p>
          <a:p>
            <a:pPr marL="355600" indent="-298450">
              <a:buFont typeface="Calibri" pitchFamily="34" charset="0"/>
              <a:buNone/>
              <a:defRPr/>
            </a:pPr>
            <a:endParaRPr lang="en-US" sz="2000" dirty="0" smtClean="0">
              <a:solidFill>
                <a:srgbClr val="000000"/>
              </a:solidFill>
              <a:sym typeface="Arial" charset="0"/>
            </a:endParaRPr>
          </a:p>
          <a:p>
            <a:pPr marL="355600" indent="-298450">
              <a:buFont typeface="Calibri" pitchFamily="34" charset="0"/>
              <a:buNone/>
              <a:defRPr/>
            </a:pPr>
            <a:r>
              <a:rPr lang="en-US" sz="2000" b="1" u="sng" dirty="0">
                <a:solidFill>
                  <a:srgbClr val="000000"/>
                </a:solidFill>
                <a:sym typeface="Arial" charset="0"/>
              </a:rPr>
              <a:t>E</a:t>
            </a:r>
            <a:r>
              <a:rPr lang="en-US" sz="2000" b="1" u="sng" dirty="0" smtClean="0">
                <a:solidFill>
                  <a:srgbClr val="000000"/>
                </a:solidFill>
                <a:sym typeface="Arial" charset="0"/>
              </a:rPr>
              <a:t>xamples of value-added</a:t>
            </a:r>
            <a:r>
              <a:rPr lang="en-US" sz="2000" u="sng" dirty="0" smtClean="0">
                <a:solidFill>
                  <a:srgbClr val="000000"/>
                </a:solidFill>
              </a:rPr>
              <a:t> </a:t>
            </a:r>
            <a:r>
              <a:rPr lang="en-US" sz="2000" b="1" u="sng" dirty="0" smtClean="0">
                <a:solidFill>
                  <a:srgbClr val="000000"/>
                </a:solidFill>
                <a:sym typeface="Arial" charset="0"/>
              </a:rPr>
              <a:t>services</a:t>
            </a:r>
            <a:r>
              <a:rPr lang="en-US" sz="2000" b="1" dirty="0" smtClean="0">
                <a:solidFill>
                  <a:srgbClr val="000000"/>
                </a:solidFill>
                <a:sym typeface="Arial" charset="0"/>
              </a:rPr>
              <a:t>:</a:t>
            </a:r>
          </a:p>
          <a:p>
            <a:pPr marL="355600" indent="-298450">
              <a:defRPr/>
            </a:pPr>
            <a:r>
              <a:rPr lang="en-US" sz="2000" dirty="0" smtClean="0">
                <a:solidFill>
                  <a:srgbClr val="000000"/>
                </a:solidFill>
              </a:rPr>
              <a:t>  registration in and consultation of</a:t>
            </a:r>
          </a:p>
          <a:p>
            <a:pPr marL="57150" indent="0">
              <a:spcBef>
                <a:spcPts val="0"/>
              </a:spcBef>
              <a:buFont typeface="Arial" charset="0"/>
              <a:buNone/>
              <a:defRPr/>
            </a:pPr>
            <a:endParaRPr lang="en-US" sz="2000" dirty="0" smtClean="0">
              <a:solidFill>
                <a:srgbClr val="000000"/>
              </a:solidFill>
            </a:endParaRPr>
          </a:p>
          <a:p>
            <a:pPr marL="820738" lvl="1">
              <a:spcBef>
                <a:spcPts val="0"/>
              </a:spcBef>
              <a:defRPr/>
            </a:pPr>
            <a:r>
              <a:rPr lang="en-US" sz="1800" b="1" dirty="0" smtClean="0">
                <a:solidFill>
                  <a:srgbClr val="000000"/>
                </a:solidFill>
              </a:rPr>
              <a:t>cancer registry</a:t>
            </a:r>
          </a:p>
          <a:p>
            <a:pPr marL="820738" lvl="1">
              <a:spcBef>
                <a:spcPts val="0"/>
              </a:spcBef>
              <a:defRPr/>
            </a:pPr>
            <a:endParaRPr lang="en-US" sz="1800" b="1" dirty="0" smtClean="0">
              <a:solidFill>
                <a:srgbClr val="000000"/>
              </a:solidFill>
            </a:endParaRPr>
          </a:p>
          <a:p>
            <a:pPr marL="820738" lvl="1">
              <a:spcBef>
                <a:spcPts val="0"/>
              </a:spcBef>
              <a:defRPr/>
            </a:pPr>
            <a:r>
              <a:rPr lang="en-US" sz="1800" dirty="0" smtClean="0">
                <a:solidFill>
                  <a:srgbClr val="000000"/>
                </a:solidFill>
              </a:rPr>
              <a:t>registry of </a:t>
            </a:r>
            <a:r>
              <a:rPr lang="en-US" sz="1800" b="1" dirty="0" smtClean="0">
                <a:solidFill>
                  <a:srgbClr val="000000"/>
                </a:solidFill>
              </a:rPr>
              <a:t>hip and knee prostheses</a:t>
            </a:r>
            <a:r>
              <a:rPr lang="en-US" sz="1800" dirty="0" smtClean="0">
                <a:solidFill>
                  <a:srgbClr val="000000"/>
                </a:solidFill>
              </a:rPr>
              <a:t> (</a:t>
            </a:r>
            <a:r>
              <a:rPr lang="en-US" sz="1800" dirty="0" err="1" smtClean="0">
                <a:solidFill>
                  <a:srgbClr val="000000"/>
                </a:solidFill>
              </a:rPr>
              <a:t>Orthopride</a:t>
            </a:r>
            <a:r>
              <a:rPr lang="en-US" sz="1800" dirty="0" smtClean="0">
                <a:solidFill>
                  <a:srgbClr val="000000"/>
                </a:solidFill>
              </a:rPr>
              <a:t>)</a:t>
            </a:r>
          </a:p>
          <a:p>
            <a:pPr marL="820738" lvl="1">
              <a:spcBef>
                <a:spcPts val="0"/>
              </a:spcBef>
              <a:defRPr/>
            </a:pPr>
            <a:endParaRPr lang="en-US" sz="1800" dirty="0" smtClean="0">
              <a:solidFill>
                <a:srgbClr val="000000"/>
              </a:solidFill>
            </a:endParaRPr>
          </a:p>
          <a:p>
            <a:pPr marL="820738" lvl="1">
              <a:spcBef>
                <a:spcPts val="0"/>
              </a:spcBef>
              <a:defRPr/>
            </a:pPr>
            <a:r>
              <a:rPr lang="en-US" sz="1800" dirty="0" smtClean="0">
                <a:solidFill>
                  <a:srgbClr val="000000"/>
                </a:solidFill>
              </a:rPr>
              <a:t>registries of care provided for </a:t>
            </a:r>
            <a:r>
              <a:rPr lang="en-US" sz="1800" b="1" dirty="0" smtClean="0">
                <a:solidFill>
                  <a:srgbClr val="000000"/>
                </a:solidFill>
              </a:rPr>
              <a:t>heart implants</a:t>
            </a:r>
            <a:r>
              <a:rPr lang="en-US" sz="1800" dirty="0" smtClean="0">
                <a:solidFill>
                  <a:srgbClr val="000000"/>
                </a:solidFill>
              </a:rPr>
              <a:t> (</a:t>
            </a:r>
            <a:r>
              <a:rPr lang="en-US" sz="1800" dirty="0" err="1" smtClean="0">
                <a:solidFill>
                  <a:srgbClr val="000000"/>
                </a:solidFill>
              </a:rPr>
              <a:t>Qermid</a:t>
            </a:r>
            <a:r>
              <a:rPr lang="en-US" sz="1800" dirty="0" smtClean="0">
                <a:solidFill>
                  <a:srgbClr val="000000"/>
                </a:solidFill>
              </a:rPr>
              <a:t>)</a:t>
            </a:r>
          </a:p>
          <a:p>
            <a:pPr marL="820738" lvl="1">
              <a:spcBef>
                <a:spcPts val="0"/>
              </a:spcBef>
              <a:defRPr/>
            </a:pPr>
            <a:endParaRPr lang="en-US" sz="1800" dirty="0" smtClean="0">
              <a:solidFill>
                <a:srgbClr val="000000"/>
              </a:solidFill>
            </a:endParaRPr>
          </a:p>
          <a:p>
            <a:pPr marL="820738" lvl="1">
              <a:spcBef>
                <a:spcPts val="0"/>
              </a:spcBef>
              <a:defRPr/>
            </a:pPr>
            <a:r>
              <a:rPr lang="en-US" sz="1800" dirty="0" smtClean="0">
                <a:solidFill>
                  <a:srgbClr val="000000"/>
                </a:solidFill>
              </a:rPr>
              <a:t>shared electronic </a:t>
            </a:r>
            <a:r>
              <a:rPr lang="en-US" sz="1800" b="1" dirty="0" smtClean="0">
                <a:solidFill>
                  <a:srgbClr val="000000"/>
                </a:solidFill>
              </a:rPr>
              <a:t>arthritis</a:t>
            </a:r>
            <a:r>
              <a:rPr lang="en-US" sz="1800" dirty="0" smtClean="0">
                <a:solidFill>
                  <a:srgbClr val="000000"/>
                </a:solidFill>
              </a:rPr>
              <a:t> file, including electronic processes for the </a:t>
            </a:r>
            <a:r>
              <a:rPr lang="en-US" sz="1800" b="1" dirty="0" smtClean="0">
                <a:solidFill>
                  <a:srgbClr val="000000"/>
                </a:solidFill>
              </a:rPr>
              <a:t>reimbursement of anti-TNF medication</a:t>
            </a:r>
            <a:r>
              <a:rPr lang="en-US" sz="1800" dirty="0" smtClean="0">
                <a:solidFill>
                  <a:srgbClr val="000000"/>
                </a:solidFill>
              </a:rPr>
              <a:t> (Safe)</a:t>
            </a:r>
          </a:p>
          <a:p>
            <a:pPr marL="355600" indent="-298450">
              <a:spcBef>
                <a:spcPts val="0"/>
              </a:spcBef>
              <a:buFont typeface="Calibri" pitchFamily="34" charset="0"/>
              <a:buNone/>
              <a:defRPr/>
            </a:pPr>
            <a:endParaRPr lang="en-US" sz="1800" dirty="0" smtClean="0">
              <a:solidFill>
                <a:srgbClr val="000000"/>
              </a:solidFill>
            </a:endParaRPr>
          </a:p>
          <a:p>
            <a:pPr marL="355600" indent="-298450">
              <a:spcBef>
                <a:spcPts val="0"/>
              </a:spcBef>
              <a:buFont typeface="Calibri" pitchFamily="34" charset="0"/>
              <a:buNone/>
              <a:defRPr/>
            </a:pPr>
            <a:endParaRPr lang="en-US" sz="1800" dirty="0" smtClean="0">
              <a:solidFill>
                <a:srgbClr val="000000"/>
              </a:solidFill>
            </a:endParaRPr>
          </a:p>
        </p:txBody>
      </p:sp>
      <p:sp>
        <p:nvSpPr>
          <p:cNvPr id="3379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337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805EF16F-B5FC-4604-85BD-DFB1603A494B}" type="slidenum">
              <a:rPr lang="en-US" altLang="en-US" smtClean="0">
                <a:solidFill>
                  <a:schemeClr val="bg1"/>
                </a:solidFill>
                <a:latin typeface="Arial" charset="0"/>
              </a:rPr>
              <a:pPr fontAlgn="base">
                <a:spcBef>
                  <a:spcPct val="0"/>
                </a:spcBef>
                <a:spcAft>
                  <a:spcPct val="0"/>
                </a:spcAft>
                <a:buSzPct val="100000"/>
              </a:pPr>
              <a:t>27</a:t>
            </a:fld>
            <a:endParaRPr lang="en-US" altLang="en-US" dirty="0" smtClean="0">
              <a:solidFill>
                <a:schemeClr val="bg1"/>
              </a:solidFill>
              <a:latin typeface="Arial" charset="0"/>
            </a:endParaRPr>
          </a:p>
        </p:txBody>
      </p:sp>
    </p:spTree>
    <p:extLst>
      <p:ext uri="{BB962C8B-B14F-4D97-AF65-F5344CB8AC3E}">
        <p14:creationId xmlns:p14="http://schemas.microsoft.com/office/powerpoint/2010/main" val="191070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55600" indent="-298450"/>
            <a:r>
              <a:rPr lang="en-US" altLang="en-US" sz="2000" smtClean="0">
                <a:solidFill>
                  <a:srgbClr val="000000"/>
                </a:solidFill>
              </a:rPr>
              <a:t>PROCARE RX allows radiologists to upload and </a:t>
            </a:r>
            <a:r>
              <a:rPr lang="en-US" altLang="en-US" sz="2000" b="1" smtClean="0">
                <a:solidFill>
                  <a:srgbClr val="000000"/>
                </a:solidFill>
              </a:rPr>
              <a:t>send</a:t>
            </a:r>
            <a:r>
              <a:rPr lang="en-US" altLang="en-US" sz="2000" smtClean="0">
                <a:solidFill>
                  <a:srgbClr val="000000"/>
                </a:solidFill>
              </a:rPr>
              <a:t> anonymous </a:t>
            </a:r>
            <a:r>
              <a:rPr lang="en-US" altLang="en-US" sz="2000" b="1" smtClean="0">
                <a:solidFill>
                  <a:srgbClr val="000000"/>
                </a:solidFill>
              </a:rPr>
              <a:t>X-rays</a:t>
            </a:r>
            <a:r>
              <a:rPr lang="en-US" altLang="en-US" sz="2000" smtClean="0">
                <a:solidFill>
                  <a:srgbClr val="000000"/>
                </a:solidFill>
              </a:rPr>
              <a:t> and information to experts for review or a second opinion</a:t>
            </a:r>
          </a:p>
          <a:p>
            <a:pPr marL="355600" indent="-298450"/>
            <a:endParaRPr lang="en-US" altLang="en-US" sz="2000" smtClean="0">
              <a:solidFill>
                <a:srgbClr val="000000"/>
              </a:solidFill>
            </a:endParaRPr>
          </a:p>
          <a:p>
            <a:pPr marL="355600" indent="-298450"/>
            <a:r>
              <a:rPr lang="en-US" altLang="en-US" sz="2000" b="1" smtClean="0">
                <a:solidFill>
                  <a:srgbClr val="000000"/>
                </a:solidFill>
              </a:rPr>
              <a:t>management of on-call</a:t>
            </a:r>
            <a:r>
              <a:rPr lang="en-US" altLang="en-US" sz="2000" smtClean="0">
                <a:solidFill>
                  <a:srgbClr val="000000"/>
                </a:solidFill>
              </a:rPr>
              <a:t> GP and dentist shifts (Medega)</a:t>
            </a:r>
          </a:p>
          <a:p>
            <a:pPr marL="355600" indent="-298450"/>
            <a:endParaRPr lang="en-US" altLang="en-US" sz="2000" smtClean="0">
              <a:solidFill>
                <a:srgbClr val="000000"/>
              </a:solidFill>
            </a:endParaRPr>
          </a:p>
          <a:p>
            <a:pPr marL="355600" indent="-298450"/>
            <a:r>
              <a:rPr lang="en-US" altLang="en-US" sz="2000" smtClean="0">
                <a:solidFill>
                  <a:srgbClr val="000000"/>
                </a:solidFill>
              </a:rPr>
              <a:t>reports on </a:t>
            </a:r>
            <a:r>
              <a:rPr lang="en-US" altLang="en-US" sz="2000" b="1" smtClean="0">
                <a:solidFill>
                  <a:srgbClr val="000000"/>
                </a:solidFill>
              </a:rPr>
              <a:t>MUG interventions</a:t>
            </a:r>
          </a:p>
          <a:p>
            <a:pPr marL="355600" indent="-298450"/>
            <a:endParaRPr lang="en-US" altLang="en-US" sz="2000" b="1" smtClean="0">
              <a:solidFill>
                <a:srgbClr val="000000"/>
              </a:solidFill>
            </a:endParaRPr>
          </a:p>
          <a:p>
            <a:pPr marL="355600" indent="-298450"/>
            <a:r>
              <a:rPr lang="en-US" altLang="en-US" sz="2000" smtClean="0">
                <a:solidFill>
                  <a:srgbClr val="000000"/>
                </a:solidFill>
              </a:rPr>
              <a:t>electronic communication to the owner of a global medical file (GMF) of the </a:t>
            </a:r>
            <a:r>
              <a:rPr lang="en-US" altLang="en-US" sz="2000" b="1" smtClean="0">
                <a:solidFill>
                  <a:srgbClr val="000000"/>
                </a:solidFill>
              </a:rPr>
              <a:t>reports</a:t>
            </a:r>
            <a:r>
              <a:rPr lang="en-US" altLang="en-US" sz="2000" smtClean="0">
                <a:solidFill>
                  <a:srgbClr val="000000"/>
                </a:solidFill>
              </a:rPr>
              <a:t> drawn up by on-call GPs</a:t>
            </a:r>
          </a:p>
          <a:p>
            <a:pPr marL="898525" lvl="1" indent="-363538">
              <a:buFont typeface="Arial" charset="0"/>
              <a:buChar char="•"/>
            </a:pPr>
            <a:endParaRPr lang="en-US" altLang="en-US" sz="2000" smtClean="0">
              <a:solidFill>
                <a:srgbClr val="000000"/>
              </a:solidFill>
            </a:endParaRPr>
          </a:p>
          <a:p>
            <a:pPr marL="355600" indent="-298450"/>
            <a:r>
              <a:rPr lang="en-US" altLang="en-US" sz="2000" smtClean="0">
                <a:solidFill>
                  <a:srgbClr val="000000"/>
                </a:solidFill>
              </a:rPr>
              <a:t>Resident Assessment Instrument (</a:t>
            </a:r>
            <a:r>
              <a:rPr lang="en-US" altLang="en-US" sz="2000" b="1" smtClean="0">
                <a:solidFill>
                  <a:srgbClr val="000000"/>
                </a:solidFill>
              </a:rPr>
              <a:t>BelRAI</a:t>
            </a:r>
            <a:r>
              <a:rPr lang="en-US" altLang="en-US" sz="2000" smtClean="0">
                <a:solidFill>
                  <a:srgbClr val="000000"/>
                </a:solidFill>
              </a:rPr>
              <a:t>)</a:t>
            </a:r>
          </a:p>
          <a:p>
            <a:pPr marL="355600" indent="-298450"/>
            <a:endParaRPr lang="en-US" altLang="en-US" sz="2000" smtClean="0">
              <a:solidFill>
                <a:srgbClr val="000000"/>
              </a:solidFill>
            </a:endParaRPr>
          </a:p>
          <a:p>
            <a:pPr marL="355600" indent="-298450"/>
            <a:r>
              <a:rPr lang="en-GB" altLang="en-US" sz="2000" smtClean="0">
                <a:solidFill>
                  <a:srgbClr val="000000"/>
                </a:solidFill>
              </a:rPr>
              <a:t>electronic consultation of patients' </a:t>
            </a:r>
            <a:r>
              <a:rPr lang="en-GB" altLang="en-US" sz="2000" b="1" smtClean="0">
                <a:solidFill>
                  <a:srgbClr val="000000"/>
                </a:solidFill>
              </a:rPr>
              <a:t>health insurance coverage </a:t>
            </a:r>
            <a:r>
              <a:rPr lang="en-GB" altLang="en-US" sz="2000" smtClean="0">
                <a:solidFill>
                  <a:srgbClr val="000000"/>
                </a:solidFill>
              </a:rPr>
              <a:t>by nurses</a:t>
            </a:r>
            <a:endParaRPr lang="en-US" altLang="en-US" sz="2000" smtClean="0">
              <a:solidFill>
                <a:srgbClr val="000000"/>
              </a:solidFill>
            </a:endParaRPr>
          </a:p>
        </p:txBody>
      </p:sp>
      <p:sp>
        <p:nvSpPr>
          <p:cNvPr id="34820"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3482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B4A5976A-362A-417D-8B49-1DA7A7247D5F}" type="slidenum">
              <a:rPr lang="en-US" altLang="en-US" smtClean="0">
                <a:solidFill>
                  <a:schemeClr val="bg1"/>
                </a:solidFill>
                <a:latin typeface="Arial" charset="0"/>
              </a:rPr>
              <a:pPr fontAlgn="base">
                <a:spcBef>
                  <a:spcPct val="0"/>
                </a:spcBef>
                <a:spcAft>
                  <a:spcPct val="0"/>
                </a:spcAft>
                <a:buSzPct val="100000"/>
              </a:pPr>
              <a:t>28</a:t>
            </a:fld>
            <a:endParaRPr lang="en-US" altLang="en-US" dirty="0" smtClean="0">
              <a:solidFill>
                <a:schemeClr val="bg1"/>
              </a:solidFill>
              <a:latin typeface="Arial" charset="0"/>
            </a:endParaRPr>
          </a:p>
        </p:txBody>
      </p:sp>
      <p:sp>
        <p:nvSpPr>
          <p:cNvPr id="2" name="Title 1"/>
          <p:cNvSpPr>
            <a:spLocks noGrp="1"/>
          </p:cNvSpPr>
          <p:nvPr>
            <p:ph type="title"/>
          </p:nvPr>
        </p:nvSpPr>
        <p:spPr/>
        <p:txBody>
          <a:bodyPr/>
          <a:lstStyle/>
          <a:p>
            <a:r>
              <a:rPr lang="en-US" altLang="en-US" dirty="0">
                <a:sym typeface="Arial" charset="0"/>
              </a:rPr>
              <a:t>Value-added services</a:t>
            </a:r>
            <a:endParaRPr lang="en-US" dirty="0"/>
          </a:p>
        </p:txBody>
      </p:sp>
    </p:spTree>
    <p:extLst>
      <p:ext uri="{BB962C8B-B14F-4D97-AF65-F5344CB8AC3E}">
        <p14:creationId xmlns:p14="http://schemas.microsoft.com/office/powerpoint/2010/main" val="303145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pPr>
            <a:r>
              <a:rPr lang="en-US" altLang="en-US" sz="2000" smtClean="0">
                <a:solidFill>
                  <a:srgbClr val="000000"/>
                </a:solidFill>
              </a:rPr>
              <a:t>SARAI care portal of the Antwerp Hospital Network ('Ziekenhuisnetwerk Antwerpen'-ZNA) in support of</a:t>
            </a:r>
          </a:p>
          <a:p>
            <a:pPr>
              <a:lnSpc>
                <a:spcPct val="90000"/>
              </a:lnSpc>
            </a:pPr>
            <a:endParaRPr lang="en-US" altLang="en-US" sz="2000" smtClean="0">
              <a:solidFill>
                <a:srgbClr val="000000"/>
              </a:solidFill>
            </a:endParaRPr>
          </a:p>
          <a:p>
            <a:pPr lvl="1">
              <a:lnSpc>
                <a:spcPct val="90000"/>
              </a:lnSpc>
            </a:pPr>
            <a:r>
              <a:rPr lang="en-US" altLang="en-US" sz="1800" smtClean="0">
                <a:solidFill>
                  <a:srgbClr val="000000"/>
                </a:solidFill>
              </a:rPr>
              <a:t>collaboration between GPs, specialists and health care teams within the</a:t>
            </a:r>
            <a:r>
              <a:rPr lang="en-US" altLang="en-US" sz="1800" b="1" smtClean="0">
                <a:solidFill>
                  <a:srgbClr val="000000"/>
                </a:solidFill>
              </a:rPr>
              <a:t> NIHDI health care programs </a:t>
            </a:r>
            <a:r>
              <a:rPr lang="en-US" altLang="en-US" sz="1800" smtClean="0">
                <a:solidFill>
                  <a:srgbClr val="000000"/>
                </a:solidFill>
              </a:rPr>
              <a:t>(diabetes and renal insufficiency)</a:t>
            </a:r>
          </a:p>
          <a:p>
            <a:pPr lvl="1">
              <a:lnSpc>
                <a:spcPct val="90000"/>
              </a:lnSpc>
            </a:pPr>
            <a:r>
              <a:rPr lang="en-US" altLang="en-US" sz="1800" smtClean="0">
                <a:solidFill>
                  <a:srgbClr val="000000"/>
                </a:solidFill>
              </a:rPr>
              <a:t>the contribution of GPs to the </a:t>
            </a:r>
            <a:r>
              <a:rPr lang="en-US" altLang="en-US" sz="1800" b="1" smtClean="0">
                <a:solidFill>
                  <a:srgbClr val="000000"/>
                </a:solidFill>
              </a:rPr>
              <a:t>multidisciplinary oncology consultation</a:t>
            </a:r>
          </a:p>
          <a:p>
            <a:pPr lvl="1">
              <a:lnSpc>
                <a:spcPct val="90000"/>
              </a:lnSpc>
            </a:pPr>
            <a:endParaRPr lang="en-US" altLang="en-US" sz="2000" b="1" smtClean="0">
              <a:solidFill>
                <a:srgbClr val="000000"/>
              </a:solidFill>
            </a:endParaRPr>
          </a:p>
          <a:p>
            <a:pPr>
              <a:lnSpc>
                <a:spcPct val="90000"/>
              </a:lnSpc>
            </a:pPr>
            <a:r>
              <a:rPr lang="en-US" altLang="en-US" sz="2000" smtClean="0">
                <a:solidFill>
                  <a:srgbClr val="000000"/>
                </a:solidFill>
              </a:rPr>
              <a:t>electronic forwarding of </a:t>
            </a:r>
            <a:r>
              <a:rPr lang="en-US" altLang="en-US" sz="2000" b="1" smtClean="0">
                <a:solidFill>
                  <a:srgbClr val="000000"/>
                </a:solidFill>
              </a:rPr>
              <a:t>third party invoices</a:t>
            </a:r>
            <a:r>
              <a:rPr lang="en-US" altLang="en-US" sz="2000" smtClean="0">
                <a:solidFill>
                  <a:srgbClr val="000000"/>
                </a:solidFill>
              </a:rPr>
              <a:t> by nurses (nurse groups) to health insurance funds</a:t>
            </a:r>
          </a:p>
          <a:p>
            <a:pPr>
              <a:lnSpc>
                <a:spcPct val="90000"/>
              </a:lnSpc>
            </a:pPr>
            <a:endParaRPr lang="en-US" altLang="en-US" sz="2000" smtClean="0">
              <a:solidFill>
                <a:srgbClr val="000000"/>
              </a:solidFill>
            </a:endParaRPr>
          </a:p>
          <a:p>
            <a:pPr>
              <a:lnSpc>
                <a:spcPct val="90000"/>
              </a:lnSpc>
            </a:pPr>
            <a:r>
              <a:rPr lang="en-US" altLang="en-US" sz="2000" b="1" smtClean="0">
                <a:solidFill>
                  <a:srgbClr val="000000"/>
                </a:solidFill>
                <a:cs typeface="Arial" charset="0"/>
                <a:sym typeface="Arial" charset="0"/>
              </a:rPr>
              <a:t>quality indicator for hospitals </a:t>
            </a:r>
            <a:r>
              <a:rPr lang="en-US" altLang="en-US" sz="2000" smtClean="0">
                <a:solidFill>
                  <a:srgbClr val="000000"/>
                </a:solidFill>
                <a:cs typeface="Arial" charset="0"/>
                <a:sym typeface="Arial" charset="0"/>
              </a:rPr>
              <a:t>(QI dataserver)</a:t>
            </a:r>
          </a:p>
          <a:p>
            <a:pPr>
              <a:lnSpc>
                <a:spcPct val="90000"/>
              </a:lnSpc>
            </a:pPr>
            <a:endParaRPr lang="en-US" altLang="en-US" sz="2000" smtClean="0">
              <a:solidFill>
                <a:srgbClr val="000000"/>
              </a:solidFill>
              <a:cs typeface="Arial" charset="0"/>
              <a:sym typeface="Arial" charset="0"/>
            </a:endParaRPr>
          </a:p>
          <a:p>
            <a:pPr>
              <a:lnSpc>
                <a:spcPct val="90000"/>
              </a:lnSpc>
            </a:pPr>
            <a:r>
              <a:rPr lang="en-GB" altLang="en-US" sz="2000" b="1" smtClean="0">
                <a:solidFill>
                  <a:srgbClr val="000000"/>
                </a:solidFill>
                <a:cs typeface="Arial" charset="0"/>
                <a:sym typeface="Arial" charset="0"/>
              </a:rPr>
              <a:t>registration of the emergency services </a:t>
            </a:r>
            <a:r>
              <a:rPr lang="en-GB" altLang="en-US" sz="2000" smtClean="0">
                <a:solidFill>
                  <a:srgbClr val="000000"/>
                </a:solidFill>
                <a:cs typeface="Arial" charset="0"/>
                <a:sym typeface="Arial" charset="0"/>
              </a:rPr>
              <a:t>data of 2 participating hospitals</a:t>
            </a:r>
          </a:p>
          <a:p>
            <a:pPr>
              <a:lnSpc>
                <a:spcPct val="90000"/>
              </a:lnSpc>
            </a:pPr>
            <a:endParaRPr lang="en-US" altLang="en-US" sz="2000" smtClean="0">
              <a:solidFill>
                <a:srgbClr val="000000"/>
              </a:solidFill>
              <a:cs typeface="Arial" charset="0"/>
              <a:sym typeface="Arial" charset="0"/>
            </a:endParaRPr>
          </a:p>
          <a:p>
            <a:pPr>
              <a:lnSpc>
                <a:spcPct val="90000"/>
              </a:lnSpc>
            </a:pPr>
            <a:r>
              <a:rPr lang="en-US" altLang="en-US" sz="2000" smtClean="0">
                <a:solidFill>
                  <a:srgbClr val="000000"/>
                </a:solidFill>
                <a:cs typeface="Arial" charset="0"/>
                <a:sym typeface="Arial" charset="0"/>
              </a:rPr>
              <a:t>electronic medical card for people without documents (eCarmed)</a:t>
            </a:r>
          </a:p>
          <a:p>
            <a:pPr>
              <a:lnSpc>
                <a:spcPct val="90000"/>
              </a:lnSpc>
            </a:pPr>
            <a:endParaRPr lang="en-US" altLang="en-US" sz="2000" smtClean="0">
              <a:solidFill>
                <a:srgbClr val="000000"/>
              </a:solidFill>
              <a:cs typeface="Arial" charset="0"/>
              <a:sym typeface="Arial" charset="0"/>
            </a:endParaRPr>
          </a:p>
          <a:p>
            <a:endParaRPr lang="en-US" altLang="en-US" sz="2000" smtClean="0">
              <a:solidFill>
                <a:srgbClr val="000000"/>
              </a:solidFill>
              <a:cs typeface="Arial" charset="0"/>
              <a:sym typeface="Arial" charset="0"/>
            </a:endParaRPr>
          </a:p>
          <a:p>
            <a:endParaRPr lang="en-US" altLang="en-US" sz="2000" smtClean="0">
              <a:solidFill>
                <a:srgbClr val="000000"/>
              </a:solidFill>
              <a:cs typeface="Arial" charset="0"/>
              <a:sym typeface="Arial" charset="0"/>
            </a:endParaRPr>
          </a:p>
          <a:p>
            <a:pPr>
              <a:buFont typeface="Calibri" pitchFamily="34" charset="0"/>
              <a:buNone/>
            </a:pPr>
            <a:endParaRPr lang="en-US" altLang="en-US" sz="2000" smtClean="0">
              <a:solidFill>
                <a:srgbClr val="000000"/>
              </a:solidFill>
              <a:cs typeface="Arial" charset="0"/>
              <a:sym typeface="Arial" charset="0"/>
            </a:endParaRPr>
          </a:p>
          <a:p>
            <a:pPr>
              <a:buFont typeface="Calibri" pitchFamily="34" charset="0"/>
              <a:buNone/>
            </a:pPr>
            <a:endParaRPr lang="en-US" altLang="en-US" sz="2000" smtClean="0">
              <a:solidFill>
                <a:srgbClr val="000000"/>
              </a:solidFill>
              <a:cs typeface="Arial" charset="0"/>
              <a:sym typeface="Arial" charset="0"/>
            </a:endParaRPr>
          </a:p>
        </p:txBody>
      </p:sp>
      <p:sp>
        <p:nvSpPr>
          <p:cNvPr id="35844"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358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1B255456-B124-43D0-92C9-0396781DBE5C}" type="slidenum">
              <a:rPr lang="en-US" altLang="en-US" smtClean="0">
                <a:solidFill>
                  <a:schemeClr val="bg1"/>
                </a:solidFill>
                <a:latin typeface="Arial" charset="0"/>
              </a:rPr>
              <a:pPr fontAlgn="base">
                <a:spcBef>
                  <a:spcPct val="0"/>
                </a:spcBef>
                <a:spcAft>
                  <a:spcPct val="0"/>
                </a:spcAft>
                <a:buSzPct val="100000"/>
              </a:pPr>
              <a:t>29</a:t>
            </a:fld>
            <a:endParaRPr lang="en-US" altLang="en-US" dirty="0" smtClean="0">
              <a:solidFill>
                <a:schemeClr val="bg1"/>
              </a:solidFill>
              <a:latin typeface="Arial" charset="0"/>
            </a:endParaRPr>
          </a:p>
        </p:txBody>
      </p:sp>
      <p:sp>
        <p:nvSpPr>
          <p:cNvPr id="2" name="Title 1"/>
          <p:cNvSpPr>
            <a:spLocks noGrp="1"/>
          </p:cNvSpPr>
          <p:nvPr>
            <p:ph type="title"/>
          </p:nvPr>
        </p:nvSpPr>
        <p:spPr/>
        <p:txBody>
          <a:bodyPr/>
          <a:lstStyle/>
          <a:p>
            <a:r>
              <a:rPr lang="en-US" altLang="en-US" dirty="0">
                <a:sym typeface="Arial" charset="0"/>
              </a:rPr>
              <a:t>Value-added services</a:t>
            </a:r>
            <a:endParaRPr lang="en-US" dirty="0"/>
          </a:p>
        </p:txBody>
      </p:sp>
    </p:spTree>
    <p:extLst>
      <p:ext uri="{BB962C8B-B14F-4D97-AF65-F5344CB8AC3E}">
        <p14:creationId xmlns:p14="http://schemas.microsoft.com/office/powerpoint/2010/main" val="124614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t>These evolutions require...</a:t>
            </a:r>
          </a:p>
        </p:txBody>
      </p:sp>
      <p:sp>
        <p:nvSpPr>
          <p:cNvPr id="1024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sz="2000" dirty="0" smtClean="0">
                <a:solidFill>
                  <a:srgbClr val="000000"/>
                </a:solidFill>
              </a:rPr>
              <a:t>collaboration between all actors in health care</a:t>
            </a:r>
          </a:p>
          <a:p>
            <a:pPr algn="just"/>
            <a:r>
              <a:rPr lang="en-US" altLang="en-US" sz="2000" dirty="0" smtClean="0">
                <a:solidFill>
                  <a:srgbClr val="000000"/>
                </a:solidFill>
              </a:rPr>
              <a:t>efficient and safe electronic communication between all actors in health care</a:t>
            </a:r>
          </a:p>
          <a:p>
            <a:pPr algn="just"/>
            <a:r>
              <a:rPr lang="en-US" altLang="en-US" sz="2000" dirty="0" smtClean="0">
                <a:solidFill>
                  <a:srgbClr val="000000"/>
                </a:solidFill>
              </a:rPr>
              <a:t>high-quality electronic patient files, across specialties</a:t>
            </a:r>
          </a:p>
          <a:p>
            <a:pPr algn="just"/>
            <a:r>
              <a:rPr lang="en-US" altLang="en-US" sz="2000" dirty="0" smtClean="0">
                <a:solidFill>
                  <a:srgbClr val="000000"/>
                </a:solidFill>
              </a:rPr>
              <a:t>care pathways</a:t>
            </a:r>
          </a:p>
          <a:p>
            <a:pPr algn="just"/>
            <a:r>
              <a:rPr lang="en-US" altLang="en-US" sz="2000" dirty="0" err="1" smtClean="0">
                <a:solidFill>
                  <a:srgbClr val="000000"/>
                </a:solidFill>
              </a:rPr>
              <a:t>optimised</a:t>
            </a:r>
            <a:r>
              <a:rPr lang="en-US" altLang="en-US" sz="2000" dirty="0" smtClean="0">
                <a:solidFill>
                  <a:srgbClr val="000000"/>
                </a:solidFill>
              </a:rPr>
              <a:t> administrative processes</a:t>
            </a:r>
          </a:p>
          <a:p>
            <a:pPr algn="just"/>
            <a:r>
              <a:rPr lang="en-US" altLang="en-US" sz="2000" dirty="0" smtClean="0">
                <a:solidFill>
                  <a:srgbClr val="000000"/>
                </a:solidFill>
              </a:rPr>
              <a:t>technical and semantic interoperability</a:t>
            </a:r>
          </a:p>
          <a:p>
            <a:pPr algn="just"/>
            <a:r>
              <a:rPr lang="en-US" altLang="en-US" sz="2000" dirty="0" smtClean="0">
                <a:solidFill>
                  <a:srgbClr val="000000"/>
                </a:solidFill>
              </a:rPr>
              <a:t>guarantees concerning</a:t>
            </a:r>
          </a:p>
          <a:p>
            <a:pPr lvl="1" algn="just"/>
            <a:r>
              <a:rPr lang="en-US" altLang="en-US" dirty="0">
                <a:solidFill>
                  <a:srgbClr val="000000"/>
                </a:solidFill>
              </a:rPr>
              <a:t>information security</a:t>
            </a:r>
          </a:p>
          <a:p>
            <a:pPr lvl="1" algn="just"/>
            <a:r>
              <a:rPr lang="en-US" altLang="en-US" dirty="0">
                <a:solidFill>
                  <a:srgbClr val="000000"/>
                </a:solidFill>
              </a:rPr>
              <a:t>privacy protection</a:t>
            </a:r>
          </a:p>
          <a:p>
            <a:pPr lvl="1" algn="just"/>
            <a:r>
              <a:rPr lang="en-US" altLang="en-US" dirty="0">
                <a:solidFill>
                  <a:srgbClr val="000000"/>
                </a:solidFill>
              </a:rPr>
              <a:t>respect for the professional secrecy of health care providers</a:t>
            </a:r>
          </a:p>
        </p:txBody>
      </p:sp>
      <p:sp>
        <p:nvSpPr>
          <p:cNvPr id="10244"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smtClean="0">
                <a:solidFill>
                  <a:srgbClr val="000000"/>
                </a:solidFill>
                <a:latin typeface="Arial" charset="0"/>
              </a:rPr>
              <a:t>25/11/2014</a:t>
            </a:r>
          </a:p>
        </p:txBody>
      </p:sp>
      <p:sp>
        <p:nvSpPr>
          <p:cNvPr id="102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35C16E76-96BE-4247-8E59-3AD044CCA344}" type="slidenum">
              <a:rPr lang="en-US" altLang="en-US" smtClean="0">
                <a:solidFill>
                  <a:srgbClr val="000000"/>
                </a:solidFill>
                <a:latin typeface="Arial" charset="0"/>
              </a:rPr>
              <a:pPr fontAlgn="base">
                <a:spcBef>
                  <a:spcPct val="0"/>
                </a:spcBef>
                <a:spcAft>
                  <a:spcPct val="0"/>
                </a:spcAft>
                <a:buSzPct val="100000"/>
              </a:pPr>
              <a:t>3</a:t>
            </a:fld>
            <a:endParaRPr lang="en-US" altLang="en-US" smtClean="0">
              <a:solidFill>
                <a:srgbClr val="000000"/>
              </a:solidFill>
              <a:latin typeface="Arial" charset="0"/>
            </a:endParaRPr>
          </a:p>
        </p:txBody>
      </p:sp>
    </p:spTree>
    <p:extLst>
      <p:ext uri="{BB962C8B-B14F-4D97-AF65-F5344CB8AC3E}">
        <p14:creationId xmlns:p14="http://schemas.microsoft.com/office/powerpoint/2010/main" val="2082471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bwMode="auto">
          <a:xfrm>
            <a:off x="468313" y="1484709"/>
            <a:ext cx="8256587"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300"/>
              </a:spcBef>
            </a:pPr>
            <a:r>
              <a:rPr lang="en-US" altLang="en-US" sz="2000" dirty="0" smtClean="0">
                <a:solidFill>
                  <a:srgbClr val="000000"/>
                </a:solidFill>
              </a:rPr>
              <a:t>platform for data exchange between the Flemish Agency for Care and Health and the services </a:t>
            </a:r>
            <a:r>
              <a:rPr lang="en-US" altLang="en-US" sz="2000" dirty="0" err="1" smtClean="0">
                <a:solidFill>
                  <a:srgbClr val="000000"/>
                </a:solidFill>
              </a:rPr>
              <a:t>recognised</a:t>
            </a:r>
            <a:r>
              <a:rPr lang="en-US" altLang="en-US" sz="2000" dirty="0" smtClean="0">
                <a:solidFill>
                  <a:srgbClr val="000000"/>
                </a:solidFill>
              </a:rPr>
              <a:t> by the Agency (</a:t>
            </a:r>
            <a:r>
              <a:rPr lang="en-US" altLang="en-US" sz="2000" b="1" dirty="0" smtClean="0">
                <a:solidFill>
                  <a:srgbClr val="000000"/>
                </a:solidFill>
              </a:rPr>
              <a:t>VESTA</a:t>
            </a:r>
            <a:r>
              <a:rPr lang="en-US" altLang="en-US" sz="2000" dirty="0" smtClean="0">
                <a:solidFill>
                  <a:srgbClr val="000000"/>
                </a:solidFill>
              </a:rPr>
              <a:t>)</a:t>
            </a:r>
          </a:p>
          <a:p>
            <a:pPr>
              <a:spcBef>
                <a:spcPts val="300"/>
              </a:spcBef>
            </a:pPr>
            <a:endParaRPr lang="en-US" altLang="en-US" sz="2000" dirty="0" smtClean="0">
              <a:solidFill>
                <a:srgbClr val="000000"/>
              </a:solidFill>
            </a:endParaRPr>
          </a:p>
          <a:p>
            <a:pPr>
              <a:spcBef>
                <a:spcPts val="300"/>
              </a:spcBef>
            </a:pPr>
            <a:r>
              <a:rPr lang="en-US" altLang="en-US" sz="2000" dirty="0" smtClean="0">
                <a:solidFill>
                  <a:srgbClr val="000000"/>
                </a:solidFill>
              </a:rPr>
              <a:t>support of the electronic care prescription in </a:t>
            </a:r>
            <a:r>
              <a:rPr lang="en-US" altLang="en-US" sz="2000" b="1" dirty="0" smtClean="0">
                <a:solidFill>
                  <a:srgbClr val="000000"/>
                </a:solidFill>
              </a:rPr>
              <a:t>108</a:t>
            </a:r>
            <a:r>
              <a:rPr lang="en-US" altLang="en-US" sz="2000" dirty="0" smtClean="0">
                <a:solidFill>
                  <a:srgbClr val="000000"/>
                </a:solidFill>
              </a:rPr>
              <a:t> hospitals (</a:t>
            </a:r>
            <a:r>
              <a:rPr lang="en-US" altLang="en-US" sz="2000" b="1" dirty="0" smtClean="0">
                <a:solidFill>
                  <a:srgbClr val="000000"/>
                </a:solidFill>
              </a:rPr>
              <a:t>77 % of hospitals</a:t>
            </a:r>
            <a:r>
              <a:rPr lang="en-US" altLang="en-US" sz="2000" dirty="0" smtClean="0">
                <a:solidFill>
                  <a:srgbClr val="000000"/>
                </a:solidFill>
              </a:rPr>
              <a:t>)</a:t>
            </a:r>
          </a:p>
          <a:p>
            <a:pPr>
              <a:spcBef>
                <a:spcPts val="300"/>
              </a:spcBef>
            </a:pPr>
            <a:endParaRPr lang="en-US" altLang="en-US" sz="2000" dirty="0" smtClean="0">
              <a:solidFill>
                <a:srgbClr val="000000"/>
              </a:solidFill>
            </a:endParaRPr>
          </a:p>
          <a:p>
            <a:pPr>
              <a:lnSpc>
                <a:spcPct val="90000"/>
              </a:lnSpc>
              <a:spcBef>
                <a:spcPts val="300"/>
              </a:spcBef>
            </a:pPr>
            <a:r>
              <a:rPr lang="en-US" altLang="en-US" sz="2000" dirty="0" smtClean="0">
                <a:solidFill>
                  <a:srgbClr val="000000"/>
                </a:solidFill>
              </a:rPr>
              <a:t>consultation of living wills regarding </a:t>
            </a:r>
            <a:r>
              <a:rPr lang="en-US" altLang="en-US" sz="2000" b="1" dirty="0" smtClean="0">
                <a:solidFill>
                  <a:srgbClr val="000000"/>
                </a:solidFill>
              </a:rPr>
              <a:t>euthanasia</a:t>
            </a:r>
          </a:p>
          <a:p>
            <a:pPr>
              <a:lnSpc>
                <a:spcPct val="90000"/>
              </a:lnSpc>
              <a:spcBef>
                <a:spcPts val="300"/>
              </a:spcBef>
            </a:pPr>
            <a:endParaRPr lang="en-US" altLang="en-US" sz="2000" b="1" dirty="0" smtClean="0">
              <a:solidFill>
                <a:srgbClr val="000000"/>
              </a:solidFill>
            </a:endParaRPr>
          </a:p>
          <a:p>
            <a:pPr>
              <a:lnSpc>
                <a:spcPct val="90000"/>
              </a:lnSpc>
              <a:spcBef>
                <a:spcPts val="300"/>
              </a:spcBef>
            </a:pPr>
            <a:r>
              <a:rPr lang="en-US" altLang="en-US" sz="2000" dirty="0" smtClean="0">
                <a:solidFill>
                  <a:srgbClr val="000000"/>
                </a:solidFill>
              </a:rPr>
              <a:t>electronic registration and consultation of the medical evaluation of </a:t>
            </a:r>
            <a:r>
              <a:rPr lang="en-US" altLang="en-US" sz="2000" b="1" dirty="0" smtClean="0">
                <a:solidFill>
                  <a:srgbClr val="000000"/>
                </a:solidFill>
              </a:rPr>
              <a:t>disabled people</a:t>
            </a:r>
            <a:r>
              <a:rPr lang="en-US" altLang="en-US" sz="2000" dirty="0" smtClean="0">
                <a:solidFill>
                  <a:srgbClr val="000000"/>
                </a:solidFill>
              </a:rPr>
              <a:t> </a:t>
            </a:r>
            <a:r>
              <a:rPr lang="en-GB" altLang="en-US" sz="2000" dirty="0" smtClean="0">
                <a:solidFill>
                  <a:srgbClr val="000000"/>
                </a:solidFill>
              </a:rPr>
              <a:t>in the FPS Social Security information system (Medic-e)</a:t>
            </a:r>
            <a:endParaRPr lang="en-US" altLang="en-US" sz="2000" dirty="0" smtClean="0">
              <a:solidFill>
                <a:srgbClr val="000000"/>
              </a:solidFill>
            </a:endParaRPr>
          </a:p>
          <a:p>
            <a:pPr>
              <a:lnSpc>
                <a:spcPct val="90000"/>
              </a:lnSpc>
              <a:spcBef>
                <a:spcPts val="300"/>
              </a:spcBef>
            </a:pPr>
            <a:endParaRPr lang="en-US" altLang="en-US" sz="2000" dirty="0" smtClean="0">
              <a:solidFill>
                <a:srgbClr val="000000"/>
              </a:solidFill>
            </a:endParaRPr>
          </a:p>
          <a:p>
            <a:pPr>
              <a:lnSpc>
                <a:spcPct val="90000"/>
              </a:lnSpc>
              <a:spcBef>
                <a:spcPts val="300"/>
              </a:spcBef>
            </a:pPr>
            <a:r>
              <a:rPr lang="en-US" altLang="en-US" sz="2000" dirty="0" smtClean="0">
                <a:solidFill>
                  <a:srgbClr val="000000"/>
                </a:solidFill>
              </a:rPr>
              <a:t>online registration system for private facilities within the sector of </a:t>
            </a:r>
            <a:r>
              <a:rPr lang="en-US" altLang="en-US" sz="2000" b="1" dirty="0" smtClean="0">
                <a:solidFill>
                  <a:srgbClr val="000000"/>
                </a:solidFill>
              </a:rPr>
              <a:t>special youth care</a:t>
            </a:r>
            <a:r>
              <a:rPr lang="en-US" altLang="en-US" sz="2000" dirty="0" smtClean="0">
                <a:solidFill>
                  <a:srgbClr val="000000"/>
                </a:solidFill>
              </a:rPr>
              <a:t> in Flanders</a:t>
            </a:r>
          </a:p>
          <a:p>
            <a:pPr>
              <a:spcBef>
                <a:spcPts val="300"/>
              </a:spcBef>
            </a:pPr>
            <a:endParaRPr lang="en-US" altLang="en-US" sz="2000" dirty="0" smtClean="0">
              <a:solidFill>
                <a:srgbClr val="000000"/>
              </a:solidFill>
            </a:endParaRPr>
          </a:p>
          <a:p>
            <a:pPr>
              <a:spcBef>
                <a:spcPts val="300"/>
              </a:spcBef>
            </a:pPr>
            <a:r>
              <a:rPr lang="en-US" altLang="en-US" sz="2000" b="1" dirty="0" smtClean="0">
                <a:solidFill>
                  <a:srgbClr val="000000"/>
                </a:solidFill>
              </a:rPr>
              <a:t>electronic birth registration</a:t>
            </a:r>
            <a:r>
              <a:rPr lang="en-US" altLang="en-US" sz="2000" dirty="0" smtClean="0">
                <a:solidFill>
                  <a:srgbClr val="000000"/>
                </a:solidFill>
              </a:rPr>
              <a:t> – </a:t>
            </a:r>
            <a:r>
              <a:rPr lang="en-US" altLang="en-US" sz="2000" dirty="0" err="1" smtClean="0">
                <a:solidFill>
                  <a:srgbClr val="000000"/>
                </a:solidFill>
              </a:rPr>
              <a:t>eBirth</a:t>
            </a:r>
            <a:endParaRPr lang="en-US" altLang="en-US" sz="2000" dirty="0" smtClean="0">
              <a:solidFill>
                <a:srgbClr val="000000"/>
              </a:solidFill>
            </a:endParaRPr>
          </a:p>
          <a:p>
            <a:endParaRPr lang="en-US" altLang="en-US" sz="2000" dirty="0" smtClean="0">
              <a:solidFill>
                <a:srgbClr val="000000"/>
              </a:solidFill>
            </a:endParaRPr>
          </a:p>
          <a:p>
            <a:pPr>
              <a:buFont typeface="Calibri" pitchFamily="34" charset="0"/>
              <a:buNone/>
            </a:pPr>
            <a:endParaRPr lang="en-US" altLang="en-US" sz="2000" dirty="0" smtClean="0">
              <a:solidFill>
                <a:srgbClr val="000000"/>
              </a:solidFill>
            </a:endParaRPr>
          </a:p>
          <a:p>
            <a:pPr>
              <a:buFont typeface="Calibri" pitchFamily="34" charset="0"/>
              <a:buNone/>
            </a:pPr>
            <a:endParaRPr lang="en-US" altLang="en-US" sz="2000" dirty="0" smtClean="0">
              <a:solidFill>
                <a:srgbClr val="000000"/>
              </a:solidFill>
            </a:endParaRPr>
          </a:p>
        </p:txBody>
      </p:sp>
      <p:sp>
        <p:nvSpPr>
          <p:cNvPr id="36868"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3686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665AE9CE-CB2C-4357-991C-B43AD406ABA8}" type="slidenum">
              <a:rPr lang="en-US" altLang="en-US" smtClean="0">
                <a:solidFill>
                  <a:schemeClr val="bg1"/>
                </a:solidFill>
                <a:latin typeface="Arial" charset="0"/>
              </a:rPr>
              <a:pPr fontAlgn="base">
                <a:spcBef>
                  <a:spcPct val="0"/>
                </a:spcBef>
                <a:spcAft>
                  <a:spcPct val="0"/>
                </a:spcAft>
                <a:buSzPct val="100000"/>
              </a:pPr>
              <a:t>30</a:t>
            </a:fld>
            <a:endParaRPr lang="en-US" altLang="en-US" dirty="0" smtClean="0">
              <a:solidFill>
                <a:schemeClr val="bg1"/>
              </a:solidFill>
              <a:latin typeface="Arial" charset="0"/>
            </a:endParaRPr>
          </a:p>
        </p:txBody>
      </p:sp>
      <p:sp>
        <p:nvSpPr>
          <p:cNvPr id="2" name="Title 1"/>
          <p:cNvSpPr>
            <a:spLocks noGrp="1"/>
          </p:cNvSpPr>
          <p:nvPr>
            <p:ph type="title"/>
          </p:nvPr>
        </p:nvSpPr>
        <p:spPr/>
        <p:txBody>
          <a:bodyPr/>
          <a:lstStyle/>
          <a:p>
            <a:r>
              <a:rPr lang="en-US" altLang="en-US" dirty="0">
                <a:sym typeface="Arial" charset="0"/>
              </a:rPr>
              <a:t>Value-added services</a:t>
            </a:r>
            <a:endParaRPr lang="en-US" dirty="0"/>
          </a:p>
        </p:txBody>
      </p:sp>
    </p:spTree>
    <p:extLst>
      <p:ext uri="{BB962C8B-B14F-4D97-AF65-F5344CB8AC3E}">
        <p14:creationId xmlns:p14="http://schemas.microsoft.com/office/powerpoint/2010/main" val="232104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a:t>Cornerstone: </a:t>
            </a:r>
            <a:br>
              <a:rPr lang="en-US" altLang="en-US" dirty="0"/>
            </a:br>
            <a:r>
              <a:rPr lang="en-US" altLang="en-US" dirty="0"/>
              <a:t>Multidisciplinary data sharing</a:t>
            </a:r>
            <a:endParaRPr lang="en-US" dirty="0"/>
          </a:p>
        </p:txBody>
      </p:sp>
      <p:sp>
        <p:nvSpPr>
          <p:cNvPr id="33795" name="Content Placeholder 2"/>
          <p:cNvSpPr>
            <a:spLocks noGrp="1"/>
          </p:cNvSpPr>
          <p:nvPr>
            <p:ph idx="1"/>
          </p:nvPr>
        </p:nvSpPr>
        <p:spPr bwMode="auto">
          <a:extLst/>
        </p:spPr>
        <p:txBody>
          <a:bodyPr vert="horz" wrap="square" lIns="91440" tIns="45720" rIns="91440" bIns="45720" numCol="1" anchor="t" anchorCtr="0" compatLnSpc="1">
            <a:prstTxWarp prst="textNoShape">
              <a:avLst/>
            </a:prstTxWarp>
          </a:bodyPr>
          <a:lstStyle/>
          <a:p>
            <a:pPr marL="514350" indent="-514350">
              <a:spcBef>
                <a:spcPts val="0"/>
              </a:spcBef>
              <a:buFont typeface="Calibri" pitchFamily="34" charset="0"/>
              <a:buAutoNum type="arabicPeriod"/>
              <a:defRPr/>
            </a:pPr>
            <a:endParaRPr lang="en-US" sz="2000" b="1" dirty="0" smtClean="0">
              <a:solidFill>
                <a:srgbClr val="000000"/>
              </a:solidFill>
            </a:endParaRPr>
          </a:p>
          <a:p>
            <a:pPr marL="452438" indent="-452438">
              <a:spcBef>
                <a:spcPts val="0"/>
              </a:spcBef>
              <a:buFont typeface="Calibri" pitchFamily="34" charset="0"/>
              <a:buAutoNum type="arabicPeriod"/>
              <a:defRPr/>
            </a:pPr>
            <a:r>
              <a:rPr lang="en-US" sz="2000" b="1" dirty="0" smtClean="0">
                <a:solidFill>
                  <a:srgbClr val="000000"/>
                </a:solidFill>
              </a:rPr>
              <a:t>data transmission</a:t>
            </a:r>
          </a:p>
          <a:p>
            <a:pPr marL="0" indent="0">
              <a:spcBef>
                <a:spcPts val="0"/>
              </a:spcBef>
              <a:buFont typeface="Arial" charset="0"/>
              <a:buNone/>
              <a:defRPr/>
            </a:pPr>
            <a:endParaRPr lang="en-US" sz="1000" b="1" dirty="0" smtClean="0">
              <a:solidFill>
                <a:srgbClr val="000000"/>
              </a:solidFill>
            </a:endParaRPr>
          </a:p>
          <a:p>
            <a:pPr lvl="1" indent="-200025">
              <a:spcBef>
                <a:spcPts val="0"/>
              </a:spcBef>
              <a:defRPr/>
            </a:pPr>
            <a:r>
              <a:rPr lang="en-US" sz="1800" dirty="0" smtClean="0">
                <a:solidFill>
                  <a:srgbClr val="000000"/>
                </a:solidFill>
              </a:rPr>
              <a:t>snapshot of the data</a:t>
            </a:r>
          </a:p>
          <a:p>
            <a:pPr lvl="1">
              <a:spcBef>
                <a:spcPts val="0"/>
              </a:spcBef>
              <a:defRPr/>
            </a:pPr>
            <a:endParaRPr lang="en-US" sz="1800" dirty="0" smtClean="0">
              <a:solidFill>
                <a:srgbClr val="000000"/>
              </a:solidFill>
            </a:endParaRPr>
          </a:p>
          <a:p>
            <a:pPr lvl="1" indent="-200025">
              <a:spcBef>
                <a:spcPts val="0"/>
              </a:spcBef>
              <a:defRPr/>
            </a:pPr>
            <a:r>
              <a:rPr lang="en-US" sz="1800" dirty="0">
                <a:solidFill>
                  <a:srgbClr val="000000"/>
                </a:solidFill>
              </a:rPr>
              <a:t>sender chooses recipient</a:t>
            </a:r>
          </a:p>
          <a:p>
            <a:pPr lvl="1" indent="-200025">
              <a:spcBef>
                <a:spcPts val="0"/>
              </a:spcBef>
              <a:defRPr/>
            </a:pPr>
            <a:endParaRPr lang="en-US" sz="1800" dirty="0">
              <a:solidFill>
                <a:srgbClr val="000000"/>
              </a:solidFill>
            </a:endParaRPr>
          </a:p>
          <a:p>
            <a:pPr lvl="1" indent="-200025">
              <a:spcBef>
                <a:spcPts val="0"/>
              </a:spcBef>
              <a:defRPr/>
            </a:pPr>
            <a:r>
              <a:rPr lang="en-US" sz="1800" dirty="0">
                <a:solidFill>
                  <a:srgbClr val="000000"/>
                </a:solidFill>
              </a:rPr>
              <a:t>sender is responsible for sending the data only to recipients who are entitled to have access to these data</a:t>
            </a:r>
          </a:p>
          <a:p>
            <a:pPr lvl="1">
              <a:spcBef>
                <a:spcPts val="0"/>
              </a:spcBef>
              <a:defRPr/>
            </a:pPr>
            <a:endParaRPr lang="en-US" sz="1800" dirty="0" smtClean="0">
              <a:solidFill>
                <a:srgbClr val="000000"/>
              </a:solidFill>
            </a:endParaRPr>
          </a:p>
          <a:p>
            <a:pPr marL="452438" indent="-452438">
              <a:spcBef>
                <a:spcPts val="0"/>
              </a:spcBef>
              <a:buFont typeface="Calibri" pitchFamily="34" charset="0"/>
              <a:buAutoNum type="arabicPeriod" startAt="2"/>
              <a:defRPr/>
            </a:pPr>
            <a:r>
              <a:rPr lang="en-US" sz="2000" b="1" dirty="0" smtClean="0">
                <a:solidFill>
                  <a:srgbClr val="000000"/>
                </a:solidFill>
              </a:rPr>
              <a:t>data sharing</a:t>
            </a:r>
          </a:p>
          <a:p>
            <a:pPr marL="0" indent="0">
              <a:spcBef>
                <a:spcPts val="0"/>
              </a:spcBef>
              <a:buFont typeface="Arial" charset="0"/>
              <a:buNone/>
              <a:defRPr/>
            </a:pPr>
            <a:endParaRPr lang="en-US" sz="1000" b="1" dirty="0" smtClean="0">
              <a:solidFill>
                <a:srgbClr val="000000"/>
              </a:solidFill>
            </a:endParaRPr>
          </a:p>
          <a:p>
            <a:pPr lvl="1" indent="-200025">
              <a:spcBef>
                <a:spcPts val="0"/>
              </a:spcBef>
              <a:defRPr/>
            </a:pPr>
            <a:r>
              <a:rPr lang="en-US" sz="1800" dirty="0" err="1">
                <a:solidFill>
                  <a:srgbClr val="000000"/>
                </a:solidFill>
              </a:rPr>
              <a:t>evolutive</a:t>
            </a:r>
            <a:r>
              <a:rPr lang="en-US" sz="1800" dirty="0">
                <a:solidFill>
                  <a:srgbClr val="000000"/>
                </a:solidFill>
              </a:rPr>
              <a:t> data</a:t>
            </a:r>
          </a:p>
          <a:p>
            <a:pPr lvl="1" indent="-200025">
              <a:spcBef>
                <a:spcPts val="0"/>
              </a:spcBef>
              <a:defRPr/>
            </a:pPr>
            <a:endParaRPr lang="en-US" sz="1800" dirty="0">
              <a:solidFill>
                <a:srgbClr val="000000"/>
              </a:solidFill>
            </a:endParaRPr>
          </a:p>
          <a:p>
            <a:pPr lvl="1" indent="-200025">
              <a:spcBef>
                <a:spcPts val="0"/>
              </a:spcBef>
              <a:defRPr/>
            </a:pPr>
            <a:r>
              <a:rPr lang="en-US" sz="1800" dirty="0">
                <a:solidFill>
                  <a:srgbClr val="000000"/>
                </a:solidFill>
              </a:rPr>
              <a:t>the source does not know in advance who will consult the data (e.g. on-call GP)</a:t>
            </a:r>
          </a:p>
          <a:p>
            <a:pPr lvl="1" indent="-200025">
              <a:spcBef>
                <a:spcPts val="0"/>
              </a:spcBef>
              <a:defRPr/>
            </a:pPr>
            <a:endParaRPr lang="en-US" sz="1800" dirty="0">
              <a:solidFill>
                <a:srgbClr val="000000"/>
              </a:solidFill>
            </a:endParaRPr>
          </a:p>
          <a:p>
            <a:pPr lvl="1" indent="-200025">
              <a:spcBef>
                <a:spcPts val="0"/>
              </a:spcBef>
              <a:defRPr/>
            </a:pPr>
            <a:r>
              <a:rPr lang="en-US" sz="1800" dirty="0">
                <a:solidFill>
                  <a:srgbClr val="000000"/>
                </a:solidFill>
              </a:rPr>
              <a:t>necessity of </a:t>
            </a:r>
            <a:r>
              <a:rPr lang="en-US" sz="1800" dirty="0" smtClean="0">
                <a:solidFill>
                  <a:srgbClr val="000000"/>
                </a:solidFill>
              </a:rPr>
              <a:t>clarifying which </a:t>
            </a:r>
            <a:r>
              <a:rPr lang="en-US" sz="1800" dirty="0">
                <a:solidFill>
                  <a:srgbClr val="000000"/>
                </a:solidFill>
              </a:rPr>
              <a:t>people are entitled to have access to the data</a:t>
            </a:r>
          </a:p>
          <a:p>
            <a:pPr lvl="1">
              <a:spcBef>
                <a:spcPts val="0"/>
              </a:spcBef>
              <a:defRPr/>
            </a:pPr>
            <a:endParaRPr lang="en-US" sz="1800" dirty="0" smtClean="0">
              <a:solidFill>
                <a:srgbClr val="000000"/>
              </a:solidFill>
            </a:endParaRPr>
          </a:p>
        </p:txBody>
      </p:sp>
      <p:sp>
        <p:nvSpPr>
          <p:cNvPr id="37892"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378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7A8B22B1-8CFA-427E-9B37-9A1AF50C47EE}" type="slidenum">
              <a:rPr lang="en-US" altLang="en-US" smtClean="0">
                <a:solidFill>
                  <a:schemeClr val="bg1"/>
                </a:solidFill>
                <a:latin typeface="Arial" charset="0"/>
              </a:rPr>
              <a:pPr fontAlgn="base">
                <a:spcBef>
                  <a:spcPct val="0"/>
                </a:spcBef>
                <a:spcAft>
                  <a:spcPct val="0"/>
                </a:spcAft>
                <a:buSzPct val="100000"/>
              </a:pPr>
              <a:t>31</a:t>
            </a:fld>
            <a:endParaRPr lang="en-US" altLang="en-US" dirty="0" smtClean="0">
              <a:solidFill>
                <a:schemeClr val="bg1"/>
              </a:solidFill>
              <a:latin typeface="Arial" charset="0"/>
            </a:endParaRPr>
          </a:p>
        </p:txBody>
      </p:sp>
    </p:spTree>
    <p:extLst>
      <p:ext uri="{BB962C8B-B14F-4D97-AF65-F5344CB8AC3E}">
        <p14:creationId xmlns:p14="http://schemas.microsoft.com/office/powerpoint/2010/main" val="132541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Data transfer: </a:t>
            </a:r>
            <a:r>
              <a:rPr lang="en-US" dirty="0" err="1">
                <a:solidFill>
                  <a:srgbClr val="3E6E5A"/>
                </a:solidFill>
              </a:rPr>
              <a:t>eHealth</a:t>
            </a:r>
            <a:r>
              <a:rPr lang="en-US" dirty="0" err="1"/>
              <a:t>Box</a:t>
            </a:r>
            <a:endParaRPr lang="en-US" dirty="0"/>
          </a:p>
        </p:txBody>
      </p:sp>
      <p:sp>
        <p:nvSpPr>
          <p:cNvPr id="34819" name="Content Placeholder 4"/>
          <p:cNvSpPr>
            <a:spLocks noGrp="1"/>
          </p:cNvSpPr>
          <p:nvPr>
            <p:ph idx="1"/>
          </p:nvPr>
        </p:nvSpPr>
        <p:spPr bwMode="auto">
          <a:extLst/>
        </p:spPr>
        <p:txBody>
          <a:bodyPr vert="horz" wrap="square" lIns="91440" tIns="45720" rIns="91440" bIns="45720" numCol="1" anchor="t" anchorCtr="0" compatLnSpc="1">
            <a:prstTxWarp prst="textNoShape">
              <a:avLst/>
            </a:prstTxWarp>
            <a:normAutofit fontScale="62500" lnSpcReduction="20000"/>
          </a:bodyPr>
          <a:lstStyle/>
          <a:p>
            <a:pPr>
              <a:defRPr/>
            </a:pPr>
            <a:endParaRPr lang="en-US" sz="2000" b="1" dirty="0" smtClean="0">
              <a:solidFill>
                <a:srgbClr val="000000"/>
              </a:solidFill>
            </a:endParaRPr>
          </a:p>
          <a:p>
            <a:pPr lvl="0"/>
            <a:r>
              <a:rPr lang="en-US" dirty="0"/>
              <a:t>sending of messages to "actors in health </a:t>
            </a:r>
            <a:r>
              <a:rPr lang="en-US" dirty="0" smtClean="0"/>
              <a:t>care“</a:t>
            </a:r>
          </a:p>
          <a:p>
            <a:pPr lvl="0"/>
            <a:endParaRPr lang="en-US" dirty="0"/>
          </a:p>
          <a:p>
            <a:pPr lvl="0"/>
            <a:r>
              <a:rPr lang="en-US" dirty="0"/>
              <a:t>standard functionalities of a premium high security electronic messenger system &gt; access to the system via </a:t>
            </a:r>
            <a:r>
              <a:rPr lang="en-US" dirty="0" err="1"/>
              <a:t>eID</a:t>
            </a:r>
            <a:r>
              <a:rPr lang="en-US" dirty="0"/>
              <a:t> (web application) or </a:t>
            </a:r>
            <a:r>
              <a:rPr lang="en-US" dirty="0" err="1"/>
              <a:t>eHealth</a:t>
            </a:r>
            <a:r>
              <a:rPr lang="en-US" dirty="0"/>
              <a:t> certificate</a:t>
            </a:r>
          </a:p>
          <a:p>
            <a:pPr lvl="1"/>
            <a:r>
              <a:rPr lang="en-US" dirty="0"/>
              <a:t>applicable to all service providers (not limited to doctors) </a:t>
            </a:r>
          </a:p>
          <a:p>
            <a:pPr lvl="1"/>
            <a:r>
              <a:rPr lang="en-US" dirty="0"/>
              <a:t>designed to allow service providers to send messages to colleagues + other health service providers (other care providers, care institutions, authorities, etc</a:t>
            </a:r>
            <a:r>
              <a:rPr lang="en-US" dirty="0" smtClean="0"/>
              <a:t>.)</a:t>
            </a:r>
          </a:p>
          <a:p>
            <a:pPr lvl="1"/>
            <a:endParaRPr lang="en-US" dirty="0"/>
          </a:p>
          <a:p>
            <a:pPr lvl="0"/>
            <a:r>
              <a:rPr lang="en-US" dirty="0"/>
              <a:t>full encryption of all </a:t>
            </a:r>
            <a:r>
              <a:rPr lang="en-US" dirty="0" smtClean="0"/>
              <a:t>messages, secure </a:t>
            </a:r>
            <a:r>
              <a:rPr lang="fr-BE" dirty="0" smtClean="0"/>
              <a:t>exchange </a:t>
            </a:r>
            <a:r>
              <a:rPr lang="fr-BE" dirty="0"/>
              <a:t>of </a:t>
            </a:r>
            <a:r>
              <a:rPr lang="fr-BE" dirty="0" err="1"/>
              <a:t>medical</a:t>
            </a:r>
            <a:r>
              <a:rPr lang="fr-BE" dirty="0"/>
              <a:t> </a:t>
            </a:r>
            <a:r>
              <a:rPr lang="fr-BE" dirty="0" smtClean="0"/>
              <a:t>data</a:t>
            </a:r>
          </a:p>
          <a:p>
            <a:pPr lvl="0"/>
            <a:endParaRPr lang="en-US" dirty="0"/>
          </a:p>
          <a:p>
            <a:pPr lvl="0"/>
            <a:r>
              <a:rPr lang="en-US" dirty="0" err="1"/>
              <a:t>customised</a:t>
            </a:r>
            <a:r>
              <a:rPr lang="en-US" dirty="0"/>
              <a:t> configuration of metadata, transmission with the message for routing within an institution, ex. a </a:t>
            </a:r>
            <a:r>
              <a:rPr lang="en-US" dirty="0" smtClean="0"/>
              <a:t>hospital</a:t>
            </a:r>
          </a:p>
          <a:p>
            <a:pPr lvl="0"/>
            <a:endParaRPr lang="en-US" dirty="0"/>
          </a:p>
          <a:p>
            <a:pPr lvl="0"/>
            <a:r>
              <a:rPr lang="en-US" dirty="0" err="1"/>
              <a:t>eHealthBox</a:t>
            </a:r>
            <a:r>
              <a:rPr lang="en-US" dirty="0"/>
              <a:t> is used by approximately forty labs and hospitals, and almost 4,700 GPs</a:t>
            </a:r>
          </a:p>
          <a:p>
            <a:pPr lvl="0"/>
            <a:r>
              <a:rPr lang="fr-BE" dirty="0"/>
              <a:t>ROI </a:t>
            </a:r>
            <a:r>
              <a:rPr lang="fr-BE" dirty="0" err="1"/>
              <a:t>Agoria</a:t>
            </a:r>
            <a:r>
              <a:rPr lang="fr-BE" dirty="0"/>
              <a:t> </a:t>
            </a:r>
            <a:r>
              <a:rPr lang="fr-BE" dirty="0" err="1"/>
              <a:t>Award</a:t>
            </a:r>
            <a:r>
              <a:rPr lang="fr-BE" dirty="0"/>
              <a:t> </a:t>
            </a:r>
            <a:r>
              <a:rPr lang="fr-BE" dirty="0" smtClean="0"/>
              <a:t>2014</a:t>
            </a:r>
          </a:p>
          <a:p>
            <a:pPr lvl="0"/>
            <a:endParaRPr lang="en-US" dirty="0"/>
          </a:p>
          <a:p>
            <a:pPr lvl="0"/>
            <a:r>
              <a:rPr lang="fr-BE" dirty="0" err="1"/>
              <a:t>October</a:t>
            </a:r>
            <a:r>
              <a:rPr lang="fr-BE" dirty="0"/>
              <a:t> 2014: </a:t>
            </a:r>
            <a:endParaRPr lang="fr-BE" dirty="0" smtClean="0"/>
          </a:p>
          <a:p>
            <a:pPr lvl="0"/>
            <a:endParaRPr lang="en-US" dirty="0"/>
          </a:p>
          <a:p>
            <a:pPr lvl="1"/>
            <a:r>
              <a:rPr lang="nl-BE" dirty="0"/>
              <a:t>2,931,269</a:t>
            </a:r>
            <a:r>
              <a:rPr lang="fr-FR" dirty="0"/>
              <a:t> messages sent</a:t>
            </a:r>
            <a:endParaRPr lang="en-US" dirty="0"/>
          </a:p>
          <a:p>
            <a:pPr lvl="1"/>
            <a:r>
              <a:rPr lang="nl-BE" dirty="0"/>
              <a:t>4,636,258</a:t>
            </a:r>
            <a:r>
              <a:rPr lang="fr-FR" dirty="0"/>
              <a:t> messages </a:t>
            </a:r>
            <a:r>
              <a:rPr lang="fr-FR" dirty="0" err="1"/>
              <a:t>read</a:t>
            </a:r>
            <a:endParaRPr lang="en-US" dirty="0"/>
          </a:p>
          <a:p>
            <a:r>
              <a:rPr lang="en-US" dirty="0"/>
              <a:t> </a:t>
            </a:r>
          </a:p>
          <a:p>
            <a:pPr marL="722313" lvl="1" indent="-265113">
              <a:defRPr/>
            </a:pPr>
            <a:endParaRPr lang="en-US" sz="1600" dirty="0">
              <a:solidFill>
                <a:srgbClr val="000000"/>
              </a:solidFill>
            </a:endParaRPr>
          </a:p>
        </p:txBody>
      </p:sp>
      <p:sp>
        <p:nvSpPr>
          <p:cNvPr id="3891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389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AC291FC3-DBC6-4C6B-B13F-F67C6EF23849}" type="slidenum">
              <a:rPr lang="en-US" altLang="en-US" smtClean="0">
                <a:solidFill>
                  <a:schemeClr val="bg1"/>
                </a:solidFill>
                <a:latin typeface="Arial" charset="0"/>
              </a:rPr>
              <a:pPr fontAlgn="base">
                <a:spcBef>
                  <a:spcPct val="0"/>
                </a:spcBef>
                <a:spcAft>
                  <a:spcPct val="0"/>
                </a:spcAft>
                <a:buSzPct val="100000"/>
              </a:pPr>
              <a:t>32</a:t>
            </a:fld>
            <a:endParaRPr lang="en-US" altLang="en-US" dirty="0" smtClean="0">
              <a:solidFill>
                <a:schemeClr val="bg1"/>
              </a:solidFill>
              <a:latin typeface="Arial" charset="0"/>
            </a:endParaRPr>
          </a:p>
        </p:txBody>
      </p:sp>
      <p:pic>
        <p:nvPicPr>
          <p:cNvPr id="3891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43038"/>
            <a:ext cx="6191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03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Multidisciplinary data sharing</a:t>
            </a:r>
          </a:p>
        </p:txBody>
      </p:sp>
      <p:sp>
        <p:nvSpPr>
          <p:cNvPr id="35843" name="Rectangle 3"/>
          <p:cNvSpPr>
            <a:spLocks noGrp="1" noChangeArrowheads="1"/>
          </p:cNvSpPr>
          <p:nvPr>
            <p:ph idx="1"/>
          </p:nvPr>
        </p:nvSpPr>
        <p:spPr bwMode="auto">
          <a:extLst/>
        </p:spPr>
        <p:txBody>
          <a:bodyPr vert="horz" wrap="square" lIns="91440" tIns="45720" rIns="91440" bIns="45720" numCol="1" anchor="t" anchorCtr="0" compatLnSpc="1">
            <a:prstTxWarp prst="textNoShape">
              <a:avLst/>
            </a:prstTxWarp>
          </a:bodyPr>
          <a:lstStyle/>
          <a:p>
            <a:pPr>
              <a:lnSpc>
                <a:spcPct val="90000"/>
              </a:lnSpc>
              <a:buFont typeface="Arial" charset="0"/>
              <a:buAutoNum type="arabicPeriod"/>
              <a:defRPr/>
            </a:pPr>
            <a:r>
              <a:rPr lang="en-US" sz="2000" b="1" dirty="0" smtClean="0">
                <a:solidFill>
                  <a:srgbClr val="000000"/>
                </a:solidFill>
              </a:rPr>
              <a:t>data from hospitals</a:t>
            </a:r>
          </a:p>
          <a:p>
            <a:pPr>
              <a:lnSpc>
                <a:spcPct val="90000"/>
              </a:lnSpc>
              <a:buFont typeface="Arial" charset="0"/>
              <a:buAutoNum type="arabicPeriod"/>
              <a:defRPr/>
            </a:pPr>
            <a:endParaRPr lang="en-US" sz="1400" b="1" dirty="0" smtClean="0">
              <a:solidFill>
                <a:srgbClr val="000000"/>
              </a:solidFill>
            </a:endParaRPr>
          </a:p>
          <a:p>
            <a:pPr lvl="1">
              <a:lnSpc>
                <a:spcPct val="90000"/>
              </a:lnSpc>
              <a:defRPr/>
            </a:pPr>
            <a:r>
              <a:rPr lang="en-US" sz="1800" dirty="0" smtClean="0">
                <a:solidFill>
                  <a:srgbClr val="000000"/>
                </a:solidFill>
              </a:rPr>
              <a:t>sharing of documents between hospitals and doctors</a:t>
            </a:r>
          </a:p>
          <a:p>
            <a:pPr lvl="1">
              <a:lnSpc>
                <a:spcPct val="90000"/>
              </a:lnSpc>
              <a:defRPr/>
            </a:pPr>
            <a:r>
              <a:rPr lang="en-US" sz="1800" dirty="0" smtClean="0">
                <a:solidFill>
                  <a:srgbClr val="000000"/>
                </a:solidFill>
              </a:rPr>
              <a:t>“hubs and </a:t>
            </a:r>
            <a:r>
              <a:rPr lang="en-US" sz="1800" dirty="0" err="1" smtClean="0">
                <a:solidFill>
                  <a:srgbClr val="000000"/>
                </a:solidFill>
              </a:rPr>
              <a:t>metahub</a:t>
            </a:r>
            <a:r>
              <a:rPr lang="en-US" sz="1800" dirty="0" smtClean="0">
                <a:solidFill>
                  <a:srgbClr val="000000"/>
                </a:solidFill>
              </a:rPr>
              <a:t> system”</a:t>
            </a:r>
          </a:p>
          <a:p>
            <a:pPr lvl="1">
              <a:lnSpc>
                <a:spcPct val="90000"/>
              </a:lnSpc>
              <a:defRPr/>
            </a:pPr>
            <a:endParaRPr lang="en-US" sz="1800" dirty="0" smtClean="0">
              <a:solidFill>
                <a:srgbClr val="000000"/>
              </a:solidFill>
            </a:endParaRPr>
          </a:p>
          <a:p>
            <a:pPr>
              <a:lnSpc>
                <a:spcPct val="90000"/>
              </a:lnSpc>
              <a:buFont typeface="Arial" charset="0"/>
              <a:buAutoNum type="arabicPeriod"/>
              <a:defRPr/>
            </a:pPr>
            <a:r>
              <a:rPr lang="en-US" sz="2000" b="1" dirty="0" smtClean="0">
                <a:solidFill>
                  <a:srgbClr val="000000"/>
                </a:solidFill>
              </a:rPr>
              <a:t>extramural data</a:t>
            </a:r>
          </a:p>
          <a:p>
            <a:pPr>
              <a:lnSpc>
                <a:spcPct val="90000"/>
              </a:lnSpc>
              <a:buFont typeface="Arial" charset="0"/>
              <a:buAutoNum type="arabicPeriod"/>
              <a:defRPr/>
            </a:pPr>
            <a:endParaRPr lang="en-US" sz="1400" b="1" dirty="0" smtClean="0">
              <a:solidFill>
                <a:srgbClr val="000000"/>
              </a:solidFill>
            </a:endParaRPr>
          </a:p>
          <a:p>
            <a:pPr lvl="1">
              <a:lnSpc>
                <a:spcPct val="90000"/>
              </a:lnSpc>
              <a:defRPr/>
            </a:pPr>
            <a:r>
              <a:rPr lang="en-US" sz="1800" dirty="0" smtClean="0">
                <a:solidFill>
                  <a:srgbClr val="000000"/>
                </a:solidFill>
              </a:rPr>
              <a:t>sharing of structured data between first-line health care providers and other extramural health care providers</a:t>
            </a:r>
          </a:p>
          <a:p>
            <a:pPr lvl="1">
              <a:lnSpc>
                <a:spcPct val="90000"/>
              </a:lnSpc>
              <a:defRPr/>
            </a:pPr>
            <a:r>
              <a:rPr lang="en-US" sz="1800" dirty="0" smtClean="0">
                <a:solidFill>
                  <a:srgbClr val="000000"/>
                </a:solidFill>
              </a:rPr>
              <a:t>“extramural vaults”</a:t>
            </a:r>
          </a:p>
          <a:p>
            <a:pPr lvl="1">
              <a:lnSpc>
                <a:spcPct val="90000"/>
              </a:lnSpc>
              <a:defRPr/>
            </a:pPr>
            <a:endParaRPr lang="en-US" sz="1800" dirty="0" smtClean="0">
              <a:solidFill>
                <a:srgbClr val="000000"/>
              </a:solidFill>
            </a:endParaRPr>
          </a:p>
          <a:p>
            <a:pPr>
              <a:lnSpc>
                <a:spcPct val="90000"/>
              </a:lnSpc>
              <a:buFont typeface="Arial" charset="0"/>
              <a:buAutoNum type="arabicPeriod"/>
              <a:defRPr/>
            </a:pPr>
            <a:r>
              <a:rPr lang="en-US" sz="2000" b="1" dirty="0" smtClean="0">
                <a:solidFill>
                  <a:srgbClr val="000000"/>
                </a:solidFill>
              </a:rPr>
              <a:t>coupled and interoperable</a:t>
            </a:r>
          </a:p>
          <a:p>
            <a:pPr marL="0" indent="0">
              <a:lnSpc>
                <a:spcPct val="90000"/>
              </a:lnSpc>
              <a:buFont typeface="Arial" charset="0"/>
              <a:buNone/>
              <a:defRPr/>
            </a:pPr>
            <a:endParaRPr lang="en-US" sz="1400" b="1" dirty="0" smtClean="0">
              <a:solidFill>
                <a:srgbClr val="000000"/>
              </a:solidFill>
            </a:endParaRPr>
          </a:p>
          <a:p>
            <a:pPr lvl="1">
              <a:lnSpc>
                <a:spcPct val="90000"/>
              </a:lnSpc>
              <a:defRPr/>
            </a:pPr>
            <a:r>
              <a:rPr lang="en-US" sz="1800" dirty="0" smtClean="0">
                <a:solidFill>
                  <a:srgbClr val="000000"/>
                </a:solidFill>
              </a:rPr>
              <a:t>standards</a:t>
            </a:r>
          </a:p>
          <a:p>
            <a:pPr lvl="1">
              <a:lnSpc>
                <a:spcPct val="90000"/>
              </a:lnSpc>
              <a:defRPr/>
            </a:pPr>
            <a:r>
              <a:rPr lang="en-US" sz="1800" dirty="0" smtClean="0">
                <a:solidFill>
                  <a:srgbClr val="000000"/>
                </a:solidFill>
              </a:rPr>
              <a:t>informed consent</a:t>
            </a:r>
          </a:p>
          <a:p>
            <a:pPr lvl="1">
              <a:lnSpc>
                <a:spcPct val="90000"/>
              </a:lnSpc>
              <a:defRPr/>
            </a:pPr>
            <a:r>
              <a:rPr lang="en-US" sz="1800" dirty="0" smtClean="0">
                <a:solidFill>
                  <a:srgbClr val="000000"/>
                </a:solidFill>
              </a:rPr>
              <a:t>therapeutic relationship/ health care relationship</a:t>
            </a:r>
          </a:p>
        </p:txBody>
      </p:sp>
      <p:sp>
        <p:nvSpPr>
          <p:cNvPr id="39940"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399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1283928D-A550-432F-A8BF-2788BEED389A}" type="slidenum">
              <a:rPr lang="en-US" altLang="en-US" smtClean="0">
                <a:solidFill>
                  <a:schemeClr val="bg1"/>
                </a:solidFill>
                <a:latin typeface="Arial" charset="0"/>
              </a:rPr>
              <a:pPr fontAlgn="base">
                <a:spcBef>
                  <a:spcPct val="0"/>
                </a:spcBef>
                <a:spcAft>
                  <a:spcPct val="0"/>
                </a:spcAft>
                <a:buSzPct val="100000"/>
              </a:pPr>
              <a:t>33</a:t>
            </a:fld>
            <a:endParaRPr lang="en-US" altLang="en-US" dirty="0" smtClean="0">
              <a:solidFill>
                <a:schemeClr val="bg1"/>
              </a:solidFill>
              <a:latin typeface="Arial" charset="0"/>
            </a:endParaRPr>
          </a:p>
        </p:txBody>
      </p:sp>
    </p:spTree>
    <p:extLst>
      <p:ext uri="{BB962C8B-B14F-4D97-AF65-F5344CB8AC3E}">
        <p14:creationId xmlns:p14="http://schemas.microsoft.com/office/powerpoint/2010/main" val="121954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Hubs &amp; </a:t>
            </a:r>
            <a:r>
              <a:rPr lang="en-GB" dirty="0" err="1"/>
              <a:t>Metahub</a:t>
            </a:r>
            <a:r>
              <a:rPr lang="en-GB" dirty="0"/>
              <a:t> system: </a:t>
            </a:r>
            <a:br>
              <a:rPr lang="en-GB" dirty="0"/>
            </a:br>
            <a:r>
              <a:rPr lang="en-GB" dirty="0"/>
              <a:t>Creation of the "hubs"</a:t>
            </a:r>
            <a:endParaRPr lang="en-US" dirty="0"/>
          </a:p>
        </p:txBody>
      </p:sp>
      <p:sp>
        <p:nvSpPr>
          <p:cNvPr id="4096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409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E6F2CC5B-FEF6-4DC4-91FE-A5EE407EE473}" type="slidenum">
              <a:rPr lang="en-US" altLang="en-US" smtClean="0">
                <a:solidFill>
                  <a:schemeClr val="bg1"/>
                </a:solidFill>
                <a:latin typeface="Arial" charset="0"/>
              </a:rPr>
              <a:pPr fontAlgn="base">
                <a:spcBef>
                  <a:spcPct val="0"/>
                </a:spcBef>
                <a:spcAft>
                  <a:spcPct val="0"/>
                </a:spcAft>
                <a:buSzPct val="100000"/>
              </a:pPr>
              <a:t>34</a:t>
            </a:fld>
            <a:endParaRPr lang="en-US" altLang="en-US" dirty="0" smtClean="0">
              <a:solidFill>
                <a:schemeClr val="bg1"/>
              </a:solidFill>
              <a:latin typeface="Arial" charset="0"/>
            </a:endParaRPr>
          </a:p>
        </p:txBody>
      </p:sp>
      <p:pic>
        <p:nvPicPr>
          <p:cNvPr id="40962" name="Content Placeholder 2"/>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2195736" y="1600200"/>
            <a:ext cx="6727825"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395536" y="4077072"/>
            <a:ext cx="3384376" cy="1754326"/>
          </a:xfrm>
          <a:prstGeom prst="rect">
            <a:avLst/>
          </a:prstGeom>
          <a:solidFill>
            <a:schemeClr val="bg1">
              <a:lumMod val="85000"/>
            </a:schemeClr>
          </a:solidFill>
          <a:ln>
            <a:noFill/>
          </a:ln>
          <a:effectLst/>
        </p:spPr>
        <p:txBody>
          <a:bodyPr wrap="square">
            <a:spAutoFit/>
          </a:bodyPr>
          <a:lstStyle/>
          <a:p>
            <a:pPr marL="101600" indent="-101600" algn="ctr" eaLnBrk="0" hangingPunct="0">
              <a:spcBef>
                <a:spcPct val="50000"/>
              </a:spcBef>
              <a:buSzPct val="100000"/>
              <a:defRPr/>
            </a:pPr>
            <a:r>
              <a:rPr lang="en-US" b="1" dirty="0">
                <a:solidFill>
                  <a:srgbClr val="000000"/>
                </a:solidFill>
              </a:rPr>
              <a:t>5 hubs</a:t>
            </a:r>
          </a:p>
          <a:p>
            <a:pPr marL="101600" indent="-101600" algn="ctr" eaLnBrk="0" hangingPunct="0">
              <a:spcBef>
                <a:spcPct val="50000"/>
              </a:spcBef>
              <a:buSzPct val="100000"/>
              <a:defRPr/>
            </a:pPr>
            <a:r>
              <a:rPr lang="en-US" b="1" dirty="0">
                <a:solidFill>
                  <a:srgbClr val="000000"/>
                </a:solidFill>
              </a:rPr>
              <a:t>3 technical implementations</a:t>
            </a:r>
          </a:p>
          <a:p>
            <a:pPr marL="101600" indent="-101600" algn="ctr" eaLnBrk="0" hangingPunct="0">
              <a:spcBef>
                <a:spcPct val="50000"/>
              </a:spcBef>
              <a:buSzPct val="100000"/>
              <a:defRPr/>
            </a:pPr>
            <a:r>
              <a:rPr lang="en-US" b="1" dirty="0">
                <a:solidFill>
                  <a:srgbClr val="000000"/>
                </a:solidFill>
              </a:rPr>
              <a:t>98 % of Belgian hospitals (have signed the 2012 protocol)  </a:t>
            </a:r>
          </a:p>
        </p:txBody>
      </p:sp>
    </p:spTree>
    <p:extLst>
      <p:ext uri="{BB962C8B-B14F-4D97-AF65-F5344CB8AC3E}">
        <p14:creationId xmlns:p14="http://schemas.microsoft.com/office/powerpoint/2010/main" val="143446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Hub-</a:t>
            </a:r>
            <a:r>
              <a:rPr lang="en-US" dirty="0" err="1"/>
              <a:t>metahub</a:t>
            </a:r>
            <a:r>
              <a:rPr lang="en-US" dirty="0"/>
              <a:t>: </a:t>
            </a:r>
            <a:r>
              <a:rPr lang="en-US" dirty="0" smtClean="0"/>
              <a:t>past situation</a:t>
            </a:r>
            <a:endParaRPr lang="en-US" dirty="0"/>
          </a:p>
        </p:txBody>
      </p:sp>
      <p:sp>
        <p:nvSpPr>
          <p:cNvPr id="42019"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420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5434838-AA98-4F71-A75F-7A6455A8A155}" type="slidenum">
              <a:rPr lang="en-GB" altLang="en-US" smtClean="0">
                <a:solidFill>
                  <a:schemeClr val="bg1"/>
                </a:solidFill>
                <a:latin typeface="Arial" charset="0"/>
              </a:rPr>
              <a:pPr eaLnBrk="1" fontAlgn="base" hangingPunct="1">
                <a:spcBef>
                  <a:spcPct val="0"/>
                </a:spcBef>
                <a:spcAft>
                  <a:spcPct val="0"/>
                </a:spcAft>
              </a:pPr>
              <a:t>35</a:t>
            </a:fld>
            <a:endParaRPr lang="en-GB" altLang="en-US" dirty="0" smtClean="0">
              <a:solidFill>
                <a:schemeClr val="bg1"/>
              </a:solidFill>
              <a:latin typeface="Arial" charset="0"/>
            </a:endParaRPr>
          </a:p>
        </p:txBody>
      </p:sp>
      <p:sp>
        <p:nvSpPr>
          <p:cNvPr id="41987"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41988"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9"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2"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3"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41994"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6"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7" name="Freeform 2"/>
          <p:cNvSpPr>
            <a:spLocks/>
          </p:cNvSpPr>
          <p:nvPr/>
        </p:nvSpPr>
        <p:spPr bwMode="auto">
          <a:xfrm>
            <a:off x="536575" y="1208088"/>
            <a:ext cx="2173288" cy="2979737"/>
          </a:xfrm>
          <a:custGeom>
            <a:avLst/>
            <a:gdLst>
              <a:gd name="T0" fmla="*/ 2908 w 2174750"/>
              <a:gd name="T1" fmla="*/ 0 h 2979415"/>
              <a:gd name="T2" fmla="*/ 329821 w 2174750"/>
              <a:gd name="T3" fmla="*/ 2435245 h 2979415"/>
              <a:gd name="T4" fmla="*/ 2073351 w 2174750"/>
              <a:gd name="T5" fmla="*/ 2484605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sp>
        <p:nvSpPr>
          <p:cNvPr id="41998" name="Freeform 3"/>
          <p:cNvSpPr>
            <a:spLocks/>
          </p:cNvSpPr>
          <p:nvPr/>
        </p:nvSpPr>
        <p:spPr bwMode="auto">
          <a:xfrm>
            <a:off x="309563" y="1028700"/>
            <a:ext cx="2995612" cy="2628900"/>
          </a:xfrm>
          <a:custGeom>
            <a:avLst/>
            <a:gdLst>
              <a:gd name="T0" fmla="*/ 217485 w 2994574"/>
              <a:gd name="T1" fmla="*/ 244929 h 2628900"/>
              <a:gd name="T2" fmla="*/ 334591 w 2994574"/>
              <a:gd name="T3" fmla="*/ 146957 h 2628900"/>
              <a:gd name="T4" fmla="*/ 485155 w 2994574"/>
              <a:gd name="T5" fmla="*/ 81643 h 2628900"/>
              <a:gd name="T6" fmla="*/ 618992 w 2994574"/>
              <a:gd name="T7" fmla="*/ 48986 h 2628900"/>
              <a:gd name="T8" fmla="*/ 903396 w 2994574"/>
              <a:gd name="T9" fmla="*/ 0 h 2628900"/>
              <a:gd name="T10" fmla="*/ 2057733 w 2994574"/>
              <a:gd name="T11" fmla="*/ 81643 h 2628900"/>
              <a:gd name="T12" fmla="*/ 2241757 w 2994574"/>
              <a:gd name="T13" fmla="*/ 179614 h 2628900"/>
              <a:gd name="T14" fmla="*/ 2442512 w 2994574"/>
              <a:gd name="T15" fmla="*/ 310243 h 2628900"/>
              <a:gd name="T16" fmla="*/ 2526160 w 2994574"/>
              <a:gd name="T17" fmla="*/ 424543 h 2628900"/>
              <a:gd name="T18" fmla="*/ 2643265 w 2994574"/>
              <a:gd name="T19" fmla="*/ 587829 h 2628900"/>
              <a:gd name="T20" fmla="*/ 2760374 w 2994574"/>
              <a:gd name="T21" fmla="*/ 751114 h 2628900"/>
              <a:gd name="T22" fmla="*/ 2894209 w 2994574"/>
              <a:gd name="T23" fmla="*/ 914400 h 2628900"/>
              <a:gd name="T24" fmla="*/ 2944398 w 2994574"/>
              <a:gd name="T25" fmla="*/ 1028700 h 2628900"/>
              <a:gd name="T26" fmla="*/ 3028046 w 2994574"/>
              <a:gd name="T27" fmla="*/ 1240971 h 2628900"/>
              <a:gd name="T28" fmla="*/ 3044774 w 2994574"/>
              <a:gd name="T29" fmla="*/ 1943100 h 2628900"/>
              <a:gd name="T30" fmla="*/ 2977858 w 2994574"/>
              <a:gd name="T31" fmla="*/ 2090057 h 2628900"/>
              <a:gd name="T32" fmla="*/ 2927666 w 2994574"/>
              <a:gd name="T33" fmla="*/ 2188028 h 2628900"/>
              <a:gd name="T34" fmla="*/ 2844024 w 2994574"/>
              <a:gd name="T35" fmla="*/ 2351314 h 2628900"/>
              <a:gd name="T36" fmla="*/ 2710183 w 2994574"/>
              <a:gd name="T37" fmla="*/ 2465614 h 2628900"/>
              <a:gd name="T38" fmla="*/ 2609805 w 2994574"/>
              <a:gd name="T39" fmla="*/ 2530928 h 2628900"/>
              <a:gd name="T40" fmla="*/ 2425785 w 2994574"/>
              <a:gd name="T41" fmla="*/ 2628900 h 2628900"/>
              <a:gd name="T42" fmla="*/ 1137609 w 2994574"/>
              <a:gd name="T43" fmla="*/ 2563586 h 2628900"/>
              <a:gd name="T44" fmla="*/ 886664 w 2994574"/>
              <a:gd name="T45" fmla="*/ 2498270 h 2628900"/>
              <a:gd name="T46" fmla="*/ 618992 w 2994574"/>
              <a:gd name="T47" fmla="*/ 2432956 h 2628900"/>
              <a:gd name="T48" fmla="*/ 535344 w 2994574"/>
              <a:gd name="T49" fmla="*/ 2383970 h 2628900"/>
              <a:gd name="T50" fmla="*/ 434968 w 2994574"/>
              <a:gd name="T51" fmla="*/ 2237014 h 2628900"/>
              <a:gd name="T52" fmla="*/ 351320 w 2994574"/>
              <a:gd name="T53" fmla="*/ 2073729 h 2628900"/>
              <a:gd name="T54" fmla="*/ 284400 w 2994574"/>
              <a:gd name="T55" fmla="*/ 1910443 h 2628900"/>
              <a:gd name="T56" fmla="*/ 150565 w 2994574"/>
              <a:gd name="T57" fmla="*/ 1567543 h 2628900"/>
              <a:gd name="T58" fmla="*/ 83652 w 2994574"/>
              <a:gd name="T59" fmla="*/ 1338943 h 2628900"/>
              <a:gd name="T60" fmla="*/ 50176 w 2994574"/>
              <a:gd name="T61" fmla="*/ 1191986 h 2628900"/>
              <a:gd name="T62" fmla="*/ 0 w 2994574"/>
              <a:gd name="T63" fmla="*/ 898071 h 2628900"/>
              <a:gd name="T64" fmla="*/ 50176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pic>
        <p:nvPicPr>
          <p:cNvPr id="419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53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4664075" algn="l"/>
              </a:tabLst>
            </a:pPr>
            <a:r>
              <a:rPr lang="en-US" dirty="0"/>
              <a:t>Hub-</a:t>
            </a:r>
            <a:r>
              <a:rPr lang="en-US" dirty="0" err="1"/>
              <a:t>metahub</a:t>
            </a:r>
            <a:r>
              <a:rPr lang="en-US" dirty="0"/>
              <a:t>: </a:t>
            </a:r>
            <a:r>
              <a:rPr lang="en-US" dirty="0" smtClean="0"/>
              <a:t>actual situation</a:t>
            </a:r>
            <a:endParaRPr lang="en-US" dirty="0"/>
          </a:p>
        </p:txBody>
      </p:sp>
      <p:sp>
        <p:nvSpPr>
          <p:cNvPr id="43069"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430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4976CB9E-D023-4BC3-80C7-464F354ED4FF}" type="slidenum">
              <a:rPr lang="en-GB" altLang="en-US" smtClean="0">
                <a:solidFill>
                  <a:schemeClr val="bg1"/>
                </a:solidFill>
                <a:latin typeface="Arial" charset="0"/>
              </a:rPr>
              <a:pPr eaLnBrk="1" fontAlgn="base" hangingPunct="1">
                <a:spcBef>
                  <a:spcPct val="0"/>
                </a:spcBef>
                <a:spcAft>
                  <a:spcPct val="0"/>
                </a:spcAft>
              </a:pPr>
              <a:t>36</a:t>
            </a:fld>
            <a:endParaRPr lang="en-GB" altLang="en-US" dirty="0" smtClean="0">
              <a:solidFill>
                <a:schemeClr val="bg1"/>
              </a:solidFill>
              <a:latin typeface="Arial" charset="0"/>
            </a:endParaRPr>
          </a:p>
        </p:txBody>
      </p:sp>
      <p:sp>
        <p:nvSpPr>
          <p:cNvPr id="43011"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43012"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4"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5"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6"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430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3"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43024"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7"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8"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3033"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43034"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43035"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43036"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43037"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3038"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3039"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3040"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3041"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3042"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43043"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43044"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43045"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43046"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pic>
        <p:nvPicPr>
          <p:cNvPr id="43047"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8"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9"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0"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1"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2"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3"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14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Extramural data 1/2</a:t>
            </a:r>
          </a:p>
        </p:txBody>
      </p:sp>
      <p:sp>
        <p:nvSpPr>
          <p:cNvPr id="4403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just">
              <a:lnSpc>
                <a:spcPct val="90000"/>
              </a:lnSpc>
            </a:pPr>
            <a:endParaRPr lang="en-US" altLang="en-US" sz="2000" b="1" dirty="0" smtClean="0">
              <a:solidFill>
                <a:srgbClr val="000000"/>
              </a:solidFill>
              <a:sym typeface="Arial" charset="0"/>
            </a:endParaRPr>
          </a:p>
          <a:p>
            <a:pPr algn="just">
              <a:lnSpc>
                <a:spcPct val="90000"/>
              </a:lnSpc>
            </a:pPr>
            <a:r>
              <a:rPr lang="en-US" altLang="en-US" sz="2000" b="1" dirty="0" smtClean="0">
                <a:solidFill>
                  <a:srgbClr val="000000"/>
                </a:solidFill>
                <a:sym typeface="Arial" charset="0"/>
              </a:rPr>
              <a:t>supporting the development of data exchange platforms for all sorts of extramural health care providers (GPs, dentists, pharmacists, physiotherapists, home nurses, dietitians, psychologists, ...)</a:t>
            </a:r>
            <a:r>
              <a:rPr lang="en-US" altLang="en-US" sz="1800" dirty="0" smtClean="0">
                <a:solidFill>
                  <a:srgbClr val="000000"/>
                </a:solidFill>
                <a:sym typeface="Arial" charset="0"/>
              </a:rPr>
              <a:t> </a:t>
            </a:r>
          </a:p>
          <a:p>
            <a:pPr algn="just">
              <a:lnSpc>
                <a:spcPct val="90000"/>
              </a:lnSpc>
            </a:pPr>
            <a:endParaRPr lang="en-US" altLang="en-US" sz="1800" dirty="0" smtClean="0">
              <a:solidFill>
                <a:srgbClr val="000000"/>
              </a:solidFill>
              <a:sym typeface="Arial" charset="0"/>
            </a:endParaRPr>
          </a:p>
          <a:p>
            <a:pPr lvl="1" algn="just">
              <a:lnSpc>
                <a:spcPct val="90000"/>
              </a:lnSpc>
            </a:pPr>
            <a:r>
              <a:rPr lang="en-US" altLang="en-US" sz="1800" dirty="0" smtClean="0">
                <a:solidFill>
                  <a:srgbClr val="000000"/>
                </a:solidFill>
                <a:sym typeface="Arial" charset="0"/>
              </a:rPr>
              <a:t>in cooperation with Communities (first-line health care conference in Flanders, the </a:t>
            </a:r>
            <a:r>
              <a:rPr lang="en-US" altLang="en-US" sz="1800" dirty="0" err="1" smtClean="0">
                <a:solidFill>
                  <a:srgbClr val="000000"/>
                </a:solidFill>
                <a:sym typeface="Arial" charset="0"/>
              </a:rPr>
              <a:t>Intermed</a:t>
            </a:r>
            <a:r>
              <a:rPr lang="en-US" altLang="en-US" sz="1800" dirty="0" smtClean="0">
                <a:solidFill>
                  <a:srgbClr val="000000"/>
                </a:solidFill>
                <a:sym typeface="Arial" charset="0"/>
              </a:rPr>
              <a:t> initiative in Wallonia)</a:t>
            </a:r>
          </a:p>
          <a:p>
            <a:pPr algn="just">
              <a:lnSpc>
                <a:spcPct val="90000"/>
              </a:lnSpc>
            </a:pPr>
            <a:endParaRPr lang="en-US" altLang="en-US" sz="1800" dirty="0" smtClean="0">
              <a:solidFill>
                <a:srgbClr val="000000"/>
              </a:solidFill>
              <a:sym typeface="Arial" charset="0"/>
            </a:endParaRPr>
          </a:p>
          <a:p>
            <a:pPr lvl="1" algn="just">
              <a:lnSpc>
                <a:spcPct val="90000"/>
              </a:lnSpc>
            </a:pPr>
            <a:r>
              <a:rPr lang="en-US" altLang="en-US" sz="1800" dirty="0" smtClean="0">
                <a:solidFill>
                  <a:srgbClr val="000000"/>
                </a:solidFill>
                <a:sym typeface="Arial" charset="0"/>
              </a:rPr>
              <a:t>for the disclosure of data via the hub/</a:t>
            </a:r>
            <a:r>
              <a:rPr lang="en-US" altLang="en-US" sz="1800" dirty="0" err="1" smtClean="0">
                <a:solidFill>
                  <a:srgbClr val="000000"/>
                </a:solidFill>
                <a:sym typeface="Arial" charset="0"/>
              </a:rPr>
              <a:t>metahub</a:t>
            </a:r>
            <a:r>
              <a:rPr lang="en-US" altLang="en-US" sz="1800" dirty="0" smtClean="0">
                <a:solidFill>
                  <a:srgbClr val="000000"/>
                </a:solidFill>
                <a:sym typeface="Arial" charset="0"/>
              </a:rPr>
              <a:t> system between local information systems of extramural health care providers and between these systems and the information systems of health care/welfare organizations</a:t>
            </a:r>
          </a:p>
          <a:p>
            <a:pPr algn="just">
              <a:lnSpc>
                <a:spcPct val="90000"/>
              </a:lnSpc>
            </a:pPr>
            <a:endParaRPr lang="en-US" altLang="en-US" sz="1800" dirty="0" smtClean="0">
              <a:solidFill>
                <a:srgbClr val="000000"/>
              </a:solidFill>
              <a:sym typeface="Arial" charset="0"/>
            </a:endParaRPr>
          </a:p>
          <a:p>
            <a:pPr lvl="1" algn="just">
              <a:lnSpc>
                <a:spcPct val="90000"/>
              </a:lnSpc>
            </a:pPr>
            <a:r>
              <a:rPr lang="en-GB" altLang="en-US" sz="1800" dirty="0" smtClean="0">
                <a:solidFill>
                  <a:srgbClr val="000000"/>
                </a:solidFill>
                <a:sym typeface="Arial" charset="0"/>
              </a:rPr>
              <a:t>for the interaction with extramural vaults awaiting development</a:t>
            </a:r>
          </a:p>
          <a:p>
            <a:pPr lvl="1" algn="just">
              <a:lnSpc>
                <a:spcPct val="90000"/>
              </a:lnSpc>
            </a:pPr>
            <a:endParaRPr lang="en-US" altLang="en-US" sz="1800" dirty="0" smtClean="0">
              <a:solidFill>
                <a:srgbClr val="000000"/>
              </a:solidFill>
              <a:sym typeface="Arial" charset="0"/>
            </a:endParaRPr>
          </a:p>
          <a:p>
            <a:pPr lvl="1" algn="just"/>
            <a:r>
              <a:rPr lang="en-US" altLang="en-US" sz="1800" dirty="0" smtClean="0">
                <a:solidFill>
                  <a:srgbClr val="000000"/>
                </a:solidFill>
                <a:sym typeface="Arial" charset="0"/>
              </a:rPr>
              <a:t>by reusing the basic services of the </a:t>
            </a:r>
            <a:r>
              <a:rPr lang="en-US" altLang="en-US" sz="1800" dirty="0" err="1" smtClean="0">
                <a:solidFill>
                  <a:srgbClr val="3E6E5A"/>
                </a:solidFill>
                <a:sym typeface="Arial" charset="0"/>
              </a:rPr>
              <a:t>eHealth</a:t>
            </a:r>
            <a:r>
              <a:rPr lang="en-US" altLang="en-US" sz="1800" dirty="0" smtClean="0">
                <a:solidFill>
                  <a:srgbClr val="000000"/>
                </a:solidFill>
                <a:sym typeface="Arial" charset="0"/>
              </a:rPr>
              <a:t> platform and by making use of several achievements of the developed data sharing platform between hospitals and GPs/doctors</a:t>
            </a:r>
          </a:p>
        </p:txBody>
      </p:sp>
      <p:sp>
        <p:nvSpPr>
          <p:cNvPr id="4403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4403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15E6887F-1154-4F5A-B04E-A111FB3B7753}" type="slidenum">
              <a:rPr lang="en-US" altLang="en-US" smtClean="0">
                <a:solidFill>
                  <a:schemeClr val="bg1"/>
                </a:solidFill>
                <a:latin typeface="Arial" charset="0"/>
              </a:rPr>
              <a:pPr fontAlgn="base">
                <a:spcBef>
                  <a:spcPct val="0"/>
                </a:spcBef>
                <a:spcAft>
                  <a:spcPct val="0"/>
                </a:spcAft>
                <a:buSzPct val="100000"/>
              </a:pPr>
              <a:t>37</a:t>
            </a:fld>
            <a:endParaRPr lang="en-US" altLang="en-US" dirty="0" smtClean="0">
              <a:solidFill>
                <a:schemeClr val="bg1"/>
              </a:solidFill>
              <a:latin typeface="Arial" charset="0"/>
            </a:endParaRPr>
          </a:p>
        </p:txBody>
      </p:sp>
    </p:spTree>
    <p:extLst>
      <p:ext uri="{BB962C8B-B14F-4D97-AF65-F5344CB8AC3E}">
        <p14:creationId xmlns:p14="http://schemas.microsoft.com/office/powerpoint/2010/main" val="324964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Extramural data </a:t>
            </a:r>
            <a:r>
              <a:rPr lang="en-US" dirty="0" smtClean="0"/>
              <a:t>2/2</a:t>
            </a:r>
            <a:endParaRPr lang="en-US" dirty="0"/>
          </a:p>
        </p:txBody>
      </p:sp>
      <p:sp>
        <p:nvSpPr>
          <p:cNvPr id="4511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451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59FE20B-CD5A-4249-A7B2-668953068B24}" type="slidenum">
              <a:rPr lang="en-GB" altLang="en-US" smtClean="0">
                <a:solidFill>
                  <a:schemeClr val="bg1"/>
                </a:solidFill>
                <a:latin typeface="Arial" charset="0"/>
              </a:rPr>
              <a:pPr eaLnBrk="1" fontAlgn="base" hangingPunct="1">
                <a:spcBef>
                  <a:spcPct val="0"/>
                </a:spcBef>
                <a:spcAft>
                  <a:spcPct val="0"/>
                </a:spcAft>
              </a:pPr>
              <a:t>38</a:t>
            </a:fld>
            <a:endParaRPr lang="en-GB" altLang="en-US" dirty="0" smtClean="0">
              <a:solidFill>
                <a:schemeClr val="bg1"/>
              </a:solidFill>
              <a:latin typeface="Arial" charset="0"/>
            </a:endParaRPr>
          </a:p>
        </p:txBody>
      </p:sp>
      <p:sp>
        <p:nvSpPr>
          <p:cNvPr id="45059"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45060"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1"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3"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4"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5"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45066"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7"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8"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9"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0"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1"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45072"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3"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4"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6"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45081"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45082"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45083"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5084" name="TextBox 74"/>
          <p:cNvSpPr txBox="1">
            <a:spLocks noChangeArrowheads="1"/>
          </p:cNvSpPr>
          <p:nvPr/>
        </p:nvSpPr>
        <p:spPr bwMode="auto">
          <a:xfrm>
            <a:off x="1797050" y="3362325"/>
            <a:ext cx="104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a:solidFill>
                  <a:srgbClr val="00B0F0"/>
                </a:solidFill>
                <a:latin typeface="Consolas" pitchFamily="49" charset="0"/>
              </a:rPr>
              <a:t>Inter-Med</a:t>
            </a:r>
          </a:p>
        </p:txBody>
      </p:sp>
      <p:cxnSp>
        <p:nvCxnSpPr>
          <p:cNvPr id="45085"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5086"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5087"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5088"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5089"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5090"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450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5"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7"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8"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9"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0"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1"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2"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3"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4"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5"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6"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7"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8"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9"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0"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1"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95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2588" y="1270000"/>
            <a:ext cx="215900" cy="5202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083" name="Text Box 4"/>
          <p:cNvSpPr txBox="1">
            <a:spLocks noChangeArrowheads="1"/>
          </p:cNvSpPr>
          <p:nvPr/>
        </p:nvSpPr>
        <p:spPr bwMode="auto">
          <a:xfrm>
            <a:off x="5707063" y="1279525"/>
            <a:ext cx="30353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marL="101600" indent="-1016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endParaRPr lang="en-US" altLang="en-US" sz="1600" b="1">
              <a:solidFill>
                <a:srgbClr val="000000"/>
              </a:solidFill>
              <a:latin typeface="Arial" charset="0"/>
            </a:endParaRPr>
          </a:p>
          <a:p>
            <a:pPr>
              <a:spcBef>
                <a:spcPct val="50000"/>
              </a:spcBef>
              <a:buSzPct val="100000"/>
            </a:pPr>
            <a:endParaRPr lang="en-US" altLang="en-US" sz="1600" b="1">
              <a:solidFill>
                <a:srgbClr val="000000"/>
              </a:solidFill>
              <a:latin typeface="Arial" charset="0"/>
            </a:endParaRPr>
          </a:p>
          <a:p>
            <a:pPr>
              <a:spcBef>
                <a:spcPct val="50000"/>
              </a:spcBef>
              <a:buSzPct val="100000"/>
            </a:pPr>
            <a:endParaRPr lang="en-US" altLang="en-US" sz="1600" b="1">
              <a:solidFill>
                <a:srgbClr val="000000"/>
              </a:solidFill>
              <a:latin typeface="Arial" charset="0"/>
            </a:endParaRPr>
          </a:p>
          <a:p>
            <a:pPr>
              <a:spcBef>
                <a:spcPct val="50000"/>
              </a:spcBef>
              <a:buSzPct val="100000"/>
            </a:pPr>
            <a:r>
              <a:rPr lang="en-US" altLang="en-US" sz="1600" b="1">
                <a:solidFill>
                  <a:srgbClr val="000000"/>
                </a:solidFill>
                <a:latin typeface="Arial" charset="0"/>
              </a:rPr>
              <a:t>Data sharing</a:t>
            </a:r>
          </a:p>
          <a:p>
            <a:pPr>
              <a:spcBef>
                <a:spcPct val="50000"/>
              </a:spcBef>
              <a:buClr>
                <a:srgbClr val="3E6E5A"/>
              </a:buClr>
              <a:buFont typeface="Arial" charset="0"/>
              <a:buChar char="•"/>
            </a:pPr>
            <a:r>
              <a:rPr lang="en-US" altLang="en-US" sz="1600">
                <a:solidFill>
                  <a:srgbClr val="000000"/>
                </a:solidFill>
                <a:latin typeface="Arial" charset="0"/>
              </a:rPr>
              <a:t>Each actor keeps their own file up to date</a:t>
            </a:r>
          </a:p>
          <a:p>
            <a:pPr>
              <a:spcBef>
                <a:spcPct val="50000"/>
              </a:spcBef>
              <a:buClr>
                <a:srgbClr val="3E6E5A"/>
              </a:buClr>
              <a:buFont typeface="Arial" charset="0"/>
              <a:buChar char="•"/>
            </a:pPr>
            <a:r>
              <a:rPr lang="en-US" altLang="en-US" sz="1600">
                <a:solidFill>
                  <a:srgbClr val="000000"/>
                </a:solidFill>
                <a:latin typeface="Arial" charset="0"/>
              </a:rPr>
              <a:t>However, they can decide to share parts of the file with other actors</a:t>
            </a:r>
          </a:p>
          <a:p>
            <a:pPr>
              <a:spcBef>
                <a:spcPct val="50000"/>
              </a:spcBef>
              <a:buClr>
                <a:srgbClr val="3E6E5A"/>
              </a:buClr>
              <a:buFont typeface="Arial" charset="0"/>
              <a:buChar char="•"/>
            </a:pPr>
            <a:r>
              <a:rPr lang="en-US" altLang="en-US" sz="1600">
                <a:solidFill>
                  <a:srgbClr val="000000"/>
                </a:solidFill>
                <a:latin typeface="Arial" charset="0"/>
              </a:rPr>
              <a:t> Examples:</a:t>
            </a:r>
          </a:p>
          <a:p>
            <a:pPr lvl="1">
              <a:spcBef>
                <a:spcPct val="50000"/>
              </a:spcBef>
              <a:buClr>
                <a:srgbClr val="3E6E5A"/>
              </a:buClr>
              <a:buFont typeface="Arial" charset="0"/>
              <a:buChar char="•"/>
            </a:pPr>
            <a:r>
              <a:rPr lang="en-US" altLang="en-US" sz="1600">
                <a:solidFill>
                  <a:srgbClr val="000000"/>
                </a:solidFill>
                <a:latin typeface="Arial" charset="0"/>
              </a:rPr>
              <a:t> medication schedule</a:t>
            </a:r>
          </a:p>
          <a:p>
            <a:pPr lvl="1">
              <a:spcBef>
                <a:spcPct val="50000"/>
              </a:spcBef>
              <a:buClr>
                <a:srgbClr val="3E6E5A"/>
              </a:buClr>
              <a:buFont typeface="Arial" charset="0"/>
              <a:buChar char="•"/>
            </a:pPr>
            <a:r>
              <a:rPr lang="en-US" altLang="en-US" sz="1600">
                <a:solidFill>
                  <a:srgbClr val="000000"/>
                </a:solidFill>
                <a:latin typeface="Arial" charset="0"/>
              </a:rPr>
              <a:t> SUMEHR</a:t>
            </a:r>
          </a:p>
          <a:p>
            <a:pPr lvl="1">
              <a:spcBef>
                <a:spcPct val="50000"/>
              </a:spcBef>
              <a:buClr>
                <a:srgbClr val="3E6E5A"/>
              </a:buClr>
              <a:buFont typeface="Arial" charset="0"/>
              <a:buChar char="•"/>
            </a:pPr>
            <a:r>
              <a:rPr lang="en-US" altLang="en-US" sz="1600">
                <a:solidFill>
                  <a:srgbClr val="000000"/>
                </a:solidFill>
                <a:latin typeface="Arial" charset="0"/>
              </a:rPr>
              <a:t> parameters</a:t>
            </a:r>
          </a:p>
          <a:p>
            <a:pPr lvl="1">
              <a:spcBef>
                <a:spcPct val="50000"/>
              </a:spcBef>
              <a:buClr>
                <a:srgbClr val="3E6E5A"/>
              </a:buClr>
              <a:buFont typeface="Arial" charset="0"/>
              <a:buChar char="•"/>
            </a:pPr>
            <a:r>
              <a:rPr lang="en-US" altLang="en-US" sz="1600">
                <a:solidFill>
                  <a:srgbClr val="000000"/>
                </a:solidFill>
                <a:latin typeface="Arial" charset="0"/>
              </a:rPr>
              <a:t> journal</a:t>
            </a:r>
          </a:p>
          <a:p>
            <a:pPr lvl="1">
              <a:spcBef>
                <a:spcPct val="50000"/>
              </a:spcBef>
              <a:buClr>
                <a:srgbClr val="3E6E5A"/>
              </a:buClr>
              <a:buFont typeface="Arial" charset="0"/>
              <a:buChar char="•"/>
            </a:pPr>
            <a:r>
              <a:rPr lang="en-US" altLang="en-US" sz="1600">
                <a:solidFill>
                  <a:srgbClr val="000000"/>
                </a:solidFill>
                <a:latin typeface="Arial" charset="0"/>
              </a:rPr>
              <a:t> …</a:t>
            </a:r>
          </a:p>
        </p:txBody>
      </p:sp>
      <p:pic>
        <p:nvPicPr>
          <p:cNvPr id="4608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8538" y="1557338"/>
            <a:ext cx="20034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460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F1FE6F3-4E9E-41F1-8138-3E9B71689CF7}" type="slidenum">
              <a:rPr lang="en-GB" altLang="en-US" smtClean="0">
                <a:solidFill>
                  <a:schemeClr val="bg1"/>
                </a:solidFill>
                <a:latin typeface="Arial" charset="0"/>
              </a:rPr>
              <a:pPr eaLnBrk="1" fontAlgn="base" hangingPunct="1">
                <a:spcBef>
                  <a:spcPct val="0"/>
                </a:spcBef>
                <a:spcAft>
                  <a:spcPct val="0"/>
                </a:spcAft>
              </a:pPr>
              <a:t>39</a:t>
            </a:fld>
            <a:endParaRPr lang="en-GB" altLang="en-US" dirty="0" smtClean="0">
              <a:solidFill>
                <a:schemeClr val="bg1"/>
              </a:solidFill>
              <a:latin typeface="Arial" charset="0"/>
            </a:endParaRPr>
          </a:p>
        </p:txBody>
      </p:sp>
      <p:pic>
        <p:nvPicPr>
          <p:cNvPr id="46087" name="Picture 9"/>
          <p:cNvPicPr>
            <a:picLocks noChangeAspect="1" noChangeArrowheads="1"/>
          </p:cNvPicPr>
          <p:nvPr/>
        </p:nvPicPr>
        <p:blipFill>
          <a:blip r:embed="rId4">
            <a:extLst>
              <a:ext uri="{28A0092B-C50C-407E-A947-70E740481C1C}">
                <a14:useLocalDpi xmlns:a14="http://schemas.microsoft.com/office/drawing/2010/main" val="0"/>
              </a:ext>
            </a:extLst>
          </a:blip>
          <a:srcRect b="1360"/>
          <a:stretch>
            <a:fillRect/>
          </a:stretch>
        </p:blipFill>
        <p:spPr bwMode="auto">
          <a:xfrm>
            <a:off x="4763" y="317326"/>
            <a:ext cx="5462587"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spTree>
    <p:extLst>
      <p:ext uri="{BB962C8B-B14F-4D97-AF65-F5344CB8AC3E}">
        <p14:creationId xmlns:p14="http://schemas.microsoft.com/office/powerpoint/2010/main" val="215644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Mission of the </a:t>
            </a:r>
            <a:r>
              <a:rPr lang="en-GB" altLang="en-US" dirty="0" err="1">
                <a:solidFill>
                  <a:srgbClr val="3E6E5A"/>
                </a:solidFill>
              </a:rPr>
              <a:t>eHealth</a:t>
            </a:r>
            <a:r>
              <a:rPr lang="en-GB" altLang="en-US" dirty="0"/>
              <a:t> platform</a:t>
            </a:r>
            <a:endParaRPr lang="en-US" dirty="0"/>
          </a:p>
        </p:txBody>
      </p:sp>
      <p:sp>
        <p:nvSpPr>
          <p:cNvPr id="3" name="Content Placeholder 2"/>
          <p:cNvSpPr>
            <a:spLocks noGrp="1"/>
          </p:cNvSpPr>
          <p:nvPr>
            <p:ph idx="1"/>
          </p:nvPr>
        </p:nvSpPr>
        <p:spPr/>
        <p:txBody>
          <a:bodyPr>
            <a:normAutofit/>
          </a:bodyPr>
          <a:lstStyle/>
          <a:p>
            <a:pPr lvl="1">
              <a:defRPr/>
            </a:pPr>
            <a:r>
              <a:rPr lang="en-US" b="1" dirty="0">
                <a:solidFill>
                  <a:srgbClr val="000000"/>
                </a:solidFill>
              </a:rPr>
              <a:t>how?</a:t>
            </a:r>
          </a:p>
          <a:p>
            <a:pPr lvl="2">
              <a:defRPr/>
            </a:pPr>
            <a:r>
              <a:rPr lang="en-US" sz="2000" dirty="0">
                <a:solidFill>
                  <a:srgbClr val="000000"/>
                </a:solidFill>
              </a:rPr>
              <a:t>through</a:t>
            </a:r>
            <a:r>
              <a:rPr lang="en-US" sz="2000" b="1" dirty="0">
                <a:solidFill>
                  <a:srgbClr val="000000"/>
                </a:solidFill>
              </a:rPr>
              <a:t> a well-</a:t>
            </a:r>
            <a:r>
              <a:rPr lang="en-US" sz="2000" b="1" dirty="0" err="1">
                <a:solidFill>
                  <a:srgbClr val="000000"/>
                </a:solidFill>
              </a:rPr>
              <a:t>organised</a:t>
            </a:r>
            <a:r>
              <a:rPr lang="en-US" sz="2000" b="1" dirty="0">
                <a:solidFill>
                  <a:srgbClr val="000000"/>
                </a:solidFill>
              </a:rPr>
              <a:t>, mutual electronic service and information exchange </a:t>
            </a:r>
            <a:r>
              <a:rPr lang="en-US" sz="2000" dirty="0">
                <a:solidFill>
                  <a:srgbClr val="000000"/>
                </a:solidFill>
              </a:rPr>
              <a:t>between all actors in health care</a:t>
            </a:r>
          </a:p>
          <a:p>
            <a:pPr lvl="2">
              <a:defRPr/>
            </a:pPr>
            <a:r>
              <a:rPr lang="en-US" sz="2000" dirty="0">
                <a:solidFill>
                  <a:srgbClr val="000000"/>
                </a:solidFill>
              </a:rPr>
              <a:t>by providing the</a:t>
            </a:r>
            <a:r>
              <a:rPr lang="en-US" sz="2000" b="1" dirty="0">
                <a:solidFill>
                  <a:srgbClr val="000000"/>
                </a:solidFill>
              </a:rPr>
              <a:t> necessary guarantees</a:t>
            </a:r>
            <a:r>
              <a:rPr lang="en-US" sz="2000" dirty="0">
                <a:solidFill>
                  <a:srgbClr val="000000"/>
                </a:solidFill>
              </a:rPr>
              <a:t> with regard to</a:t>
            </a:r>
            <a:r>
              <a:rPr lang="en-US" sz="2000" b="1" dirty="0">
                <a:solidFill>
                  <a:srgbClr val="000000"/>
                </a:solidFill>
              </a:rPr>
              <a:t> information security, </a:t>
            </a:r>
            <a:r>
              <a:rPr lang="en-US" sz="2000" b="1" dirty="0" smtClean="0">
                <a:solidFill>
                  <a:srgbClr val="000000"/>
                </a:solidFill>
              </a:rPr>
              <a:t>privacy </a:t>
            </a:r>
            <a:r>
              <a:rPr lang="en-US" sz="2000" b="1" dirty="0">
                <a:solidFill>
                  <a:srgbClr val="000000"/>
                </a:solidFill>
              </a:rPr>
              <a:t>protection and professional secrecy</a:t>
            </a:r>
          </a:p>
          <a:p>
            <a:pPr marL="857250" lvl="2" indent="0">
              <a:buFont typeface="Arial" charset="0"/>
              <a:buNone/>
              <a:defRPr/>
            </a:pPr>
            <a:endParaRPr lang="en-US" sz="2000" b="1" dirty="0">
              <a:solidFill>
                <a:srgbClr val="000000"/>
              </a:solidFill>
            </a:endParaRPr>
          </a:p>
          <a:p>
            <a:pPr lvl="1">
              <a:defRPr/>
            </a:pPr>
            <a:r>
              <a:rPr lang="en-US" b="1" dirty="0">
                <a:solidFill>
                  <a:srgbClr val="000000"/>
                </a:solidFill>
              </a:rPr>
              <a:t>what?</a:t>
            </a:r>
          </a:p>
          <a:p>
            <a:pPr lvl="2" algn="just">
              <a:defRPr/>
            </a:pPr>
            <a:r>
              <a:rPr lang="en-US" sz="2000" dirty="0" err="1">
                <a:solidFill>
                  <a:srgbClr val="000000"/>
                </a:solidFill>
              </a:rPr>
              <a:t>optimisation</a:t>
            </a:r>
            <a:r>
              <a:rPr lang="en-US" sz="2000" dirty="0">
                <a:solidFill>
                  <a:srgbClr val="000000"/>
                </a:solidFill>
              </a:rPr>
              <a:t> of health care</a:t>
            </a:r>
            <a:r>
              <a:rPr lang="en-US" sz="2000" b="1" dirty="0">
                <a:solidFill>
                  <a:srgbClr val="000000"/>
                </a:solidFill>
              </a:rPr>
              <a:t> quality and continuity</a:t>
            </a:r>
            <a:r>
              <a:rPr lang="en-US" sz="2000" dirty="0">
                <a:solidFill>
                  <a:srgbClr val="000000"/>
                </a:solidFill>
              </a:rPr>
              <a:t> </a:t>
            </a:r>
          </a:p>
          <a:p>
            <a:pPr lvl="2" algn="just">
              <a:defRPr/>
            </a:pPr>
            <a:r>
              <a:rPr lang="en-US" sz="2000" dirty="0" err="1">
                <a:solidFill>
                  <a:srgbClr val="000000"/>
                </a:solidFill>
              </a:rPr>
              <a:t>optimisation</a:t>
            </a:r>
            <a:r>
              <a:rPr lang="en-US" sz="2000" dirty="0">
                <a:solidFill>
                  <a:srgbClr val="000000"/>
                </a:solidFill>
              </a:rPr>
              <a:t> of</a:t>
            </a:r>
            <a:r>
              <a:rPr lang="en-US" sz="2000" b="1" dirty="0">
                <a:solidFill>
                  <a:srgbClr val="000000"/>
                </a:solidFill>
              </a:rPr>
              <a:t> patient safety</a:t>
            </a:r>
          </a:p>
          <a:p>
            <a:pPr lvl="2" algn="just">
              <a:defRPr/>
            </a:pPr>
            <a:r>
              <a:rPr lang="en-US" sz="2000" b="1" dirty="0">
                <a:solidFill>
                  <a:srgbClr val="000000"/>
                </a:solidFill>
              </a:rPr>
              <a:t>reduction of administrative burden </a:t>
            </a:r>
            <a:r>
              <a:rPr lang="en-US" sz="2000" dirty="0">
                <a:solidFill>
                  <a:srgbClr val="000000"/>
                </a:solidFill>
              </a:rPr>
              <a:t>for all actors in health care</a:t>
            </a:r>
          </a:p>
          <a:p>
            <a:pPr lvl="2" algn="just">
              <a:defRPr/>
            </a:pPr>
            <a:r>
              <a:rPr lang="en-US" sz="2000" dirty="0">
                <a:solidFill>
                  <a:srgbClr val="000000"/>
                </a:solidFill>
              </a:rPr>
              <a:t>thorough</a:t>
            </a:r>
            <a:r>
              <a:rPr lang="en-US" sz="2000" b="1" dirty="0">
                <a:solidFill>
                  <a:srgbClr val="000000"/>
                </a:solidFill>
              </a:rPr>
              <a:t> support </a:t>
            </a:r>
            <a:r>
              <a:rPr lang="en-US" sz="2000" dirty="0">
                <a:solidFill>
                  <a:srgbClr val="000000"/>
                </a:solidFill>
              </a:rPr>
              <a:t>of health care policy and research</a:t>
            </a:r>
          </a:p>
        </p:txBody>
      </p:sp>
      <p:sp>
        <p:nvSpPr>
          <p:cNvPr id="4" name="Date Placeholder 3"/>
          <p:cNvSpPr>
            <a:spLocks noGrp="1"/>
          </p:cNvSpPr>
          <p:nvPr>
            <p:ph type="dt" sz="half" idx="10"/>
          </p:nvPr>
        </p:nvSpPr>
        <p:spPr/>
        <p:txBody>
          <a:bodyPr/>
          <a:lstStyle/>
          <a:p>
            <a:r>
              <a:rPr lang="en-US" smtClean="0"/>
              <a:t>25/11/2014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4</a:t>
            </a:fld>
            <a:endParaRPr lang="en-US"/>
          </a:p>
        </p:txBody>
      </p:sp>
    </p:spTree>
    <p:extLst>
      <p:ext uri="{BB962C8B-B14F-4D97-AF65-F5344CB8AC3E}">
        <p14:creationId xmlns:p14="http://schemas.microsoft.com/office/powerpoint/2010/main" val="2738369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5664200" y="1120775"/>
            <a:ext cx="3011488"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marL="101600" indent="-101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endParaRPr lang="en-US" altLang="en-US" sz="1600" b="1" dirty="0">
              <a:solidFill>
                <a:srgbClr val="000000"/>
              </a:solidFill>
              <a:latin typeface="Arial" charset="0"/>
            </a:endParaRPr>
          </a:p>
          <a:p>
            <a:pPr>
              <a:spcBef>
                <a:spcPct val="50000"/>
              </a:spcBef>
              <a:buSzPct val="100000"/>
            </a:pPr>
            <a:endParaRPr lang="en-US" altLang="en-US" sz="1600" b="1" dirty="0">
              <a:solidFill>
                <a:srgbClr val="000000"/>
              </a:solidFill>
              <a:latin typeface="Arial" charset="0"/>
            </a:endParaRPr>
          </a:p>
          <a:p>
            <a:pPr>
              <a:spcBef>
                <a:spcPct val="50000"/>
              </a:spcBef>
              <a:buSzPct val="100000"/>
            </a:pPr>
            <a:endParaRPr lang="fr-BE" altLang="en-US" sz="1600" b="1" dirty="0">
              <a:solidFill>
                <a:srgbClr val="000000"/>
              </a:solidFill>
              <a:latin typeface="Arial" charset="0"/>
            </a:endParaRPr>
          </a:p>
          <a:p>
            <a:pPr>
              <a:spcBef>
                <a:spcPct val="50000"/>
              </a:spcBef>
              <a:buSzPct val="100000"/>
            </a:pPr>
            <a:endParaRPr lang="en-US" altLang="en-US" sz="1600" b="1" dirty="0">
              <a:solidFill>
                <a:srgbClr val="000000"/>
              </a:solidFill>
              <a:latin typeface="Arial" charset="0"/>
            </a:endParaRPr>
          </a:p>
          <a:p>
            <a:pPr>
              <a:spcBef>
                <a:spcPct val="50000"/>
              </a:spcBef>
              <a:buSzPct val="100000"/>
            </a:pPr>
            <a:r>
              <a:rPr lang="en-US" altLang="en-US" sz="1400" b="1" dirty="0">
                <a:solidFill>
                  <a:srgbClr val="000000"/>
                </a:solidFill>
                <a:latin typeface="Arial" charset="0"/>
              </a:rPr>
              <a:t>Access</a:t>
            </a:r>
            <a:r>
              <a:rPr lang="en-US" altLang="en-US" sz="1400" dirty="0">
                <a:solidFill>
                  <a:srgbClr val="000000"/>
                </a:solidFill>
                <a:latin typeface="Arial" charset="0"/>
              </a:rPr>
              <a:t> for health care providers</a:t>
            </a:r>
          </a:p>
          <a:p>
            <a:pPr>
              <a:spcBef>
                <a:spcPct val="50000"/>
              </a:spcBef>
              <a:buClr>
                <a:srgbClr val="3E6E5A"/>
              </a:buClr>
              <a:buFont typeface="Arial" charset="0"/>
              <a:buChar char="•"/>
            </a:pPr>
            <a:r>
              <a:rPr lang="en-US" altLang="en-US" sz="1400" dirty="0">
                <a:solidFill>
                  <a:srgbClr val="000000"/>
                </a:solidFill>
                <a:latin typeface="Arial" charset="0"/>
              </a:rPr>
              <a:t>having a "health care relationship"</a:t>
            </a:r>
          </a:p>
          <a:p>
            <a:pPr>
              <a:spcBef>
                <a:spcPct val="50000"/>
              </a:spcBef>
              <a:buClr>
                <a:srgbClr val="3E6E5A"/>
              </a:buClr>
              <a:buFont typeface="Arial" charset="0"/>
              <a:buChar char="•"/>
            </a:pPr>
            <a:r>
              <a:rPr lang="en-US" altLang="en-US" sz="1400" dirty="0">
                <a:solidFill>
                  <a:srgbClr val="000000"/>
                </a:solidFill>
                <a:latin typeface="Arial" charset="0"/>
              </a:rPr>
              <a:t>depending on their role</a:t>
            </a:r>
          </a:p>
          <a:p>
            <a:pPr>
              <a:spcBef>
                <a:spcPct val="50000"/>
              </a:spcBef>
              <a:buSzPct val="100000"/>
            </a:pPr>
            <a:endParaRPr lang="en-US" altLang="en-US" sz="1400" dirty="0">
              <a:solidFill>
                <a:srgbClr val="000000"/>
              </a:solidFill>
              <a:latin typeface="Arial" charset="0"/>
            </a:endParaRPr>
          </a:p>
          <a:p>
            <a:pPr>
              <a:spcBef>
                <a:spcPct val="50000"/>
              </a:spcBef>
              <a:buSzPct val="100000"/>
            </a:pPr>
            <a:r>
              <a:rPr lang="en-US" altLang="en-US" sz="1400" b="1" dirty="0">
                <a:solidFill>
                  <a:srgbClr val="000000"/>
                </a:solidFill>
                <a:latin typeface="Arial" charset="0"/>
              </a:rPr>
              <a:t>No access</a:t>
            </a:r>
            <a:r>
              <a:rPr lang="en-US" altLang="en-US" sz="1400" dirty="0">
                <a:solidFill>
                  <a:srgbClr val="000000"/>
                </a:solidFill>
                <a:latin typeface="Arial" charset="0"/>
              </a:rPr>
              <a:t> for</a:t>
            </a:r>
          </a:p>
          <a:p>
            <a:pPr>
              <a:spcBef>
                <a:spcPct val="50000"/>
              </a:spcBef>
              <a:buClr>
                <a:srgbClr val="3E6E5A"/>
              </a:buClr>
              <a:buFont typeface="Arial" charset="0"/>
              <a:buChar char="•"/>
            </a:pPr>
            <a:r>
              <a:rPr lang="en-US" altLang="en-US" sz="1400" dirty="0">
                <a:solidFill>
                  <a:srgbClr val="000000"/>
                </a:solidFill>
                <a:latin typeface="Arial" charset="0"/>
              </a:rPr>
              <a:t>IT administrators, </a:t>
            </a:r>
            <a:r>
              <a:rPr lang="en-US" altLang="en-US" sz="1400" dirty="0" err="1">
                <a:solidFill>
                  <a:srgbClr val="000000"/>
                </a:solidFill>
                <a:latin typeface="Arial" charset="0"/>
              </a:rPr>
              <a:t>hoster</a:t>
            </a:r>
            <a:r>
              <a:rPr lang="en-US" altLang="en-US" sz="1400" dirty="0">
                <a:solidFill>
                  <a:srgbClr val="000000"/>
                </a:solidFill>
                <a:latin typeface="Arial" charset="0"/>
              </a:rPr>
              <a:t>,..</a:t>
            </a:r>
          </a:p>
          <a:p>
            <a:pPr>
              <a:spcBef>
                <a:spcPct val="50000"/>
              </a:spcBef>
              <a:buClr>
                <a:srgbClr val="3E6E5A"/>
              </a:buClr>
              <a:buFont typeface="Arial" charset="0"/>
              <a:buChar char="•"/>
            </a:pPr>
            <a:r>
              <a:rPr lang="en-US" altLang="en-US" sz="1400" dirty="0" err="1">
                <a:solidFill>
                  <a:srgbClr val="3E6E5A"/>
                </a:solidFill>
                <a:latin typeface="Arial" charset="0"/>
              </a:rPr>
              <a:t>eHealth</a:t>
            </a:r>
            <a:r>
              <a:rPr lang="en-US" altLang="en-US" sz="1400" dirty="0">
                <a:solidFill>
                  <a:srgbClr val="000000"/>
                </a:solidFill>
                <a:latin typeface="Arial" charset="0"/>
              </a:rPr>
              <a:t> platform</a:t>
            </a:r>
          </a:p>
          <a:p>
            <a:pPr>
              <a:spcBef>
                <a:spcPct val="50000"/>
              </a:spcBef>
              <a:buClr>
                <a:srgbClr val="3E6E5A"/>
              </a:buClr>
              <a:buFont typeface="Arial" charset="0"/>
              <a:buChar char="•"/>
            </a:pPr>
            <a:r>
              <a:rPr lang="en-US" altLang="en-US" sz="1400" dirty="0">
                <a:solidFill>
                  <a:srgbClr val="000000"/>
                </a:solidFill>
                <a:latin typeface="Arial" charset="0"/>
              </a:rPr>
              <a:t>authorities</a:t>
            </a:r>
          </a:p>
          <a:p>
            <a:pPr>
              <a:spcBef>
                <a:spcPct val="50000"/>
              </a:spcBef>
              <a:buFontTx/>
              <a:buBlip>
                <a:blip r:embed="rId3"/>
              </a:buBlip>
            </a:pPr>
            <a:r>
              <a:rPr lang="en-US" altLang="en-US" sz="1400" b="1" i="1" dirty="0">
                <a:solidFill>
                  <a:srgbClr val="000000"/>
                </a:solidFill>
                <a:latin typeface="Arial" charset="0"/>
              </a:rPr>
              <a:t>without the active cooperation of the owner of the 2</a:t>
            </a:r>
            <a:r>
              <a:rPr lang="en-US" altLang="en-US" sz="1400" b="1" i="1" baseline="30000" dirty="0">
                <a:solidFill>
                  <a:srgbClr val="000000"/>
                </a:solidFill>
                <a:latin typeface="Arial" charset="0"/>
              </a:rPr>
              <a:t>nd</a:t>
            </a:r>
            <a:r>
              <a:rPr lang="en-US" altLang="en-US" sz="1400" b="1" i="1" dirty="0">
                <a:solidFill>
                  <a:srgbClr val="000000"/>
                </a:solidFill>
                <a:latin typeface="Arial" charset="0"/>
              </a:rPr>
              <a:t> key </a:t>
            </a:r>
          </a:p>
        </p:txBody>
      </p:sp>
      <p:grpSp>
        <p:nvGrpSpPr>
          <p:cNvPr id="47107" name="Group 5"/>
          <p:cNvGrpSpPr>
            <a:grpSpLocks/>
          </p:cNvGrpSpPr>
          <p:nvPr/>
        </p:nvGrpSpPr>
        <p:grpSpPr bwMode="auto">
          <a:xfrm>
            <a:off x="0" y="404664"/>
            <a:ext cx="5435600" cy="6408712"/>
            <a:chOff x="0" y="0"/>
            <a:chExt cx="5436096" cy="6597352"/>
          </a:xfrm>
        </p:grpSpPr>
        <p:sp>
          <p:nvSpPr>
            <p:cNvPr id="7" name="Rectangle 6"/>
            <p:cNvSpPr/>
            <p:nvPr/>
          </p:nvSpPr>
          <p:spPr>
            <a:xfrm>
              <a:off x="0" y="0"/>
              <a:ext cx="5436096" cy="659735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57198" y="623860"/>
              <a:ext cx="4321569" cy="23033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96911" y="1362013"/>
              <a:ext cx="4037381" cy="1054052"/>
            </a:xfrm>
            <a:prstGeom prst="rect">
              <a:avLst/>
            </a:prstGeom>
            <a:pattFill prst="dkDnDiag">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16" name="TextBox 9"/>
            <p:cNvSpPr txBox="1">
              <a:spLocks noChangeArrowheads="1"/>
            </p:cNvSpPr>
            <p:nvPr/>
          </p:nvSpPr>
          <p:spPr bwMode="auto">
            <a:xfrm>
              <a:off x="1745564" y="646462"/>
              <a:ext cx="1224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b="1">
                  <a:solidFill>
                    <a:srgbClr val="000000"/>
                  </a:solidFill>
                </a:rPr>
                <a:t>Vault</a:t>
              </a:r>
            </a:p>
          </p:txBody>
        </p:sp>
        <p:sp>
          <p:nvSpPr>
            <p:cNvPr id="47117" name="TextBox 10"/>
            <p:cNvSpPr txBox="1">
              <a:spLocks noChangeArrowheads="1"/>
            </p:cNvSpPr>
            <p:nvPr/>
          </p:nvSpPr>
          <p:spPr bwMode="auto">
            <a:xfrm>
              <a:off x="396911" y="950913"/>
              <a:ext cx="1012917" cy="280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100">
                  <a:solidFill>
                    <a:srgbClr val="0D0D0D"/>
                  </a:solidFill>
                </a:rPr>
                <a:t>Governance</a:t>
              </a:r>
            </a:p>
          </p:txBody>
        </p:sp>
        <p:sp>
          <p:nvSpPr>
            <p:cNvPr id="47118" name="TextBox 11"/>
            <p:cNvSpPr txBox="1">
              <a:spLocks noChangeArrowheads="1"/>
            </p:cNvSpPr>
            <p:nvPr/>
          </p:nvSpPr>
          <p:spPr bwMode="auto">
            <a:xfrm>
              <a:off x="1851194" y="958850"/>
              <a:ext cx="1012917"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100">
                  <a:solidFill>
                    <a:srgbClr val="0D0D0D"/>
                  </a:solidFill>
                </a:rPr>
                <a:t>Archiving</a:t>
              </a:r>
            </a:p>
          </p:txBody>
        </p:sp>
        <p:sp>
          <p:nvSpPr>
            <p:cNvPr id="47119" name="TextBox 12"/>
            <p:cNvSpPr txBox="1">
              <a:spLocks noChangeArrowheads="1"/>
            </p:cNvSpPr>
            <p:nvPr/>
          </p:nvSpPr>
          <p:spPr bwMode="auto">
            <a:xfrm>
              <a:off x="3351519" y="966788"/>
              <a:ext cx="1012917" cy="280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100">
                  <a:solidFill>
                    <a:srgbClr val="0D0D0D"/>
                  </a:solidFill>
                </a:rPr>
                <a:t>Management</a:t>
              </a:r>
            </a:p>
          </p:txBody>
        </p:sp>
        <p:sp>
          <p:nvSpPr>
            <p:cNvPr id="47120" name="TextBox 13"/>
            <p:cNvSpPr txBox="1">
              <a:spLocks noChangeArrowheads="1"/>
            </p:cNvSpPr>
            <p:nvPr/>
          </p:nvSpPr>
          <p:spPr bwMode="auto">
            <a:xfrm>
              <a:off x="1745564" y="1717110"/>
              <a:ext cx="12241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000000"/>
                  </a:solidFill>
                </a:rPr>
                <a:t>Vault data</a:t>
              </a:r>
            </a:p>
          </p:txBody>
        </p:sp>
        <p:sp>
          <p:nvSpPr>
            <p:cNvPr id="47121" name="TextBox 14"/>
            <p:cNvSpPr txBox="1">
              <a:spLocks noChangeArrowheads="1"/>
            </p:cNvSpPr>
            <p:nvPr/>
          </p:nvSpPr>
          <p:spPr bwMode="auto">
            <a:xfrm>
              <a:off x="396911" y="2513013"/>
              <a:ext cx="1306632" cy="280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100">
                  <a:solidFill>
                    <a:srgbClr val="0D0D0D"/>
                  </a:solidFill>
                </a:rPr>
                <a:t>Authentication</a:t>
              </a:r>
            </a:p>
          </p:txBody>
        </p:sp>
        <p:sp>
          <p:nvSpPr>
            <p:cNvPr id="47122" name="TextBox 15"/>
            <p:cNvSpPr txBox="1">
              <a:spLocks noChangeArrowheads="1"/>
            </p:cNvSpPr>
            <p:nvPr/>
          </p:nvSpPr>
          <p:spPr bwMode="auto">
            <a:xfrm>
              <a:off x="1855957" y="2513013"/>
              <a:ext cx="1014505" cy="280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100">
                  <a:solidFill>
                    <a:srgbClr val="0D0D0D"/>
                  </a:solidFill>
                </a:rPr>
                <a:t>...</a:t>
              </a:r>
            </a:p>
          </p:txBody>
        </p:sp>
        <p:sp>
          <p:nvSpPr>
            <p:cNvPr id="47123" name="TextBox 16"/>
            <p:cNvSpPr txBox="1">
              <a:spLocks noChangeArrowheads="1"/>
            </p:cNvSpPr>
            <p:nvPr/>
          </p:nvSpPr>
          <p:spPr bwMode="auto">
            <a:xfrm>
              <a:off x="3399148" y="2513013"/>
              <a:ext cx="1014505" cy="280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100">
                  <a:solidFill>
                    <a:srgbClr val="0D0D0D"/>
                  </a:solidFill>
                </a:rPr>
                <a:t>Authorisation</a:t>
              </a:r>
            </a:p>
          </p:txBody>
        </p:sp>
        <p:sp>
          <p:nvSpPr>
            <p:cNvPr id="18" name="Rectangle 17"/>
            <p:cNvSpPr/>
            <p:nvPr/>
          </p:nvSpPr>
          <p:spPr>
            <a:xfrm>
              <a:off x="412788" y="5444879"/>
              <a:ext cx="4000865" cy="10080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25" name="TextBox 18"/>
            <p:cNvSpPr txBox="1">
              <a:spLocks noChangeArrowheads="1"/>
            </p:cNvSpPr>
            <p:nvPr/>
          </p:nvSpPr>
          <p:spPr bwMode="auto">
            <a:xfrm>
              <a:off x="696977" y="5942013"/>
              <a:ext cx="1014505" cy="439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100">
                  <a:solidFill>
                    <a:srgbClr val="0D0D0D"/>
                  </a:solidFill>
                </a:rPr>
                <a:t>Data </a:t>
              </a:r>
            </a:p>
            <a:p>
              <a:pPr algn="ctr">
                <a:buSzPct val="100000"/>
              </a:pPr>
              <a:r>
                <a:rPr lang="en-US" altLang="en-US" sz="1100">
                  <a:solidFill>
                    <a:srgbClr val="0D0D0D"/>
                  </a:solidFill>
                </a:rPr>
                <a:t>quality</a:t>
              </a:r>
            </a:p>
          </p:txBody>
        </p:sp>
        <p:sp>
          <p:nvSpPr>
            <p:cNvPr id="47126" name="TextBox 19"/>
            <p:cNvSpPr txBox="1">
              <a:spLocks noChangeArrowheads="1"/>
            </p:cNvSpPr>
            <p:nvPr/>
          </p:nvSpPr>
          <p:spPr bwMode="auto">
            <a:xfrm>
              <a:off x="1894061" y="5942013"/>
              <a:ext cx="1012917" cy="439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100">
                  <a:solidFill>
                    <a:srgbClr val="0D0D0D"/>
                  </a:solidFill>
                </a:rPr>
                <a:t>Encryption</a:t>
              </a:r>
            </a:p>
            <a:p>
              <a:pPr algn="ctr">
                <a:buSzPct val="100000"/>
              </a:pPr>
              <a:r>
                <a:rPr lang="en-US" altLang="en-US" sz="1100">
                  <a:solidFill>
                    <a:srgbClr val="0D0D0D"/>
                  </a:solidFill>
                </a:rPr>
                <a:t>Decryption</a:t>
              </a:r>
            </a:p>
          </p:txBody>
        </p:sp>
        <p:sp>
          <p:nvSpPr>
            <p:cNvPr id="47127" name="TextBox 20"/>
            <p:cNvSpPr txBox="1">
              <a:spLocks noChangeArrowheads="1"/>
            </p:cNvSpPr>
            <p:nvPr/>
          </p:nvSpPr>
          <p:spPr bwMode="auto">
            <a:xfrm>
              <a:off x="3095907" y="5942013"/>
              <a:ext cx="1201620" cy="439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150000"/>
                </a:lnSpc>
                <a:buSzPct val="100000"/>
              </a:pPr>
              <a:r>
                <a:rPr lang="en-US" altLang="en-US" sz="1100">
                  <a:solidFill>
                    <a:srgbClr val="0D0D0D"/>
                  </a:solidFill>
                </a:rPr>
                <a:t>Authentication</a:t>
              </a:r>
            </a:p>
          </p:txBody>
        </p:sp>
        <p:sp>
          <p:nvSpPr>
            <p:cNvPr id="47128" name="TextBox 21"/>
            <p:cNvSpPr txBox="1">
              <a:spLocks noChangeArrowheads="1"/>
            </p:cNvSpPr>
            <p:nvPr/>
          </p:nvSpPr>
          <p:spPr bwMode="auto">
            <a:xfrm>
              <a:off x="413230" y="5474193"/>
              <a:ext cx="3999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b="1">
                  <a:solidFill>
                    <a:srgbClr val="000000"/>
                  </a:solidFill>
                </a:rPr>
                <a:t>Vault connector</a:t>
              </a:r>
            </a:p>
          </p:txBody>
        </p:sp>
        <p:pic>
          <p:nvPicPr>
            <p:cNvPr id="23" name="Picture 6" descr="C:\Documents and Settings\a21\Local Settings\Temporary Internet Files\Content.IE5\GLJ8L03F\MC900431599[1].png"/>
            <p:cNvPicPr>
              <a:picLocks noChangeAspect="1" noChangeArrowheads="1"/>
            </p:cNvPicPr>
            <p:nvPr/>
          </p:nvPicPr>
          <p:blipFill>
            <a:blip r:embed="rId4" cstate="print">
              <a:duotone>
                <a:prstClr val="black"/>
                <a:srgbClr val="2A6C48">
                  <a:tint val="45000"/>
                  <a:satMod val="400000"/>
                </a:srgbClr>
              </a:duotone>
              <a:extLst/>
            </a:blip>
            <a:srcRect/>
            <a:stretch>
              <a:fillRect/>
            </a:stretch>
          </p:blipFill>
          <p:spPr bwMode="auto">
            <a:xfrm>
              <a:off x="3365364" y="1531179"/>
              <a:ext cx="701364" cy="701364"/>
            </a:xfrm>
            <a:prstGeom prst="rect">
              <a:avLst/>
            </a:prstGeom>
            <a:noFill/>
            <a:extLst/>
          </p:spPr>
        </p:pic>
        <p:sp>
          <p:nvSpPr>
            <p:cNvPr id="47130" name="TextBox 23"/>
            <p:cNvSpPr txBox="1">
              <a:spLocks noChangeArrowheads="1"/>
            </p:cNvSpPr>
            <p:nvPr/>
          </p:nvSpPr>
          <p:spPr bwMode="auto">
            <a:xfrm>
              <a:off x="2432481" y="3524993"/>
              <a:ext cx="1739494" cy="646331"/>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b="1">
                  <a:solidFill>
                    <a:srgbClr val="FFFFFF"/>
                  </a:solidFill>
                </a:rPr>
                <a:t>Treshold decryptie</a:t>
              </a:r>
            </a:p>
          </p:txBody>
        </p:sp>
        <p:cxnSp>
          <p:nvCxnSpPr>
            <p:cNvPr id="25" name="Straight Connector 24"/>
            <p:cNvCxnSpPr/>
            <p:nvPr/>
          </p:nvCxnSpPr>
          <p:spPr>
            <a:xfrm>
              <a:off x="914483" y="2927218"/>
              <a:ext cx="20640" cy="2517661"/>
            </a:xfrm>
            <a:prstGeom prst="line">
              <a:avLst/>
            </a:prstGeom>
            <a:ln w="6350"/>
          </p:spPr>
          <p:style>
            <a:lnRef idx="2">
              <a:schemeClr val="dk1"/>
            </a:lnRef>
            <a:fillRef idx="0">
              <a:schemeClr val="dk1"/>
            </a:fillRef>
            <a:effectRef idx="1">
              <a:schemeClr val="dk1"/>
            </a:effectRef>
            <a:fontRef idx="minor">
              <a:schemeClr val="tx1"/>
            </a:fontRef>
          </p:style>
        </p:cxnSp>
        <p:pic>
          <p:nvPicPr>
            <p:cNvPr id="47132" name="Picture 2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525418" y="3726940"/>
              <a:ext cx="1190337" cy="35710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TextBox 26"/>
            <p:cNvSpPr txBox="1"/>
            <p:nvPr/>
          </p:nvSpPr>
          <p:spPr>
            <a:xfrm rot="16200000">
              <a:off x="984409" y="3687566"/>
              <a:ext cx="1012779" cy="441365"/>
            </a:xfrm>
            <a:prstGeom prst="rect">
              <a:avLst/>
            </a:prstGeom>
            <a:ln/>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defRPr/>
              </a:pPr>
              <a:r>
                <a:rPr lang="en-US" sz="1100" smtClean="0">
                  <a:solidFill>
                    <a:srgbClr val="0D0D0D"/>
                  </a:solidFill>
                </a:rPr>
                <a:t>Trusted </a:t>
              </a:r>
            </a:p>
            <a:p>
              <a:pPr algn="ctr">
                <a:buSzPct val="100000"/>
                <a:defRPr/>
              </a:pPr>
              <a:r>
                <a:rPr lang="en-US" sz="1100" smtClean="0">
                  <a:solidFill>
                    <a:srgbClr val="0D0D0D"/>
                  </a:solidFill>
                </a:rPr>
                <a:t>3rd party</a:t>
              </a:r>
            </a:p>
          </p:txBody>
        </p:sp>
        <p:cxnSp>
          <p:nvCxnSpPr>
            <p:cNvPr id="28" name="Straight Connector 27"/>
            <p:cNvCxnSpPr/>
            <p:nvPr/>
          </p:nvCxnSpPr>
          <p:spPr>
            <a:xfrm>
              <a:off x="3964350" y="3908248"/>
              <a:ext cx="1587" cy="1536631"/>
            </a:xfrm>
            <a:prstGeom prst="line">
              <a:avLst/>
            </a:prstGeom>
            <a:ln w="6350"/>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H="1">
              <a:off x="2624377" y="3916186"/>
              <a:ext cx="0" cy="1528693"/>
            </a:xfrm>
            <a:prstGeom prst="line">
              <a:avLst/>
            </a:prstGeom>
            <a:ln w="6350"/>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V="1">
              <a:off x="3937359" y="3871738"/>
              <a:ext cx="995454" cy="0"/>
            </a:xfrm>
            <a:prstGeom prst="line">
              <a:avLst/>
            </a:prstGeom>
            <a:ln w="6350"/>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V="1">
              <a:off x="1703543" y="3860626"/>
              <a:ext cx="852565" cy="3175"/>
            </a:xfrm>
            <a:prstGeom prst="line">
              <a:avLst/>
            </a:prstGeom>
            <a:ln w="6350"/>
          </p:spPr>
          <p:style>
            <a:lnRef idx="2">
              <a:schemeClr val="dk1"/>
            </a:lnRef>
            <a:fillRef idx="0">
              <a:schemeClr val="dk1"/>
            </a:fillRef>
            <a:effectRef idx="1">
              <a:schemeClr val="dk1"/>
            </a:effectRef>
            <a:fontRef idx="minor">
              <a:schemeClr val="tx1"/>
            </a:fontRef>
          </p:style>
        </p:cxnSp>
        <p:grpSp>
          <p:nvGrpSpPr>
            <p:cNvPr id="47138" name="Group 31"/>
            <p:cNvGrpSpPr>
              <a:grpSpLocks/>
            </p:cNvGrpSpPr>
            <p:nvPr/>
          </p:nvGrpSpPr>
          <p:grpSpPr bwMode="auto">
            <a:xfrm>
              <a:off x="2455162" y="3649728"/>
              <a:ext cx="338355" cy="338355"/>
              <a:chOff x="5703043" y="3331182"/>
              <a:chExt cx="338355" cy="338355"/>
            </a:xfrm>
          </p:grpSpPr>
          <p:pic>
            <p:nvPicPr>
              <p:cNvPr id="83" name="Picture 6" descr="C:\Documents and Settings\a21\Local Settings\Temporary Internet Files\Content.IE5\GLJ8L03F\MC900431599[1].png"/>
              <p:cNvPicPr>
                <a:picLocks noChangeAspect="1" noChangeArrowheads="1"/>
              </p:cNvPicPr>
              <p:nvPr/>
            </p:nvPicPr>
            <p:blipFill>
              <a:blip r:embed="rId6" cstate="print">
                <a:duotone>
                  <a:prstClr val="black"/>
                  <a:srgbClr val="2A6C48">
                    <a:tint val="45000"/>
                    <a:satMod val="400000"/>
                  </a:srgbClr>
                </a:duotone>
                <a:extLst/>
              </a:blip>
              <a:srcRect/>
              <a:stretch>
                <a:fillRect/>
              </a:stretch>
            </p:blipFill>
            <p:spPr bwMode="auto">
              <a:xfrm>
                <a:off x="5703043" y="3331182"/>
                <a:ext cx="338355" cy="338355"/>
              </a:xfrm>
              <a:prstGeom prst="rect">
                <a:avLst/>
              </a:prstGeom>
              <a:noFill/>
              <a:extLst/>
            </p:spPr>
          </p:pic>
          <p:sp>
            <p:nvSpPr>
              <p:cNvPr id="47190" name="TextBox 83"/>
              <p:cNvSpPr txBox="1">
                <a:spLocks noChangeArrowheads="1"/>
              </p:cNvSpPr>
              <p:nvPr/>
            </p:nvSpPr>
            <p:spPr bwMode="auto">
              <a:xfrm>
                <a:off x="5846459" y="3428999"/>
                <a:ext cx="1657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500">
                    <a:solidFill>
                      <a:srgbClr val="000000"/>
                    </a:solidFill>
                  </a:rPr>
                  <a:t>2</a:t>
                </a:r>
              </a:p>
            </p:txBody>
          </p:sp>
        </p:grpSp>
        <p:grpSp>
          <p:nvGrpSpPr>
            <p:cNvPr id="47139" name="Group 32"/>
            <p:cNvGrpSpPr>
              <a:grpSpLocks/>
            </p:cNvGrpSpPr>
            <p:nvPr/>
          </p:nvGrpSpPr>
          <p:grpSpPr bwMode="auto">
            <a:xfrm>
              <a:off x="3794451" y="3663005"/>
              <a:ext cx="338355" cy="338355"/>
              <a:chOff x="5703043" y="3331182"/>
              <a:chExt cx="338355" cy="338355"/>
            </a:xfrm>
          </p:grpSpPr>
          <p:pic>
            <p:nvPicPr>
              <p:cNvPr id="81" name="Picture 6" descr="C:\Documents and Settings\a21\Local Settings\Temporary Internet Files\Content.IE5\GLJ8L03F\MC900431599[1].png"/>
              <p:cNvPicPr>
                <a:picLocks noChangeAspect="1" noChangeArrowheads="1"/>
              </p:cNvPicPr>
              <p:nvPr/>
            </p:nvPicPr>
            <p:blipFill>
              <a:blip r:embed="rId6" cstate="print">
                <a:duotone>
                  <a:prstClr val="black"/>
                  <a:srgbClr val="2A6C48">
                    <a:tint val="45000"/>
                    <a:satMod val="400000"/>
                  </a:srgbClr>
                </a:duotone>
                <a:extLst/>
              </a:blip>
              <a:srcRect/>
              <a:stretch>
                <a:fillRect/>
              </a:stretch>
            </p:blipFill>
            <p:spPr bwMode="auto">
              <a:xfrm>
                <a:off x="5703043" y="3331182"/>
                <a:ext cx="338355" cy="338355"/>
              </a:xfrm>
              <a:prstGeom prst="rect">
                <a:avLst/>
              </a:prstGeom>
              <a:noFill/>
              <a:extLst/>
            </p:spPr>
          </p:pic>
          <p:sp>
            <p:nvSpPr>
              <p:cNvPr id="47188" name="TextBox 81"/>
              <p:cNvSpPr txBox="1">
                <a:spLocks noChangeArrowheads="1"/>
              </p:cNvSpPr>
              <p:nvPr/>
            </p:nvSpPr>
            <p:spPr bwMode="auto">
              <a:xfrm>
                <a:off x="5846459" y="3428999"/>
                <a:ext cx="1657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500">
                    <a:solidFill>
                      <a:srgbClr val="000000"/>
                    </a:solidFill>
                  </a:rPr>
                  <a:t>1.</a:t>
                </a:r>
              </a:p>
            </p:txBody>
          </p:sp>
        </p:grpSp>
        <p:cxnSp>
          <p:nvCxnSpPr>
            <p:cNvPr id="34" name="Straight Arrow Connector 33"/>
            <p:cNvCxnSpPr/>
            <p:nvPr/>
          </p:nvCxnSpPr>
          <p:spPr>
            <a:xfrm flipV="1">
              <a:off x="4064371" y="4674977"/>
              <a:ext cx="0" cy="2158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a:off x="3869091" y="4681327"/>
              <a:ext cx="3175" cy="201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2706935" y="4668627"/>
              <a:ext cx="0" cy="2158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a:off x="2525943" y="4676564"/>
              <a:ext cx="4762" cy="200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1009742" y="3868563"/>
              <a:ext cx="0" cy="2158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a:off x="812874" y="3876500"/>
              <a:ext cx="4763" cy="200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Elbow Connector 39"/>
            <p:cNvCxnSpPr>
              <a:stCxn id="18" idx="3"/>
            </p:cNvCxnSpPr>
            <p:nvPr/>
          </p:nvCxnSpPr>
          <p:spPr>
            <a:xfrm flipV="1">
              <a:off x="4413653" y="4500360"/>
              <a:ext cx="706502" cy="1449322"/>
            </a:xfrm>
            <a:prstGeom prst="bentConnector2">
              <a:avLst/>
            </a:prstGeom>
            <a:ln w="6350"/>
          </p:spPr>
          <p:style>
            <a:lnRef idx="2">
              <a:schemeClr val="dk1"/>
            </a:lnRef>
            <a:fillRef idx="0">
              <a:schemeClr val="dk1"/>
            </a:fillRef>
            <a:effectRef idx="1">
              <a:schemeClr val="dk1"/>
            </a:effectRef>
            <a:fontRef idx="minor">
              <a:schemeClr val="tx1"/>
            </a:fontRef>
          </p:style>
        </p:cxnSp>
        <p:grpSp>
          <p:nvGrpSpPr>
            <p:cNvPr id="47147" name="Group 40"/>
            <p:cNvGrpSpPr>
              <a:grpSpLocks/>
            </p:cNvGrpSpPr>
            <p:nvPr/>
          </p:nvGrpSpPr>
          <p:grpSpPr bwMode="auto">
            <a:xfrm>
              <a:off x="218750" y="3948861"/>
              <a:ext cx="351842" cy="317278"/>
              <a:chOff x="1511277" y="4726948"/>
              <a:chExt cx="453276" cy="408747"/>
            </a:xfrm>
          </p:grpSpPr>
          <p:pic>
            <p:nvPicPr>
              <p:cNvPr id="78" name="Picture 77"/>
              <p:cNvPicPr>
                <a:picLocks noChangeAspect="1"/>
              </p:cNvPicPr>
              <p:nvPr/>
            </p:nvPicPr>
            <p:blipFill>
              <a:blip r:embed="rId7" cstate="print">
                <a:duotone>
                  <a:prstClr val="black"/>
                  <a:schemeClr val="bg1">
                    <a:tint val="45000"/>
                    <a:satMod val="400000"/>
                  </a:schemeClr>
                </a:duotone>
                <a:extLst/>
              </a:blip>
              <a:stretch>
                <a:fillRect/>
              </a:stretch>
            </p:blipFill>
            <p:spPr>
              <a:xfrm>
                <a:off x="1511277" y="4727158"/>
                <a:ext cx="453276" cy="408537"/>
              </a:xfrm>
              <a:prstGeom prst="rect">
                <a:avLst/>
              </a:prstGeom>
            </p:spPr>
          </p:pic>
          <p:sp>
            <p:nvSpPr>
              <p:cNvPr id="47185" name="Picture 78"/>
              <p:cNvSpPr>
                <a:spLocks noChangeAspect="1"/>
              </p:cNvSpPr>
              <p:nvPr/>
            </p:nvSpPr>
            <p:spPr bwMode="auto">
              <a:xfrm>
                <a:off x="1526369" y="4726948"/>
                <a:ext cx="405864" cy="40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pic>
            <p:nvPicPr>
              <p:cNvPr id="471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3088" y="4860981"/>
                <a:ext cx="172605" cy="17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48" name="Group 41"/>
            <p:cNvGrpSpPr>
              <a:grpSpLocks/>
            </p:cNvGrpSpPr>
            <p:nvPr/>
          </p:nvGrpSpPr>
          <p:grpSpPr bwMode="auto">
            <a:xfrm>
              <a:off x="4140923" y="4625846"/>
              <a:ext cx="313210" cy="313210"/>
              <a:chOff x="2051720" y="4648126"/>
              <a:chExt cx="313210" cy="313210"/>
            </a:xfrm>
          </p:grpSpPr>
          <p:pic>
            <p:nvPicPr>
              <p:cNvPr id="47182" name="Picture 7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4648126"/>
                <a:ext cx="313210" cy="31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076" y="4751561"/>
                <a:ext cx="133201" cy="13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49" name="Group 42"/>
            <p:cNvGrpSpPr>
              <a:grpSpLocks/>
            </p:cNvGrpSpPr>
            <p:nvPr/>
          </p:nvGrpSpPr>
          <p:grpSpPr bwMode="auto">
            <a:xfrm>
              <a:off x="2793517" y="4620145"/>
              <a:ext cx="313210" cy="313210"/>
              <a:chOff x="2051720" y="4648126"/>
              <a:chExt cx="313210" cy="313210"/>
            </a:xfrm>
          </p:grpSpPr>
          <p:pic>
            <p:nvPicPr>
              <p:cNvPr id="47180" name="Picture 7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4648126"/>
                <a:ext cx="313210" cy="31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076" y="4751561"/>
                <a:ext cx="133201" cy="13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50" name="Group 43"/>
            <p:cNvGrpSpPr>
              <a:grpSpLocks/>
            </p:cNvGrpSpPr>
            <p:nvPr/>
          </p:nvGrpSpPr>
          <p:grpSpPr bwMode="auto">
            <a:xfrm>
              <a:off x="2023131" y="4616162"/>
              <a:ext cx="356165" cy="321176"/>
              <a:chOff x="1511277" y="4726948"/>
              <a:chExt cx="453276" cy="408747"/>
            </a:xfrm>
          </p:grpSpPr>
          <p:pic>
            <p:nvPicPr>
              <p:cNvPr id="71" name="Picture 70"/>
              <p:cNvPicPr>
                <a:picLocks noChangeAspect="1"/>
              </p:cNvPicPr>
              <p:nvPr/>
            </p:nvPicPr>
            <p:blipFill>
              <a:blip r:embed="rId7" cstate="print">
                <a:duotone>
                  <a:prstClr val="black"/>
                  <a:schemeClr val="bg1">
                    <a:tint val="45000"/>
                    <a:satMod val="400000"/>
                  </a:schemeClr>
                </a:duotone>
                <a:extLst/>
              </a:blip>
              <a:stretch>
                <a:fillRect/>
              </a:stretch>
            </p:blipFill>
            <p:spPr>
              <a:xfrm>
                <a:off x="1511277" y="4727158"/>
                <a:ext cx="453276" cy="408537"/>
              </a:xfrm>
              <a:prstGeom prst="rect">
                <a:avLst/>
              </a:prstGeom>
            </p:spPr>
          </p:pic>
          <p:sp>
            <p:nvSpPr>
              <p:cNvPr id="47178" name="Picture 71"/>
              <p:cNvSpPr>
                <a:spLocks noChangeAspect="1"/>
              </p:cNvSpPr>
              <p:nvPr/>
            </p:nvSpPr>
            <p:spPr bwMode="auto">
              <a:xfrm>
                <a:off x="1526369" y="4726948"/>
                <a:ext cx="405864" cy="40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pic>
            <p:nvPicPr>
              <p:cNvPr id="4717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3088" y="4860981"/>
                <a:ext cx="172605" cy="17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51" name="Group 44"/>
            <p:cNvGrpSpPr>
              <a:grpSpLocks/>
            </p:cNvGrpSpPr>
            <p:nvPr/>
          </p:nvGrpSpPr>
          <p:grpSpPr bwMode="auto">
            <a:xfrm>
              <a:off x="3424762" y="4621863"/>
              <a:ext cx="356165" cy="321176"/>
              <a:chOff x="1511277" y="4726948"/>
              <a:chExt cx="453276" cy="408747"/>
            </a:xfrm>
          </p:grpSpPr>
          <p:pic>
            <p:nvPicPr>
              <p:cNvPr id="68" name="Picture 67"/>
              <p:cNvPicPr>
                <a:picLocks noChangeAspect="1"/>
              </p:cNvPicPr>
              <p:nvPr/>
            </p:nvPicPr>
            <p:blipFill>
              <a:blip r:embed="rId7" cstate="print">
                <a:duotone>
                  <a:prstClr val="black"/>
                  <a:schemeClr val="bg1">
                    <a:tint val="45000"/>
                    <a:satMod val="400000"/>
                  </a:schemeClr>
                </a:duotone>
                <a:extLst/>
              </a:blip>
              <a:stretch>
                <a:fillRect/>
              </a:stretch>
            </p:blipFill>
            <p:spPr>
              <a:xfrm>
                <a:off x="1511277" y="4727158"/>
                <a:ext cx="453276" cy="408537"/>
              </a:xfrm>
              <a:prstGeom prst="rect">
                <a:avLst/>
              </a:prstGeom>
            </p:spPr>
          </p:pic>
          <p:pic>
            <p:nvPicPr>
              <p:cNvPr id="47175" name="Picture 6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6369" y="4726948"/>
                <a:ext cx="405864" cy="40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7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3088" y="4860981"/>
                <a:ext cx="172605" cy="17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p:cNvPicPr>
              <a:picLocks noChangeAspect="1"/>
            </p:cNvPicPr>
            <p:nvPr/>
          </p:nvPicPr>
          <p:blipFill rotWithShape="1">
            <a:blip r:embed="rId7" cstate="print">
              <a:duotone>
                <a:prstClr val="black"/>
                <a:srgbClr val="5A7663">
                  <a:tint val="45000"/>
                  <a:satMod val="400000"/>
                </a:srgbClr>
              </a:duotone>
              <a:extLst/>
            </a:blip>
            <a:srcRect l="-1" r="27541"/>
            <a:stretch/>
          </p:blipFill>
          <p:spPr>
            <a:xfrm>
              <a:off x="490943" y="1426113"/>
              <a:ext cx="675190" cy="839851"/>
            </a:xfrm>
            <a:prstGeom prst="rect">
              <a:avLst/>
            </a:prstGeom>
          </p:spPr>
        </p:pic>
        <p:grpSp>
          <p:nvGrpSpPr>
            <p:cNvPr id="47153" name="Group 46"/>
            <p:cNvGrpSpPr>
              <a:grpSpLocks/>
            </p:cNvGrpSpPr>
            <p:nvPr/>
          </p:nvGrpSpPr>
          <p:grpSpPr bwMode="auto">
            <a:xfrm>
              <a:off x="99415" y="3301556"/>
              <a:ext cx="552463" cy="600426"/>
              <a:chOff x="99415" y="3301556"/>
              <a:chExt cx="552463" cy="600426"/>
            </a:xfrm>
          </p:grpSpPr>
          <p:pic>
            <p:nvPicPr>
              <p:cNvPr id="64" name="Picture 63"/>
              <p:cNvPicPr>
                <a:picLocks noChangeAspect="1"/>
              </p:cNvPicPr>
              <p:nvPr/>
            </p:nvPicPr>
            <p:blipFill rotWithShape="1">
              <a:blip r:embed="rId7" cstate="print">
                <a:duotone>
                  <a:prstClr val="black"/>
                  <a:schemeClr val="bg1">
                    <a:tint val="45000"/>
                    <a:satMod val="400000"/>
                  </a:schemeClr>
                </a:duotone>
                <a:extLst/>
              </a:blip>
              <a:srcRect r="47791"/>
              <a:stretch/>
            </p:blipFill>
            <p:spPr>
              <a:xfrm>
                <a:off x="218750" y="3301556"/>
                <a:ext cx="347808" cy="600426"/>
              </a:xfrm>
              <a:prstGeom prst="rect">
                <a:avLst/>
              </a:prstGeom>
            </p:spPr>
          </p:pic>
          <p:grpSp>
            <p:nvGrpSpPr>
              <p:cNvPr id="47171" name="Group 64"/>
              <p:cNvGrpSpPr>
                <a:grpSpLocks/>
              </p:cNvGrpSpPr>
              <p:nvPr/>
            </p:nvGrpSpPr>
            <p:grpSpPr bwMode="auto">
              <a:xfrm>
                <a:off x="99415" y="3301778"/>
                <a:ext cx="552463" cy="562200"/>
                <a:chOff x="1650748" y="3637199"/>
                <a:chExt cx="552463" cy="562200"/>
              </a:xfrm>
            </p:grpSpPr>
            <p:pic>
              <p:nvPicPr>
                <p:cNvPr id="47172" name="Picture 6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0748" y="3637199"/>
                  <a:ext cx="552463" cy="5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C:\Documents and Settings\a21\Local Settings\Temporary Internet Files\Content.IE5\GLJ8L03F\MC900431599[1].png"/>
                <p:cNvPicPr>
                  <a:picLocks noChangeAspect="1" noChangeArrowheads="1"/>
                </p:cNvPicPr>
                <p:nvPr/>
              </p:nvPicPr>
              <p:blipFill>
                <a:blip r:embed="rId13" cstate="print">
                  <a:duotone>
                    <a:prstClr val="black"/>
                    <a:srgbClr val="2A6C48">
                      <a:tint val="45000"/>
                      <a:satMod val="400000"/>
                    </a:srgbClr>
                  </a:duotone>
                  <a:extLst/>
                </a:blip>
                <a:srcRect/>
                <a:stretch>
                  <a:fillRect/>
                </a:stretch>
              </p:blipFill>
              <p:spPr bwMode="auto">
                <a:xfrm>
                  <a:off x="1895593" y="3981978"/>
                  <a:ext cx="206184" cy="206184"/>
                </a:xfrm>
                <a:prstGeom prst="rect">
                  <a:avLst/>
                </a:prstGeom>
                <a:noFill/>
                <a:extLst/>
              </p:spPr>
            </p:pic>
          </p:grpSp>
        </p:grpSp>
        <p:grpSp>
          <p:nvGrpSpPr>
            <p:cNvPr id="47154" name="Group 47"/>
            <p:cNvGrpSpPr>
              <a:grpSpLocks/>
            </p:cNvGrpSpPr>
            <p:nvPr/>
          </p:nvGrpSpPr>
          <p:grpSpPr bwMode="auto">
            <a:xfrm>
              <a:off x="396311" y="1448899"/>
              <a:ext cx="858185" cy="821010"/>
              <a:chOff x="396311" y="1422589"/>
              <a:chExt cx="858185" cy="821010"/>
            </a:xfrm>
          </p:grpSpPr>
          <p:grpSp>
            <p:nvGrpSpPr>
              <p:cNvPr id="47157" name="Group 50"/>
              <p:cNvGrpSpPr>
                <a:grpSpLocks/>
              </p:cNvGrpSpPr>
              <p:nvPr/>
            </p:nvGrpSpPr>
            <p:grpSpPr bwMode="auto">
              <a:xfrm>
                <a:off x="571108" y="1422589"/>
                <a:ext cx="552463" cy="562200"/>
                <a:chOff x="2254278" y="3584697"/>
                <a:chExt cx="552463" cy="562200"/>
              </a:xfrm>
            </p:grpSpPr>
            <p:pic>
              <p:nvPicPr>
                <p:cNvPr id="47168" name="Picture 6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4278" y="3584697"/>
                  <a:ext cx="552463" cy="5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descr="C:\Documents and Settings\a21\Local Settings\Temporary Internet Files\Content.IE5\GLJ8L03F\MC900431599[1].png"/>
                <p:cNvPicPr>
                  <a:picLocks noChangeAspect="1" noChangeArrowheads="1"/>
                </p:cNvPicPr>
                <p:nvPr/>
              </p:nvPicPr>
              <p:blipFill>
                <a:blip r:embed="rId13" cstate="print">
                  <a:duotone>
                    <a:prstClr val="black"/>
                    <a:srgbClr val="2A6C48">
                      <a:tint val="45000"/>
                      <a:satMod val="400000"/>
                    </a:srgbClr>
                  </a:duotone>
                  <a:extLst/>
                </a:blip>
                <a:srcRect/>
                <a:stretch>
                  <a:fillRect/>
                </a:stretch>
              </p:blipFill>
              <p:spPr bwMode="auto">
                <a:xfrm>
                  <a:off x="2499123" y="3929476"/>
                  <a:ext cx="206184" cy="206184"/>
                </a:xfrm>
                <a:prstGeom prst="rect">
                  <a:avLst/>
                </a:prstGeom>
                <a:noFill/>
                <a:extLst/>
              </p:spPr>
            </p:pic>
          </p:grpSp>
          <p:grpSp>
            <p:nvGrpSpPr>
              <p:cNvPr id="47158" name="Group 51"/>
              <p:cNvGrpSpPr>
                <a:grpSpLocks/>
              </p:cNvGrpSpPr>
              <p:nvPr/>
            </p:nvGrpSpPr>
            <p:grpSpPr bwMode="auto">
              <a:xfrm>
                <a:off x="396311" y="1559952"/>
                <a:ext cx="858185" cy="683647"/>
                <a:chOff x="750302" y="1486268"/>
                <a:chExt cx="858185" cy="683647"/>
              </a:xfrm>
            </p:grpSpPr>
            <p:grpSp>
              <p:nvGrpSpPr>
                <p:cNvPr id="47159" name="Group 52"/>
                <p:cNvGrpSpPr>
                  <a:grpSpLocks/>
                </p:cNvGrpSpPr>
                <p:nvPr/>
              </p:nvGrpSpPr>
              <p:grpSpPr bwMode="auto">
                <a:xfrm>
                  <a:off x="750302" y="1524242"/>
                  <a:ext cx="552463" cy="562200"/>
                  <a:chOff x="2254278" y="3584697"/>
                  <a:chExt cx="552463" cy="562200"/>
                </a:xfrm>
              </p:grpSpPr>
              <p:pic>
                <p:nvPicPr>
                  <p:cNvPr id="47166" name="Picture 5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4278" y="3584697"/>
                    <a:ext cx="552463" cy="5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 descr="C:\Documents and Settings\a21\Local Settings\Temporary Internet Files\Content.IE5\GLJ8L03F\MC900431599[1].png"/>
                  <p:cNvPicPr>
                    <a:picLocks noChangeAspect="1" noChangeArrowheads="1"/>
                  </p:cNvPicPr>
                  <p:nvPr/>
                </p:nvPicPr>
                <p:blipFill>
                  <a:blip r:embed="rId13" cstate="print">
                    <a:duotone>
                      <a:prstClr val="black"/>
                      <a:srgbClr val="2A6C48">
                        <a:tint val="45000"/>
                        <a:satMod val="400000"/>
                      </a:srgbClr>
                    </a:duotone>
                    <a:extLst/>
                  </a:blip>
                  <a:srcRect/>
                  <a:stretch>
                    <a:fillRect/>
                  </a:stretch>
                </p:blipFill>
                <p:spPr bwMode="auto">
                  <a:xfrm>
                    <a:off x="2499123" y="3929476"/>
                    <a:ext cx="206184" cy="206184"/>
                  </a:xfrm>
                  <a:prstGeom prst="rect">
                    <a:avLst/>
                  </a:prstGeom>
                  <a:noFill/>
                  <a:extLst/>
                </p:spPr>
              </p:pic>
            </p:grpSp>
            <p:grpSp>
              <p:nvGrpSpPr>
                <p:cNvPr id="47160" name="Group 53"/>
                <p:cNvGrpSpPr>
                  <a:grpSpLocks/>
                </p:cNvGrpSpPr>
                <p:nvPr/>
              </p:nvGrpSpPr>
              <p:grpSpPr bwMode="auto">
                <a:xfrm>
                  <a:off x="1056024" y="1486268"/>
                  <a:ext cx="552463" cy="562200"/>
                  <a:chOff x="2254278" y="3584697"/>
                  <a:chExt cx="552463" cy="562200"/>
                </a:xfrm>
              </p:grpSpPr>
              <p:pic>
                <p:nvPicPr>
                  <p:cNvPr id="47164" name="Picture 57"/>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4278" y="3584697"/>
                    <a:ext cx="552463" cy="5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 descr="C:\Documents and Settings\a21\Local Settings\Temporary Internet Files\Content.IE5\GLJ8L03F\MC900431599[1].png"/>
                  <p:cNvPicPr>
                    <a:picLocks noChangeAspect="1" noChangeArrowheads="1"/>
                  </p:cNvPicPr>
                  <p:nvPr/>
                </p:nvPicPr>
                <p:blipFill>
                  <a:blip r:embed="rId13" cstate="print">
                    <a:duotone>
                      <a:prstClr val="black"/>
                      <a:srgbClr val="2A6C48">
                        <a:tint val="45000"/>
                        <a:satMod val="400000"/>
                      </a:srgbClr>
                    </a:duotone>
                    <a:extLst/>
                  </a:blip>
                  <a:srcRect/>
                  <a:stretch>
                    <a:fillRect/>
                  </a:stretch>
                </p:blipFill>
                <p:spPr bwMode="auto">
                  <a:xfrm>
                    <a:off x="2499123" y="3929476"/>
                    <a:ext cx="206184" cy="206184"/>
                  </a:xfrm>
                  <a:prstGeom prst="rect">
                    <a:avLst/>
                  </a:prstGeom>
                  <a:noFill/>
                  <a:extLst/>
                </p:spPr>
              </p:pic>
            </p:grpSp>
            <p:grpSp>
              <p:nvGrpSpPr>
                <p:cNvPr id="47161" name="Group 54"/>
                <p:cNvGrpSpPr>
                  <a:grpSpLocks/>
                </p:cNvGrpSpPr>
                <p:nvPr/>
              </p:nvGrpSpPr>
              <p:grpSpPr bwMode="auto">
                <a:xfrm>
                  <a:off x="925098" y="1607715"/>
                  <a:ext cx="552463" cy="562200"/>
                  <a:chOff x="2254278" y="3584697"/>
                  <a:chExt cx="552463" cy="562200"/>
                </a:xfrm>
              </p:grpSpPr>
              <p:pic>
                <p:nvPicPr>
                  <p:cNvPr id="47162" name="Picture 5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4278" y="3584697"/>
                    <a:ext cx="552463" cy="5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6" descr="C:\Documents and Settings\a21\Local Settings\Temporary Internet Files\Content.IE5\GLJ8L03F\MC900431599[1].png"/>
                  <p:cNvPicPr>
                    <a:picLocks noChangeAspect="1" noChangeArrowheads="1"/>
                  </p:cNvPicPr>
                  <p:nvPr/>
                </p:nvPicPr>
                <p:blipFill>
                  <a:blip r:embed="rId13" cstate="print">
                    <a:duotone>
                      <a:prstClr val="black"/>
                      <a:srgbClr val="2A6C48">
                        <a:tint val="45000"/>
                        <a:satMod val="400000"/>
                      </a:srgbClr>
                    </a:duotone>
                    <a:extLst/>
                  </a:blip>
                  <a:srcRect/>
                  <a:stretch>
                    <a:fillRect/>
                  </a:stretch>
                </p:blipFill>
                <p:spPr bwMode="auto">
                  <a:xfrm>
                    <a:off x="2499123" y="3929476"/>
                    <a:ext cx="206184" cy="206184"/>
                  </a:xfrm>
                  <a:prstGeom prst="rect">
                    <a:avLst/>
                  </a:prstGeom>
                  <a:noFill/>
                  <a:extLst/>
                </p:spPr>
              </p:pic>
            </p:grpSp>
          </p:grpSp>
        </p:grpSp>
        <p:pic>
          <p:nvPicPr>
            <p:cNvPr id="49" name="Picture 48"/>
            <p:cNvPicPr>
              <a:picLocks noChangeAspect="1"/>
            </p:cNvPicPr>
            <p:nvPr/>
          </p:nvPicPr>
          <p:blipFill rotWithShape="1">
            <a:blip r:embed="rId7" cstate="print">
              <a:duotone>
                <a:prstClr val="black"/>
                <a:srgbClr val="5A7663">
                  <a:tint val="45000"/>
                  <a:satMod val="400000"/>
                </a:srgbClr>
              </a:duotone>
              <a:extLst/>
            </a:blip>
            <a:srcRect b="96187"/>
            <a:stretch/>
          </p:blipFill>
          <p:spPr>
            <a:xfrm>
              <a:off x="2427072" y="3517632"/>
              <a:ext cx="1761555" cy="60542"/>
            </a:xfrm>
            <a:prstGeom prst="rect">
              <a:avLst/>
            </a:prstGeom>
          </p:spPr>
        </p:pic>
        <p:sp>
          <p:nvSpPr>
            <p:cNvPr id="47156" name="TextBox 49"/>
            <p:cNvSpPr txBox="1">
              <a:spLocks noChangeArrowheads="1"/>
            </p:cNvSpPr>
            <p:nvPr/>
          </p:nvSpPr>
          <p:spPr bwMode="auto">
            <a:xfrm rot="-5400000">
              <a:off x="4057295" y="970910"/>
              <a:ext cx="1918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2800" b="1">
                  <a:solidFill>
                    <a:srgbClr val="000000"/>
                  </a:solidFill>
                </a:rPr>
                <a:t>Vault core</a:t>
              </a:r>
            </a:p>
          </p:txBody>
        </p:sp>
      </p:grpSp>
      <p:sp>
        <p:nvSpPr>
          <p:cNvPr id="86" name="Rectangle 85"/>
          <p:cNvSpPr/>
          <p:nvPr/>
        </p:nvSpPr>
        <p:spPr>
          <a:xfrm>
            <a:off x="5462588" y="1295400"/>
            <a:ext cx="215900" cy="5202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47110" name="Pictur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094413" y="1557338"/>
            <a:ext cx="20034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4711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687534C-09DC-4E35-A819-A969EC60B693}" type="slidenum">
              <a:rPr lang="en-GB" altLang="en-US" smtClean="0">
                <a:solidFill>
                  <a:schemeClr val="bg1"/>
                </a:solidFill>
                <a:latin typeface="Arial" charset="0"/>
              </a:rPr>
              <a:pPr eaLnBrk="1" fontAlgn="base" hangingPunct="1">
                <a:spcBef>
                  <a:spcPct val="0"/>
                </a:spcBef>
                <a:spcAft>
                  <a:spcPct val="0"/>
                </a:spcAft>
              </a:pPr>
              <a:t>40</a:t>
            </a:fld>
            <a:endParaRPr lang="en-GB" altLang="en-US" dirty="0" smtClean="0">
              <a:solidFill>
                <a:schemeClr val="bg1"/>
              </a:solidFill>
              <a:latin typeface="Arial" charset="0"/>
            </a:endParaRPr>
          </a:p>
        </p:txBody>
      </p:sp>
    </p:spTree>
    <p:extLst>
      <p:ext uri="{BB962C8B-B14F-4D97-AF65-F5344CB8AC3E}">
        <p14:creationId xmlns:p14="http://schemas.microsoft.com/office/powerpoint/2010/main" val="384651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Informed </a:t>
            </a:r>
            <a:r>
              <a:rPr lang="en-US" dirty="0" smtClean="0"/>
              <a:t>consent </a:t>
            </a:r>
            <a:r>
              <a:rPr lang="en-US" dirty="0"/>
              <a:t>&amp; therapeutic relationship</a:t>
            </a:r>
          </a:p>
        </p:txBody>
      </p:sp>
      <p:sp>
        <p:nvSpPr>
          <p:cNvPr id="48131" name="Content Placeholder 2"/>
          <p:cNvSpPr>
            <a:spLocks noGrp="1"/>
          </p:cNvSpPr>
          <p:nvPr>
            <p:ph idx="1"/>
          </p:nvPr>
        </p:nvSpPr>
        <p:spPr bwMode="auto">
          <a:xfrm>
            <a:off x="457200" y="1720552"/>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b="1" dirty="0" smtClean="0">
                <a:solidFill>
                  <a:srgbClr val="000000"/>
                </a:solidFill>
              </a:rPr>
              <a:t>content of informed consent</a:t>
            </a:r>
          </a:p>
          <a:p>
            <a:pPr lvl="1" algn="just"/>
            <a:r>
              <a:rPr lang="en-US" altLang="en-US" sz="1800" dirty="0" smtClean="0">
                <a:solidFill>
                  <a:srgbClr val="000000"/>
                </a:solidFill>
              </a:rPr>
              <a:t>for registration in the </a:t>
            </a:r>
            <a:r>
              <a:rPr lang="en-US" altLang="en-US" sz="1800" dirty="0">
                <a:solidFill>
                  <a:srgbClr val="000000"/>
                </a:solidFill>
              </a:rPr>
              <a:t>reference directory (as required by the </a:t>
            </a:r>
            <a:r>
              <a:rPr lang="en-US" altLang="en-US" sz="1800" dirty="0" err="1">
                <a:solidFill>
                  <a:srgbClr val="3E6E5A"/>
                </a:solidFill>
              </a:rPr>
              <a:t>eHealth</a:t>
            </a:r>
            <a:r>
              <a:rPr lang="en-US" altLang="en-US" sz="1800" dirty="0">
                <a:solidFill>
                  <a:srgbClr val="000000"/>
                </a:solidFill>
              </a:rPr>
              <a:t> law)</a:t>
            </a:r>
          </a:p>
          <a:p>
            <a:pPr lvl="1" algn="just"/>
            <a:r>
              <a:rPr lang="en-US" altLang="en-US" sz="1800" dirty="0" smtClean="0">
                <a:solidFill>
                  <a:srgbClr val="000000"/>
                </a:solidFill>
              </a:rPr>
              <a:t>for the electronic exchange of health data between health care providers within the framework of patient health care, </a:t>
            </a:r>
            <a:r>
              <a:rPr lang="en-GB" altLang="en-US" sz="1800" dirty="0" smtClean="0">
                <a:solidFill>
                  <a:srgbClr val="000000"/>
                </a:solidFill>
              </a:rPr>
              <a:t>as long as the following conditions </a:t>
            </a:r>
            <a:r>
              <a:rPr lang="en-US" altLang="en-US" sz="1800" dirty="0" smtClean="0">
                <a:solidFill>
                  <a:srgbClr val="000000"/>
                </a:solidFill>
              </a:rPr>
              <a:t>are met:</a:t>
            </a:r>
          </a:p>
          <a:p>
            <a:pPr lvl="2" algn="just"/>
            <a:r>
              <a:rPr lang="en-US" altLang="en-US" sz="1600" dirty="0" smtClean="0">
                <a:solidFill>
                  <a:srgbClr val="000000"/>
                </a:solidFill>
              </a:rPr>
              <a:t>approval by the </a:t>
            </a:r>
            <a:r>
              <a:rPr lang="en-US" altLang="en-US" sz="1600" dirty="0" err="1" smtClean="0">
                <a:solidFill>
                  <a:srgbClr val="000000"/>
                </a:solidFill>
              </a:rPr>
              <a:t>Sectoral</a:t>
            </a:r>
            <a:r>
              <a:rPr lang="en-US" altLang="en-US" sz="1600" dirty="0" smtClean="0">
                <a:solidFill>
                  <a:srgbClr val="000000"/>
                </a:solidFill>
              </a:rPr>
              <a:t> Committee</a:t>
            </a:r>
          </a:p>
          <a:p>
            <a:pPr lvl="2" algn="just"/>
            <a:r>
              <a:rPr lang="en-US" altLang="en-US" sz="1600" dirty="0" smtClean="0">
                <a:solidFill>
                  <a:srgbClr val="000000"/>
                </a:solidFill>
              </a:rPr>
              <a:t>therapeutic relationship required</a:t>
            </a:r>
          </a:p>
          <a:p>
            <a:pPr lvl="2" algn="just"/>
            <a:r>
              <a:rPr lang="en-US" altLang="en-US" sz="1600" dirty="0" smtClean="0">
                <a:solidFill>
                  <a:srgbClr val="000000"/>
                </a:solidFill>
              </a:rPr>
              <a:t>only relevant data</a:t>
            </a:r>
          </a:p>
          <a:p>
            <a:pPr lvl="2" algn="just"/>
            <a:r>
              <a:rPr lang="en-US" altLang="en-US" sz="1600" dirty="0" smtClean="0">
                <a:solidFill>
                  <a:srgbClr val="000000"/>
                </a:solidFill>
              </a:rPr>
              <a:t>the patient decides, in consultation with the health care provider, which data will be shared </a:t>
            </a:r>
          </a:p>
          <a:p>
            <a:pPr lvl="2" algn="just"/>
            <a:r>
              <a:rPr lang="en-GB" altLang="en-US" sz="1600" dirty="0" smtClean="0">
                <a:solidFill>
                  <a:srgbClr val="000000"/>
                </a:solidFill>
              </a:rPr>
              <a:t>health care providers may be excluded by name</a:t>
            </a:r>
            <a:r>
              <a:rPr lang="en-US" altLang="en-US" sz="1600" dirty="0" smtClean="0">
                <a:solidFill>
                  <a:srgbClr val="000000"/>
                </a:solidFill>
              </a:rPr>
              <a:t> </a:t>
            </a:r>
          </a:p>
          <a:p>
            <a:pPr lvl="2" algn="just"/>
            <a:r>
              <a:rPr lang="en-US" altLang="en-US" sz="1600" dirty="0" smtClean="0">
                <a:solidFill>
                  <a:srgbClr val="000000"/>
                </a:solidFill>
              </a:rPr>
              <a:t>possibility of a posteriori verification of the granted access </a:t>
            </a:r>
          </a:p>
          <a:p>
            <a:pPr lvl="2" algn="just"/>
            <a:r>
              <a:rPr lang="en-GB" altLang="en-US" sz="1600" dirty="0" smtClean="0">
                <a:solidFill>
                  <a:srgbClr val="000000"/>
                </a:solidFill>
              </a:rPr>
              <a:t>consent may be revoked at any given time</a:t>
            </a:r>
            <a:endParaRPr lang="en-US" altLang="en-US" sz="1600" dirty="0" smtClean="0">
              <a:solidFill>
                <a:srgbClr val="000000"/>
              </a:solidFill>
            </a:endParaRPr>
          </a:p>
        </p:txBody>
      </p:sp>
      <p:sp>
        <p:nvSpPr>
          <p:cNvPr id="48132"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4813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54731608-21D4-4440-A7C4-EBE06F4A1958}" type="slidenum">
              <a:rPr lang="en-US" altLang="en-US" smtClean="0">
                <a:solidFill>
                  <a:schemeClr val="bg1"/>
                </a:solidFill>
                <a:latin typeface="Arial" charset="0"/>
              </a:rPr>
              <a:pPr fontAlgn="base">
                <a:spcBef>
                  <a:spcPct val="0"/>
                </a:spcBef>
                <a:spcAft>
                  <a:spcPct val="0"/>
                </a:spcAft>
                <a:buSzPct val="100000"/>
              </a:pPr>
              <a:t>41</a:t>
            </a:fld>
            <a:endParaRPr lang="en-US" altLang="en-US" dirty="0" smtClean="0">
              <a:solidFill>
                <a:schemeClr val="bg1"/>
              </a:solidFill>
              <a:latin typeface="Arial" charset="0"/>
            </a:endParaRPr>
          </a:p>
        </p:txBody>
      </p:sp>
    </p:spTree>
    <p:extLst>
      <p:ext uri="{BB962C8B-B14F-4D97-AF65-F5344CB8AC3E}">
        <p14:creationId xmlns:p14="http://schemas.microsoft.com/office/powerpoint/2010/main" val="278629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txBox="1">
            <a:spLocks/>
          </p:cNvSpPr>
          <p:nvPr/>
        </p:nvSpPr>
        <p:spPr bwMode="auto">
          <a:xfrm>
            <a:off x="457200" y="1700485"/>
            <a:ext cx="82677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spcBef>
                <a:spcPct val="20000"/>
              </a:spcBef>
              <a:buFont typeface="Arial" charset="0"/>
              <a:buChar char="•"/>
            </a:pPr>
            <a:r>
              <a:rPr lang="en-US" altLang="en-US" sz="2000" b="1" dirty="0">
                <a:solidFill>
                  <a:srgbClr val="000000"/>
                </a:solidFill>
                <a:latin typeface="Arial" panose="020B0604020202020204" pitchFamily="34" charset="0"/>
                <a:cs typeface="Arial" panose="020B0604020202020204" pitchFamily="34" charset="0"/>
              </a:rPr>
              <a:t>registration of informed consent</a:t>
            </a:r>
          </a:p>
          <a:p>
            <a:pPr lvl="1" algn="just">
              <a:spcBef>
                <a:spcPct val="20000"/>
              </a:spcBef>
              <a:buFont typeface="Arial" charset="0"/>
              <a:buChar char="–"/>
            </a:pPr>
            <a:r>
              <a:rPr lang="en-US" altLang="en-US" dirty="0">
                <a:solidFill>
                  <a:srgbClr val="000000"/>
                </a:solidFill>
                <a:latin typeface="Arial" panose="020B0604020202020204" pitchFamily="34" charset="0"/>
                <a:cs typeface="Arial" panose="020B0604020202020204" pitchFamily="34" charset="0"/>
              </a:rPr>
              <a:t>patient is informed about the system</a:t>
            </a:r>
          </a:p>
          <a:p>
            <a:pPr lvl="1" algn="just">
              <a:spcBef>
                <a:spcPct val="20000"/>
              </a:spcBef>
              <a:buFont typeface="Arial" charset="0"/>
              <a:buChar char="–"/>
            </a:pPr>
            <a:r>
              <a:rPr lang="en-US" altLang="en-US" dirty="0">
                <a:solidFill>
                  <a:srgbClr val="000000"/>
                </a:solidFill>
                <a:latin typeface="Arial" panose="020B0604020202020204" pitchFamily="34" charset="0"/>
                <a:cs typeface="Arial" panose="020B0604020202020204" pitchFamily="34" charset="0"/>
              </a:rPr>
              <a:t>specific procedure approved by the Board of Directors and the </a:t>
            </a:r>
            <a:r>
              <a:rPr lang="en-US" altLang="en-US" dirty="0" err="1">
                <a:solidFill>
                  <a:srgbClr val="000000"/>
                </a:solidFill>
                <a:latin typeface="Arial" panose="020B0604020202020204" pitchFamily="34" charset="0"/>
                <a:cs typeface="Arial" panose="020B0604020202020204" pitchFamily="34" charset="0"/>
              </a:rPr>
              <a:t>Sectoral</a:t>
            </a:r>
            <a:r>
              <a:rPr lang="en-US" altLang="en-US" dirty="0">
                <a:solidFill>
                  <a:srgbClr val="000000"/>
                </a:solidFill>
                <a:latin typeface="Arial" panose="020B0604020202020204" pitchFamily="34" charset="0"/>
                <a:cs typeface="Arial" panose="020B0604020202020204" pitchFamily="34" charset="0"/>
              </a:rPr>
              <a:t> Committee</a:t>
            </a:r>
          </a:p>
          <a:p>
            <a:pPr lvl="1" algn="just">
              <a:spcBef>
                <a:spcPct val="20000"/>
              </a:spcBef>
              <a:buFont typeface="Arial" charset="0"/>
              <a:buChar char="–"/>
            </a:pPr>
            <a:r>
              <a:rPr lang="en-US" altLang="en-US" dirty="0">
                <a:solidFill>
                  <a:srgbClr val="000000"/>
                </a:solidFill>
                <a:latin typeface="Arial" panose="020B0604020202020204" pitchFamily="34" charset="0"/>
                <a:cs typeface="Arial" panose="020B0604020202020204" pitchFamily="34" charset="0"/>
              </a:rPr>
              <a:t>consent can be registered through </a:t>
            </a:r>
            <a:r>
              <a:rPr lang="en-US" altLang="en-US" dirty="0" err="1">
                <a:solidFill>
                  <a:srgbClr val="3E6E5A"/>
                </a:solidFill>
                <a:latin typeface="Arial" panose="020B0604020202020204" pitchFamily="34" charset="0"/>
                <a:cs typeface="Arial" panose="020B0604020202020204" pitchFamily="34" charset="0"/>
              </a:rPr>
              <a:t>eHealth</a:t>
            </a:r>
            <a:r>
              <a:rPr lang="en-US" altLang="en-US" dirty="0">
                <a:solidFill>
                  <a:srgbClr val="000000"/>
                </a:solidFill>
                <a:latin typeface="Arial" panose="020B0604020202020204" pitchFamily="34" charset="0"/>
                <a:cs typeface="Arial" panose="020B0604020202020204" pitchFamily="34" charset="0"/>
              </a:rPr>
              <a:t> consent</a:t>
            </a:r>
          </a:p>
          <a:p>
            <a:pPr lvl="2" algn="just">
              <a:spcBef>
                <a:spcPct val="20000"/>
              </a:spcBef>
              <a:buFont typeface="Arial" charset="0"/>
              <a:buChar char="•"/>
            </a:pPr>
            <a:r>
              <a:rPr lang="en-US" altLang="en-US" sz="1600" dirty="0">
                <a:solidFill>
                  <a:srgbClr val="000000"/>
                </a:solidFill>
                <a:latin typeface="Arial" panose="020B0604020202020204" pitchFamily="34" charset="0"/>
                <a:cs typeface="Arial" panose="020B0604020202020204" pitchFamily="34" charset="0"/>
              </a:rPr>
              <a:t>either by the concerned person themselves</a:t>
            </a:r>
          </a:p>
          <a:p>
            <a:pPr lvl="2" algn="just">
              <a:spcBef>
                <a:spcPct val="20000"/>
              </a:spcBef>
              <a:buFont typeface="Arial" charset="0"/>
              <a:buChar char="•"/>
            </a:pPr>
            <a:r>
              <a:rPr lang="en-US" altLang="en-US" sz="1600" dirty="0">
                <a:solidFill>
                  <a:srgbClr val="000000"/>
                </a:solidFill>
                <a:latin typeface="Arial" panose="020B0604020202020204" pitchFamily="34" charset="0"/>
                <a:cs typeface="Arial" panose="020B0604020202020204" pitchFamily="34" charset="0"/>
              </a:rPr>
              <a:t>or by a doctor, a pharmacist, a hospital or a health insurance fund</a:t>
            </a:r>
          </a:p>
          <a:p>
            <a:pPr lvl="1" algn="just">
              <a:spcBef>
                <a:spcPct val="20000"/>
              </a:spcBef>
              <a:buFont typeface="Arial" charset="0"/>
              <a:buChar char="–"/>
            </a:pPr>
            <a:r>
              <a:rPr lang="en-US" altLang="en-US" dirty="0">
                <a:solidFill>
                  <a:srgbClr val="000000"/>
                </a:solidFill>
                <a:latin typeface="Arial" panose="020B0604020202020204" pitchFamily="34" charset="0"/>
                <a:cs typeface="Arial" panose="020B0604020202020204" pitchFamily="34" charset="0"/>
              </a:rPr>
              <a:t>https://www.ehealth.fgov.be/fr/prestataires-de-soins/services-en-ligne/ehealthconsent</a:t>
            </a:r>
          </a:p>
          <a:p>
            <a:pPr algn="just">
              <a:spcBef>
                <a:spcPct val="20000"/>
              </a:spcBef>
              <a:buFont typeface="Arial" charset="0"/>
              <a:buChar char="•"/>
            </a:pPr>
            <a:r>
              <a:rPr lang="en-US" altLang="en-US" sz="2000" b="1" dirty="0">
                <a:solidFill>
                  <a:srgbClr val="000000"/>
                </a:solidFill>
                <a:latin typeface="Arial" panose="020B0604020202020204" pitchFamily="34" charset="0"/>
                <a:cs typeface="Arial" panose="020B0604020202020204" pitchFamily="34" charset="0"/>
              </a:rPr>
              <a:t>therapeutic relationship</a:t>
            </a:r>
          </a:p>
          <a:p>
            <a:pPr lvl="1" algn="just">
              <a:spcBef>
                <a:spcPct val="20000"/>
              </a:spcBef>
              <a:buFont typeface="Arial" charset="0"/>
              <a:buChar char="–"/>
            </a:pPr>
            <a:r>
              <a:rPr lang="en-US" altLang="en-US" dirty="0">
                <a:solidFill>
                  <a:srgbClr val="000000"/>
                </a:solidFill>
                <a:latin typeface="Arial" panose="020B0604020202020204" pitchFamily="34" charset="0"/>
                <a:cs typeface="Arial" panose="020B0604020202020204" pitchFamily="34" charset="0"/>
              </a:rPr>
              <a:t>only health care providers who have a therapeutic relationship with the patient (1) can access the information they need to perform their task (2)</a:t>
            </a:r>
          </a:p>
          <a:p>
            <a:pPr lvl="2" algn="just">
              <a:spcBef>
                <a:spcPct val="20000"/>
              </a:spcBef>
              <a:buFont typeface="Arial" charset="0"/>
              <a:buChar char="•"/>
            </a:pPr>
            <a:r>
              <a:rPr lang="en-US" altLang="en-US" sz="1600" dirty="0">
                <a:solidFill>
                  <a:srgbClr val="000000"/>
                </a:solidFill>
                <a:latin typeface="Arial" panose="020B0604020202020204" pitchFamily="34" charset="0"/>
                <a:cs typeface="Arial" panose="020B0604020202020204" pitchFamily="34" charset="0"/>
              </a:rPr>
              <a:t>(1) proof of therapeutic relationship </a:t>
            </a:r>
            <a:r>
              <a:rPr lang="en-GB" altLang="en-US" sz="1600" dirty="0">
                <a:solidFill>
                  <a:srgbClr val="000000"/>
                </a:solidFill>
                <a:latin typeface="Arial" panose="020B0604020202020204" pitchFamily="34" charset="0"/>
                <a:cs typeface="Arial" panose="020B0604020202020204" pitchFamily="34" charset="0"/>
              </a:rPr>
              <a:t>determines which patient the health care provider has access to </a:t>
            </a:r>
          </a:p>
          <a:p>
            <a:pPr lvl="2" algn="just">
              <a:spcBef>
                <a:spcPct val="20000"/>
              </a:spcBef>
              <a:buFont typeface="Arial" charset="0"/>
              <a:buChar char="•"/>
            </a:pPr>
            <a:r>
              <a:rPr lang="en-US" altLang="en-US" sz="1600" dirty="0">
                <a:solidFill>
                  <a:srgbClr val="000000"/>
                </a:solidFill>
                <a:latin typeface="Arial" panose="020B0604020202020204" pitchFamily="34" charset="0"/>
                <a:cs typeface="Arial" panose="020B0604020202020204" pitchFamily="34" charset="0"/>
              </a:rPr>
              <a:t>(2) role </a:t>
            </a:r>
            <a:r>
              <a:rPr lang="en-GB" altLang="en-US" sz="1600" dirty="0">
                <a:solidFill>
                  <a:srgbClr val="000000"/>
                </a:solidFill>
                <a:latin typeface="Arial" panose="020B0604020202020204" pitchFamily="34" charset="0"/>
                <a:cs typeface="Arial" panose="020B0604020202020204" pitchFamily="34" charset="0"/>
              </a:rPr>
              <a:t>determines which type of data the health care provider has access to</a:t>
            </a:r>
            <a:endParaRPr lang="en-US" altLang="en-US" sz="1600" dirty="0">
              <a:solidFill>
                <a:srgbClr val="0000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dirty="0"/>
              <a:t>Informed consent &amp; therapeutic relationship</a:t>
            </a:r>
          </a:p>
        </p:txBody>
      </p:sp>
      <p:sp>
        <p:nvSpPr>
          <p:cNvPr id="49157"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491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ACE662DA-4C52-4DF1-9EDC-93338D46AE56}" type="slidenum">
              <a:rPr lang="en-GB" altLang="en-US" smtClean="0">
                <a:solidFill>
                  <a:schemeClr val="bg1"/>
                </a:solidFill>
                <a:latin typeface="Arial" charset="0"/>
              </a:rPr>
              <a:pPr eaLnBrk="1" fontAlgn="base" hangingPunct="1">
                <a:spcBef>
                  <a:spcPct val="0"/>
                </a:spcBef>
                <a:spcAft>
                  <a:spcPct val="0"/>
                </a:spcAft>
              </a:pPr>
              <a:t>42</a:t>
            </a:fld>
            <a:endParaRPr lang="en-GB" altLang="en-US" dirty="0" smtClean="0">
              <a:solidFill>
                <a:schemeClr val="bg1"/>
              </a:solidFill>
              <a:latin typeface="Arial" charset="0"/>
            </a:endParaRPr>
          </a:p>
        </p:txBody>
      </p:sp>
    </p:spTree>
    <p:extLst>
      <p:ext uri="{BB962C8B-B14F-4D97-AF65-F5344CB8AC3E}">
        <p14:creationId xmlns:p14="http://schemas.microsoft.com/office/powerpoint/2010/main" val="172503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3E6E5A"/>
                </a:solidFill>
              </a:rPr>
              <a:t>eHealth</a:t>
            </a:r>
            <a:r>
              <a:rPr lang="en-US" dirty="0" err="1"/>
              <a:t>Consent</a:t>
            </a:r>
            <a:endParaRPr lang="en-US" dirty="0"/>
          </a:p>
        </p:txBody>
      </p:sp>
      <p:sp>
        <p:nvSpPr>
          <p:cNvPr id="50181"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86567A7C-C148-4032-BDBE-98D82A23F54F}" type="slidenum">
              <a:rPr lang="en-GB" altLang="en-US" smtClean="0">
                <a:solidFill>
                  <a:schemeClr val="bg1"/>
                </a:solidFill>
                <a:latin typeface="Arial" charset="0"/>
              </a:rPr>
              <a:pPr eaLnBrk="1" fontAlgn="base" hangingPunct="1">
                <a:spcBef>
                  <a:spcPct val="0"/>
                </a:spcBef>
                <a:spcAft>
                  <a:spcPct val="0"/>
                </a:spcAft>
              </a:pPr>
              <a:t>43</a:t>
            </a:fld>
            <a:endParaRPr lang="en-GB" altLang="en-US" dirty="0" smtClean="0">
              <a:solidFill>
                <a:schemeClr val="bg1"/>
              </a:solidFill>
              <a:latin typeface="Arial" charset="0"/>
            </a:endParaRPr>
          </a:p>
        </p:txBody>
      </p:sp>
      <p:pic>
        <p:nvPicPr>
          <p:cNvPr id="50179" name="Picture 5"/>
          <p:cNvPicPr>
            <a:picLocks noChangeAspect="1" noChangeArrowheads="1"/>
          </p:cNvPicPr>
          <p:nvPr/>
        </p:nvPicPr>
        <p:blipFill>
          <a:blip r:embed="rId2">
            <a:extLst>
              <a:ext uri="{28A0092B-C50C-407E-A947-70E740481C1C}">
                <a14:useLocalDpi xmlns:a14="http://schemas.microsoft.com/office/drawing/2010/main" val="0"/>
              </a:ext>
            </a:extLst>
          </a:blip>
          <a:srcRect l="789" t="1546" r="598" b="1582"/>
          <a:stretch>
            <a:fillRect/>
          </a:stretch>
        </p:blipFill>
        <p:spPr bwMode="auto">
          <a:xfrm>
            <a:off x="584200" y="1974850"/>
            <a:ext cx="8007350" cy="3638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45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3E6E5A"/>
                </a:solidFill>
              </a:rPr>
              <a:t>eHealth</a:t>
            </a:r>
            <a:r>
              <a:rPr lang="en-US" dirty="0" err="1"/>
              <a:t>Consent</a:t>
            </a:r>
            <a:endParaRPr lang="en-US" dirty="0"/>
          </a:p>
        </p:txBody>
      </p:sp>
      <p:sp>
        <p:nvSpPr>
          <p:cNvPr id="5120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512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C4F9F74-957D-4D35-BF2B-43025FE4BDF1}" type="slidenum">
              <a:rPr lang="en-GB" altLang="en-US" smtClean="0">
                <a:solidFill>
                  <a:schemeClr val="bg1"/>
                </a:solidFill>
                <a:latin typeface="Arial" charset="0"/>
              </a:rPr>
              <a:pPr eaLnBrk="1" fontAlgn="base" hangingPunct="1">
                <a:spcBef>
                  <a:spcPct val="0"/>
                </a:spcBef>
                <a:spcAft>
                  <a:spcPct val="0"/>
                </a:spcAft>
              </a:pPr>
              <a:t>44</a:t>
            </a:fld>
            <a:endParaRPr lang="en-GB" altLang="en-US" dirty="0" smtClean="0">
              <a:solidFill>
                <a:schemeClr val="bg1"/>
              </a:solidFill>
              <a:latin typeface="Arial" charset="0"/>
            </a:endParaRPr>
          </a:p>
        </p:txBody>
      </p:sp>
      <p:pic>
        <p:nvPicPr>
          <p:cNvPr id="512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1484313"/>
            <a:ext cx="757872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49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3E6E5A"/>
                </a:solidFill>
              </a:rPr>
              <a:t>eHealth</a:t>
            </a:r>
            <a:r>
              <a:rPr lang="en-US" dirty="0" err="1"/>
              <a:t>Consent</a:t>
            </a:r>
            <a:endParaRPr lang="en-US" dirty="0"/>
          </a:p>
        </p:txBody>
      </p:sp>
      <p:sp>
        <p:nvSpPr>
          <p:cNvPr id="52227"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5222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8706B7D8-CC69-44EE-86B4-195B7EFAA625}" type="slidenum">
              <a:rPr lang="en-GB" altLang="en-US" smtClean="0">
                <a:solidFill>
                  <a:schemeClr val="bg1"/>
                </a:solidFill>
                <a:latin typeface="Arial" charset="0"/>
              </a:rPr>
              <a:pPr eaLnBrk="1" fontAlgn="base" hangingPunct="1">
                <a:spcBef>
                  <a:spcPct val="0"/>
                </a:spcBef>
                <a:spcAft>
                  <a:spcPct val="0"/>
                </a:spcAft>
              </a:pPr>
              <a:t>45</a:t>
            </a:fld>
            <a:endParaRPr lang="en-GB" altLang="en-US" dirty="0" smtClean="0">
              <a:solidFill>
                <a:schemeClr val="bg1"/>
              </a:solidFill>
              <a:latin typeface="Arial" charset="0"/>
            </a:endParaRPr>
          </a:p>
        </p:txBody>
      </p:sp>
      <p:pic>
        <p:nvPicPr>
          <p:cNvPr id="52228" name="Picture 5"/>
          <p:cNvPicPr>
            <a:picLocks noChangeAspect="1" noChangeArrowheads="1"/>
          </p:cNvPicPr>
          <p:nvPr/>
        </p:nvPicPr>
        <p:blipFill>
          <a:blip r:embed="rId2">
            <a:extLst>
              <a:ext uri="{28A0092B-C50C-407E-A947-70E740481C1C}">
                <a14:useLocalDpi xmlns:a14="http://schemas.microsoft.com/office/drawing/2010/main" val="0"/>
              </a:ext>
            </a:extLst>
          </a:blip>
          <a:srcRect l="360" t="887" r="345" b="1164"/>
          <a:stretch>
            <a:fillRect/>
          </a:stretch>
        </p:blipFill>
        <p:spPr bwMode="auto">
          <a:xfrm>
            <a:off x="544513" y="1670050"/>
            <a:ext cx="80391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53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5325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A365E5B-3FD3-41FD-A727-3F67FDB9A1E6}" type="slidenum">
              <a:rPr lang="en-GB" altLang="en-US" smtClean="0">
                <a:solidFill>
                  <a:schemeClr val="bg1"/>
                </a:solidFill>
                <a:latin typeface="Arial" charset="0"/>
              </a:rPr>
              <a:pPr eaLnBrk="1" fontAlgn="base" hangingPunct="1">
                <a:spcBef>
                  <a:spcPct val="0"/>
                </a:spcBef>
                <a:spcAft>
                  <a:spcPct val="0"/>
                </a:spcAft>
              </a:pPr>
              <a:t>46</a:t>
            </a:fld>
            <a:endParaRPr lang="en-GB" altLang="en-US" dirty="0" smtClean="0">
              <a:solidFill>
                <a:schemeClr val="bg1"/>
              </a:solidFill>
              <a:latin typeface="Arial" charset="0"/>
            </a:endParaRPr>
          </a:p>
        </p:txBody>
      </p:sp>
      <p:pic>
        <p:nvPicPr>
          <p:cNvPr id="53252" name="Picture 5"/>
          <p:cNvPicPr>
            <a:picLocks noChangeAspect="1" noChangeArrowheads="1"/>
          </p:cNvPicPr>
          <p:nvPr/>
        </p:nvPicPr>
        <p:blipFill>
          <a:blip r:embed="rId2">
            <a:extLst>
              <a:ext uri="{28A0092B-C50C-407E-A947-70E740481C1C}">
                <a14:useLocalDpi xmlns:a14="http://schemas.microsoft.com/office/drawing/2010/main" val="0"/>
              </a:ext>
            </a:extLst>
          </a:blip>
          <a:srcRect l="291" t="848" r="471" b="592"/>
          <a:stretch>
            <a:fillRect/>
          </a:stretch>
        </p:blipFill>
        <p:spPr bwMode="auto">
          <a:xfrm>
            <a:off x="538163" y="1709738"/>
            <a:ext cx="7969250" cy="43576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a:solidFill>
                  <a:srgbClr val="3E6E5A"/>
                </a:solidFill>
              </a:rPr>
              <a:t>eHealth</a:t>
            </a:r>
            <a:r>
              <a:rPr lang="en-US" dirty="0" err="1"/>
              <a:t>Consent</a:t>
            </a:r>
            <a:endParaRPr lang="en-US" dirty="0"/>
          </a:p>
        </p:txBody>
      </p:sp>
    </p:spTree>
    <p:extLst>
      <p:ext uri="{BB962C8B-B14F-4D97-AF65-F5344CB8AC3E}">
        <p14:creationId xmlns:p14="http://schemas.microsoft.com/office/powerpoint/2010/main" val="2624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altLang="en-US" dirty="0"/>
              <a:t>Critical success factors</a:t>
            </a:r>
            <a:endParaRPr lang="fr-FR" alt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3339635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25/11/2014</a:t>
            </a:r>
            <a:endParaRPr lang="en-US"/>
          </a:p>
        </p:txBody>
      </p:sp>
      <p:sp>
        <p:nvSpPr>
          <p:cNvPr id="4" name="Slide Number Placeholder 3"/>
          <p:cNvSpPr>
            <a:spLocks noGrp="1"/>
          </p:cNvSpPr>
          <p:nvPr>
            <p:ph type="sldNum" sz="quarter" idx="12"/>
          </p:nvPr>
        </p:nvSpPr>
        <p:spPr/>
        <p:txBody>
          <a:bodyPr/>
          <a:lstStyle/>
          <a:p>
            <a:fld id="{4C242A18-EC12-4F37-9DE3-9352234277DF}" type="slidenum">
              <a:rPr lang="en-US" smtClean="0"/>
              <a:t>47</a:t>
            </a:fld>
            <a:endParaRPr lang="en-US"/>
          </a:p>
        </p:txBody>
      </p:sp>
    </p:spTree>
    <p:extLst>
      <p:ext uri="{BB962C8B-B14F-4D97-AF65-F5344CB8AC3E}">
        <p14:creationId xmlns:p14="http://schemas.microsoft.com/office/powerpoint/2010/main" val="1900999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altLang="en-US" dirty="0"/>
              <a:t>Critical success factors</a:t>
            </a:r>
            <a:endParaRPr lang="fr-FR" altLang="en-US" dirty="0"/>
          </a:p>
        </p:txBody>
      </p:sp>
      <p:sp>
        <p:nvSpPr>
          <p:cNvPr id="106499" name="Rectangle 3"/>
          <p:cNvSpPr>
            <a:spLocks noGrp="1" noChangeArrowheads="1"/>
          </p:cNvSpPr>
          <p:nvPr>
            <p:ph idx="1"/>
          </p:nvPr>
        </p:nvSpPr>
        <p:spPr/>
        <p:txBody>
          <a:bodyPr>
            <a:normAutofit fontScale="92500"/>
          </a:bodyPr>
          <a:lstStyle/>
          <a:p>
            <a:r>
              <a:rPr lang="en-GB" altLang="en-US" dirty="0"/>
              <a:t>common vision on electronic service delivery, information management and information security amongst all stakeholders</a:t>
            </a:r>
          </a:p>
          <a:p>
            <a:r>
              <a:rPr lang="en-GB" altLang="en-US" dirty="0"/>
              <a:t>support of and access to policymakers at the highest level</a:t>
            </a:r>
          </a:p>
          <a:p>
            <a:r>
              <a:rPr lang="en-GB" altLang="en-US" dirty="0"/>
              <a:t>trust of all stakeholders, </a:t>
            </a:r>
            <a:r>
              <a:rPr lang="en-GB" altLang="en-US" dirty="0" smtClean="0"/>
              <a:t>based </a:t>
            </a:r>
            <a:r>
              <a:rPr lang="en-GB" altLang="en-US" dirty="0"/>
              <a:t>on</a:t>
            </a:r>
          </a:p>
          <a:p>
            <a:pPr lvl="1"/>
            <a:r>
              <a:rPr lang="en-GB" altLang="en-US" dirty="0"/>
              <a:t>mutual respect</a:t>
            </a:r>
          </a:p>
          <a:p>
            <a:pPr lvl="1"/>
            <a:r>
              <a:rPr lang="en-GB" altLang="en-US" dirty="0"/>
              <a:t>real mutual agreement</a:t>
            </a:r>
          </a:p>
          <a:p>
            <a:pPr lvl="1"/>
            <a:r>
              <a:rPr lang="en-GB" altLang="en-US" dirty="0"/>
              <a:t>transparency</a:t>
            </a:r>
          </a:p>
          <a:p>
            <a:r>
              <a:rPr lang="en-GB" altLang="en-US" dirty="0"/>
              <a:t>respect for legal allocation of competences between actors</a:t>
            </a:r>
          </a:p>
          <a:p>
            <a:r>
              <a:rPr lang="en-GB" altLang="en-US" dirty="0"/>
              <a:t>co-operation between all actors concerned based on distribution of tasks rather than centralization of tasks</a:t>
            </a:r>
          </a:p>
          <a:p>
            <a:r>
              <a:rPr lang="en-GB" altLang="en-US" dirty="0"/>
              <a:t>focus on more effective and efficient service delivery and on cost control</a:t>
            </a:r>
          </a:p>
        </p:txBody>
      </p:sp>
      <p:sp>
        <p:nvSpPr>
          <p:cNvPr id="2" name="Date Placeholder 1"/>
          <p:cNvSpPr>
            <a:spLocks noGrp="1"/>
          </p:cNvSpPr>
          <p:nvPr>
            <p:ph type="dt" sz="half" idx="10"/>
          </p:nvPr>
        </p:nvSpPr>
        <p:spPr/>
        <p:txBody>
          <a:bodyPr/>
          <a:lstStyle/>
          <a:p>
            <a:r>
              <a:rPr lang="en-US" smtClean="0"/>
              <a:t>25/11/2014</a:t>
            </a:r>
            <a:endParaRPr lang="en-US"/>
          </a:p>
        </p:txBody>
      </p:sp>
      <p:sp>
        <p:nvSpPr>
          <p:cNvPr id="3" name="Slide Number Placeholder 2"/>
          <p:cNvSpPr>
            <a:spLocks noGrp="1"/>
          </p:cNvSpPr>
          <p:nvPr>
            <p:ph type="sldNum" sz="quarter" idx="12"/>
          </p:nvPr>
        </p:nvSpPr>
        <p:spPr/>
        <p:txBody>
          <a:bodyPr/>
          <a:lstStyle/>
          <a:p>
            <a:fld id="{4C242A18-EC12-4F37-9DE3-9352234277DF}" type="slidenum">
              <a:rPr lang="en-US" smtClean="0"/>
              <a:t>48</a:t>
            </a:fld>
            <a:endParaRPr lang="en-US"/>
          </a:p>
        </p:txBody>
      </p:sp>
    </p:spTree>
    <p:extLst>
      <p:ext uri="{BB962C8B-B14F-4D97-AF65-F5344CB8AC3E}">
        <p14:creationId xmlns:p14="http://schemas.microsoft.com/office/powerpoint/2010/main" val="1481958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GB" altLang="en-US"/>
              <a:t>Critical success factors</a:t>
            </a:r>
            <a:endParaRPr lang="fr-FR" altLang="en-US"/>
          </a:p>
        </p:txBody>
      </p:sp>
      <p:sp>
        <p:nvSpPr>
          <p:cNvPr id="107523" name="Rectangle 3"/>
          <p:cNvSpPr>
            <a:spLocks noGrp="1" noChangeArrowheads="1"/>
          </p:cNvSpPr>
          <p:nvPr>
            <p:ph type="body" idx="1"/>
          </p:nvPr>
        </p:nvSpPr>
        <p:spPr/>
        <p:txBody>
          <a:bodyPr/>
          <a:lstStyle/>
          <a:p>
            <a:r>
              <a:rPr lang="en-GB" altLang="en-US" dirty="0"/>
              <a:t>reasoning in terms of added value for </a:t>
            </a:r>
            <a:r>
              <a:rPr lang="en-GB" altLang="en-US" dirty="0" smtClean="0"/>
              <a:t>patients and health care providers </a:t>
            </a:r>
            <a:r>
              <a:rPr lang="en-GB" altLang="en-US" dirty="0"/>
              <a:t>rather than in terms of legal competences</a:t>
            </a:r>
          </a:p>
          <a:p>
            <a:r>
              <a:rPr lang="en-GB" altLang="en-US" dirty="0"/>
              <a:t>quick wins combined with long term vision</a:t>
            </a:r>
          </a:p>
          <a:p>
            <a:r>
              <a:rPr lang="en-GB" altLang="en-US" dirty="0"/>
              <a:t>lateral thinking when needed</a:t>
            </a:r>
          </a:p>
          <a:p>
            <a:r>
              <a:rPr lang="en-GB" altLang="en-US" dirty="0"/>
              <a:t>adaptability to an ever changing societal and legal environment</a:t>
            </a:r>
          </a:p>
          <a:p>
            <a:r>
              <a:rPr lang="en-GB" altLang="en-US" dirty="0"/>
              <a:t>electronic service delivery as a structural reform process</a:t>
            </a:r>
          </a:p>
          <a:p>
            <a:pPr lvl="1"/>
            <a:r>
              <a:rPr lang="en-GB" altLang="en-US" dirty="0"/>
              <a:t>process re-engineering within and across actors</a:t>
            </a:r>
          </a:p>
          <a:p>
            <a:pPr lvl="1"/>
            <a:r>
              <a:rPr lang="en-GB" altLang="en-US" dirty="0"/>
              <a:t>back-office integration for unique information collection, re-use of information and automatic granting of benefits</a:t>
            </a:r>
          </a:p>
          <a:p>
            <a:pPr lvl="1"/>
            <a:r>
              <a:rPr lang="en-GB" altLang="en-US" dirty="0"/>
              <a:t>integrated and personalized front-office service delivery</a:t>
            </a:r>
          </a:p>
        </p:txBody>
      </p:sp>
      <p:sp>
        <p:nvSpPr>
          <p:cNvPr id="2" name="Date Placeholder 1"/>
          <p:cNvSpPr>
            <a:spLocks noGrp="1"/>
          </p:cNvSpPr>
          <p:nvPr>
            <p:ph type="dt" sz="half" idx="10"/>
          </p:nvPr>
        </p:nvSpPr>
        <p:spPr/>
        <p:txBody>
          <a:bodyPr/>
          <a:lstStyle/>
          <a:p>
            <a:r>
              <a:rPr lang="en-US" smtClean="0"/>
              <a:t>25/11/2014</a:t>
            </a:r>
            <a:endParaRPr lang="en-US"/>
          </a:p>
        </p:txBody>
      </p:sp>
      <p:sp>
        <p:nvSpPr>
          <p:cNvPr id="3" name="Slide Number Placeholder 2"/>
          <p:cNvSpPr>
            <a:spLocks noGrp="1"/>
          </p:cNvSpPr>
          <p:nvPr>
            <p:ph type="sldNum" sz="quarter" idx="12"/>
          </p:nvPr>
        </p:nvSpPr>
        <p:spPr/>
        <p:txBody>
          <a:bodyPr/>
          <a:lstStyle/>
          <a:p>
            <a:fld id="{4C242A18-EC12-4F37-9DE3-9352234277DF}" type="slidenum">
              <a:rPr lang="en-US" smtClean="0"/>
              <a:t>49</a:t>
            </a:fld>
            <a:endParaRPr lang="en-US"/>
          </a:p>
        </p:txBody>
      </p:sp>
    </p:spTree>
    <p:extLst>
      <p:ext uri="{BB962C8B-B14F-4D97-AF65-F5344CB8AC3E}">
        <p14:creationId xmlns:p14="http://schemas.microsoft.com/office/powerpoint/2010/main" val="410620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just">
              <a:lnSpc>
                <a:spcPct val="80000"/>
              </a:lnSpc>
              <a:buFont typeface="Wingdings" pitchFamily="2" charset="2"/>
              <a:buAutoNum type="arabicPeriod"/>
            </a:pPr>
            <a:endParaRPr lang="en-US" altLang="en-US" sz="2000"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development of a</a:t>
            </a:r>
            <a:r>
              <a:rPr lang="en-US" altLang="en-US" sz="2000" b="1" dirty="0" smtClean="0">
                <a:solidFill>
                  <a:srgbClr val="000000"/>
                </a:solidFill>
                <a:sym typeface="Arial" charset="0"/>
              </a:rPr>
              <a:t> vision</a:t>
            </a:r>
            <a:r>
              <a:rPr lang="en-US" altLang="en-US" sz="2000" dirty="0" smtClean="0">
                <a:solidFill>
                  <a:srgbClr val="000000"/>
                </a:solidFill>
                <a:sym typeface="Arial" charset="0"/>
              </a:rPr>
              <a:t> and a </a:t>
            </a:r>
            <a:r>
              <a:rPr lang="en-US" altLang="en-US" sz="2000" b="1" dirty="0" smtClean="0">
                <a:solidFill>
                  <a:srgbClr val="000000"/>
                </a:solidFill>
                <a:sym typeface="Arial" charset="0"/>
              </a:rPr>
              <a:t>strategy</a:t>
            </a:r>
            <a:r>
              <a:rPr lang="en-US" altLang="en-US" sz="2000" dirty="0" smtClean="0">
                <a:solidFill>
                  <a:srgbClr val="000000"/>
                </a:solidFill>
                <a:sym typeface="Arial" charset="0"/>
              </a:rPr>
              <a:t> with regard to </a:t>
            </a:r>
            <a:r>
              <a:rPr lang="en-US" altLang="en-US" sz="2000" dirty="0" err="1" smtClean="0">
                <a:solidFill>
                  <a:srgbClr val="3E6E5A"/>
                </a:solidFill>
                <a:sym typeface="Arial" charset="0"/>
              </a:rPr>
              <a:t>eHealth</a:t>
            </a:r>
            <a:r>
              <a:rPr lang="en-US" altLang="en-US"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err="1" smtClean="0">
                <a:solidFill>
                  <a:srgbClr val="000000"/>
                </a:solidFill>
                <a:sym typeface="Arial" charset="0"/>
              </a:rPr>
              <a:t>organisation</a:t>
            </a:r>
            <a:r>
              <a:rPr lang="en-US" altLang="en-US" sz="2000" dirty="0" smtClean="0">
                <a:solidFill>
                  <a:srgbClr val="000000"/>
                </a:solidFill>
                <a:sym typeface="Arial" charset="0"/>
              </a:rPr>
              <a:t> of </a:t>
            </a:r>
            <a:r>
              <a:rPr lang="en-US" altLang="en-US" sz="2000" b="1" dirty="0" smtClean="0">
                <a:solidFill>
                  <a:srgbClr val="000000"/>
                </a:solidFill>
                <a:sym typeface="Arial" charset="0"/>
              </a:rPr>
              <a:t>collaboration </a:t>
            </a:r>
            <a:r>
              <a:rPr lang="en-US" altLang="en-US" sz="2000" dirty="0" smtClean="0">
                <a:solidFill>
                  <a:srgbClr val="000000"/>
                </a:solidFill>
                <a:sym typeface="Arial" charset="0"/>
              </a:rPr>
              <a:t>between other government agencies charged with </a:t>
            </a:r>
            <a:r>
              <a:rPr lang="en-US" altLang="en-US" sz="2000" b="1" dirty="0" smtClean="0">
                <a:solidFill>
                  <a:srgbClr val="000000"/>
                </a:solidFill>
                <a:sym typeface="Arial" charset="0"/>
              </a:rPr>
              <a:t>coordinating electronic services</a:t>
            </a:r>
            <a:r>
              <a:rPr lang="en-US" altLang="en-US"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acting as </a:t>
            </a:r>
            <a:r>
              <a:rPr lang="en-US" altLang="en-US" sz="2000" b="1" dirty="0" smtClean="0">
                <a:solidFill>
                  <a:srgbClr val="000000"/>
                </a:solidFill>
                <a:sym typeface="Arial" charset="0"/>
              </a:rPr>
              <a:t>a key driver for the necessary changes</a:t>
            </a:r>
            <a:r>
              <a:rPr lang="en-US" altLang="en-US" sz="2000" dirty="0" smtClean="0">
                <a:solidFill>
                  <a:srgbClr val="000000"/>
                </a:solidFill>
                <a:sym typeface="Arial" charset="0"/>
              </a:rPr>
              <a:t> in order to carry out the vision and strategy with regard to </a:t>
            </a:r>
            <a:r>
              <a:rPr lang="en-US" altLang="en-US" sz="2000" dirty="0" err="1" smtClean="0">
                <a:solidFill>
                  <a:srgbClr val="3E6E5A"/>
                </a:solidFill>
                <a:sym typeface="Arial" charset="0"/>
              </a:rPr>
              <a:t>eHealth</a:t>
            </a:r>
            <a:r>
              <a:rPr lang="en-US" altLang="en-US" sz="2000" dirty="0" smtClean="0">
                <a:solidFill>
                  <a:srgbClr val="000000"/>
                </a:solidFill>
                <a:sym typeface="Arial" charset="0"/>
              </a:rPr>
              <a:t> </a:t>
            </a:r>
            <a:r>
              <a:rPr lang="en-US" altLang="en-US"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establishing the functional and technical</a:t>
            </a:r>
            <a:r>
              <a:rPr lang="en-US" altLang="en-US" sz="2000" b="1" dirty="0" smtClean="0">
                <a:solidFill>
                  <a:srgbClr val="000000"/>
                </a:solidFill>
                <a:sym typeface="Arial" charset="0"/>
              </a:rPr>
              <a:t> norms, standards and specifications</a:t>
            </a:r>
            <a:r>
              <a:rPr lang="en-US" altLang="en-US" sz="2000" dirty="0" smtClean="0">
                <a:solidFill>
                  <a:srgbClr val="000000"/>
                </a:solidFill>
                <a:sym typeface="Arial" charset="0"/>
              </a:rPr>
              <a:t> and the </a:t>
            </a:r>
            <a:r>
              <a:rPr lang="en-US" altLang="en-US" sz="2000" b="1" dirty="0" smtClean="0">
                <a:solidFill>
                  <a:srgbClr val="000000"/>
                </a:solidFill>
                <a:sym typeface="Arial" charset="0"/>
              </a:rPr>
              <a:t>basic</a:t>
            </a:r>
            <a:r>
              <a:rPr lang="en-US" altLang="en-US" sz="2000" dirty="0" smtClean="0">
                <a:solidFill>
                  <a:srgbClr val="000000"/>
                </a:solidFill>
                <a:sym typeface="Arial" charset="0"/>
              </a:rPr>
              <a:t> ICT </a:t>
            </a:r>
            <a:r>
              <a:rPr lang="en-US" altLang="en-US" sz="2000" b="1" dirty="0" smtClean="0">
                <a:solidFill>
                  <a:srgbClr val="000000"/>
                </a:solidFill>
                <a:sym typeface="Arial" charset="0"/>
              </a:rPr>
              <a:t>architecture</a:t>
            </a:r>
            <a:r>
              <a:rPr lang="en-US" altLang="en-US" sz="2000"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sz="2000"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registration of </a:t>
            </a:r>
            <a:r>
              <a:rPr lang="en-US" altLang="en-US" sz="2000" b="1" dirty="0" smtClean="0">
                <a:solidFill>
                  <a:srgbClr val="000000"/>
                </a:solidFill>
                <a:sym typeface="Arial" charset="0"/>
              </a:rPr>
              <a:t>software</a:t>
            </a:r>
            <a:r>
              <a:rPr lang="en-US" altLang="en-US" sz="2000" dirty="0" smtClean="0">
                <a:solidFill>
                  <a:srgbClr val="000000"/>
                </a:solidFill>
                <a:sym typeface="Arial" charset="0"/>
              </a:rPr>
              <a:t> for management of electronic patient files  </a:t>
            </a:r>
          </a:p>
        </p:txBody>
      </p:sp>
      <p:sp>
        <p:nvSpPr>
          <p:cNvPr id="16388"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1638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B19C29A6-BEF3-4146-8E82-1ED2A41F1565}" type="slidenum">
              <a:rPr lang="en-US" altLang="en-US" smtClean="0">
                <a:solidFill>
                  <a:schemeClr val="bg1"/>
                </a:solidFill>
                <a:latin typeface="Arial" charset="0"/>
              </a:rPr>
              <a:pPr fontAlgn="base">
                <a:spcBef>
                  <a:spcPct val="0"/>
                </a:spcBef>
                <a:spcAft>
                  <a:spcPct val="0"/>
                </a:spcAft>
                <a:buSzPct val="100000"/>
              </a:pPr>
              <a:t>5</a:t>
            </a:fld>
            <a:endParaRPr lang="en-US" altLang="en-US" dirty="0" smtClean="0">
              <a:solidFill>
                <a:schemeClr val="bg1"/>
              </a:solidFill>
              <a:latin typeface="Arial" charset="0"/>
            </a:endParaRPr>
          </a:p>
        </p:txBody>
      </p:sp>
      <p:sp>
        <p:nvSpPr>
          <p:cNvPr id="2" name="Title 1"/>
          <p:cNvSpPr>
            <a:spLocks noGrp="1"/>
          </p:cNvSpPr>
          <p:nvPr>
            <p:ph type="title"/>
          </p:nvPr>
        </p:nvSpPr>
        <p:spPr/>
        <p:txBody>
          <a:bodyPr>
            <a:normAutofit/>
          </a:bodyPr>
          <a:lstStyle/>
          <a:p>
            <a:r>
              <a:rPr lang="en-US" altLang="en-US" dirty="0">
                <a:sym typeface="Arial" charset="0"/>
              </a:rPr>
              <a:t>10 missions</a:t>
            </a:r>
            <a:endParaRPr lang="en-US" dirty="0"/>
          </a:p>
        </p:txBody>
      </p:sp>
    </p:spTree>
    <p:extLst>
      <p:ext uri="{BB962C8B-B14F-4D97-AF65-F5344CB8AC3E}">
        <p14:creationId xmlns:p14="http://schemas.microsoft.com/office/powerpoint/2010/main" val="350290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GB" altLang="en-US"/>
              <a:t>Critical success factors</a:t>
            </a:r>
            <a:endParaRPr lang="fr-FR" altLang="en-US"/>
          </a:p>
        </p:txBody>
      </p:sp>
      <p:sp>
        <p:nvSpPr>
          <p:cNvPr id="109571" name="Rectangle 3"/>
          <p:cNvSpPr>
            <a:spLocks noGrp="1" noChangeArrowheads="1"/>
          </p:cNvSpPr>
          <p:nvPr>
            <p:ph type="body" idx="1"/>
          </p:nvPr>
        </p:nvSpPr>
        <p:spPr/>
        <p:txBody>
          <a:bodyPr/>
          <a:lstStyle/>
          <a:p>
            <a:r>
              <a:rPr lang="en-GB" altLang="en-US"/>
              <a:t>multidisciplinary approach</a:t>
            </a:r>
          </a:p>
          <a:p>
            <a:pPr lvl="1"/>
            <a:r>
              <a:rPr lang="en-GB" altLang="en-US"/>
              <a:t>process optimization</a:t>
            </a:r>
          </a:p>
          <a:p>
            <a:pPr lvl="1"/>
            <a:r>
              <a:rPr lang="en-GB" altLang="en-US"/>
              <a:t>legal coordination</a:t>
            </a:r>
          </a:p>
          <a:p>
            <a:pPr lvl="1"/>
            <a:r>
              <a:rPr lang="en-GB" altLang="en-US"/>
              <a:t>ICT coordination</a:t>
            </a:r>
          </a:p>
          <a:p>
            <a:pPr lvl="1"/>
            <a:r>
              <a:rPr lang="en-GB" altLang="en-US"/>
              <a:t>information security and privacy protection</a:t>
            </a:r>
          </a:p>
          <a:p>
            <a:pPr lvl="1"/>
            <a:r>
              <a:rPr lang="en-GB" altLang="en-US"/>
              <a:t>change management</a:t>
            </a:r>
          </a:p>
          <a:p>
            <a:pPr lvl="1"/>
            <a:r>
              <a:rPr lang="en-GB" altLang="en-US"/>
              <a:t>communication</a:t>
            </a:r>
          </a:p>
          <a:p>
            <a:pPr lvl="1"/>
            <a:r>
              <a:rPr lang="en-GB" altLang="en-US"/>
              <a:t>coaching and training</a:t>
            </a:r>
          </a:p>
          <a:p>
            <a:pPr>
              <a:buFont typeface="Wingdings" pitchFamily="2" charset="2"/>
              <a:buNone/>
            </a:pPr>
            <a:endParaRPr lang="fr-FR" altLang="en-US"/>
          </a:p>
        </p:txBody>
      </p:sp>
      <p:sp>
        <p:nvSpPr>
          <p:cNvPr id="2" name="Date Placeholder 1"/>
          <p:cNvSpPr>
            <a:spLocks noGrp="1"/>
          </p:cNvSpPr>
          <p:nvPr>
            <p:ph type="dt" sz="half" idx="10"/>
          </p:nvPr>
        </p:nvSpPr>
        <p:spPr/>
        <p:txBody>
          <a:bodyPr/>
          <a:lstStyle/>
          <a:p>
            <a:r>
              <a:rPr lang="en-US" smtClean="0"/>
              <a:t>25/11/2014</a:t>
            </a:r>
            <a:endParaRPr lang="en-US"/>
          </a:p>
        </p:txBody>
      </p:sp>
      <p:sp>
        <p:nvSpPr>
          <p:cNvPr id="3" name="Slide Number Placeholder 2"/>
          <p:cNvSpPr>
            <a:spLocks noGrp="1"/>
          </p:cNvSpPr>
          <p:nvPr>
            <p:ph type="sldNum" sz="quarter" idx="12"/>
          </p:nvPr>
        </p:nvSpPr>
        <p:spPr/>
        <p:txBody>
          <a:bodyPr/>
          <a:lstStyle/>
          <a:p>
            <a:fld id="{4C242A18-EC12-4F37-9DE3-9352234277DF}" type="slidenum">
              <a:rPr lang="en-US" smtClean="0"/>
              <a:t>50</a:t>
            </a:fld>
            <a:endParaRPr lang="en-US"/>
          </a:p>
        </p:txBody>
      </p:sp>
    </p:spTree>
    <p:extLst>
      <p:ext uri="{BB962C8B-B14F-4D97-AF65-F5344CB8AC3E}">
        <p14:creationId xmlns:p14="http://schemas.microsoft.com/office/powerpoint/2010/main" val="2123278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altLang="en-US"/>
              <a:t>Critical success factors</a:t>
            </a:r>
            <a:endParaRPr lang="fr-FR" altLang="en-US"/>
          </a:p>
        </p:txBody>
      </p:sp>
      <p:sp>
        <p:nvSpPr>
          <p:cNvPr id="108547" name="Rectangle 3"/>
          <p:cNvSpPr>
            <a:spLocks noGrp="1" noChangeArrowheads="1"/>
          </p:cNvSpPr>
          <p:nvPr>
            <p:ph type="body" idx="1"/>
          </p:nvPr>
        </p:nvSpPr>
        <p:spPr/>
        <p:txBody>
          <a:bodyPr>
            <a:normAutofit lnSpcReduction="10000"/>
          </a:bodyPr>
          <a:lstStyle/>
          <a:p>
            <a:r>
              <a:rPr lang="en-GB" altLang="en-US" dirty="0"/>
              <a:t>appropriate balance between efficiency on the one hand and information security and privacy protection on the other</a:t>
            </a:r>
          </a:p>
          <a:p>
            <a:r>
              <a:rPr lang="en-GB" altLang="en-US" dirty="0"/>
              <a:t>technical and semantic interoperability</a:t>
            </a:r>
          </a:p>
          <a:p>
            <a:r>
              <a:rPr lang="en-GB" altLang="en-US" dirty="0"/>
              <a:t>legal framework</a:t>
            </a:r>
          </a:p>
          <a:p>
            <a:r>
              <a:rPr lang="en-GB" altLang="en-US" dirty="0"/>
              <a:t>creation of an institution that stimulates, co-ordinates and assures a sound program and project management</a:t>
            </a:r>
          </a:p>
          <a:p>
            <a:r>
              <a:rPr lang="en-GB" altLang="en-US" dirty="0"/>
              <a:t>availability of skills and knowledge =&gt; creation of an association that hires ICT-specialists at normal market conditions and puts them at the disposal of the actors in the </a:t>
            </a:r>
            <a:r>
              <a:rPr lang="en-GB" altLang="en-US" dirty="0" smtClean="0"/>
              <a:t>health </a:t>
            </a:r>
            <a:r>
              <a:rPr lang="en-GB" altLang="en-US" dirty="0"/>
              <a:t>sector</a:t>
            </a:r>
          </a:p>
          <a:p>
            <a:r>
              <a:rPr lang="en-GB" altLang="en-US" dirty="0"/>
              <a:t>sufficient financial means for innovation: agreed possibility to re-invest efficiency gains in </a:t>
            </a:r>
            <a:r>
              <a:rPr lang="en-GB" altLang="en-US" dirty="0" smtClean="0"/>
              <a:t>innovation</a:t>
            </a:r>
            <a:endParaRPr lang="en-GB" altLang="en-US" dirty="0"/>
          </a:p>
        </p:txBody>
      </p:sp>
      <p:sp>
        <p:nvSpPr>
          <p:cNvPr id="2" name="Date Placeholder 1"/>
          <p:cNvSpPr>
            <a:spLocks noGrp="1"/>
          </p:cNvSpPr>
          <p:nvPr>
            <p:ph type="dt" sz="half" idx="10"/>
          </p:nvPr>
        </p:nvSpPr>
        <p:spPr/>
        <p:txBody>
          <a:bodyPr/>
          <a:lstStyle/>
          <a:p>
            <a:r>
              <a:rPr lang="en-US" smtClean="0"/>
              <a:t>25/11/2014</a:t>
            </a:r>
            <a:endParaRPr lang="en-US"/>
          </a:p>
        </p:txBody>
      </p:sp>
      <p:sp>
        <p:nvSpPr>
          <p:cNvPr id="3" name="Slide Number Placeholder 2"/>
          <p:cNvSpPr>
            <a:spLocks noGrp="1"/>
          </p:cNvSpPr>
          <p:nvPr>
            <p:ph type="sldNum" sz="quarter" idx="12"/>
          </p:nvPr>
        </p:nvSpPr>
        <p:spPr/>
        <p:txBody>
          <a:bodyPr/>
          <a:lstStyle/>
          <a:p>
            <a:fld id="{4C242A18-EC12-4F37-9DE3-9352234277DF}" type="slidenum">
              <a:rPr lang="en-US" smtClean="0"/>
              <a:t>51</a:t>
            </a:fld>
            <a:endParaRPr lang="en-US"/>
          </a:p>
        </p:txBody>
      </p:sp>
    </p:spTree>
    <p:extLst>
      <p:ext uri="{BB962C8B-B14F-4D97-AF65-F5344CB8AC3E}">
        <p14:creationId xmlns:p14="http://schemas.microsoft.com/office/powerpoint/2010/main" val="4274384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r>
              <a:rPr lang="en-GB" altLang="en-US"/>
              <a:t>Critical success factors</a:t>
            </a:r>
          </a:p>
        </p:txBody>
      </p:sp>
      <p:sp>
        <p:nvSpPr>
          <p:cNvPr id="102405" name="Rectangle 5"/>
          <p:cNvSpPr>
            <a:spLocks noGrp="1" noChangeArrowheads="1"/>
          </p:cNvSpPr>
          <p:nvPr>
            <p:ph type="body" idx="1"/>
          </p:nvPr>
        </p:nvSpPr>
        <p:spPr/>
        <p:txBody>
          <a:bodyPr/>
          <a:lstStyle/>
          <a:p>
            <a:r>
              <a:rPr lang="en-GB" altLang="en-US" dirty="0"/>
              <a:t>service oriented architecture (SOA)</a:t>
            </a:r>
            <a:endParaRPr lang="fr-FR" altLang="en-US" dirty="0"/>
          </a:p>
          <a:p>
            <a:r>
              <a:rPr lang="en-GB" altLang="en-US" dirty="0" smtClean="0"/>
              <a:t>need </a:t>
            </a:r>
            <a:r>
              <a:rPr lang="en-GB" altLang="en-US" dirty="0"/>
              <a:t>for radical cultural change within government, e.g.</a:t>
            </a:r>
          </a:p>
          <a:p>
            <a:pPr lvl="1"/>
            <a:r>
              <a:rPr lang="en-GB" altLang="en-US" dirty="0"/>
              <a:t>from hierarchy to participation and team work</a:t>
            </a:r>
          </a:p>
          <a:p>
            <a:pPr lvl="1"/>
            <a:r>
              <a:rPr lang="en-GB" altLang="en-US" dirty="0"/>
              <a:t>meeting the needs of the customer, not the government</a:t>
            </a:r>
          </a:p>
          <a:p>
            <a:pPr lvl="1"/>
            <a:r>
              <a:rPr lang="en-GB" altLang="en-US" dirty="0"/>
              <a:t>empowering rather than serving</a:t>
            </a:r>
          </a:p>
          <a:p>
            <a:pPr lvl="1"/>
            <a:r>
              <a:rPr lang="en-GB" altLang="en-US" dirty="0"/>
              <a:t>rewarding entrepreneurship within government</a:t>
            </a:r>
          </a:p>
          <a:p>
            <a:pPr lvl="1"/>
            <a:r>
              <a:rPr lang="en-GB" altLang="en-US" dirty="0"/>
              <a:t>ex post evaluation on output, not ex ante control of every </a:t>
            </a:r>
            <a:r>
              <a:rPr lang="en-GB" altLang="en-US" dirty="0" smtClean="0"/>
              <a:t>input</a:t>
            </a:r>
            <a:endParaRPr lang="en-GB" altLang="en-US" dirty="0"/>
          </a:p>
        </p:txBody>
      </p:sp>
      <p:sp>
        <p:nvSpPr>
          <p:cNvPr id="2" name="Date Placeholder 1"/>
          <p:cNvSpPr>
            <a:spLocks noGrp="1"/>
          </p:cNvSpPr>
          <p:nvPr>
            <p:ph type="dt" sz="half" idx="10"/>
          </p:nvPr>
        </p:nvSpPr>
        <p:spPr/>
        <p:txBody>
          <a:bodyPr/>
          <a:lstStyle/>
          <a:p>
            <a:r>
              <a:rPr lang="en-US" smtClean="0"/>
              <a:t>25/11/2014</a:t>
            </a:r>
            <a:endParaRPr lang="en-US"/>
          </a:p>
        </p:txBody>
      </p:sp>
      <p:sp>
        <p:nvSpPr>
          <p:cNvPr id="3" name="Slide Number Placeholder 2"/>
          <p:cNvSpPr>
            <a:spLocks noGrp="1"/>
          </p:cNvSpPr>
          <p:nvPr>
            <p:ph type="sldNum" sz="quarter" idx="12"/>
          </p:nvPr>
        </p:nvSpPr>
        <p:spPr/>
        <p:txBody>
          <a:bodyPr/>
          <a:lstStyle/>
          <a:p>
            <a:fld id="{4C242A18-EC12-4F37-9DE3-9352234277DF}" type="slidenum">
              <a:rPr lang="en-US" smtClean="0"/>
              <a:t>52</a:t>
            </a:fld>
            <a:endParaRPr lang="en-US"/>
          </a:p>
        </p:txBody>
      </p:sp>
    </p:spTree>
    <p:extLst>
      <p:ext uri="{BB962C8B-B14F-4D97-AF65-F5344CB8AC3E}">
        <p14:creationId xmlns:p14="http://schemas.microsoft.com/office/powerpoint/2010/main" val="1329482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r>
              <a:rPr lang="en-GB" altLang="en-US" dirty="0" smtClean="0"/>
              <a:t>Nexus effect</a:t>
            </a:r>
            <a:endParaRPr lang="en-GB" alt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1284" y="1600200"/>
            <a:ext cx="558143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25/11/2014</a:t>
            </a:r>
            <a:endParaRPr lang="en-US"/>
          </a:p>
        </p:txBody>
      </p:sp>
      <p:sp>
        <p:nvSpPr>
          <p:cNvPr id="3" name="Slide Number Placeholder 2"/>
          <p:cNvSpPr>
            <a:spLocks noGrp="1"/>
          </p:cNvSpPr>
          <p:nvPr>
            <p:ph type="sldNum" sz="quarter" idx="12"/>
          </p:nvPr>
        </p:nvSpPr>
        <p:spPr/>
        <p:txBody>
          <a:bodyPr/>
          <a:lstStyle/>
          <a:p>
            <a:fld id="{4C242A18-EC12-4F37-9DE3-9352234277DF}" type="slidenum">
              <a:rPr lang="en-US" smtClean="0"/>
              <a:t>53</a:t>
            </a:fld>
            <a:endParaRPr lang="en-US"/>
          </a:p>
        </p:txBody>
      </p:sp>
    </p:spTree>
    <p:extLst>
      <p:ext uri="{BB962C8B-B14F-4D97-AF65-F5344CB8AC3E}">
        <p14:creationId xmlns:p14="http://schemas.microsoft.com/office/powerpoint/2010/main" val="312934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lstStyle/>
          <a:p>
            <a:r>
              <a:rPr lang="en-GB" altLang="en-US"/>
              <a:t>Critical success factors</a:t>
            </a:r>
          </a:p>
        </p:txBody>
      </p:sp>
      <p:sp>
        <p:nvSpPr>
          <p:cNvPr id="102405" name="Rectangle 5"/>
          <p:cNvSpPr>
            <a:spLocks noGrp="1" noChangeArrowheads="1"/>
          </p:cNvSpPr>
          <p:nvPr>
            <p:ph type="body" idx="1"/>
          </p:nvPr>
        </p:nvSpPr>
        <p:spPr/>
        <p:txBody>
          <a:bodyPr/>
          <a:lstStyle/>
          <a:p>
            <a:r>
              <a:rPr lang="en-GB" altLang="en-US" dirty="0" smtClean="0"/>
              <a:t>challenge:</a:t>
            </a:r>
          </a:p>
          <a:p>
            <a:pPr lvl="1"/>
            <a:r>
              <a:rPr lang="en-GB" altLang="en-US" dirty="0"/>
              <a:t>m</a:t>
            </a:r>
            <a:r>
              <a:rPr lang="en-GB" altLang="en-US" dirty="0" smtClean="0"/>
              <a:t>obile devices increasing</a:t>
            </a:r>
          </a:p>
          <a:p>
            <a:pPr lvl="1"/>
            <a:r>
              <a:rPr lang="en-GB" altLang="en-US" dirty="0" smtClean="0"/>
              <a:t>multidisciplinary medical practices increasing</a:t>
            </a:r>
          </a:p>
          <a:p>
            <a:pPr lvl="1">
              <a:buFont typeface="Wingdings" panose="05000000000000000000" pitchFamily="2" charset="2"/>
              <a:buChar char="Ø"/>
            </a:pPr>
            <a:r>
              <a:rPr lang="en-GB" altLang="en-US" dirty="0"/>
              <a:t>f</a:t>
            </a:r>
            <a:r>
              <a:rPr lang="en-GB" altLang="en-US" dirty="0" smtClean="0"/>
              <a:t>ind a trusted way to consult data, anytime, anywhere, with any device</a:t>
            </a:r>
            <a:endParaRPr lang="en-GB"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501008"/>
            <a:ext cx="3600400" cy="260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25/11/2014</a:t>
            </a:r>
            <a:endParaRPr lang="en-US"/>
          </a:p>
        </p:txBody>
      </p:sp>
      <p:sp>
        <p:nvSpPr>
          <p:cNvPr id="3" name="Slide Number Placeholder 2"/>
          <p:cNvSpPr>
            <a:spLocks noGrp="1"/>
          </p:cNvSpPr>
          <p:nvPr>
            <p:ph type="sldNum" sz="quarter" idx="12"/>
          </p:nvPr>
        </p:nvSpPr>
        <p:spPr/>
        <p:txBody>
          <a:bodyPr/>
          <a:lstStyle/>
          <a:p>
            <a:fld id="{4C242A18-EC12-4F37-9DE3-9352234277DF}" type="slidenum">
              <a:rPr lang="en-US" smtClean="0"/>
              <a:t>54</a:t>
            </a:fld>
            <a:endParaRPr lang="en-US"/>
          </a:p>
        </p:txBody>
      </p:sp>
    </p:spTree>
    <p:extLst>
      <p:ext uri="{BB962C8B-B14F-4D97-AF65-F5344CB8AC3E}">
        <p14:creationId xmlns:p14="http://schemas.microsoft.com/office/powerpoint/2010/main" val="469887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dirty="0" smtClean="0"/>
              <a:t>Thank you! </a:t>
            </a:r>
            <a:r>
              <a:t/>
            </a:r>
            <a:br/>
            <a:r>
              <a:rPr dirty="0" smtClean="0"/>
              <a:t>Questions?</a:t>
            </a:r>
            <a:endParaRPr lang="en-GB" dirty="0"/>
          </a:p>
        </p:txBody>
      </p:sp>
      <p:sp>
        <p:nvSpPr>
          <p:cNvPr id="12" name="Subtitle 11"/>
          <p:cNvSpPr>
            <a:spLocks noGrp="1"/>
          </p:cNvSpPr>
          <p:nvPr>
            <p:ph type="subTitle" idx="1"/>
          </p:nvPr>
        </p:nvSpPr>
        <p:spPr/>
        <p:txBody>
          <a:bodyPr/>
          <a:lstStyle/>
          <a:p>
            <a:endParaRPr lang="en-US"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en-US" sz="1600" dirty="0"/>
                <a:t>frank.robben@ehealth.fgov.be </a:t>
              </a:r>
            </a:p>
            <a:p>
              <a:endParaRPr lang="en-GB" sz="1600" dirty="0" smtClean="0">
                <a:sym typeface="Arial" pitchFamily="34" charset="0"/>
              </a:endParaRPr>
            </a:p>
            <a:p>
              <a:r>
                <a:rPr lang="fr-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en-US" sz="1600" dirty="0">
                  <a:sym typeface="Arial" pitchFamily="34" charset="0"/>
                </a:rPr>
                <a:t>https://www.ehealth.fgov.be</a:t>
              </a:r>
              <a:endParaRPr lang="en-GB" sz="1600" dirty="0">
                <a:sym typeface="Arial" pitchFamily="34" charset="0"/>
              </a:endParaRPr>
            </a:p>
            <a:p>
              <a:r>
                <a:rPr lang="en-US" sz="1600" dirty="0">
                  <a:sym typeface="Arial" pitchFamily="34" charset="0"/>
                </a:rPr>
                <a:t>http://www.ksz.fgov.be</a:t>
              </a:r>
            </a:p>
            <a:p>
              <a:r>
                <a:rPr lang="en-US" sz="1600" dirty="0">
                  <a:sym typeface="Arial" pitchFamily="34" charset="0"/>
                </a:rPr>
                <a:t>http://www.frankrobben.be</a:t>
              </a:r>
              <a:endParaRPr lang="en-GB" sz="1600" dirty="0"/>
            </a:p>
          </p:txBody>
        </p:sp>
      </p:grpSp>
      <p:sp>
        <p:nvSpPr>
          <p:cNvPr id="2" name="Date Placeholder 1"/>
          <p:cNvSpPr>
            <a:spLocks noGrp="1"/>
          </p:cNvSpPr>
          <p:nvPr>
            <p:ph type="dt" sz="half" idx="10"/>
          </p:nvPr>
        </p:nvSpPr>
        <p:spPr/>
        <p:txBody>
          <a:bodyPr/>
          <a:lstStyle/>
          <a:p>
            <a:r>
              <a:rPr lang="en-US" smtClean="0"/>
              <a:t>25/11/2014</a:t>
            </a:r>
            <a:endParaRPr lang="en-US"/>
          </a:p>
        </p:txBody>
      </p:sp>
      <p:sp>
        <p:nvSpPr>
          <p:cNvPr id="3" name="Slide Number Placeholder 2"/>
          <p:cNvSpPr>
            <a:spLocks noGrp="1"/>
          </p:cNvSpPr>
          <p:nvPr>
            <p:ph type="sldNum" sz="quarter" idx="12"/>
          </p:nvPr>
        </p:nvSpPr>
        <p:spPr/>
        <p:txBody>
          <a:bodyPr/>
          <a:lstStyle/>
          <a:p>
            <a:fld id="{4C242A18-EC12-4F37-9DE3-9352234277DF}" type="slidenum">
              <a:rPr lang="en-US" smtClean="0"/>
              <a:t>55</a:t>
            </a:fld>
            <a:endParaRPr lang="en-US"/>
          </a:p>
        </p:txBody>
      </p:sp>
    </p:spTree>
    <p:extLst>
      <p:ext uri="{BB962C8B-B14F-4D97-AF65-F5344CB8AC3E}">
        <p14:creationId xmlns:p14="http://schemas.microsoft.com/office/powerpoint/2010/main" val="393869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extLst/>
        </p:spPr>
        <p:txBody>
          <a:bodyPr vert="horz" wrap="square" lIns="91440" tIns="45720" rIns="91440" bIns="45720" numCol="1" anchor="t" anchorCtr="0" compatLnSpc="1">
            <a:prstTxWarp prst="textNoShape">
              <a:avLst/>
            </a:prstTxWarp>
            <a:normAutofit fontScale="92500" lnSpcReduction="10000"/>
          </a:bodyPr>
          <a:lstStyle/>
          <a:p>
            <a:pPr marL="0" indent="0">
              <a:lnSpc>
                <a:spcPct val="80000"/>
              </a:lnSpc>
              <a:buFont typeface="Arial" charset="0"/>
              <a:buNone/>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creation, development and management of a </a:t>
            </a:r>
            <a:r>
              <a:rPr lang="en-US" sz="2000" b="1" dirty="0" smtClean="0">
                <a:solidFill>
                  <a:srgbClr val="000000"/>
                </a:solidFill>
                <a:sym typeface="Arial" charset="0"/>
              </a:rPr>
              <a:t>cooperative platform</a:t>
            </a:r>
            <a:r>
              <a:rPr lang="en-US" sz="2000" dirty="0" smtClean="0">
                <a:solidFill>
                  <a:srgbClr val="000000"/>
                </a:solidFill>
                <a:sym typeface="Arial" charset="0"/>
              </a:rPr>
              <a:t> for safe electronic data exchange with the corresponding basic services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to agree </a:t>
            </a:r>
            <a:r>
              <a:rPr lang="en-GB" sz="2000" dirty="0">
                <a:solidFill>
                  <a:srgbClr val="000000"/>
                </a:solidFill>
                <a:sym typeface="Arial" charset="0"/>
              </a:rPr>
              <a:t>on </a:t>
            </a:r>
            <a:r>
              <a:rPr lang="en-GB" sz="2000" b="1" dirty="0">
                <a:solidFill>
                  <a:srgbClr val="000000"/>
                </a:solidFill>
                <a:sym typeface="Arial" charset="0"/>
              </a:rPr>
              <a:t>task division</a:t>
            </a:r>
            <a:r>
              <a:rPr lang="en-GB" sz="2000" dirty="0">
                <a:solidFill>
                  <a:srgbClr val="000000"/>
                </a:solidFill>
                <a:sym typeface="Arial" charset="0"/>
              </a:rPr>
              <a:t> and </a:t>
            </a:r>
            <a:r>
              <a:rPr lang="en-GB" sz="2000" b="1" dirty="0">
                <a:solidFill>
                  <a:srgbClr val="000000"/>
                </a:solidFill>
                <a:sym typeface="Arial" charset="0"/>
              </a:rPr>
              <a:t>quality </a:t>
            </a:r>
            <a:r>
              <a:rPr lang="en-GB" sz="2000" b="1" dirty="0" smtClean="0">
                <a:solidFill>
                  <a:srgbClr val="000000"/>
                </a:solidFill>
                <a:sym typeface="Arial" charset="0"/>
              </a:rPr>
              <a:t>standards</a:t>
            </a:r>
            <a:r>
              <a:rPr lang="en-GB" sz="2000" dirty="0" smtClean="0">
                <a:solidFill>
                  <a:srgbClr val="000000"/>
                </a:solidFill>
                <a:sym typeface="Arial" charset="0"/>
              </a:rPr>
              <a:t> with regard to information storage, </a:t>
            </a:r>
            <a:r>
              <a:rPr lang="en-US" sz="2000" dirty="0" smtClean="0">
                <a:solidFill>
                  <a:srgbClr val="000000"/>
                </a:solidFill>
                <a:sym typeface="Arial" charset="0"/>
              </a:rPr>
              <a:t>and to verify whether these standards are complied with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as an </a:t>
            </a:r>
            <a:r>
              <a:rPr lang="en-US" sz="2000" b="1" dirty="0" smtClean="0">
                <a:solidFill>
                  <a:srgbClr val="000000"/>
                </a:solidFill>
                <a:sym typeface="Arial" charset="0"/>
              </a:rPr>
              <a:t>independent trusted third party (TTP)</a:t>
            </a:r>
            <a:r>
              <a:rPr lang="en-US" sz="2000" dirty="0" smtClean="0">
                <a:solidFill>
                  <a:srgbClr val="000000"/>
                </a:solidFill>
                <a:sym typeface="Arial" charset="0"/>
              </a:rPr>
              <a:t>, being in charge of the</a:t>
            </a:r>
            <a:r>
              <a:rPr lang="en-US" sz="2000" b="1" dirty="0" smtClean="0">
                <a:solidFill>
                  <a:srgbClr val="000000"/>
                </a:solidFill>
                <a:sym typeface="Arial" charset="0"/>
              </a:rPr>
              <a:t> coding</a:t>
            </a:r>
            <a:r>
              <a:rPr lang="en-US" sz="2000" dirty="0" smtClean="0">
                <a:solidFill>
                  <a:srgbClr val="000000"/>
                </a:solidFill>
                <a:sym typeface="Arial" charset="0"/>
              </a:rPr>
              <a:t> and </a:t>
            </a:r>
            <a:r>
              <a:rPr lang="en-US" sz="2000" b="1" dirty="0" err="1" smtClean="0">
                <a:solidFill>
                  <a:srgbClr val="000000"/>
                </a:solidFill>
                <a:sym typeface="Arial" charset="0"/>
              </a:rPr>
              <a:t>anonymisation</a:t>
            </a:r>
            <a:r>
              <a:rPr lang="en-US" sz="2000" dirty="0" smtClean="0">
                <a:solidFill>
                  <a:srgbClr val="000000"/>
                </a:solidFill>
                <a:sym typeface="Arial" charset="0"/>
              </a:rPr>
              <a:t> of personal health data for the benefit of specific agencies, </a:t>
            </a:r>
            <a:r>
              <a:rPr lang="en-US" sz="2000" dirty="0">
                <a:solidFill>
                  <a:srgbClr val="000000"/>
                </a:solidFill>
                <a:sym typeface="Arial" charset="0"/>
              </a:rPr>
              <a:t>as established by law</a:t>
            </a:r>
            <a:r>
              <a:rPr lang="en-US" sz="2000" dirty="0" smtClean="0">
                <a:solidFill>
                  <a:srgbClr val="000000"/>
                </a:solidFill>
                <a:sym typeface="Arial" charset="0"/>
              </a:rPr>
              <a:t>, in order to support scientific research and policy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promoting and coordinating the </a:t>
            </a:r>
            <a:r>
              <a:rPr lang="en-US" sz="2000" b="1" dirty="0" smtClean="0">
                <a:solidFill>
                  <a:srgbClr val="000000"/>
                </a:solidFill>
                <a:sym typeface="Arial" charset="0"/>
              </a:rPr>
              <a:t>development of</a:t>
            </a:r>
            <a:r>
              <a:rPr lang="en-US" sz="2000" dirty="0" smtClean="0">
                <a:solidFill>
                  <a:srgbClr val="000000"/>
                </a:solidFill>
                <a:sym typeface="Arial" charset="0"/>
              </a:rPr>
              <a:t> </a:t>
            </a:r>
            <a:r>
              <a:rPr lang="en-US" sz="2000" b="1" dirty="0" smtClean="0">
                <a:solidFill>
                  <a:srgbClr val="000000"/>
                </a:solidFill>
                <a:sym typeface="Arial" charset="0"/>
              </a:rPr>
              <a:t>programs</a:t>
            </a:r>
            <a:r>
              <a:rPr lang="en-US" sz="2000" dirty="0" smtClean="0">
                <a:solidFill>
                  <a:srgbClr val="000000"/>
                </a:solidFill>
                <a:sym typeface="Arial" charset="0"/>
              </a:rPr>
              <a:t> </a:t>
            </a:r>
            <a:r>
              <a:rPr lang="en-US" sz="2000" b="1" dirty="0" smtClean="0">
                <a:solidFill>
                  <a:srgbClr val="000000"/>
                </a:solidFill>
                <a:sym typeface="Arial" charset="0"/>
              </a:rPr>
              <a:t>and</a:t>
            </a:r>
            <a:r>
              <a:rPr lang="en-US" sz="2000" dirty="0" smtClean="0">
                <a:solidFill>
                  <a:srgbClr val="000000"/>
                </a:solidFill>
                <a:sym typeface="Arial" charset="0"/>
              </a:rPr>
              <a:t> </a:t>
            </a:r>
            <a:r>
              <a:rPr lang="en-US" sz="2000" b="1" dirty="0" smtClean="0">
                <a:solidFill>
                  <a:srgbClr val="000000"/>
                </a:solidFill>
                <a:sym typeface="Arial" charset="0"/>
              </a:rPr>
              <a:t>projects</a:t>
            </a:r>
            <a:r>
              <a:rPr lang="en-US" sz="2000" dirty="0" smtClean="0">
                <a:solidFill>
                  <a:srgbClr val="000000"/>
                </a:solidFill>
                <a:sym typeface="Arial" charset="0"/>
              </a:rPr>
              <a:t>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a:solidFill>
                  <a:srgbClr val="000000"/>
                </a:solidFill>
                <a:sym typeface="Arial" charset="0"/>
              </a:rPr>
              <a:t>m</a:t>
            </a:r>
            <a:r>
              <a:rPr lang="en-US" sz="2000" dirty="0" smtClean="0">
                <a:solidFill>
                  <a:srgbClr val="000000"/>
                </a:solidFill>
                <a:sym typeface="Arial" charset="0"/>
              </a:rPr>
              <a:t>anaging and coordinating the ICT aspects of data exchange within the framework of </a:t>
            </a:r>
            <a:r>
              <a:rPr lang="en-US" sz="2000" b="1" dirty="0" smtClean="0">
                <a:solidFill>
                  <a:srgbClr val="000000"/>
                </a:solidFill>
                <a:sym typeface="Arial" charset="0"/>
              </a:rPr>
              <a:t>electronic patient files</a:t>
            </a:r>
            <a:r>
              <a:rPr lang="en-US" sz="2000" dirty="0" smtClean="0">
                <a:solidFill>
                  <a:srgbClr val="000000"/>
                </a:solidFill>
                <a:sym typeface="Arial" charset="0"/>
              </a:rPr>
              <a:t> and</a:t>
            </a:r>
            <a:r>
              <a:rPr lang="en-US" sz="2000" b="1" dirty="0" smtClean="0">
                <a:solidFill>
                  <a:srgbClr val="000000"/>
                </a:solidFill>
                <a:sym typeface="Arial" charset="0"/>
              </a:rPr>
              <a:t> electronic medical prescriptions</a:t>
            </a:r>
          </a:p>
        </p:txBody>
      </p:sp>
      <p:sp>
        <p:nvSpPr>
          <p:cNvPr id="17412"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1741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fld id="{E26DAEA9-82B2-4EAF-A617-F9002D55C152}" type="slidenum">
              <a:rPr lang="en-US" altLang="en-US" smtClean="0">
                <a:solidFill>
                  <a:schemeClr val="bg1"/>
                </a:solidFill>
                <a:latin typeface="Arial" charset="0"/>
              </a:rPr>
              <a:pPr fontAlgn="base">
                <a:spcBef>
                  <a:spcPct val="0"/>
                </a:spcBef>
                <a:spcAft>
                  <a:spcPct val="0"/>
                </a:spcAft>
                <a:buSzPct val="100000"/>
              </a:pPr>
              <a:t>6</a:t>
            </a:fld>
            <a:endParaRPr lang="en-US" altLang="en-US" dirty="0" smtClean="0">
              <a:solidFill>
                <a:schemeClr val="bg1"/>
              </a:solidFill>
              <a:latin typeface="Arial" charset="0"/>
            </a:endParaRPr>
          </a:p>
        </p:txBody>
      </p:sp>
      <p:sp>
        <p:nvSpPr>
          <p:cNvPr id="2" name="Title 1"/>
          <p:cNvSpPr>
            <a:spLocks noGrp="1"/>
          </p:cNvSpPr>
          <p:nvPr>
            <p:ph type="title"/>
          </p:nvPr>
        </p:nvSpPr>
        <p:spPr/>
        <p:txBody>
          <a:bodyPr/>
          <a:lstStyle/>
          <a:p>
            <a:r>
              <a:rPr lang="en-US" altLang="en-US" dirty="0">
                <a:sym typeface="Arial" charset="0"/>
              </a:rPr>
              <a:t>10 missions</a:t>
            </a:r>
            <a:endParaRPr lang="en-US" dirty="0"/>
          </a:p>
        </p:txBody>
      </p:sp>
    </p:spTree>
    <p:extLst>
      <p:ext uri="{BB962C8B-B14F-4D97-AF65-F5344CB8AC3E}">
        <p14:creationId xmlns:p14="http://schemas.microsoft.com/office/powerpoint/2010/main" val="4025044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1711325" y="3513138"/>
            <a:ext cx="4414838" cy="1822450"/>
            <a:chOff x="827584" y="4305393"/>
            <a:chExt cx="4415381" cy="1822976"/>
          </a:xfrm>
        </p:grpSpPr>
        <p:pic>
          <p:nvPicPr>
            <p:cNvPr id="12312"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txBox="1">
            <a:spLocks noChangeArrowheads="1"/>
          </p:cNvSpPr>
          <p:nvPr/>
        </p:nvSpPr>
        <p:spPr bwMode="auto">
          <a:xfrm>
            <a:off x="0" y="188913"/>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endParaRPr lang="en-US" altLang="en-US" sz="2400" b="1" dirty="0">
              <a:solidFill>
                <a:srgbClr val="000000"/>
              </a:solidFill>
            </a:endParaRPr>
          </a:p>
        </p:txBody>
      </p:sp>
      <p:sp>
        <p:nvSpPr>
          <p:cNvPr id="8" name="Oval 7"/>
          <p:cNvSpPr/>
          <p:nvPr/>
        </p:nvSpPr>
        <p:spPr>
          <a:xfrm>
            <a:off x="1525588" y="1411288"/>
            <a:ext cx="1952625" cy="1952625"/>
          </a:xfrm>
          <a:prstGeom prst="ellipse">
            <a:avLst/>
          </a:prstGeom>
          <a:blipFill>
            <a:blip r:embed="rId9" cstate="prin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4" name="Group 20"/>
          <p:cNvGrpSpPr>
            <a:grpSpLocks/>
          </p:cNvGrpSpPr>
          <p:nvPr/>
        </p:nvGrpSpPr>
        <p:grpSpPr bwMode="auto">
          <a:xfrm>
            <a:off x="3641725" y="1703388"/>
            <a:ext cx="2016125" cy="752475"/>
            <a:chOff x="2528844" y="2139533"/>
            <a:chExt cx="2016224" cy="752011"/>
          </a:xfrm>
        </p:grpSpPr>
        <p:sp>
          <p:nvSpPr>
            <p:cNvPr id="12310" name="TextBox 3"/>
            <p:cNvSpPr txBox="1">
              <a:spLocks noChangeArrowheads="1"/>
            </p:cNvSpPr>
            <p:nvPr/>
          </p:nvSpPr>
          <p:spPr bwMode="auto">
            <a:xfrm>
              <a:off x="2528844" y="2139533"/>
              <a:ext cx="2016224" cy="51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1600" dirty="0">
                  <a:solidFill>
                    <a:srgbClr val="0D0D0D"/>
                  </a:solidFill>
                </a:rPr>
                <a:t>The patient consults </a:t>
              </a:r>
              <a:r>
                <a:rPr lang="en-US" altLang="en-US" sz="1600" dirty="0" smtClean="0">
                  <a:solidFill>
                    <a:srgbClr val="0D0D0D"/>
                  </a:solidFill>
                </a:rPr>
                <a:t>health care provider</a:t>
              </a:r>
              <a:endParaRPr lang="en-US" altLang="en-US" sz="1600" dirty="0">
                <a:solidFill>
                  <a:srgbClr val="0D0D0D"/>
                </a:solidFill>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5824538" y="1477963"/>
            <a:ext cx="1857375" cy="1865312"/>
          </a:xfrm>
          <a:prstGeom prst="rect">
            <a:avLst/>
          </a:prstGeom>
          <a:blipFill>
            <a:blip r:embed="rId10" cstate="prin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a:spLocks noChangeArrowheads="1"/>
          </p:cNvSpPr>
          <p:nvPr/>
        </p:nvSpPr>
        <p:spPr bwMode="auto">
          <a:xfrm rot="-5400000">
            <a:off x="4412456" y="1832770"/>
            <a:ext cx="390525"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b="1">
                <a:solidFill>
                  <a:srgbClr val="C00000"/>
                </a:solidFill>
              </a:rPr>
              <a:t>Administrative advantages</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7"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7" name="TextBox 29"/>
            <p:cNvSpPr txBox="1">
              <a:spLocks noChangeArrowheads="1"/>
            </p:cNvSpPr>
            <p:nvPr/>
          </p:nvSpPr>
          <p:spPr bwMode="auto">
            <a:xfrm>
              <a:off x="1380654" y="5540903"/>
              <a:ext cx="4595915" cy="59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1400">
                  <a:solidFill>
                    <a:srgbClr val="0D0D0D"/>
                  </a:solidFill>
                </a:rPr>
                <a:t>Possibility to register therapeutic relationships and informed consent</a:t>
              </a:r>
            </a:p>
          </p:txBody>
        </p:sp>
        <p:pic>
          <p:nvPicPr>
            <p:cNvPr id="12308"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normAutofit fontScale="90000"/>
          </a:bodyPr>
          <a:lstStyle/>
          <a:p>
            <a:pPr algn="ctr"/>
            <a:r>
              <a:rPr lang="en-US" altLang="en-US" sz="3200" b="1" dirty="0" smtClean="0">
                <a:solidFill>
                  <a:srgbClr val="3E6E5A"/>
                </a:solidFill>
              </a:rPr>
              <a:t/>
            </a:r>
            <a:br>
              <a:rPr lang="en-US" altLang="en-US" sz="3200" b="1" dirty="0" smtClean="0">
                <a:solidFill>
                  <a:srgbClr val="3E6E5A"/>
                </a:solidFill>
              </a:rPr>
            </a:br>
            <a:r>
              <a:rPr lang="en-US" altLang="en-US" sz="3100" b="1" dirty="0" err="1" smtClean="0">
                <a:solidFill>
                  <a:srgbClr val="3E6E5A"/>
                </a:solidFill>
              </a:rPr>
              <a:t>eHealth</a:t>
            </a:r>
            <a:r>
              <a:rPr lang="en-US" altLang="en-US" sz="3100" b="1" dirty="0" smtClean="0"/>
              <a:t> </a:t>
            </a:r>
            <a:r>
              <a:rPr lang="en-US" altLang="en-US" sz="3100" b="1" dirty="0"/>
              <a:t>platform </a:t>
            </a:r>
            <a:br>
              <a:rPr lang="en-US" altLang="en-US" sz="3100" b="1" dirty="0"/>
            </a:br>
            <a:r>
              <a:rPr lang="en-US" altLang="en-US" sz="3100" b="1" dirty="0"/>
              <a:t>In practice</a:t>
            </a:r>
            <a:r>
              <a:rPr lang="en-US" altLang="en-US" sz="3200" b="1" dirty="0">
                <a:solidFill>
                  <a:srgbClr val="000000"/>
                </a:solidFill>
              </a:rPr>
              <a:t/>
            </a:r>
            <a:br>
              <a:rPr lang="en-US" altLang="en-US" sz="3200" b="1" dirty="0">
                <a:solidFill>
                  <a:srgbClr val="000000"/>
                </a:solidFill>
              </a:rPr>
            </a:br>
            <a:endParaRPr lang="en-US" dirty="0"/>
          </a:p>
        </p:txBody>
      </p:sp>
      <p:sp>
        <p:nvSpPr>
          <p:cNvPr id="12305"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123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DD01779-8A79-4E80-BA83-4EC6600FA5E0}" type="slidenum">
              <a:rPr lang="en-GB" altLang="en-US" smtClean="0">
                <a:solidFill>
                  <a:schemeClr val="bg1"/>
                </a:solidFill>
                <a:latin typeface="Arial" charset="0"/>
              </a:rPr>
              <a:pPr eaLnBrk="1" fontAlgn="base" hangingPunct="1">
                <a:spcBef>
                  <a:spcPct val="0"/>
                </a:spcBef>
                <a:spcAft>
                  <a:spcPct val="0"/>
                </a:spcAft>
              </a:pPr>
              <a:t>7</a:t>
            </a:fld>
            <a:endParaRPr lang="en-GB" altLang="en-US" dirty="0" smtClean="0">
              <a:solidFill>
                <a:schemeClr val="bg1"/>
              </a:solidFill>
              <a:latin typeface="Arial" charset="0"/>
            </a:endParaRPr>
          </a:p>
        </p:txBody>
      </p:sp>
    </p:spTree>
    <p:extLst>
      <p:ext uri="{BB962C8B-B14F-4D97-AF65-F5344CB8AC3E}">
        <p14:creationId xmlns:p14="http://schemas.microsoft.com/office/powerpoint/2010/main" val="157197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47923" y="3178480"/>
              <a:ext cx="1444852"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sz="1200" b="1" dirty="0">
                  <a:solidFill>
                    <a:srgbClr val="FFFFFF"/>
                  </a:solidFill>
                  <a:cs typeface="Arial" charset="0"/>
                </a:rPr>
                <a:t>Medical advantages</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92315"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367"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8"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9"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1"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2"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133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577F1BD-D823-453F-8E9E-AF8FFEB45423}" type="slidenum">
              <a:rPr lang="en-GB" altLang="en-US" smtClean="0">
                <a:solidFill>
                  <a:schemeClr val="bg1"/>
                </a:solidFill>
                <a:latin typeface="Arial" charset="0"/>
              </a:rPr>
              <a:pPr eaLnBrk="1" fontAlgn="base" hangingPunct="1">
                <a:spcBef>
                  <a:spcPct val="0"/>
                </a:spcBef>
                <a:spcAft>
                  <a:spcPct val="0"/>
                </a:spcAft>
              </a:pPr>
              <a:t>8</a:t>
            </a:fld>
            <a:endParaRPr lang="en-GB" altLang="en-US" dirty="0" smtClean="0">
              <a:solidFill>
                <a:schemeClr val="bg1"/>
              </a:solidFill>
              <a:latin typeface="Arial" charset="0"/>
            </a:endParaRPr>
          </a:p>
        </p:txBody>
      </p:sp>
      <p:grpSp>
        <p:nvGrpSpPr>
          <p:cNvPr id="3" name="Group 107"/>
          <p:cNvGrpSpPr>
            <a:grpSpLocks/>
          </p:cNvGrpSpPr>
          <p:nvPr/>
        </p:nvGrpSpPr>
        <p:grpSpPr bwMode="auto">
          <a:xfrm>
            <a:off x="482600" y="5135563"/>
            <a:ext cx="3240088" cy="1089025"/>
            <a:chOff x="483110" y="5136172"/>
            <a:chExt cx="3240360" cy="1088504"/>
          </a:xfrm>
        </p:grpSpPr>
        <p:grpSp>
          <p:nvGrpSpPr>
            <p:cNvPr id="13354"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58" name="TextBox 48"/>
              <p:cNvSpPr txBox="1">
                <a:spLocks noChangeArrowheads="1"/>
              </p:cNvSpPr>
              <p:nvPr/>
            </p:nvSpPr>
            <p:spPr bwMode="auto">
              <a:xfrm>
                <a:off x="1521069" y="5137894"/>
                <a:ext cx="2024232" cy="105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dirty="0">
                    <a:solidFill>
                      <a:srgbClr val="FFFFFF"/>
                    </a:solidFill>
                  </a:rPr>
                  <a:t>Laboratory </a:t>
                </a:r>
                <a:r>
                  <a:rPr lang="en-US" altLang="en-US" dirty="0" smtClean="0">
                    <a:solidFill>
                      <a:srgbClr val="FFFFFF"/>
                    </a:solidFill>
                  </a:rPr>
                  <a:t>&amp; medical imaging results  </a:t>
                </a:r>
                <a:endParaRPr lang="en-US" altLang="en-US" dirty="0">
                  <a:solidFill>
                    <a:srgbClr val="FFFFFF"/>
                  </a:solidFill>
                </a:endParaRPr>
              </a:p>
            </p:txBody>
          </p:sp>
        </p:grpSp>
        <p:pic>
          <p:nvPicPr>
            <p:cNvPr id="13355"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05"/>
          <p:cNvGrpSpPr>
            <a:grpSpLocks/>
          </p:cNvGrpSpPr>
          <p:nvPr/>
        </p:nvGrpSpPr>
        <p:grpSpPr bwMode="auto">
          <a:xfrm>
            <a:off x="519113" y="1382713"/>
            <a:ext cx="3260725" cy="1158875"/>
            <a:chOff x="518456" y="1382445"/>
            <a:chExt cx="3261456" cy="1158760"/>
          </a:xfrm>
        </p:grpSpPr>
        <p:grpSp>
          <p:nvGrpSpPr>
            <p:cNvPr id="13348" name="Group 93"/>
            <p:cNvGrpSpPr>
              <a:grpSpLocks/>
            </p:cNvGrpSpPr>
            <p:nvPr/>
          </p:nvGrpSpPr>
          <p:grpSpPr bwMode="auto">
            <a:xfrm>
              <a:off x="546770" y="1394932"/>
              <a:ext cx="3233142" cy="1146273"/>
              <a:chOff x="546770" y="1424385"/>
              <a:chExt cx="3233142" cy="1146273"/>
            </a:xfrm>
          </p:grpSpPr>
          <p:grpSp>
            <p:nvGrpSpPr>
              <p:cNvPr id="13350"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351" name="TextBox 37"/>
              <p:cNvSpPr txBox="1">
                <a:spLocks noChangeArrowheads="1"/>
              </p:cNvSpPr>
              <p:nvPr/>
            </p:nvSpPr>
            <p:spPr bwMode="auto">
              <a:xfrm>
                <a:off x="1691881" y="1508726"/>
                <a:ext cx="2088031" cy="106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FFFFFF"/>
                    </a:solidFill>
                  </a:rPr>
                  <a:t>Look up medical history through the SumEHR</a:t>
                </a:r>
              </a:p>
            </p:txBody>
          </p:sp>
        </p:grpSp>
        <p:pic>
          <p:nvPicPr>
            <p:cNvPr id="13349"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06"/>
          <p:cNvGrpSpPr>
            <a:grpSpLocks/>
          </p:cNvGrpSpPr>
          <p:nvPr/>
        </p:nvGrpSpPr>
        <p:grpSpPr bwMode="auto">
          <a:xfrm>
            <a:off x="495300" y="3290888"/>
            <a:ext cx="2460625" cy="1204912"/>
            <a:chOff x="495636" y="3290765"/>
            <a:chExt cx="2459972" cy="1205400"/>
          </a:xfrm>
        </p:grpSpPr>
        <p:grpSp>
          <p:nvGrpSpPr>
            <p:cNvPr id="13343"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47"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FFFFFF"/>
                    </a:solidFill>
                  </a:rPr>
                  <a:t>Medication schedule</a:t>
                </a:r>
              </a:p>
            </p:txBody>
          </p:sp>
        </p:grpSp>
        <p:pic>
          <p:nvPicPr>
            <p:cNvPr id="13344"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0"/>
          <p:cNvGrpSpPr>
            <a:grpSpLocks/>
          </p:cNvGrpSpPr>
          <p:nvPr/>
        </p:nvGrpSpPr>
        <p:grpSpPr bwMode="auto">
          <a:xfrm>
            <a:off x="5402263" y="1443038"/>
            <a:ext cx="3257550" cy="1079500"/>
            <a:chOff x="5403035" y="1443044"/>
            <a:chExt cx="3255987" cy="1080120"/>
          </a:xfrm>
        </p:grpSpPr>
        <p:grpSp>
          <p:nvGrpSpPr>
            <p:cNvPr id="13338"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42" name="TextBox 52"/>
              <p:cNvSpPr txBox="1">
                <a:spLocks noChangeArrowheads="1"/>
              </p:cNvSpPr>
              <p:nvPr/>
            </p:nvSpPr>
            <p:spPr bwMode="auto">
              <a:xfrm>
                <a:off x="6595224" y="1345242"/>
                <a:ext cx="2086561" cy="103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FFFFFF"/>
                    </a:solidFill>
                  </a:rPr>
                  <a:t>Online advice and guidelines</a:t>
                </a:r>
              </a:p>
            </p:txBody>
          </p:sp>
        </p:grpSp>
        <p:pic>
          <p:nvPicPr>
            <p:cNvPr id="13339"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08"/>
          <p:cNvGrpSpPr>
            <a:grpSpLocks/>
          </p:cNvGrpSpPr>
          <p:nvPr/>
        </p:nvGrpSpPr>
        <p:grpSpPr bwMode="auto">
          <a:xfrm>
            <a:off x="5389563" y="5106988"/>
            <a:ext cx="3270250" cy="1185862"/>
            <a:chOff x="5389884" y="5107746"/>
            <a:chExt cx="3269138" cy="1184852"/>
          </a:xfrm>
        </p:grpSpPr>
        <p:grpSp>
          <p:nvGrpSpPr>
            <p:cNvPr id="13331"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7" name="TextBox 60"/>
              <p:cNvSpPr txBox="1">
                <a:spLocks noChangeArrowheads="1"/>
              </p:cNvSpPr>
              <p:nvPr/>
            </p:nvSpPr>
            <p:spPr bwMode="auto">
              <a:xfrm>
                <a:off x="6677309" y="5146979"/>
                <a:ext cx="2086853" cy="105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FFFFFF"/>
                    </a:solidFill>
                  </a:rPr>
                  <a:t>Electronic medical referral form</a:t>
                </a:r>
              </a:p>
            </p:txBody>
          </p:sp>
        </p:grpSp>
        <p:grpSp>
          <p:nvGrpSpPr>
            <p:cNvPr id="13332" name="Group 101"/>
            <p:cNvGrpSpPr>
              <a:grpSpLocks/>
            </p:cNvGrpSpPr>
            <p:nvPr/>
          </p:nvGrpSpPr>
          <p:grpSpPr bwMode="auto">
            <a:xfrm>
              <a:off x="5389884" y="5107746"/>
              <a:ext cx="1186811" cy="1184852"/>
              <a:chOff x="5389884" y="5104775"/>
              <a:chExt cx="1241108" cy="1241108"/>
            </a:xfrm>
          </p:grpSpPr>
          <p:pic>
            <p:nvPicPr>
              <p:cNvPr id="13333"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 name="Group 109"/>
          <p:cNvGrpSpPr>
            <a:grpSpLocks/>
          </p:cNvGrpSpPr>
          <p:nvPr/>
        </p:nvGrpSpPr>
        <p:grpSpPr bwMode="auto">
          <a:xfrm>
            <a:off x="6010275" y="3294063"/>
            <a:ext cx="2649538" cy="1119187"/>
            <a:chOff x="6010438" y="3294151"/>
            <a:chExt cx="2648583" cy="1118781"/>
          </a:xfrm>
        </p:grpSpPr>
        <p:grpSp>
          <p:nvGrpSpPr>
            <p:cNvPr id="13324"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0" name="TextBox 56"/>
              <p:cNvSpPr txBox="1">
                <a:spLocks noChangeArrowheads="1"/>
              </p:cNvSpPr>
              <p:nvPr/>
            </p:nvSpPr>
            <p:spPr bwMode="auto">
              <a:xfrm>
                <a:off x="6999453" y="3419905"/>
                <a:ext cx="1499476" cy="108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FFFFFF"/>
                    </a:solidFill>
                  </a:rPr>
                  <a:t>Electronic prescriptions</a:t>
                </a:r>
              </a:p>
            </p:txBody>
          </p:sp>
        </p:grpSp>
        <p:grpSp>
          <p:nvGrpSpPr>
            <p:cNvPr id="13325" name="Group 102"/>
            <p:cNvGrpSpPr>
              <a:grpSpLocks/>
            </p:cNvGrpSpPr>
            <p:nvPr/>
          </p:nvGrpSpPr>
          <p:grpSpPr bwMode="auto">
            <a:xfrm>
              <a:off x="6036635" y="3332812"/>
              <a:ext cx="1080120" cy="1080120"/>
              <a:chOff x="5005213" y="3401807"/>
              <a:chExt cx="1080120" cy="1080120"/>
            </a:xfrm>
          </p:grpSpPr>
          <p:pic>
            <p:nvPicPr>
              <p:cNvPr id="13326"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2" name="Title 8"/>
          <p:cNvSpPr txBox="1">
            <a:spLocks/>
          </p:cNvSpPr>
          <p:nvPr/>
        </p:nvSpPr>
        <p:spPr>
          <a:xfrm>
            <a:off x="457200" y="533400"/>
            <a:ext cx="8229600" cy="9906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altLang="en-US" sz="2900" b="1" dirty="0" err="1" smtClean="0">
                <a:solidFill>
                  <a:srgbClr val="3E6E5A"/>
                </a:solidFill>
              </a:rPr>
              <a:t>eHealth</a:t>
            </a:r>
            <a:r>
              <a:rPr lang="en-US" altLang="en-US" sz="2900" b="1" dirty="0" smtClean="0"/>
              <a:t> platform </a:t>
            </a:r>
            <a:br>
              <a:rPr lang="en-US" altLang="en-US" sz="2900" b="1" dirty="0" smtClean="0"/>
            </a:br>
            <a:r>
              <a:rPr lang="en-US" altLang="en-US" sz="2900" b="1" dirty="0" smtClean="0"/>
              <a:t>In practice</a:t>
            </a:r>
            <a:endParaRPr lang="en-US" sz="2900" dirty="0"/>
          </a:p>
        </p:txBody>
      </p:sp>
    </p:spTree>
    <p:extLst>
      <p:ext uri="{BB962C8B-B14F-4D97-AF65-F5344CB8AC3E}">
        <p14:creationId xmlns:p14="http://schemas.microsoft.com/office/powerpoint/2010/main" val="319882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a:grpSpLocks/>
          </p:cNvGrpSpPr>
          <p:nvPr/>
        </p:nvGrpSpPr>
        <p:grpSpPr bwMode="auto">
          <a:xfrm>
            <a:off x="3125788" y="2549525"/>
            <a:ext cx="2959100" cy="2751138"/>
            <a:chOff x="3078646" y="2548566"/>
            <a:chExt cx="2958799" cy="2751328"/>
          </a:xfrm>
        </p:grpSpPr>
        <p:sp>
          <p:nvSpPr>
            <p:cNvPr id="22" name="Flowchart: Connector 21"/>
            <p:cNvSpPr/>
            <p:nvPr/>
          </p:nvSpPr>
          <p:spPr>
            <a:xfrm>
              <a:off x="3204045" y="2570793"/>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Connector 20"/>
            <p:cNvSpPr/>
            <p:nvPr/>
          </p:nvSpPr>
          <p:spPr>
            <a:xfrm>
              <a:off x="3732629" y="3153446"/>
              <a:ext cx="1554004" cy="137169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en-US" sz="1200" b="1" dirty="0" err="1">
                  <a:solidFill>
                    <a:srgbClr val="FFFFFF"/>
                  </a:solidFill>
                  <a:cs typeface="Arial" charset="0"/>
                </a:rPr>
                <a:t>Adminis-trative</a:t>
              </a:r>
              <a:r>
                <a:rPr lang="en-US" sz="1200" b="1" dirty="0">
                  <a:solidFill>
                    <a:srgbClr val="FFFFFF"/>
                  </a:solidFill>
                  <a:cs typeface="Arial" charset="0"/>
                </a:rPr>
                <a:t> </a:t>
              </a:r>
              <a:r>
                <a:rPr lang="en-US" sz="1200" b="1" dirty="0" smtClean="0">
                  <a:solidFill>
                    <a:srgbClr val="FFFFFF"/>
                  </a:solidFill>
                  <a:cs typeface="Arial" charset="0"/>
                </a:rPr>
                <a:t>advantages  </a:t>
              </a:r>
              <a:endParaRPr lang="en-US" sz="1200" b="1" dirty="0">
                <a:solidFill>
                  <a:srgbClr val="FFFFFF"/>
                </a:solidFill>
                <a:cs typeface="Arial" charset="0"/>
              </a:endParaRPr>
            </a:p>
          </p:txBody>
        </p: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380"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86993"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buSzPct val="100000"/>
            </a:pPr>
            <a:r>
              <a:rPr lang="en-US" altLang="en-US" dirty="0" smtClean="0">
                <a:solidFill>
                  <a:schemeClr val="bg1"/>
                </a:solidFill>
                <a:latin typeface="Arial" charset="0"/>
              </a:rPr>
              <a:t>25/11/2014</a:t>
            </a:r>
          </a:p>
        </p:txBody>
      </p:sp>
      <p:sp>
        <p:nvSpPr>
          <p:cNvPr id="143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8563A891-F380-4CC8-8FA1-65E2551B5056}" type="slidenum">
              <a:rPr lang="en-GB" altLang="en-US" smtClean="0">
                <a:solidFill>
                  <a:schemeClr val="bg1"/>
                </a:solidFill>
                <a:latin typeface="Arial" charset="0"/>
              </a:rPr>
              <a:pPr eaLnBrk="1" fontAlgn="base" hangingPunct="1">
                <a:spcBef>
                  <a:spcPct val="0"/>
                </a:spcBef>
                <a:spcAft>
                  <a:spcPct val="0"/>
                </a:spcAft>
              </a:pPr>
              <a:t>9</a:t>
            </a:fld>
            <a:endParaRPr lang="en-GB" altLang="en-US" dirty="0" smtClean="0">
              <a:solidFill>
                <a:schemeClr val="bg1"/>
              </a:solidFill>
              <a:latin typeface="Arial" charset="0"/>
            </a:endParaRPr>
          </a:p>
        </p:txBody>
      </p:sp>
      <p:grpSp>
        <p:nvGrpSpPr>
          <p:cNvPr id="3" name="Group 16"/>
          <p:cNvGrpSpPr>
            <a:grpSpLocks/>
          </p:cNvGrpSpPr>
          <p:nvPr/>
        </p:nvGrpSpPr>
        <p:grpSpPr bwMode="auto">
          <a:xfrm>
            <a:off x="546100" y="1395413"/>
            <a:ext cx="3233738" cy="1079500"/>
            <a:chOff x="546770" y="1394932"/>
            <a:chExt cx="3233142" cy="1080121"/>
          </a:xfrm>
        </p:grpSpPr>
        <p:grpSp>
          <p:nvGrpSpPr>
            <p:cNvPr id="14367" name="Group 93"/>
            <p:cNvGrpSpPr>
              <a:grpSpLocks/>
            </p:cNvGrpSpPr>
            <p:nvPr/>
          </p:nvGrpSpPr>
          <p:grpSpPr bwMode="auto">
            <a:xfrm>
              <a:off x="546770" y="1394932"/>
              <a:ext cx="3233142" cy="1080121"/>
              <a:chOff x="546770" y="1424385"/>
              <a:chExt cx="3233142" cy="1080121"/>
            </a:xfrm>
          </p:grpSpPr>
          <p:grpSp>
            <p:nvGrpSpPr>
              <p:cNvPr id="14369"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80121"/>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370" name="TextBox 37"/>
              <p:cNvSpPr txBox="1">
                <a:spLocks noChangeArrowheads="1"/>
              </p:cNvSpPr>
              <p:nvPr/>
            </p:nvSpPr>
            <p:spPr bwMode="auto">
              <a:xfrm>
                <a:off x="1691147" y="1444031"/>
                <a:ext cx="2088765"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FFFFFF"/>
                    </a:solidFill>
                  </a:rPr>
                  <a:t>Tarification,</a:t>
                </a:r>
              </a:p>
              <a:p>
                <a:pPr algn="ctr">
                  <a:buSzPct val="100000"/>
                </a:pPr>
                <a:r>
                  <a:rPr lang="en-US" altLang="en-US">
                    <a:solidFill>
                      <a:srgbClr val="FFFFFF"/>
                    </a:solidFill>
                  </a:rPr>
                  <a:t>billing</a:t>
                </a:r>
              </a:p>
            </p:txBody>
          </p:sp>
        </p:grpSp>
        <p:pic>
          <p:nvPicPr>
            <p:cNvPr id="14368"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3"/>
          <p:cNvGrpSpPr>
            <a:grpSpLocks/>
          </p:cNvGrpSpPr>
          <p:nvPr/>
        </p:nvGrpSpPr>
        <p:grpSpPr bwMode="auto">
          <a:xfrm>
            <a:off x="477838" y="3605213"/>
            <a:ext cx="2647950" cy="1101725"/>
            <a:chOff x="477657" y="3605133"/>
            <a:chExt cx="2648583" cy="1101151"/>
          </a:xfrm>
        </p:grpSpPr>
        <p:grpSp>
          <p:nvGrpSpPr>
            <p:cNvPr id="14362"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66" name="TextBox 56"/>
              <p:cNvSpPr txBox="1">
                <a:spLocks noChangeArrowheads="1"/>
              </p:cNvSpPr>
              <p:nvPr/>
            </p:nvSpPr>
            <p:spPr bwMode="auto">
              <a:xfrm>
                <a:off x="7000096" y="3419791"/>
                <a:ext cx="1498833" cy="108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FFFFFF"/>
                    </a:solidFill>
                  </a:rPr>
                  <a:t>Create and send certificates</a:t>
                </a:r>
              </a:p>
            </p:txBody>
          </p:sp>
        </p:grpSp>
        <p:pic>
          <p:nvPicPr>
            <p:cNvPr id="14363"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4"/>
          <p:cNvGrpSpPr>
            <a:grpSpLocks/>
          </p:cNvGrpSpPr>
          <p:nvPr/>
        </p:nvGrpSpPr>
        <p:grpSpPr bwMode="auto">
          <a:xfrm>
            <a:off x="5254625" y="1452563"/>
            <a:ext cx="3565525" cy="1098550"/>
            <a:chOff x="5254692" y="1452701"/>
            <a:chExt cx="3565781" cy="1097874"/>
          </a:xfrm>
        </p:grpSpPr>
        <p:grpSp>
          <p:nvGrpSpPr>
            <p:cNvPr id="14357" name="Group 67"/>
            <p:cNvGrpSpPr>
              <a:grpSpLocks/>
            </p:cNvGrpSpPr>
            <p:nvPr/>
          </p:nvGrpSpPr>
          <p:grpSpPr bwMode="auto">
            <a:xfrm>
              <a:off x="5254692" y="1452701"/>
              <a:ext cx="3565781" cy="1088504"/>
              <a:chOff x="398612" y="5107746"/>
              <a:chExt cx="3373795"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087968"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61" name="TextBox 48"/>
              <p:cNvSpPr txBox="1">
                <a:spLocks noChangeArrowheads="1"/>
              </p:cNvSpPr>
              <p:nvPr/>
            </p:nvSpPr>
            <p:spPr bwMode="auto">
              <a:xfrm>
                <a:off x="1477145" y="5137889"/>
                <a:ext cx="2295262" cy="105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FFFFFF"/>
                    </a:solidFill>
                  </a:rPr>
                  <a:t>Update SumEHR, medication </a:t>
                </a:r>
              </a:p>
              <a:p>
                <a:pPr algn="ctr">
                  <a:buSzPct val="100000"/>
                </a:pPr>
                <a:r>
                  <a:rPr lang="en-US" altLang="en-US">
                    <a:solidFill>
                      <a:srgbClr val="FFFFFF"/>
                    </a:solidFill>
                  </a:rPr>
                  <a:t>schedule, ...</a:t>
                </a:r>
              </a:p>
            </p:txBody>
          </p:sp>
        </p:grpSp>
        <p:pic>
          <p:nvPicPr>
            <p:cNvPr id="14358"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0"/>
          <p:cNvGrpSpPr>
            <a:grpSpLocks/>
          </p:cNvGrpSpPr>
          <p:nvPr/>
        </p:nvGrpSpPr>
        <p:grpSpPr bwMode="auto">
          <a:xfrm>
            <a:off x="2952750" y="5300663"/>
            <a:ext cx="3255963" cy="1089025"/>
            <a:chOff x="2952328" y="5301208"/>
            <a:chExt cx="3255987" cy="1088504"/>
          </a:xfrm>
        </p:grpSpPr>
        <p:grpSp>
          <p:nvGrpSpPr>
            <p:cNvPr id="14352"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6"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a:solidFill>
                      <a:srgbClr val="FFFFFF"/>
                    </a:solidFill>
                  </a:rPr>
                  <a:t>Send a report to the GMF owner</a:t>
                </a:r>
              </a:p>
            </p:txBody>
          </p:sp>
        </p:grpSp>
        <p:pic>
          <p:nvPicPr>
            <p:cNvPr id="14353"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2"/>
          <p:cNvGrpSpPr>
            <a:grpSpLocks/>
          </p:cNvGrpSpPr>
          <p:nvPr/>
        </p:nvGrpSpPr>
        <p:grpSpPr bwMode="auto">
          <a:xfrm>
            <a:off x="6086475" y="3624263"/>
            <a:ext cx="2592388" cy="1090612"/>
            <a:chOff x="6264041" y="3624287"/>
            <a:chExt cx="2592503" cy="1090476"/>
          </a:xfrm>
        </p:grpSpPr>
        <p:grpSp>
          <p:nvGrpSpPr>
            <p:cNvPr id="14347" name="Group 69"/>
            <p:cNvGrpSpPr>
              <a:grpSpLocks/>
            </p:cNvGrpSpPr>
            <p:nvPr/>
          </p:nvGrpSpPr>
          <p:grpSpPr bwMode="auto">
            <a:xfrm>
              <a:off x="6276741" y="3624287"/>
              <a:ext cx="2579803" cy="1090476"/>
              <a:chOff x="5589302" y="1304707"/>
              <a:chExt cx="3025459" cy="1090476"/>
            </a:xfrm>
          </p:grpSpPr>
          <p:sp>
            <p:nvSpPr>
              <p:cNvPr id="51" name="Rectangle 50"/>
              <p:cNvSpPr/>
              <p:nvPr/>
            </p:nvSpPr>
            <p:spPr>
              <a:xfrm>
                <a:off x="5589303" y="1304707"/>
                <a:ext cx="1152467"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739908" y="1315818"/>
                <a:ext cx="1606751"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1" name="TextBox 52"/>
              <p:cNvSpPr txBox="1">
                <a:spLocks noChangeArrowheads="1"/>
              </p:cNvSpPr>
              <p:nvPr/>
            </p:nvSpPr>
            <p:spPr bwMode="auto">
              <a:xfrm>
                <a:off x="6669564" y="1306294"/>
                <a:ext cx="1945197" cy="107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a:solidFill>
                      <a:srgbClr val="FFFFFF"/>
                    </a:solidFill>
                  </a:rPr>
                  <a:t> Registrations</a:t>
                </a:r>
              </a:p>
            </p:txBody>
          </p:sp>
        </p:grpSp>
        <p:pic>
          <p:nvPicPr>
            <p:cNvPr id="14348"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itle 8"/>
          <p:cNvSpPr txBox="1">
            <a:spLocks/>
          </p:cNvSpPr>
          <p:nvPr/>
        </p:nvSpPr>
        <p:spPr>
          <a:xfrm>
            <a:off x="457200" y="533400"/>
            <a:ext cx="8229600" cy="9906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altLang="en-US" sz="2900" b="1" dirty="0" err="1" smtClean="0">
                <a:solidFill>
                  <a:srgbClr val="3E6E5A"/>
                </a:solidFill>
              </a:rPr>
              <a:t>eHealth</a:t>
            </a:r>
            <a:r>
              <a:rPr lang="en-US" altLang="en-US" sz="2900" b="1" dirty="0" smtClean="0"/>
              <a:t> platform </a:t>
            </a:r>
            <a:br>
              <a:rPr lang="en-US" altLang="en-US" sz="2900" b="1" dirty="0" smtClean="0"/>
            </a:br>
            <a:r>
              <a:rPr lang="en-US" altLang="en-US" sz="2900" b="1" dirty="0" smtClean="0"/>
              <a:t>In practice</a:t>
            </a:r>
            <a:endParaRPr lang="en-US" sz="2900" dirty="0"/>
          </a:p>
        </p:txBody>
      </p:sp>
    </p:spTree>
    <p:extLst>
      <p:ext uri="{BB962C8B-B14F-4D97-AF65-F5344CB8AC3E}">
        <p14:creationId xmlns:p14="http://schemas.microsoft.com/office/powerpoint/2010/main" val="1033764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93</TotalTime>
  <Words>2840</Words>
  <Application>Microsoft Office PowerPoint</Application>
  <PresentationFormat>On-screen Show (4:3)</PresentationFormat>
  <Paragraphs>669</Paragraphs>
  <Slides>55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Clarity</vt:lpstr>
      <vt:lpstr>Visio</vt:lpstr>
      <vt:lpstr>eHealth Platform: Progress and Prospects</vt:lpstr>
      <vt:lpstr>Some evolutions in health care</vt:lpstr>
      <vt:lpstr>These evolutions require...</vt:lpstr>
      <vt:lpstr>Mission of the eHealth platform</vt:lpstr>
      <vt:lpstr>10 missions</vt:lpstr>
      <vt:lpstr>10 missions</vt:lpstr>
      <vt:lpstr> eHealth platform  In practice </vt:lpstr>
      <vt:lpstr>PowerPoint Presentation</vt:lpstr>
      <vt:lpstr>PowerPoint Presentation</vt:lpstr>
      <vt:lpstr>10 basic services</vt:lpstr>
      <vt:lpstr>10 basic services</vt:lpstr>
      <vt:lpstr>10 basic services</vt:lpstr>
      <vt:lpstr>PowerPoint Presentation</vt:lpstr>
      <vt:lpstr>10 basic services</vt:lpstr>
      <vt:lpstr>Integrated management of users and access rights How it works</vt:lpstr>
      <vt:lpstr>10 basic services</vt:lpstr>
      <vt:lpstr>10 basic services</vt:lpstr>
      <vt:lpstr>Encryption for a known recipient</vt:lpstr>
      <vt:lpstr>Encryption for a known recipient</vt:lpstr>
      <vt:lpstr>Encryption for an unknown recipient</vt:lpstr>
      <vt:lpstr>10 basic services</vt:lpstr>
      <vt:lpstr>Application of timestamping: electronic prescriptions in hospitals</vt:lpstr>
      <vt:lpstr>10 basic services</vt:lpstr>
      <vt:lpstr>10 basic services</vt:lpstr>
      <vt:lpstr>10 basic services</vt:lpstr>
      <vt:lpstr>10 basic services</vt:lpstr>
      <vt:lpstr>Value-added services</vt:lpstr>
      <vt:lpstr>Value-added services</vt:lpstr>
      <vt:lpstr>Value-added services</vt:lpstr>
      <vt:lpstr>Value-added services</vt:lpstr>
      <vt:lpstr>Cornerstone:  Multidisciplinary data sharing</vt:lpstr>
      <vt:lpstr>Data transfer: eHealthBox</vt:lpstr>
      <vt:lpstr>Multidisciplinary data sharing</vt:lpstr>
      <vt:lpstr>Hubs &amp; Metahub system:  Creation of the "hubs"</vt:lpstr>
      <vt:lpstr>Hub-metahub: past situation</vt:lpstr>
      <vt:lpstr>Hub-metahub: actual situation</vt:lpstr>
      <vt:lpstr>Extramural data 1/2</vt:lpstr>
      <vt:lpstr>Extramural data 2/2</vt:lpstr>
      <vt:lpstr>PowerPoint Presentation</vt:lpstr>
      <vt:lpstr>PowerPoint Presentation</vt:lpstr>
      <vt:lpstr>Informed consent &amp; therapeutic relationship</vt:lpstr>
      <vt:lpstr>Informed consent &amp; therapeutic relationship</vt:lpstr>
      <vt:lpstr>eHealthConsent</vt:lpstr>
      <vt:lpstr>eHealthConsent</vt:lpstr>
      <vt:lpstr>eHealthConsent</vt:lpstr>
      <vt:lpstr>eHealthConsent</vt:lpstr>
      <vt:lpstr>Critical success factors</vt:lpstr>
      <vt:lpstr>Critical success factors</vt:lpstr>
      <vt:lpstr>Critical success factors</vt:lpstr>
      <vt:lpstr>Critical success factors</vt:lpstr>
      <vt:lpstr>Critical success factors</vt:lpstr>
      <vt:lpstr>Critical success factors</vt:lpstr>
      <vt:lpstr>Nexus effect</vt:lpstr>
      <vt:lpstr>Critical success factors</vt:lpstr>
      <vt:lpstr>Thank you!  Questions?</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Ann-Sophie Gewelt</dc:creator>
  <cp:lastModifiedBy>Frank Robben</cp:lastModifiedBy>
  <cp:revision>16</cp:revision>
  <dcterms:created xsi:type="dcterms:W3CDTF">2014-11-21T19:05:58Z</dcterms:created>
  <dcterms:modified xsi:type="dcterms:W3CDTF">2014-11-25T08:24:11Z</dcterms:modified>
</cp:coreProperties>
</file>