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51"/>
  </p:notesMasterIdLst>
  <p:handoutMasterIdLst>
    <p:handoutMasterId r:id="rId52"/>
  </p:handoutMasterIdLst>
  <p:sldIdLst>
    <p:sldId id="256" r:id="rId2"/>
    <p:sldId id="282" r:id="rId3"/>
    <p:sldId id="257" r:id="rId4"/>
    <p:sldId id="266" r:id="rId5"/>
    <p:sldId id="268" r:id="rId6"/>
    <p:sldId id="267" r:id="rId7"/>
    <p:sldId id="270" r:id="rId8"/>
    <p:sldId id="271" r:id="rId9"/>
    <p:sldId id="272" r:id="rId10"/>
    <p:sldId id="285" r:id="rId11"/>
    <p:sldId id="287" r:id="rId12"/>
    <p:sldId id="286" r:id="rId13"/>
    <p:sldId id="288" r:id="rId14"/>
    <p:sldId id="338" r:id="rId15"/>
    <p:sldId id="336" r:id="rId16"/>
    <p:sldId id="337" r:id="rId17"/>
    <p:sldId id="335" r:id="rId18"/>
    <p:sldId id="262" r:id="rId19"/>
    <p:sldId id="297" r:id="rId20"/>
    <p:sldId id="296" r:id="rId21"/>
    <p:sldId id="314" r:id="rId22"/>
    <p:sldId id="298" r:id="rId23"/>
    <p:sldId id="313" r:id="rId24"/>
    <p:sldId id="299" r:id="rId25"/>
    <p:sldId id="300" r:id="rId26"/>
    <p:sldId id="301" r:id="rId27"/>
    <p:sldId id="302" r:id="rId28"/>
    <p:sldId id="303" r:id="rId29"/>
    <p:sldId id="304" r:id="rId30"/>
    <p:sldId id="305" r:id="rId31"/>
    <p:sldId id="289" r:id="rId32"/>
    <p:sldId id="307" r:id="rId33"/>
    <p:sldId id="308" r:id="rId34"/>
    <p:sldId id="309" r:id="rId35"/>
    <p:sldId id="310" r:id="rId36"/>
    <p:sldId id="260" r:id="rId37"/>
    <p:sldId id="311" r:id="rId38"/>
    <p:sldId id="312" r:id="rId39"/>
    <p:sldId id="320" r:id="rId40"/>
    <p:sldId id="321" r:id="rId41"/>
    <p:sldId id="333" r:id="rId42"/>
    <p:sldId id="324" r:id="rId43"/>
    <p:sldId id="325" r:id="rId44"/>
    <p:sldId id="334" r:id="rId45"/>
    <p:sldId id="326" r:id="rId46"/>
    <p:sldId id="327" r:id="rId47"/>
    <p:sldId id="330" r:id="rId48"/>
    <p:sldId id="332" r:id="rId49"/>
    <p:sldId id="258" r:id="rId5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76" autoAdjust="0"/>
  </p:normalViewPr>
  <p:slideViewPr>
    <p:cSldViewPr>
      <p:cViewPr varScale="1">
        <p:scale>
          <a:sx n="104" d="100"/>
          <a:sy n="104" d="100"/>
        </p:scale>
        <p:origin x="-102" y="-102"/>
      </p:cViewPr>
      <p:guideLst>
        <p:guide orient="horz" pos="2160"/>
        <p:guide pos="2880"/>
      </p:guideLst>
    </p:cSldViewPr>
  </p:slideViewPr>
  <p:outlineViewPr>
    <p:cViewPr>
      <p:scale>
        <a:sx n="33" d="100"/>
        <a:sy n="33" d="100"/>
      </p:scale>
      <p:origin x="0" y="206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Coordination of partially electronic processes</a:t>
          </a:r>
          <a:endParaRPr lang="en-GB"/>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Portal </a:t>
          </a:r>
          <a:endParaRPr lang="en-GB"/>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Integrated management of users and access</a:t>
          </a:r>
          <a:endParaRPr lang="en-GB"/>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Log management</a:t>
          </a:r>
          <a:endParaRPr lang="en-GB"/>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End-to-end encryption system</a:t>
          </a:r>
          <a:endParaRPr lang="en-GB"/>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dirty="0" err="1"/>
            <a:t>eHealthBox</a:t>
          </a:r>
          <a:endParaRPr lang="en-GB"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en-GB"/>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Coding and anonymisation</a:t>
          </a:r>
          <a:endParaRPr lang="en-GB"/>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Consultation of the National Registry and the Banque Carrefour registries</a:t>
          </a:r>
          <a:endParaRPr lang="en-GB"/>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Reference directory (Metahub)</a:t>
          </a:r>
          <a:endParaRPr lang="en-GB"/>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679872F6-DAC1-4110-8F8D-4884D82F385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2DA40FB2-C14F-477C-BBD2-D901F1163EAA}" type="presOf" srcId="{E7919EDD-7680-4985-B198-1CBB0F9E96AC}" destId="{7A8D609C-F894-4686-8594-F633FD78C201}"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4D54A30C-4055-49B3-AA01-86ED7181D1BD}" type="presOf" srcId="{D1B0C0D0-7AB7-487B-ADF8-3BB3DD4E9EE7}" destId="{9E029134-162C-442E-A062-F55ADB999C33}" srcOrd="0" destOrd="0" presId="urn:microsoft.com/office/officeart/2008/layout/PictureStrips"/>
    <dgm:cxn modelId="{F51456A2-99FB-4519-BF73-3D322D0E63F1}" type="presOf" srcId="{53250AAA-89D6-4377-B3C0-0E5BF972A3C0}" destId="{411BB13E-A3FD-42F9-8D3A-DD2DDC4A3516}"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84A94837-F989-4A36-991E-4D987DF9A6F0}" type="presOf" srcId="{F9B22A10-E2AD-420E-86FD-C6A619FB34C3}" destId="{610D24CD-EC64-4585-8806-7B24163BBCA5}" srcOrd="0" destOrd="0" presId="urn:microsoft.com/office/officeart/2008/layout/PictureStrips"/>
    <dgm:cxn modelId="{7BA56CFB-F2DE-4B77-BB5D-3D4AA0374CD1}" type="presOf" srcId="{81FDCA61-7A32-4339-89E8-DD3704FB86F4}" destId="{6F6ACCCA-7573-4F27-BB76-D1BFA52EAEE3}" srcOrd="0" destOrd="0" presId="urn:microsoft.com/office/officeart/2008/layout/PictureStrips"/>
    <dgm:cxn modelId="{75AF542F-2718-46E6-A956-24FD290F87C6}" type="presOf" srcId="{426C232F-332D-4FF2-A820-7A068898BF0D}" destId="{A9AE0183-4578-4303-9373-BBB0DAF179FE}"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B9D8239B-829C-4089-9665-33D9BAAC844B}" type="presOf" srcId="{DE482DF0-5C86-4767-9CE5-54725DF28573}" destId="{4F50CB91-2850-4662-936D-F5CF85EB32D2}" srcOrd="0" destOrd="0" presId="urn:microsoft.com/office/officeart/2008/layout/PictureStrips"/>
    <dgm:cxn modelId="{DFB68291-3197-4F87-AAE9-F2FC2DCD3B52}" type="presOf" srcId="{ADE4E262-EB9E-448C-8B46-6B6521E6B92F}" destId="{E0757731-3698-433B-8E7C-2EB749869931}" srcOrd="0" destOrd="0" presId="urn:microsoft.com/office/officeart/2008/layout/PictureStrips"/>
    <dgm:cxn modelId="{1AC39974-FA69-45CE-91A4-85A7A57CF23D}" type="presOf" srcId="{66800CA2-1263-488B-9901-BF5AA9A26379}" destId="{22C56DC3-2158-416C-A2CA-0A41276F6E72}"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F4635A39-83C5-45A8-BFFB-1A761279DF39}" type="presOf" srcId="{3069D4A7-A9EB-432B-8415-5BE83922B144}" destId="{9C5C0C8B-F255-4694-B3C6-8BE7DBC5F7E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08F617FF-6B1B-4F61-95F3-701FD40DA787}" type="presParOf" srcId="{9E029134-162C-442E-A062-F55ADB999C33}" destId="{60E777AF-AE30-4678-946F-1FF94928EBDC}" srcOrd="0" destOrd="0" presId="urn:microsoft.com/office/officeart/2008/layout/PictureStrips"/>
    <dgm:cxn modelId="{5E87FD6C-E453-4EF4-AA89-77DE84249CFA}" type="presParOf" srcId="{60E777AF-AE30-4678-946F-1FF94928EBDC}" destId="{7A8D609C-F894-4686-8594-F633FD78C201}" srcOrd="0" destOrd="0" presId="urn:microsoft.com/office/officeart/2008/layout/PictureStrips"/>
    <dgm:cxn modelId="{AA473615-BF42-46D4-AB91-E12C9846149D}" type="presParOf" srcId="{60E777AF-AE30-4678-946F-1FF94928EBDC}" destId="{8B00EC11-24E0-4E0C-8101-DB576F31F9D2}" srcOrd="1" destOrd="0" presId="urn:microsoft.com/office/officeart/2008/layout/PictureStrips"/>
    <dgm:cxn modelId="{528F198A-1333-41DC-9E5E-6A4A149A16DC}" type="presParOf" srcId="{9E029134-162C-442E-A062-F55ADB999C33}" destId="{7105A6FE-D318-4A98-A922-671C581530DC}" srcOrd="1" destOrd="0" presId="urn:microsoft.com/office/officeart/2008/layout/PictureStrips"/>
    <dgm:cxn modelId="{FE81328D-4C8C-4E0C-9D3E-B1964D8A6071}" type="presParOf" srcId="{9E029134-162C-442E-A062-F55ADB999C33}" destId="{85CFEB57-FC52-4321-A97D-3211B5D63D4D}" srcOrd="2" destOrd="0" presId="urn:microsoft.com/office/officeart/2008/layout/PictureStrips"/>
    <dgm:cxn modelId="{158824B8-6CC5-485A-B14B-7D6F52CCA4AF}" type="presParOf" srcId="{85CFEB57-FC52-4321-A97D-3211B5D63D4D}" destId="{A9AE0183-4578-4303-9373-BBB0DAF179FE}" srcOrd="0" destOrd="0" presId="urn:microsoft.com/office/officeart/2008/layout/PictureStrips"/>
    <dgm:cxn modelId="{78D93AAA-CEC8-49C7-A9B7-55C938E50AAA}" type="presParOf" srcId="{85CFEB57-FC52-4321-A97D-3211B5D63D4D}" destId="{17BB8C5E-ACC5-4AEA-AC3B-15C53CC548C0}" srcOrd="1" destOrd="0" presId="urn:microsoft.com/office/officeart/2008/layout/PictureStrips"/>
    <dgm:cxn modelId="{568BCE78-CCB5-46E5-8344-221236A66937}" type="presParOf" srcId="{9E029134-162C-442E-A062-F55ADB999C33}" destId="{3DF2FDF0-8F29-4351-969E-A1025413C53F}" srcOrd="3" destOrd="0" presId="urn:microsoft.com/office/officeart/2008/layout/PictureStrips"/>
    <dgm:cxn modelId="{31EC0F24-7A82-437F-A948-05C4DEE30F47}" type="presParOf" srcId="{9E029134-162C-442E-A062-F55ADB999C33}" destId="{51949F69-36F9-42ED-A197-4A357D3FCC84}" srcOrd="4" destOrd="0" presId="urn:microsoft.com/office/officeart/2008/layout/PictureStrips"/>
    <dgm:cxn modelId="{6577F95E-1A21-4E01-886E-103F432B4283}" type="presParOf" srcId="{51949F69-36F9-42ED-A197-4A357D3FCC84}" destId="{DC5DD086-89E5-4CD9-B1D2-0E7FF2C522A2}" srcOrd="0" destOrd="0" presId="urn:microsoft.com/office/officeart/2008/layout/PictureStrips"/>
    <dgm:cxn modelId="{0416DEC2-F7AE-40A0-A88F-0ADB55D65D6D}" type="presParOf" srcId="{51949F69-36F9-42ED-A197-4A357D3FCC84}" destId="{DEDE190B-7605-44A7-B19B-482157C4ED09}" srcOrd="1" destOrd="0" presId="urn:microsoft.com/office/officeart/2008/layout/PictureStrips"/>
    <dgm:cxn modelId="{90BDFCA1-833D-490D-BA48-53B308485033}" type="presParOf" srcId="{9E029134-162C-442E-A062-F55ADB999C33}" destId="{800A896D-7DD0-4D28-BE08-D3B8F3F2A8C6}" srcOrd="5" destOrd="0" presId="urn:microsoft.com/office/officeart/2008/layout/PictureStrips"/>
    <dgm:cxn modelId="{F1A803E6-04D5-4B23-8D28-BA651AEBD3CC}" type="presParOf" srcId="{9E029134-162C-442E-A062-F55ADB999C33}" destId="{09DCF082-D387-4036-A517-A57508B9F296}" srcOrd="6" destOrd="0" presId="urn:microsoft.com/office/officeart/2008/layout/PictureStrips"/>
    <dgm:cxn modelId="{C3D9CCFD-7C4D-4BF6-A9EA-A76CCCCE47A0}" type="presParOf" srcId="{09DCF082-D387-4036-A517-A57508B9F296}" destId="{6F6ACCCA-7573-4F27-BB76-D1BFA52EAEE3}" srcOrd="0" destOrd="0" presId="urn:microsoft.com/office/officeart/2008/layout/PictureStrips"/>
    <dgm:cxn modelId="{52F4249B-E313-4AE8-A086-CF774DB79AE3}" type="presParOf" srcId="{09DCF082-D387-4036-A517-A57508B9F296}" destId="{F94043AE-FBAE-4418-8D10-10B1481C95AF}" srcOrd="1" destOrd="0" presId="urn:microsoft.com/office/officeart/2008/layout/PictureStrips"/>
    <dgm:cxn modelId="{D401433F-BB98-479C-9EC4-305149A2E685}" type="presParOf" srcId="{9E029134-162C-442E-A062-F55ADB999C33}" destId="{2F838AD4-66C5-4737-8D8D-66F3281C6FE1}" srcOrd="7" destOrd="0" presId="urn:microsoft.com/office/officeart/2008/layout/PictureStrips"/>
    <dgm:cxn modelId="{588AB0B3-1A3B-4906-8E38-3668C28C99F0}" type="presParOf" srcId="{9E029134-162C-442E-A062-F55ADB999C33}" destId="{0F749A16-F5F6-45E8-9E08-2382EA901724}" srcOrd="8" destOrd="0" presId="urn:microsoft.com/office/officeart/2008/layout/PictureStrips"/>
    <dgm:cxn modelId="{3E30189E-19C6-401B-B2CD-6F7785C97E49}" type="presParOf" srcId="{0F749A16-F5F6-45E8-9E08-2382EA901724}" destId="{610D24CD-EC64-4585-8806-7B24163BBCA5}" srcOrd="0" destOrd="0" presId="urn:microsoft.com/office/officeart/2008/layout/PictureStrips"/>
    <dgm:cxn modelId="{292E39B1-2E27-40D3-AF07-776F906640EF}" type="presParOf" srcId="{0F749A16-F5F6-45E8-9E08-2382EA901724}" destId="{1D377189-38FA-44FB-9886-A25D865375A4}" srcOrd="1" destOrd="0" presId="urn:microsoft.com/office/officeart/2008/layout/PictureStrips"/>
    <dgm:cxn modelId="{EB9E85D4-EB34-46BD-A2D0-B9215A9456DB}" type="presParOf" srcId="{9E029134-162C-442E-A062-F55ADB999C33}" destId="{D0690CA7-5AC0-41CF-B946-24781BCFD1A5}" srcOrd="9" destOrd="0" presId="urn:microsoft.com/office/officeart/2008/layout/PictureStrips"/>
    <dgm:cxn modelId="{8C8AF97C-335E-4736-9965-F89F09917AD5}" type="presParOf" srcId="{9E029134-162C-442E-A062-F55ADB999C33}" destId="{B7B3EDE5-7630-4030-822E-F5E4C9706E85}" srcOrd="10" destOrd="0" presId="urn:microsoft.com/office/officeart/2008/layout/PictureStrips"/>
    <dgm:cxn modelId="{E08D1A7C-8B8E-4071-9D34-38B609004A26}" type="presParOf" srcId="{B7B3EDE5-7630-4030-822E-F5E4C9706E85}" destId="{4F50CB91-2850-4662-936D-F5CF85EB32D2}" srcOrd="0" destOrd="0" presId="urn:microsoft.com/office/officeart/2008/layout/PictureStrips"/>
    <dgm:cxn modelId="{6CF6B7FE-FBCD-44BB-8DF1-2C6065B9AB49}" type="presParOf" srcId="{B7B3EDE5-7630-4030-822E-F5E4C9706E85}" destId="{82E38FB2-A96C-4D7A-A866-6D7BE57189A0}" srcOrd="1" destOrd="0" presId="urn:microsoft.com/office/officeart/2008/layout/PictureStrips"/>
    <dgm:cxn modelId="{6C684A79-21DB-4169-BE89-281562FF026C}" type="presParOf" srcId="{9E029134-162C-442E-A062-F55ADB999C33}" destId="{FFADA039-4E63-4656-B69A-9CDE6DF7D22E}" srcOrd="11" destOrd="0" presId="urn:microsoft.com/office/officeart/2008/layout/PictureStrips"/>
    <dgm:cxn modelId="{8937E0EF-6302-4AC3-9EDD-105171F64FE8}" type="presParOf" srcId="{9E029134-162C-442E-A062-F55ADB999C33}" destId="{617E62FE-8B7F-4345-A007-B8285279A613}" srcOrd="12" destOrd="0" presId="urn:microsoft.com/office/officeart/2008/layout/PictureStrips"/>
    <dgm:cxn modelId="{B2551203-219F-42AB-8CF9-2647B06A4E7F}" type="presParOf" srcId="{617E62FE-8B7F-4345-A007-B8285279A613}" destId="{9C5C0C8B-F255-4694-B3C6-8BE7DBC5F7E5}" srcOrd="0" destOrd="0" presId="urn:microsoft.com/office/officeart/2008/layout/PictureStrips"/>
    <dgm:cxn modelId="{BBB69F0F-FE63-44A3-A546-7383627B321D}" type="presParOf" srcId="{617E62FE-8B7F-4345-A007-B8285279A613}" destId="{A9E14B50-194E-4A93-B9D9-20BB56D81973}" srcOrd="1" destOrd="0" presId="urn:microsoft.com/office/officeart/2008/layout/PictureStrips"/>
    <dgm:cxn modelId="{1A7664FD-8E4D-4EEC-81A2-E94F1E1CD8C0}" type="presParOf" srcId="{9E029134-162C-442E-A062-F55ADB999C33}" destId="{CC5C64CB-AB52-41A1-B231-D8699C0C625F}" srcOrd="13" destOrd="0" presId="urn:microsoft.com/office/officeart/2008/layout/PictureStrips"/>
    <dgm:cxn modelId="{E12C39D3-0F15-4B7B-916E-59AA72ED4B7D}" type="presParOf" srcId="{9E029134-162C-442E-A062-F55ADB999C33}" destId="{F8E94CFA-B945-48E5-BE10-370DD69F16A4}" srcOrd="14" destOrd="0" presId="urn:microsoft.com/office/officeart/2008/layout/PictureStrips"/>
    <dgm:cxn modelId="{ED6E9541-A1A6-4E82-AB02-0D6E3ABB0B91}" type="presParOf" srcId="{F8E94CFA-B945-48E5-BE10-370DD69F16A4}" destId="{411BB13E-A3FD-42F9-8D3A-DD2DDC4A3516}" srcOrd="0" destOrd="0" presId="urn:microsoft.com/office/officeart/2008/layout/PictureStrips"/>
    <dgm:cxn modelId="{73823190-0714-404E-AA38-DDCE4F8F5D16}" type="presParOf" srcId="{F8E94CFA-B945-48E5-BE10-370DD69F16A4}" destId="{70C2EA1E-D7DB-4E74-806D-4590DBE781A3}" srcOrd="1" destOrd="0" presId="urn:microsoft.com/office/officeart/2008/layout/PictureStrips"/>
    <dgm:cxn modelId="{2B7C63D8-1206-43E6-BB76-1F60D6290EFA}" type="presParOf" srcId="{9E029134-162C-442E-A062-F55ADB999C33}" destId="{B6819F3B-727A-4EDF-BC16-FDFFBB563868}" srcOrd="15" destOrd="0" presId="urn:microsoft.com/office/officeart/2008/layout/PictureStrips"/>
    <dgm:cxn modelId="{B6723F43-40A7-4D07-8D2F-9EF93B48AE88}" type="presParOf" srcId="{9E029134-162C-442E-A062-F55ADB999C33}" destId="{BB272E9F-26C5-4655-93E5-F3616BF119CC}" srcOrd="16" destOrd="0" presId="urn:microsoft.com/office/officeart/2008/layout/PictureStrips"/>
    <dgm:cxn modelId="{63B396D2-BD48-4BE0-A80E-8074D86969F3}" type="presParOf" srcId="{BB272E9F-26C5-4655-93E5-F3616BF119CC}" destId="{E0757731-3698-433B-8E7C-2EB749869931}" srcOrd="0" destOrd="0" presId="urn:microsoft.com/office/officeart/2008/layout/PictureStrips"/>
    <dgm:cxn modelId="{46FB3991-640E-455D-9CE7-888F8E8B00AC}" type="presParOf" srcId="{BB272E9F-26C5-4655-93E5-F3616BF119CC}" destId="{139FD9EA-3509-4D4C-98D4-BC741BA871D8}" srcOrd="1" destOrd="0" presId="urn:microsoft.com/office/officeart/2008/layout/PictureStrips"/>
    <dgm:cxn modelId="{0039A8FE-11AD-4B3D-8E5F-9EE5F5E54602}" type="presParOf" srcId="{9E029134-162C-442E-A062-F55ADB999C33}" destId="{979B97D2-0F97-437F-8686-ABD1B910F38F}" srcOrd="17" destOrd="0" presId="urn:microsoft.com/office/officeart/2008/layout/PictureStrips"/>
    <dgm:cxn modelId="{8AE8D5C4-77D2-4815-8102-60B457DE12E0}" type="presParOf" srcId="{9E029134-162C-442E-A062-F55ADB999C33}" destId="{0216C3D0-FCC6-4B0C-AA10-7E78E85A1DE2}" srcOrd="18" destOrd="0" presId="urn:microsoft.com/office/officeart/2008/layout/PictureStrips"/>
    <dgm:cxn modelId="{8AEB438A-1D85-476C-AD79-28B085F33EBC}" type="presParOf" srcId="{0216C3D0-FCC6-4B0C-AA10-7E78E85A1DE2}" destId="{22C56DC3-2158-416C-A2CA-0A41276F6E72}" srcOrd="0" destOrd="0" presId="urn:microsoft.com/office/officeart/2008/layout/PictureStrips"/>
    <dgm:cxn modelId="{27F0BE9F-573B-459E-AA0A-DE17FC4701B7}"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DAA4B1-8C9D-48BC-8A12-5FEA2E6E9650}"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93298599-B658-41E0-85A3-66EBFA4F78BE}">
      <dgm:prSet phldrT="[Text]"/>
      <dgm:spPr/>
      <dgm:t>
        <a:bodyPr/>
        <a:lstStyle/>
        <a:p>
          <a:r>
            <a:rPr lang="fr-FR" dirty="0" smtClean="0">
              <a:solidFill>
                <a:schemeClr val="tx1"/>
              </a:solidFill>
            </a:rPr>
            <a:t>Each care provider (internal/external to the hospital) updates the data, </a:t>
          </a:r>
          <a:r>
            <a:rPr lang="fr-FR" dirty="0" err="1" smtClean="0">
              <a:solidFill>
                <a:schemeClr val="tx1"/>
              </a:solidFill>
            </a:rPr>
            <a:t>which</a:t>
          </a:r>
          <a:r>
            <a:rPr lang="fr-FR" smtClean="0">
              <a:solidFill>
                <a:schemeClr val="tx1"/>
              </a:solidFill>
            </a:rPr>
            <a:t> are </a:t>
          </a:r>
          <a:r>
            <a:rPr lang="fr-FR" dirty="0" smtClean="0">
              <a:solidFill>
                <a:schemeClr val="tx1"/>
              </a:solidFill>
            </a:rPr>
            <a:t>then shared</a:t>
          </a:r>
          <a:endParaRPr lang="en-GB" dirty="0">
            <a:solidFill>
              <a:schemeClr val="tx1"/>
            </a:solidFill>
          </a:endParaRPr>
        </a:p>
      </dgm:t>
    </dgm:pt>
    <dgm:pt modelId="{8CBA317F-D859-4A72-84DD-D2629B32DFAF}" type="parTrans" cxnId="{DD0EF1F1-8DEF-4D27-8921-628157834F16}">
      <dgm:prSet/>
      <dgm:spPr/>
      <dgm:t>
        <a:bodyPr/>
        <a:lstStyle/>
        <a:p>
          <a:endParaRPr lang="en-US"/>
        </a:p>
      </dgm:t>
    </dgm:pt>
    <dgm:pt modelId="{57EEFFB9-CD3F-48A5-9037-74D5F083B5E3}" type="sibTrans" cxnId="{DD0EF1F1-8DEF-4D27-8921-628157834F16}">
      <dgm:prSet/>
      <dgm:spPr/>
      <dgm:t>
        <a:bodyPr/>
        <a:lstStyle/>
        <a:p>
          <a:endParaRPr lang="en-US"/>
        </a:p>
      </dgm:t>
    </dgm:pt>
    <dgm:pt modelId="{18161431-3D22-479E-8035-61FF013BDCAF}">
      <dgm:prSet phldrT="[Text]"/>
      <dgm:spPr/>
      <dgm:t>
        <a:bodyPr/>
        <a:lstStyle/>
        <a:p>
          <a:r>
            <a:rPr lang="fr-FR" i="1" u="none" dirty="0" smtClean="0">
              <a:solidFill>
                <a:schemeClr val="tx1"/>
              </a:solidFill>
            </a:rPr>
            <a:t>Obligatory</a:t>
          </a:r>
          <a:r>
            <a:rPr lang="fr-FR" u="none" dirty="0" smtClean="0">
              <a:solidFill>
                <a:schemeClr val="tx1"/>
              </a:solidFill>
            </a:rPr>
            <a:t> data exchange between attending physician and the manager</a:t>
          </a:r>
          <a:endParaRPr lang="en-GB" u="none" dirty="0">
            <a:solidFill>
              <a:schemeClr val="tx1"/>
            </a:solidFill>
          </a:endParaRPr>
        </a:p>
      </dgm:t>
    </dgm:pt>
    <dgm:pt modelId="{F564DEA3-80E4-4D55-B713-E7F9BA5DE75A}" type="parTrans" cxnId="{E893DCA4-3C70-4CD8-8180-22C27A11BF9E}">
      <dgm:prSet/>
      <dgm:spPr/>
      <dgm:t>
        <a:bodyPr/>
        <a:lstStyle/>
        <a:p>
          <a:endParaRPr lang="en-US"/>
        </a:p>
      </dgm:t>
    </dgm:pt>
    <dgm:pt modelId="{64F99CFF-6052-49DD-9E44-946294220FFC}" type="sibTrans" cxnId="{E893DCA4-3C70-4CD8-8180-22C27A11BF9E}">
      <dgm:prSet/>
      <dgm:spPr/>
      <dgm:t>
        <a:bodyPr/>
        <a:lstStyle/>
        <a:p>
          <a:endParaRPr lang="en-US"/>
        </a:p>
      </dgm:t>
    </dgm:pt>
    <dgm:pt modelId="{6383C436-A5C6-4492-91B7-5CA6AB674DCC}" type="pres">
      <dgm:prSet presAssocID="{67DAA4B1-8C9D-48BC-8A12-5FEA2E6E9650}" presName="Name0" presStyleCnt="0">
        <dgm:presLayoutVars>
          <dgm:dir/>
          <dgm:animLvl val="lvl"/>
          <dgm:resizeHandles val="exact"/>
        </dgm:presLayoutVars>
      </dgm:prSet>
      <dgm:spPr/>
      <dgm:t>
        <a:bodyPr/>
        <a:lstStyle/>
        <a:p>
          <a:endParaRPr lang="en-US"/>
        </a:p>
      </dgm:t>
    </dgm:pt>
    <dgm:pt modelId="{9954EFBA-2B8E-4B52-A528-8949B930D7A4}" type="pres">
      <dgm:prSet presAssocID="{18161431-3D22-479E-8035-61FF013BDCAF}" presName="boxAndChildren" presStyleCnt="0"/>
      <dgm:spPr/>
    </dgm:pt>
    <dgm:pt modelId="{749981A3-FA9D-4A77-94D9-58762CC590D0}" type="pres">
      <dgm:prSet presAssocID="{18161431-3D22-479E-8035-61FF013BDCAF}" presName="parentTextBox" presStyleLbl="node1" presStyleIdx="0" presStyleCnt="2"/>
      <dgm:spPr/>
      <dgm:t>
        <a:bodyPr/>
        <a:lstStyle/>
        <a:p>
          <a:endParaRPr lang="en-US"/>
        </a:p>
      </dgm:t>
    </dgm:pt>
    <dgm:pt modelId="{CA557A5C-4914-4B7F-A7E9-6F57F9FAA9DC}" type="pres">
      <dgm:prSet presAssocID="{57EEFFB9-CD3F-48A5-9037-74D5F083B5E3}" presName="sp" presStyleCnt="0"/>
      <dgm:spPr/>
    </dgm:pt>
    <dgm:pt modelId="{9E9D43E2-4387-4BA8-8D4F-087E9AFD6250}" type="pres">
      <dgm:prSet presAssocID="{93298599-B658-41E0-85A3-66EBFA4F78BE}" presName="arrowAndChildren" presStyleCnt="0"/>
      <dgm:spPr/>
    </dgm:pt>
    <dgm:pt modelId="{A1AD2BAF-EE07-470E-AA38-41FA4AF572E0}" type="pres">
      <dgm:prSet presAssocID="{93298599-B658-41E0-85A3-66EBFA4F78BE}" presName="parentTextArrow" presStyleLbl="node1" presStyleIdx="1" presStyleCnt="2"/>
      <dgm:spPr/>
      <dgm:t>
        <a:bodyPr/>
        <a:lstStyle/>
        <a:p>
          <a:endParaRPr lang="en-US"/>
        </a:p>
      </dgm:t>
    </dgm:pt>
  </dgm:ptLst>
  <dgm:cxnLst>
    <dgm:cxn modelId="{E893DCA4-3C70-4CD8-8180-22C27A11BF9E}" srcId="{67DAA4B1-8C9D-48BC-8A12-5FEA2E6E9650}" destId="{18161431-3D22-479E-8035-61FF013BDCAF}" srcOrd="1" destOrd="0" parTransId="{F564DEA3-80E4-4D55-B713-E7F9BA5DE75A}" sibTransId="{64F99CFF-6052-49DD-9E44-946294220FFC}"/>
    <dgm:cxn modelId="{9F2FA2FA-EF5F-40ED-B103-3549B1964B60}" type="presOf" srcId="{93298599-B658-41E0-85A3-66EBFA4F78BE}" destId="{A1AD2BAF-EE07-470E-AA38-41FA4AF572E0}" srcOrd="0" destOrd="0" presId="urn:microsoft.com/office/officeart/2005/8/layout/process4"/>
    <dgm:cxn modelId="{AD937A71-1A71-4D59-874C-66DD6C72C002}" type="presOf" srcId="{18161431-3D22-479E-8035-61FF013BDCAF}" destId="{749981A3-FA9D-4A77-94D9-58762CC590D0}" srcOrd="0" destOrd="0" presId="urn:microsoft.com/office/officeart/2005/8/layout/process4"/>
    <dgm:cxn modelId="{A82CC805-40BD-45FE-BE81-5EE9ECE0BD79}" type="presOf" srcId="{67DAA4B1-8C9D-48BC-8A12-5FEA2E6E9650}" destId="{6383C436-A5C6-4492-91B7-5CA6AB674DCC}" srcOrd="0" destOrd="0" presId="urn:microsoft.com/office/officeart/2005/8/layout/process4"/>
    <dgm:cxn modelId="{DD0EF1F1-8DEF-4D27-8921-628157834F16}" srcId="{67DAA4B1-8C9D-48BC-8A12-5FEA2E6E9650}" destId="{93298599-B658-41E0-85A3-66EBFA4F78BE}" srcOrd="0" destOrd="0" parTransId="{8CBA317F-D859-4A72-84DD-D2629B32DFAF}" sibTransId="{57EEFFB9-CD3F-48A5-9037-74D5F083B5E3}"/>
    <dgm:cxn modelId="{54B8CFB3-4323-477A-917D-2A6E5B573181}" type="presParOf" srcId="{6383C436-A5C6-4492-91B7-5CA6AB674DCC}" destId="{9954EFBA-2B8E-4B52-A528-8949B930D7A4}" srcOrd="0" destOrd="0" presId="urn:microsoft.com/office/officeart/2005/8/layout/process4"/>
    <dgm:cxn modelId="{038BCCB3-812A-494B-80B1-A7D2A365E771}" type="presParOf" srcId="{9954EFBA-2B8E-4B52-A528-8949B930D7A4}" destId="{749981A3-FA9D-4A77-94D9-58762CC590D0}" srcOrd="0" destOrd="0" presId="urn:microsoft.com/office/officeart/2005/8/layout/process4"/>
    <dgm:cxn modelId="{7F5E125C-2A1C-4456-9131-6CC2DCC728CA}" type="presParOf" srcId="{6383C436-A5C6-4492-91B7-5CA6AB674DCC}" destId="{CA557A5C-4914-4B7F-A7E9-6F57F9FAA9DC}" srcOrd="1" destOrd="0" presId="urn:microsoft.com/office/officeart/2005/8/layout/process4"/>
    <dgm:cxn modelId="{399873C7-97A7-4365-99FD-9CEDAE251A77}" type="presParOf" srcId="{6383C436-A5C6-4492-91B7-5CA6AB674DCC}" destId="{9E9D43E2-4387-4BA8-8D4F-087E9AFD6250}" srcOrd="2" destOrd="0" presId="urn:microsoft.com/office/officeart/2005/8/layout/process4"/>
    <dgm:cxn modelId="{A3244C62-2652-4E28-AD55-81F3ED6E6B2B}" type="presParOf" srcId="{9E9D43E2-4387-4BA8-8D4F-087E9AFD6250}" destId="{A1AD2BAF-EE07-470E-AA38-41FA4AF572E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DAA4B1-8C9D-48BC-8A12-5FEA2E6E9650}"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CB6B2830-56FA-4011-8B9B-D683774C90F0}">
      <dgm:prSet phldrT="[Text]" custT="1"/>
      <dgm:spPr/>
      <dgm:t>
        <a:bodyPr/>
        <a:lstStyle/>
        <a:p>
          <a:r>
            <a:rPr lang="fr-FR" sz="2400" dirty="0" smtClean="0">
              <a:solidFill>
                <a:schemeClr val="tx1"/>
              </a:solidFill>
            </a:rPr>
            <a:t>Any medical prescription drawn up using a labelled healthcare tool or at a DPI hospital (for daycare/care provided outside the hospital) is </a:t>
          </a:r>
          <a:r>
            <a:rPr lang="fr-FR" sz="2400" i="1" dirty="0" smtClean="0">
              <a:solidFill>
                <a:schemeClr val="tx1"/>
              </a:solidFill>
            </a:rPr>
            <a:t>automatically sent to Recip-e if an Internet connection is available</a:t>
          </a:r>
          <a:r>
            <a:rPr lang="fr-FR" sz="2400" b="0" i="1" dirty="0" smtClean="0">
              <a:solidFill>
                <a:schemeClr val="tx1"/>
              </a:solidFill>
            </a:rPr>
            <a:t> </a:t>
          </a:r>
          <a:endParaRPr lang="en-GB" sz="2400" b="0" i="1" dirty="0">
            <a:solidFill>
              <a:schemeClr val="tx1"/>
            </a:solidFill>
          </a:endParaRPr>
        </a:p>
      </dgm:t>
    </dgm:pt>
    <dgm:pt modelId="{3F517E41-C92C-4DD1-9AC1-F193621DB619}" type="parTrans" cxnId="{4F0D807B-91DE-48D1-A225-44D2BE11CD6C}">
      <dgm:prSet/>
      <dgm:spPr/>
      <dgm:t>
        <a:bodyPr/>
        <a:lstStyle/>
        <a:p>
          <a:endParaRPr lang="en-US"/>
        </a:p>
      </dgm:t>
    </dgm:pt>
    <dgm:pt modelId="{6919F8A5-E0FD-43E5-B3FA-BBBADF571E2B}" type="sibTrans" cxnId="{4F0D807B-91DE-48D1-A225-44D2BE11CD6C}">
      <dgm:prSet/>
      <dgm:spPr/>
      <dgm:t>
        <a:bodyPr/>
        <a:lstStyle/>
        <a:p>
          <a:endParaRPr lang="en-US"/>
        </a:p>
      </dgm:t>
    </dgm:pt>
    <dgm:pt modelId="{6383C436-A5C6-4492-91B7-5CA6AB674DCC}" type="pres">
      <dgm:prSet presAssocID="{67DAA4B1-8C9D-48BC-8A12-5FEA2E6E9650}" presName="Name0" presStyleCnt="0">
        <dgm:presLayoutVars>
          <dgm:dir/>
          <dgm:animLvl val="lvl"/>
          <dgm:resizeHandles val="exact"/>
        </dgm:presLayoutVars>
      </dgm:prSet>
      <dgm:spPr/>
      <dgm:t>
        <a:bodyPr/>
        <a:lstStyle/>
        <a:p>
          <a:endParaRPr lang="en-US"/>
        </a:p>
      </dgm:t>
    </dgm:pt>
    <dgm:pt modelId="{C94E9206-4FBE-4D2C-AFB0-04F82144C5B2}" type="pres">
      <dgm:prSet presAssocID="{CB6B2830-56FA-4011-8B9B-D683774C90F0}" presName="boxAndChildren" presStyleCnt="0"/>
      <dgm:spPr/>
    </dgm:pt>
    <dgm:pt modelId="{22B84E88-9E88-49EF-AAD7-8E99C1D015B7}" type="pres">
      <dgm:prSet presAssocID="{CB6B2830-56FA-4011-8B9B-D683774C90F0}" presName="parentTextBox" presStyleLbl="node1" presStyleIdx="0" presStyleCnt="1"/>
      <dgm:spPr/>
      <dgm:t>
        <a:bodyPr/>
        <a:lstStyle/>
        <a:p>
          <a:endParaRPr lang="en-US"/>
        </a:p>
      </dgm:t>
    </dgm:pt>
  </dgm:ptLst>
  <dgm:cxnLst>
    <dgm:cxn modelId="{160EE9AF-2390-4EC8-A337-B493F11E3E98}" type="presOf" srcId="{CB6B2830-56FA-4011-8B9B-D683774C90F0}" destId="{22B84E88-9E88-49EF-AAD7-8E99C1D015B7}" srcOrd="0" destOrd="0" presId="urn:microsoft.com/office/officeart/2005/8/layout/process4"/>
    <dgm:cxn modelId="{FDDF6348-AF39-4FF7-86C4-20ADBD8DDA41}" type="presOf" srcId="{67DAA4B1-8C9D-48BC-8A12-5FEA2E6E9650}" destId="{6383C436-A5C6-4492-91B7-5CA6AB674DCC}" srcOrd="0" destOrd="0" presId="urn:microsoft.com/office/officeart/2005/8/layout/process4"/>
    <dgm:cxn modelId="{4F0D807B-91DE-48D1-A225-44D2BE11CD6C}" srcId="{67DAA4B1-8C9D-48BC-8A12-5FEA2E6E9650}" destId="{CB6B2830-56FA-4011-8B9B-D683774C90F0}" srcOrd="0" destOrd="0" parTransId="{3F517E41-C92C-4DD1-9AC1-F193621DB619}" sibTransId="{6919F8A5-E0FD-43E5-B3FA-BBBADF571E2B}"/>
    <dgm:cxn modelId="{D4E0327E-4B45-4AF1-B980-5220C4E29850}" type="presParOf" srcId="{6383C436-A5C6-4492-91B7-5CA6AB674DCC}" destId="{C94E9206-4FBE-4D2C-AFB0-04F82144C5B2}" srcOrd="0" destOrd="0" presId="urn:microsoft.com/office/officeart/2005/8/layout/process4"/>
    <dgm:cxn modelId="{06036C49-C56D-4F50-8BEA-2FB01683D4CC}" type="presParOf" srcId="{C94E9206-4FBE-4D2C-AFB0-04F82144C5B2}" destId="{22B84E88-9E88-49EF-AAD7-8E99C1D015B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8D01E7-25C0-4706-9328-5B5699720547}"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18A93C32-8E35-4132-BF72-CFA717868729}">
      <dgm:prSet phldrT="[Text]" custT="1"/>
      <dgm:spPr/>
      <dgm:t>
        <a:bodyPr/>
        <a:lstStyle/>
        <a:p>
          <a:r>
            <a:rPr lang="fr-FR" sz="2400" dirty="0" smtClean="0">
              <a:solidFill>
                <a:schemeClr val="tx1"/>
              </a:solidFill>
            </a:rPr>
            <a:t>All consultation reports, release letters and operating procedures + opinion and data corresponding to a patient who has given their informed consent shall be </a:t>
          </a:r>
          <a:r>
            <a:rPr lang="fr-FR" sz="2400" i="1" dirty="0" smtClean="0">
              <a:solidFill>
                <a:schemeClr val="tx1"/>
              </a:solidFill>
            </a:rPr>
            <a:t>accessible via the hubs and metahub system for internal and external approved care providers</a:t>
          </a:r>
          <a:endParaRPr lang="en-GB" sz="2400" i="1" dirty="0" smtClean="0">
            <a:solidFill>
              <a:schemeClr val="tx1"/>
            </a:solidFill>
          </a:endParaRPr>
        </a:p>
      </dgm:t>
    </dgm:pt>
    <dgm:pt modelId="{C7786ACC-1786-4520-81C8-04846AD1878D}" type="parTrans" cxnId="{47AC8C90-3C02-40F6-A6AD-8A807741CA19}">
      <dgm:prSet/>
      <dgm:spPr/>
      <dgm:t>
        <a:bodyPr/>
        <a:lstStyle/>
        <a:p>
          <a:endParaRPr lang="en-US"/>
        </a:p>
      </dgm:t>
    </dgm:pt>
    <dgm:pt modelId="{E1388CFF-59F5-40AB-81F6-BF66001A2363}" type="sibTrans" cxnId="{47AC8C90-3C02-40F6-A6AD-8A807741CA19}">
      <dgm:prSet/>
      <dgm:spPr/>
      <dgm:t>
        <a:bodyPr/>
        <a:lstStyle/>
        <a:p>
          <a:endParaRPr lang="en-US"/>
        </a:p>
      </dgm:t>
    </dgm:pt>
    <dgm:pt modelId="{287E66D9-FF9A-4941-95FD-CFEF80441CC6}" type="pres">
      <dgm:prSet presAssocID="{188D01E7-25C0-4706-9328-5B5699720547}" presName="Name0" presStyleCnt="0">
        <dgm:presLayoutVars>
          <dgm:dir/>
          <dgm:animLvl val="lvl"/>
          <dgm:resizeHandles val="exact"/>
        </dgm:presLayoutVars>
      </dgm:prSet>
      <dgm:spPr/>
      <dgm:t>
        <a:bodyPr/>
        <a:lstStyle/>
        <a:p>
          <a:endParaRPr lang="en-US"/>
        </a:p>
      </dgm:t>
    </dgm:pt>
    <dgm:pt modelId="{40F02F0C-BCE3-42C4-85AB-C50960F22A54}" type="pres">
      <dgm:prSet presAssocID="{18A93C32-8E35-4132-BF72-CFA717868729}" presName="boxAndChildren" presStyleCnt="0"/>
      <dgm:spPr/>
      <dgm:t>
        <a:bodyPr/>
        <a:lstStyle/>
        <a:p>
          <a:endParaRPr lang="en-US"/>
        </a:p>
      </dgm:t>
    </dgm:pt>
    <dgm:pt modelId="{D53064F1-9938-4CBD-9208-92D457653A60}" type="pres">
      <dgm:prSet presAssocID="{18A93C32-8E35-4132-BF72-CFA717868729}" presName="parentTextBox" presStyleLbl="node1" presStyleIdx="0" presStyleCnt="1"/>
      <dgm:spPr/>
      <dgm:t>
        <a:bodyPr/>
        <a:lstStyle/>
        <a:p>
          <a:endParaRPr lang="en-US"/>
        </a:p>
      </dgm:t>
    </dgm:pt>
  </dgm:ptLst>
  <dgm:cxnLst>
    <dgm:cxn modelId="{958D1997-8B4C-4223-A54E-E64AE2EAFFE3}" type="presOf" srcId="{18A93C32-8E35-4132-BF72-CFA717868729}" destId="{D53064F1-9938-4CBD-9208-92D457653A60}" srcOrd="0" destOrd="0" presId="urn:microsoft.com/office/officeart/2005/8/layout/process4"/>
    <dgm:cxn modelId="{8BE3C269-2C5C-49CC-B978-796EB641F8EB}" type="presOf" srcId="{188D01E7-25C0-4706-9328-5B5699720547}" destId="{287E66D9-FF9A-4941-95FD-CFEF80441CC6}" srcOrd="0" destOrd="0" presId="urn:microsoft.com/office/officeart/2005/8/layout/process4"/>
    <dgm:cxn modelId="{47AC8C90-3C02-40F6-A6AD-8A807741CA19}" srcId="{188D01E7-25C0-4706-9328-5B5699720547}" destId="{18A93C32-8E35-4132-BF72-CFA717868729}" srcOrd="0" destOrd="0" parTransId="{C7786ACC-1786-4520-81C8-04846AD1878D}" sibTransId="{E1388CFF-59F5-40AB-81F6-BF66001A2363}"/>
    <dgm:cxn modelId="{BA987237-0786-49D6-8802-321FCA733380}" type="presParOf" srcId="{287E66D9-FF9A-4941-95FD-CFEF80441CC6}" destId="{40F02F0C-BCE3-42C4-85AB-C50960F22A54}" srcOrd="0" destOrd="0" presId="urn:microsoft.com/office/officeart/2005/8/layout/process4"/>
    <dgm:cxn modelId="{0CC29735-35C5-43FF-BF18-E8787243F897}" type="presParOf" srcId="{40F02F0C-BCE3-42C4-85AB-C50960F22A54}" destId="{D53064F1-9938-4CBD-9208-92D457653A60}"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Coordination of partially electronic processes</a:t>
          </a:r>
          <a:endParaRPr lang="en-GB" sz="13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Portal </a:t>
          </a:r>
          <a:endParaRPr lang="en-GB" sz="13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Integrated management of users and access</a:t>
          </a:r>
          <a:endParaRPr lang="en-GB" sz="13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Log management</a:t>
          </a:r>
          <a:endParaRPr lang="en-GB" sz="13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End-to-end encryption system</a:t>
          </a:r>
          <a:endParaRPr lang="en-GB" sz="13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dirty="0" err="1"/>
            <a:t>eHealthBox</a:t>
          </a:r>
          <a:endParaRPr lang="en-GB" sz="13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Timestamping</a:t>
          </a:r>
          <a:endParaRPr lang="en-GB" sz="13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Coding and anonymisation</a:t>
          </a:r>
          <a:endParaRPr lang="en-GB" sz="13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Consultation of the National Registry and the Banque Carrefour registries</a:t>
          </a:r>
          <a:endParaRPr lang="en-GB" sz="13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Reference directory (Metahub)</a:t>
          </a:r>
          <a:endParaRPr lang="en-GB" sz="13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81A3-FA9D-4A77-94D9-58762CC590D0}">
      <dsp:nvSpPr>
        <dsp:cNvPr id="0" name=""/>
        <dsp:cNvSpPr/>
      </dsp:nvSpPr>
      <dsp:spPr>
        <a:xfrm>
          <a:off x="0" y="2452839"/>
          <a:ext cx="6096000" cy="1609328"/>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i="1" u="none" kern="1200" dirty="0" smtClean="0">
              <a:solidFill>
                <a:schemeClr val="tx1"/>
              </a:solidFill>
            </a:rPr>
            <a:t>Obligatory</a:t>
          </a:r>
          <a:r>
            <a:rPr lang="fr-FR" sz="2700" u="none" kern="1200" dirty="0" smtClean="0">
              <a:solidFill>
                <a:schemeClr val="tx1"/>
              </a:solidFill>
            </a:rPr>
            <a:t> data exchange between attending physician and the manager</a:t>
          </a:r>
          <a:endParaRPr lang="en-GB" sz="2700" u="none" kern="1200" dirty="0">
            <a:solidFill>
              <a:schemeClr val="tx1"/>
            </a:solidFill>
          </a:endParaRPr>
        </a:p>
      </dsp:txBody>
      <dsp:txXfrm>
        <a:off x="0" y="2452839"/>
        <a:ext cx="6096000" cy="1609328"/>
      </dsp:txXfrm>
    </dsp:sp>
    <dsp:sp modelId="{A1AD2BAF-EE07-470E-AA38-41FA4AF572E0}">
      <dsp:nvSpPr>
        <dsp:cNvPr id="0" name=""/>
        <dsp:cNvSpPr/>
      </dsp:nvSpPr>
      <dsp:spPr>
        <a:xfrm rot="10800000">
          <a:off x="0" y="1832"/>
          <a:ext cx="6096000" cy="2475146"/>
        </a:xfrm>
        <a:prstGeom prst="upArrowCallout">
          <a:avLst/>
        </a:prstGeom>
        <a:solidFill>
          <a:schemeClr val="accent5">
            <a:hueOff val="2457214"/>
            <a:satOff val="-53963"/>
            <a:lumOff val="1372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kern="1200" dirty="0" smtClean="0">
              <a:solidFill>
                <a:schemeClr val="tx1"/>
              </a:solidFill>
            </a:rPr>
            <a:t>Each care provider (internal/external to the hospital) updates the data, </a:t>
          </a:r>
          <a:r>
            <a:rPr lang="fr-FR" sz="2700" kern="1200" dirty="0" err="1" smtClean="0">
              <a:solidFill>
                <a:schemeClr val="tx1"/>
              </a:solidFill>
            </a:rPr>
            <a:t>which</a:t>
          </a:r>
          <a:r>
            <a:rPr lang="fr-FR" sz="2700" kern="1200" smtClean="0">
              <a:solidFill>
                <a:schemeClr val="tx1"/>
              </a:solidFill>
            </a:rPr>
            <a:t> are </a:t>
          </a:r>
          <a:r>
            <a:rPr lang="fr-FR" sz="2700" kern="1200" dirty="0" smtClean="0">
              <a:solidFill>
                <a:schemeClr val="tx1"/>
              </a:solidFill>
            </a:rPr>
            <a:t>then shared</a:t>
          </a:r>
          <a:endParaRPr lang="en-GB" sz="2700" kern="1200" dirty="0">
            <a:solidFill>
              <a:schemeClr val="tx1"/>
            </a:solidFill>
          </a:endParaRPr>
        </a:p>
      </dsp:txBody>
      <dsp:txXfrm rot="10800000">
        <a:off x="0" y="1832"/>
        <a:ext cx="6096000" cy="1608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84E88-9E88-49EF-AAD7-8E99C1D015B7}">
      <dsp:nvSpPr>
        <dsp:cNvPr id="0" name=""/>
        <dsp:cNvSpPr/>
      </dsp:nvSpPr>
      <dsp:spPr>
        <a:xfrm>
          <a:off x="0" y="0"/>
          <a:ext cx="6023992" cy="4064000"/>
        </a:xfrm>
        <a:prstGeom prst="rect">
          <a:avLst/>
        </a:prstGeom>
        <a:solidFill>
          <a:schemeClr val="accent6">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Any medical prescription drawn up using a labelled healthcare tool or at a DPI hospital (for daycare/care provided outside the hospital) is </a:t>
          </a:r>
          <a:r>
            <a:rPr lang="fr-FR" sz="2400" i="1" kern="1200" dirty="0" smtClean="0">
              <a:solidFill>
                <a:schemeClr val="tx1"/>
              </a:solidFill>
            </a:rPr>
            <a:t>automatically sent to Recip-e if an Internet connection is available</a:t>
          </a:r>
          <a:r>
            <a:rPr lang="fr-FR" sz="2400" b="0" i="1" kern="1200" dirty="0" smtClean="0">
              <a:solidFill>
                <a:schemeClr val="tx1"/>
              </a:solidFill>
            </a:rPr>
            <a:t> </a:t>
          </a:r>
          <a:endParaRPr lang="en-GB" sz="2400" b="0" i="1" kern="1200" dirty="0">
            <a:solidFill>
              <a:schemeClr val="tx1"/>
            </a:solidFill>
          </a:endParaRPr>
        </a:p>
      </dsp:txBody>
      <dsp:txXfrm>
        <a:off x="0" y="0"/>
        <a:ext cx="6023992" cy="406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64F1-9938-4CBD-9208-92D457653A60}">
      <dsp:nvSpPr>
        <dsp:cNvPr id="0" name=""/>
        <dsp:cNvSpPr/>
      </dsp:nvSpPr>
      <dsp:spPr>
        <a:xfrm>
          <a:off x="0" y="0"/>
          <a:ext cx="6096000" cy="4064000"/>
        </a:xfrm>
        <a:prstGeom prst="rect">
          <a:avLst/>
        </a:prstGeom>
        <a:solidFill>
          <a:schemeClr val="accent6">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All consultation reports, release letters and operating procedures + opinion and data corresponding to a patient who has given their informed consent shall be </a:t>
          </a:r>
          <a:r>
            <a:rPr lang="fr-FR" sz="2400" i="1" kern="1200" dirty="0" smtClean="0">
              <a:solidFill>
                <a:schemeClr val="tx1"/>
              </a:solidFill>
            </a:rPr>
            <a:t>accessible via the hubs and metahub system for internal and external approved care providers</a:t>
          </a:r>
          <a:endParaRPr lang="en-GB" sz="2400" i="1" kern="1200" dirty="0" smtClean="0">
            <a:solidFill>
              <a:schemeClr val="tx1"/>
            </a:solidFill>
          </a:endParaRPr>
        </a:p>
      </dsp:txBody>
      <dsp:txXfrm>
        <a:off x="0" y="0"/>
        <a:ext cx="6096000" cy="406400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9/24/2014</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en-GB"/>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9/24/2014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en-GB"/>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en-GB"/>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10</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11</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12</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13</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a:fld id="{A6005FDF-619A-412F-A606-483F2ECDE894}" type="slidenum">
              <a:rPr lang="en-US" altLang="en-US" sz="1200">
                <a:solidFill>
                  <a:srgbClr val="000000"/>
                </a:solidFill>
                <a:latin typeface="Arial" charset="0"/>
              </a:rPr>
              <a:pPr algn="r"/>
              <a:t>17</a:t>
            </a:fld>
            <a:endParaRPr lang="en-US" altLang="en-US" sz="1200">
              <a:solidFill>
                <a:srgbClr val="000000"/>
              </a:solidFill>
              <a:latin typeface="Arial" charset="0"/>
            </a:endParaRPr>
          </a:p>
        </p:txBody>
      </p:sp>
      <p:sp>
        <p:nvSpPr>
          <p:cNvPr id="64515"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a:fld id="{E419AC7F-7974-4D9C-925F-962CC4975828}" type="slidenum">
              <a:rPr lang="en-US" altLang="en-US" sz="1200">
                <a:solidFill>
                  <a:srgbClr val="000000"/>
                </a:solidFill>
                <a:latin typeface="Arial" charset="0"/>
              </a:rPr>
              <a:pPr algn="r"/>
              <a:t>17</a:t>
            </a:fld>
            <a:endParaRPr lang="en-US" altLang="en-US" sz="1200">
              <a:solidFill>
                <a:srgbClr val="000000"/>
              </a:solidFill>
              <a:latin typeface="Arial" charset="0"/>
            </a:endParaRPr>
          </a:p>
        </p:txBody>
      </p:sp>
      <p:sp>
        <p:nvSpPr>
          <p:cNvPr id="645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18</a:t>
            </a:fld>
            <a:endParaRPr lang="en-GB"/>
          </a:p>
        </p:txBody>
      </p:sp>
    </p:spTree>
    <p:extLst>
      <p:ext uri="{BB962C8B-B14F-4D97-AF65-F5344CB8AC3E}">
        <p14:creationId xmlns:p14="http://schemas.microsoft.com/office/powerpoint/2010/main" val="48129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19</a:t>
            </a:fld>
            <a:endParaRPr lang="en-GB"/>
          </a:p>
        </p:txBody>
      </p:sp>
    </p:spTree>
    <p:extLst>
      <p:ext uri="{BB962C8B-B14F-4D97-AF65-F5344CB8AC3E}">
        <p14:creationId xmlns:p14="http://schemas.microsoft.com/office/powerpoint/2010/main" val="94635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20</a:t>
            </a:fld>
            <a:endParaRPr lang="en-GB"/>
          </a:p>
        </p:txBody>
      </p:sp>
    </p:spTree>
    <p:extLst>
      <p:ext uri="{BB962C8B-B14F-4D97-AF65-F5344CB8AC3E}">
        <p14:creationId xmlns:p14="http://schemas.microsoft.com/office/powerpoint/2010/main" val="357432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21</a:t>
            </a:fld>
            <a:endParaRPr lang="en-GB"/>
          </a:p>
        </p:txBody>
      </p:sp>
    </p:spTree>
    <p:extLst>
      <p:ext uri="{BB962C8B-B14F-4D97-AF65-F5344CB8AC3E}">
        <p14:creationId xmlns:p14="http://schemas.microsoft.com/office/powerpoint/2010/main" val="1645069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22</a:t>
            </a:fld>
            <a:endParaRPr lang="en-GB"/>
          </a:p>
        </p:txBody>
      </p:sp>
    </p:spTree>
    <p:extLst>
      <p:ext uri="{BB962C8B-B14F-4D97-AF65-F5344CB8AC3E}">
        <p14:creationId xmlns:p14="http://schemas.microsoft.com/office/powerpoint/2010/main" val="232528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a:t>
            </a:fld>
            <a:endParaRPr lang="en-GB"/>
          </a:p>
        </p:txBody>
      </p:sp>
    </p:spTree>
    <p:extLst>
      <p:ext uri="{BB962C8B-B14F-4D97-AF65-F5344CB8AC3E}">
        <p14:creationId xmlns:p14="http://schemas.microsoft.com/office/powerpoint/2010/main" val="242274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23</a:t>
            </a:fld>
            <a:endParaRPr lang="en-GB"/>
          </a:p>
        </p:txBody>
      </p:sp>
    </p:spTree>
    <p:extLst>
      <p:ext uri="{BB962C8B-B14F-4D97-AF65-F5344CB8AC3E}">
        <p14:creationId xmlns:p14="http://schemas.microsoft.com/office/powerpoint/2010/main" val="4254548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24</a:t>
            </a:fld>
            <a:endParaRPr lang="en-GB"/>
          </a:p>
        </p:txBody>
      </p:sp>
    </p:spTree>
    <p:extLst>
      <p:ext uri="{BB962C8B-B14F-4D97-AF65-F5344CB8AC3E}">
        <p14:creationId xmlns:p14="http://schemas.microsoft.com/office/powerpoint/2010/main" val="2430136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25</a:t>
            </a:fld>
            <a:endParaRPr lang="en-GB"/>
          </a:p>
        </p:txBody>
      </p:sp>
    </p:spTree>
    <p:extLst>
      <p:ext uri="{BB962C8B-B14F-4D97-AF65-F5344CB8AC3E}">
        <p14:creationId xmlns:p14="http://schemas.microsoft.com/office/powerpoint/2010/main" val="2866902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en-GB"/>
          </a:p>
        </p:txBody>
      </p:sp>
    </p:spTree>
    <p:extLst>
      <p:ext uri="{BB962C8B-B14F-4D97-AF65-F5344CB8AC3E}">
        <p14:creationId xmlns:p14="http://schemas.microsoft.com/office/powerpoint/2010/main" val="4077114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27</a:t>
            </a:fld>
            <a:endParaRPr lang="en-GB"/>
          </a:p>
        </p:txBody>
      </p:sp>
    </p:spTree>
    <p:extLst>
      <p:ext uri="{BB962C8B-B14F-4D97-AF65-F5344CB8AC3E}">
        <p14:creationId xmlns:p14="http://schemas.microsoft.com/office/powerpoint/2010/main" val="1844003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28</a:t>
            </a:fld>
            <a:endParaRPr lang="en-GB"/>
          </a:p>
        </p:txBody>
      </p:sp>
    </p:spTree>
    <p:extLst>
      <p:ext uri="{BB962C8B-B14F-4D97-AF65-F5344CB8AC3E}">
        <p14:creationId xmlns:p14="http://schemas.microsoft.com/office/powerpoint/2010/main" val="2561201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29</a:t>
            </a:fld>
            <a:endParaRPr lang="en-GB"/>
          </a:p>
        </p:txBody>
      </p:sp>
    </p:spTree>
    <p:extLst>
      <p:ext uri="{BB962C8B-B14F-4D97-AF65-F5344CB8AC3E}">
        <p14:creationId xmlns:p14="http://schemas.microsoft.com/office/powerpoint/2010/main" val="139265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30</a:t>
            </a:fld>
            <a:endParaRPr lang="en-GB"/>
          </a:p>
        </p:txBody>
      </p:sp>
    </p:spTree>
    <p:extLst>
      <p:ext uri="{BB962C8B-B14F-4D97-AF65-F5344CB8AC3E}">
        <p14:creationId xmlns:p14="http://schemas.microsoft.com/office/powerpoint/2010/main" val="553411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31</a:t>
            </a:fld>
            <a:endParaRPr lang="en-GB"/>
          </a:p>
        </p:txBody>
      </p:sp>
    </p:spTree>
    <p:extLst>
      <p:ext uri="{BB962C8B-B14F-4D97-AF65-F5344CB8AC3E}">
        <p14:creationId xmlns:p14="http://schemas.microsoft.com/office/powerpoint/2010/main" val="818369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32</a:t>
            </a:fld>
            <a:endParaRPr lang="en-GB"/>
          </a:p>
        </p:txBody>
      </p:sp>
    </p:spTree>
    <p:extLst>
      <p:ext uri="{BB962C8B-B14F-4D97-AF65-F5344CB8AC3E}">
        <p14:creationId xmlns:p14="http://schemas.microsoft.com/office/powerpoint/2010/main" val="124210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en-GB"/>
          </a:p>
        </p:txBody>
      </p:sp>
    </p:spTree>
    <p:extLst>
      <p:ext uri="{BB962C8B-B14F-4D97-AF65-F5344CB8AC3E}">
        <p14:creationId xmlns:p14="http://schemas.microsoft.com/office/powerpoint/2010/main" val="2619152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en-GB"/>
          </a:p>
        </p:txBody>
      </p:sp>
    </p:spTree>
    <p:extLst>
      <p:ext uri="{BB962C8B-B14F-4D97-AF65-F5344CB8AC3E}">
        <p14:creationId xmlns:p14="http://schemas.microsoft.com/office/powerpoint/2010/main" val="155841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en-GB"/>
          </a:p>
        </p:txBody>
      </p:sp>
    </p:spTree>
    <p:extLst>
      <p:ext uri="{BB962C8B-B14F-4D97-AF65-F5344CB8AC3E}">
        <p14:creationId xmlns:p14="http://schemas.microsoft.com/office/powerpoint/2010/main" val="3329383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36</a:t>
            </a:fld>
            <a:endParaRPr lang="en-GB"/>
          </a:p>
        </p:txBody>
      </p:sp>
    </p:spTree>
    <p:extLst>
      <p:ext uri="{BB962C8B-B14F-4D97-AF65-F5344CB8AC3E}">
        <p14:creationId xmlns:p14="http://schemas.microsoft.com/office/powerpoint/2010/main" val="461688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en-GB"/>
          </a:p>
        </p:txBody>
      </p:sp>
    </p:spTree>
    <p:extLst>
      <p:ext uri="{BB962C8B-B14F-4D97-AF65-F5344CB8AC3E}">
        <p14:creationId xmlns:p14="http://schemas.microsoft.com/office/powerpoint/2010/main" val="2913891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38</a:t>
            </a:fld>
            <a:endParaRPr lang="en-GB"/>
          </a:p>
        </p:txBody>
      </p:sp>
    </p:spTree>
    <p:extLst>
      <p:ext uri="{BB962C8B-B14F-4D97-AF65-F5344CB8AC3E}">
        <p14:creationId xmlns:p14="http://schemas.microsoft.com/office/powerpoint/2010/main" val="2859717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39</a:t>
            </a:fld>
            <a:endParaRPr lang="en-GB"/>
          </a:p>
        </p:txBody>
      </p:sp>
    </p:spTree>
    <p:extLst>
      <p:ext uri="{BB962C8B-B14F-4D97-AF65-F5344CB8AC3E}">
        <p14:creationId xmlns:p14="http://schemas.microsoft.com/office/powerpoint/2010/main" val="958699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40</a:t>
            </a:fld>
            <a:endParaRPr lang="en-GB"/>
          </a:p>
        </p:txBody>
      </p:sp>
    </p:spTree>
    <p:extLst>
      <p:ext uri="{BB962C8B-B14F-4D97-AF65-F5344CB8AC3E}">
        <p14:creationId xmlns:p14="http://schemas.microsoft.com/office/powerpoint/2010/main" val="2765060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41</a:t>
            </a:fld>
            <a:endParaRPr lang="en-GB"/>
          </a:p>
        </p:txBody>
      </p:sp>
    </p:spTree>
    <p:extLst>
      <p:ext uri="{BB962C8B-B14F-4D97-AF65-F5344CB8AC3E}">
        <p14:creationId xmlns:p14="http://schemas.microsoft.com/office/powerpoint/2010/main" val="2765060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42</a:t>
            </a:fld>
            <a:endParaRPr lang="en-GB"/>
          </a:p>
        </p:txBody>
      </p:sp>
    </p:spTree>
    <p:extLst>
      <p:ext uri="{BB962C8B-B14F-4D97-AF65-F5344CB8AC3E}">
        <p14:creationId xmlns:p14="http://schemas.microsoft.com/office/powerpoint/2010/main" val="242613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4</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43</a:t>
            </a:fld>
            <a:endParaRPr lang="en-GB"/>
          </a:p>
        </p:txBody>
      </p:sp>
    </p:spTree>
    <p:extLst>
      <p:ext uri="{BB962C8B-B14F-4D97-AF65-F5344CB8AC3E}">
        <p14:creationId xmlns:p14="http://schemas.microsoft.com/office/powerpoint/2010/main" val="1615754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44</a:t>
            </a:fld>
            <a:endParaRPr lang="en-GB"/>
          </a:p>
        </p:txBody>
      </p:sp>
    </p:spTree>
    <p:extLst>
      <p:ext uri="{BB962C8B-B14F-4D97-AF65-F5344CB8AC3E}">
        <p14:creationId xmlns:p14="http://schemas.microsoft.com/office/powerpoint/2010/main" val="2765060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Wingdings" pitchFamily="2" charset="2"/>
              <a:buNone/>
            </a:pPr>
            <a:r>
              <a:rPr lang="fr-BE" sz="1200" dirty="0" smtClean="0"/>
              <a:t>Example:</a:t>
            </a:r>
            <a:r>
              <a:rPr dirty="0" smtClean="0"/>
              <a:t> </a:t>
            </a:r>
            <a:r>
              <a:rPr lang="fr-BE" sz="1200" baseline="0" dirty="0" smtClean="0"/>
              <a:t>MyCareNet Insurability identifies:</a:t>
            </a:r>
            <a:endParaRPr lang="en-GB" sz="1200" dirty="0" smtClean="0"/>
          </a:p>
          <a:p>
            <a:pPr marL="285750" indent="-285750">
              <a:spcBef>
                <a:spcPts val="0"/>
              </a:spcBef>
              <a:buFont typeface="Wingdings" pitchFamily="2" charset="2"/>
              <a:buChar char="ü"/>
            </a:pPr>
            <a:r>
              <a:rPr lang="fr-BE" sz="1200" dirty="0" smtClean="0"/>
              <a:t>Whether the patient is entitled to direct third-part payment of medical expenses </a:t>
            </a:r>
          </a:p>
          <a:p>
            <a:pPr marL="285750" indent="-285750">
              <a:spcBef>
                <a:spcPts val="0"/>
              </a:spcBef>
              <a:buFont typeface="Wingdings" pitchFamily="2" charset="2"/>
              <a:buChar char="ü"/>
            </a:pPr>
            <a:r>
              <a:rPr lang="fr-BE" sz="1200" dirty="0" smtClean="0"/>
              <a:t>The health insurance company the patient is subscribed to</a:t>
            </a:r>
          </a:p>
          <a:p>
            <a:pPr marL="285750" indent="-285750">
              <a:spcBef>
                <a:spcPts val="0"/>
              </a:spcBef>
              <a:buFont typeface="Wingdings" pitchFamily="2" charset="2"/>
              <a:buChar char="ü"/>
            </a:pPr>
            <a:r>
              <a:rPr lang="fr-BE" sz="1200" dirty="0" smtClean="0"/>
              <a:t>The patient reimbursement category (preferential or non preferential rate)</a:t>
            </a:r>
          </a:p>
          <a:p>
            <a:pPr marL="285750" indent="-285750">
              <a:spcBef>
                <a:spcPts val="0"/>
              </a:spcBef>
              <a:buFont typeface="Wingdings" pitchFamily="2" charset="2"/>
              <a:buChar char="ü"/>
            </a:pPr>
            <a:r>
              <a:rPr lang="fr-BE" sz="1200" dirty="0" smtClean="0"/>
              <a:t>Whether the patient is affiliated to a medical centre </a:t>
            </a:r>
          </a:p>
          <a:p>
            <a:pPr marL="285750" indent="-285750">
              <a:spcBef>
                <a:spcPts val="0"/>
              </a:spcBef>
              <a:buFont typeface="Wingdings" pitchFamily="2" charset="2"/>
              <a:buChar char="ü"/>
            </a:pPr>
            <a:r>
              <a:rPr lang="fr-BE" sz="1200" dirty="0" smtClean="0">
                <a:sym typeface="Wingdings" pitchFamily="2" charset="2"/>
              </a:rPr>
              <a:t>The hospital INAMI number, if the doctor visits the hospitalized patient</a:t>
            </a:r>
          </a:p>
          <a:p>
            <a:endParaRPr lang="en-GB" dirty="0"/>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en-GB"/>
          </a:p>
        </p:txBody>
      </p:sp>
    </p:spTree>
    <p:extLst>
      <p:ext uri="{BB962C8B-B14F-4D97-AF65-F5344CB8AC3E}">
        <p14:creationId xmlns:p14="http://schemas.microsoft.com/office/powerpoint/2010/main" val="2232255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46</a:t>
            </a:fld>
            <a:endParaRPr lang="en-GB"/>
          </a:p>
        </p:txBody>
      </p:sp>
    </p:spTree>
    <p:extLst>
      <p:ext uri="{BB962C8B-B14F-4D97-AF65-F5344CB8AC3E}">
        <p14:creationId xmlns:p14="http://schemas.microsoft.com/office/powerpoint/2010/main" val="2232255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47</a:t>
            </a:fld>
            <a:endParaRPr lang="en-GB"/>
          </a:p>
        </p:txBody>
      </p:sp>
    </p:spTree>
    <p:extLst>
      <p:ext uri="{BB962C8B-B14F-4D97-AF65-F5344CB8AC3E}">
        <p14:creationId xmlns:p14="http://schemas.microsoft.com/office/powerpoint/2010/main" val="2232255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48</a:t>
            </a:fld>
            <a:endParaRPr lang="en-GB"/>
          </a:p>
        </p:txBody>
      </p:sp>
    </p:spTree>
    <p:extLst>
      <p:ext uri="{BB962C8B-B14F-4D97-AF65-F5344CB8AC3E}">
        <p14:creationId xmlns:p14="http://schemas.microsoft.com/office/powerpoint/2010/main" val="2232255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en-GB"/>
          </a:p>
        </p:txBody>
      </p:sp>
    </p:spTree>
    <p:extLst>
      <p:ext uri="{BB962C8B-B14F-4D97-AF65-F5344CB8AC3E}">
        <p14:creationId xmlns:p14="http://schemas.microsoft.com/office/powerpoint/2010/main" val="323640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5</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MRS = Nursing Home</a:t>
            </a:r>
          </a:p>
          <a:p>
            <a:r>
              <a:rPr dirty="0" smtClean="0"/>
              <a:t>MRPA = Nursing Home for Older People</a:t>
            </a:r>
          </a:p>
          <a:p>
            <a:r>
              <a:rPr dirty="0" smtClean="0"/>
              <a:t>CSJ = Daycare centre</a:t>
            </a:r>
            <a:endParaRPr lang="en-GB" dirty="0"/>
          </a:p>
        </p:txBody>
      </p:sp>
      <p:sp>
        <p:nvSpPr>
          <p:cNvPr id="4" name="Slide Number Placeholder 3"/>
          <p:cNvSpPr>
            <a:spLocks noGrp="1"/>
          </p:cNvSpPr>
          <p:nvPr>
            <p:ph type="sldNum" sz="quarter" idx="10"/>
          </p:nvPr>
        </p:nvSpPr>
        <p:spPr/>
        <p:txBody>
          <a:bodyPr/>
          <a:lstStyle/>
          <a:p>
            <a:fld id="{380DF003-9532-45B2-A88B-F94D0FEB7981}" type="slidenum">
              <a:rPr lang="en-US" smtClean="0"/>
              <a:t>9</a:t>
            </a:fld>
            <a:endParaRPr lang="en-GB"/>
          </a:p>
        </p:txBody>
      </p:sp>
    </p:spTree>
    <p:extLst>
      <p:ext uri="{BB962C8B-B14F-4D97-AF65-F5344CB8AC3E}">
        <p14:creationId xmlns:p14="http://schemas.microsoft.com/office/powerpoint/2010/main" val="12465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26/09/2014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26/09/2014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26/09/2014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26/09/2014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26/09/2014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26/09/2014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26/09/2014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26/09/2014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26/09/2014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26/09/2014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26/09/2014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26/09/2014</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ADB71D-6A6A-403E-B8B0-DAC18C9A03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51.jpg"/><Relationship Id="rId7" Type="http://schemas.openxmlformats.org/officeDocument/2006/relationships/image" Target="../media/image55.png"/><Relationship Id="rId12"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54.png"/><Relationship Id="rId11" Type="http://schemas.openxmlformats.org/officeDocument/2006/relationships/diagramColors" Target="../diagrams/colors4.xml"/><Relationship Id="rId5" Type="http://schemas.openxmlformats.org/officeDocument/2006/relationships/image" Target="../media/image53.png"/><Relationship Id="rId10" Type="http://schemas.openxmlformats.org/officeDocument/2006/relationships/diagramQuickStyle" Target="../diagrams/quickStyle4.xml"/><Relationship Id="rId4" Type="http://schemas.openxmlformats.org/officeDocument/2006/relationships/image" Target="../media/image52.png"/><Relationship Id="rId9"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sz="4000" b="1" cap="none" dirty="0">
                <a:solidFill>
                  <a:srgbClr val="3E6E5A"/>
                </a:solidFill>
              </a:rPr>
              <a:t>eHealth Platform:</a:t>
            </a:r>
            <a:r>
              <a:rPr lang="fr-BE" sz="4000" b="1" cap="none" dirty="0">
                <a:solidFill>
                  <a:srgbClr val="C00000"/>
                </a:solidFill>
              </a:rPr>
              <a:t> Progress and Prospects</a:t>
            </a:r>
            <a:endParaRPr lang="en-GB"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r>
                <a:rPr lang="en-US" sz="1600" dirty="0"/>
                <a:t>frank.robben@ehealth.fgov.be </a:t>
              </a:r>
            </a:p>
            <a:p>
              <a:endParaRPr lang="en-GB" sz="1600" dirty="0" smtClean="0">
                <a:sym typeface="Arial" pitchFamily="34" charset="0"/>
              </a:endParaRPr>
            </a:p>
            <a:p>
              <a:r>
                <a:rPr lang="fr-BE" sz="1600" dirty="0" smtClean="0">
                  <a:sym typeface="Arial" pitchFamily="34" charset="0"/>
                </a:rPr>
                <a:t>@FrRobben</a:t>
              </a:r>
              <a:endParaRPr lang="en-GB" sz="1600" dirty="0">
                <a:sym typeface="Arial" pitchFamily="34" charset="0"/>
              </a:endParaRPr>
            </a:p>
            <a:p>
              <a:endParaRPr lang="en-GB" sz="1600" dirty="0">
                <a:sym typeface="Arial" pitchFamily="34" charset="0"/>
              </a:endParaRPr>
            </a:p>
            <a:p>
              <a:r>
                <a:rPr lang="en-US" sz="1600" dirty="0">
                  <a:sym typeface="Arial" pitchFamily="34" charset="0"/>
                </a:rPr>
                <a:t>https://www.ehealth.fgov.be</a:t>
              </a:r>
              <a:endParaRPr lang="en-GB" sz="1600" dirty="0">
                <a:sym typeface="Arial" pitchFamily="34" charset="0"/>
              </a:endParaRPr>
            </a:p>
            <a:p>
              <a:r>
                <a:rPr lang="en-US" sz="1600" dirty="0">
                  <a:sym typeface="Arial" pitchFamily="34" charset="0"/>
                </a:rPr>
                <a:t>http://www.ksz.fgov.be</a:t>
              </a:r>
            </a:p>
            <a:p>
              <a:r>
                <a:rPr lang="en-US" sz="1600" dirty="0">
                  <a:sym typeface="Arial" pitchFamily="34" charset="0"/>
                </a:rPr>
                <a:t>http://www.frankrobben.be</a:t>
              </a:r>
              <a:endParaRPr lang="en-GB" sz="1600" dirty="0"/>
            </a:p>
          </p:txBody>
        </p:sp>
      </p:grpSp>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fr-BE" sz="2000" b="1" spc="-100" dirty="0">
                <a:solidFill>
                  <a:srgbClr val="3E6E5A"/>
                </a:solidFill>
                <a:latin typeface="+mj-lt"/>
              </a:rPr>
              <a:t>General usage of eHealthBox</a:t>
            </a:r>
            <a:endParaRPr lang="en-GB" sz="2000" b="1" spc="-100" dirty="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26/09/2014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10</a:t>
            </a:fld>
            <a:endParaRPr lang="en-GB"/>
          </a:p>
        </p:txBody>
      </p:sp>
      <p:sp>
        <p:nvSpPr>
          <p:cNvPr id="11" name="Content Placeholder 10"/>
          <p:cNvSpPr>
            <a:spLocks noGrp="1"/>
          </p:cNvSpPr>
          <p:nvPr>
            <p:ph idx="1"/>
          </p:nvPr>
        </p:nvSpPr>
        <p:spPr/>
        <p:txBody>
          <a:bodyPr>
            <a:normAutofit fontScale="32500" lnSpcReduction="20000"/>
          </a:bodyPr>
          <a:lstStyle/>
          <a:p>
            <a:r>
              <a:rPr lang="fr-BE" sz="4900" dirty="0" smtClean="0"/>
              <a:t>Standard functionalities of a premium high security </a:t>
            </a:r>
            <a:r>
              <a:rPr lang="fr-BE" sz="4900" dirty="0" err="1" smtClean="0"/>
              <a:t>electronic</a:t>
            </a:r>
            <a:r>
              <a:rPr lang="fr-BE" sz="4900" dirty="0" smtClean="0"/>
              <a:t> </a:t>
            </a:r>
            <a:r>
              <a:rPr lang="fr-BE" sz="4900" dirty="0" err="1" smtClean="0"/>
              <a:t>messenger</a:t>
            </a:r>
            <a:r>
              <a:rPr lang="fr-BE" sz="4900" dirty="0" smtClean="0"/>
              <a:t> system &gt; access to the system via eID (web application) or </a:t>
            </a:r>
            <a:r>
              <a:rPr lang="fr-BE" sz="4900" dirty="0" smtClean="0">
                <a:solidFill>
                  <a:srgbClr val="3E6E5A"/>
                </a:solidFill>
              </a:rPr>
              <a:t>eHealth</a:t>
            </a:r>
            <a:r>
              <a:rPr lang="fr-BE" sz="4900" dirty="0" smtClean="0"/>
              <a:t> certificate</a:t>
            </a:r>
            <a:endParaRPr lang="en-GB" sz="4900" dirty="0" smtClean="0"/>
          </a:p>
          <a:p>
            <a:endParaRPr lang="en-GB" sz="2500" dirty="0" smtClean="0"/>
          </a:p>
          <a:p>
            <a:pPr lvl="1" indent="-457200">
              <a:buFont typeface="Wingdings" pitchFamily="2" charset="2"/>
              <a:buChar char="Ø"/>
            </a:pPr>
            <a:r>
              <a:rPr lang="fr-FR" sz="4300" dirty="0" smtClean="0"/>
              <a:t>applicable to all service providers (not limited to doctors) </a:t>
            </a:r>
          </a:p>
          <a:p>
            <a:pPr lvl="1" indent="-457200">
              <a:buFont typeface="Wingdings" pitchFamily="2" charset="2"/>
              <a:buChar char="Ø"/>
            </a:pPr>
            <a:r>
              <a:rPr lang="fr-FR" sz="4300" dirty="0" smtClean="0"/>
              <a:t>designed to allow service providers to send messages to colleagues + other health service providers (other care providers, care institutions, authorities, etc.)</a:t>
            </a:r>
          </a:p>
          <a:p>
            <a:pPr lvl="1" indent="-457200">
              <a:buFont typeface="Wingdings" pitchFamily="2" charset="2"/>
              <a:buChar char="Ø"/>
            </a:pPr>
            <a:endParaRPr lang="en-GB" sz="2500" dirty="0"/>
          </a:p>
          <a:p>
            <a:r>
              <a:rPr lang="fr-BE" sz="4900" dirty="0" smtClean="0"/>
              <a:t>Full encryption of all messages. Secure exchange of medical data</a:t>
            </a:r>
          </a:p>
          <a:p>
            <a:endParaRPr lang="en-GB" sz="2500" dirty="0" smtClean="0"/>
          </a:p>
          <a:p>
            <a:r>
              <a:rPr lang="fr-BE" sz="4900" dirty="0" smtClean="0"/>
              <a:t>Customised configuration of metadata, transmission with the message for routing within an institution, ex. a hospital</a:t>
            </a:r>
          </a:p>
          <a:p>
            <a:endParaRPr lang="en-GB" dirty="0" smtClean="0"/>
          </a:p>
          <a:p>
            <a:pPr marL="182880" lvl="1"/>
            <a:r>
              <a:rPr lang="fr-BE" sz="4900" dirty="0" smtClean="0">
                <a:solidFill>
                  <a:srgbClr val="3E6E5A"/>
                </a:solidFill>
              </a:rPr>
              <a:t>eHealth</a:t>
            </a:r>
            <a:r>
              <a:rPr lang="fr-BE" sz="4900" dirty="0" smtClean="0"/>
              <a:t>Box is used by approximately forty labs and hospitals, and </a:t>
            </a:r>
            <a:r>
              <a:rPr lang="fr-BE" sz="4900" dirty="0" err="1" smtClean="0"/>
              <a:t>almost</a:t>
            </a:r>
            <a:r>
              <a:rPr lang="fr-BE" sz="4900" dirty="0" smtClean="0"/>
              <a:t> 4,700 </a:t>
            </a:r>
            <a:r>
              <a:rPr lang="fr-BE" sz="4900" dirty="0" err="1" smtClean="0"/>
              <a:t>GPs</a:t>
            </a:r>
            <a:endParaRPr lang="fr-BE" sz="4900" dirty="0" smtClean="0"/>
          </a:p>
          <a:p>
            <a:pPr marL="182880" lvl="1"/>
            <a:endParaRPr lang="fr-BE" sz="4900" dirty="0"/>
          </a:p>
          <a:p>
            <a:pPr marL="182880" lvl="1"/>
            <a:r>
              <a:rPr lang="fr-BE" sz="4900" dirty="0" smtClean="0"/>
              <a:t>ROI </a:t>
            </a:r>
            <a:r>
              <a:rPr lang="fr-BE" sz="4900" dirty="0" err="1" smtClean="0"/>
              <a:t>Agoria</a:t>
            </a:r>
            <a:r>
              <a:rPr lang="fr-BE" sz="4900" dirty="0" smtClean="0"/>
              <a:t> </a:t>
            </a:r>
            <a:r>
              <a:rPr lang="fr-BE" sz="4900" dirty="0" err="1" smtClean="0"/>
              <a:t>Award</a:t>
            </a:r>
            <a:r>
              <a:rPr lang="fr-BE" sz="4900" dirty="0" smtClean="0"/>
              <a:t> 2014</a:t>
            </a:r>
          </a:p>
          <a:p>
            <a:pPr marL="182880" lvl="1"/>
            <a:endParaRPr lang="en-GB" sz="2500" dirty="0" smtClean="0"/>
          </a:p>
          <a:p>
            <a:pPr marL="182880" lvl="1"/>
            <a:r>
              <a:rPr lang="fr-BE" sz="4900" dirty="0" smtClean="0"/>
              <a:t>August 2014: </a:t>
            </a:r>
          </a:p>
          <a:p>
            <a:pPr marL="457200" lvl="2"/>
            <a:r>
              <a:rPr lang="fr-FR" sz="4900" dirty="0" smtClean="0"/>
              <a:t>2,442,502 messages sent</a:t>
            </a:r>
          </a:p>
          <a:p>
            <a:pPr marL="457200" lvl="2"/>
            <a:r>
              <a:rPr lang="fr-FR" sz="4900" dirty="0" smtClean="0"/>
              <a:t>2,646,703 messages </a:t>
            </a:r>
            <a:r>
              <a:rPr lang="fr-FR" sz="4900" dirty="0" err="1" smtClean="0"/>
              <a:t>read</a:t>
            </a:r>
            <a:endParaRPr lang="fr-FR" sz="4900" dirty="0"/>
          </a:p>
          <a:p>
            <a:pPr marL="0" lvl="1" indent="0">
              <a:buNone/>
            </a:pPr>
            <a:endParaRPr lang="en-GB" sz="3100" dirty="0"/>
          </a:p>
          <a:p>
            <a:pPr marL="92075" lvl="1" indent="0">
              <a:lnSpc>
                <a:spcPct val="80000"/>
              </a:lnSpc>
              <a:buNone/>
              <a:defRPr/>
            </a:pPr>
            <a:endParaRPr lang="en-GB" sz="2000" dirty="0" smtClean="0">
              <a:sym typeface="Arial" pitchFamily="34" charset="0"/>
            </a:endParaRPr>
          </a:p>
        </p:txBody>
      </p:sp>
    </p:spTree>
    <p:extLst>
      <p:ext uri="{BB962C8B-B14F-4D97-AF65-F5344CB8AC3E}">
        <p14:creationId xmlns:p14="http://schemas.microsoft.com/office/powerpoint/2010/main" val="408233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fr-BE" sz="2000" b="1" spc="-100" dirty="0">
                <a:solidFill>
                  <a:srgbClr val="3E6E5A"/>
                </a:solidFill>
              </a:rPr>
              <a:t>Administrative simplification</a:t>
            </a:r>
          </a:p>
        </p:txBody>
      </p:sp>
      <p:sp>
        <p:nvSpPr>
          <p:cNvPr id="6" name="Date Placeholder 5"/>
          <p:cNvSpPr>
            <a:spLocks noGrp="1"/>
          </p:cNvSpPr>
          <p:nvPr>
            <p:ph type="dt" sz="half" idx="10"/>
          </p:nvPr>
        </p:nvSpPr>
        <p:spPr/>
        <p:txBody>
          <a:bodyPr/>
          <a:lstStyle/>
          <a:p>
            <a:r>
              <a:rPr lang="en-US" smtClean="0"/>
              <a:t>26/09/2014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11</a:t>
            </a:fld>
            <a:endParaRPr lang="en-GB"/>
          </a:p>
        </p:txBody>
      </p:sp>
      <p:sp>
        <p:nvSpPr>
          <p:cNvPr id="11" name="Content Placeholder 10"/>
          <p:cNvSpPr>
            <a:spLocks noGrp="1"/>
          </p:cNvSpPr>
          <p:nvPr>
            <p:ph idx="1"/>
          </p:nvPr>
        </p:nvSpPr>
        <p:spPr/>
        <p:txBody>
          <a:bodyPr>
            <a:normAutofit fontScale="92500" lnSpcReduction="20000"/>
          </a:bodyPr>
          <a:lstStyle/>
          <a:p>
            <a:pPr marL="92075" lvl="1" indent="0">
              <a:lnSpc>
                <a:spcPct val="80000"/>
              </a:lnSpc>
              <a:buNone/>
              <a:defRPr/>
            </a:pPr>
            <a:r>
              <a:rPr lang="fr-BE" sz="2400" dirty="0" smtClean="0">
                <a:sym typeface="Arial" pitchFamily="34" charset="0"/>
              </a:rPr>
              <a:t>Recognition of people with disabilities</a:t>
            </a:r>
          </a:p>
          <a:p>
            <a:pPr marL="92075" lvl="1" indent="0">
              <a:lnSpc>
                <a:spcPct val="80000"/>
              </a:lnSpc>
              <a:buNone/>
              <a:defRPr/>
            </a:pPr>
            <a:endParaRPr lang="en-GB" sz="1800" dirty="0" smtClean="0">
              <a:sym typeface="Arial" pitchFamily="34" charset="0"/>
            </a:endParaRPr>
          </a:p>
          <a:p>
            <a:pPr marL="416878" indent="-342900">
              <a:lnSpc>
                <a:spcPct val="80000"/>
              </a:lnSpc>
            </a:pPr>
            <a:r>
              <a:rPr lang="fr-FR" sz="1800" dirty="0" smtClean="0"/>
              <a:t>Electronic exchange of multifunctional medical documents on people with disabilities</a:t>
            </a:r>
          </a:p>
          <a:p>
            <a:pPr marL="416878" indent="-342900">
              <a:lnSpc>
                <a:spcPct val="80000"/>
              </a:lnSpc>
            </a:pPr>
            <a:endParaRPr lang="en-GB" sz="1800" dirty="0" smtClean="0"/>
          </a:p>
          <a:p>
            <a:pPr marL="416878" indent="-342900">
              <a:lnSpc>
                <a:spcPct val="80000"/>
              </a:lnSpc>
            </a:pPr>
            <a:r>
              <a:rPr lang="fr-FR" sz="1800" dirty="0"/>
              <a:t>Documents available to appropriate public service doctors and health funds</a:t>
            </a:r>
          </a:p>
          <a:p>
            <a:pPr marL="416878" indent="-342900">
              <a:lnSpc>
                <a:spcPct val="80000"/>
              </a:lnSpc>
            </a:pPr>
            <a:endParaRPr lang="en-GB" sz="1800" dirty="0" smtClean="0"/>
          </a:p>
          <a:p>
            <a:pPr marL="416878" indent="-342900">
              <a:lnSpc>
                <a:spcPct val="80000"/>
              </a:lnSpc>
            </a:pPr>
            <a:r>
              <a:rPr lang="fr-FR" sz="1800" dirty="0"/>
              <a:t>Secure communication via </a:t>
            </a:r>
            <a:r>
              <a:rPr lang="fr-FR" sz="1800" dirty="0" smtClean="0">
                <a:solidFill>
                  <a:srgbClr val="3E6E5A"/>
                </a:solidFill>
              </a:rPr>
              <a:t>eHealth</a:t>
            </a:r>
            <a:r>
              <a:rPr lang="fr-FR" sz="1800" dirty="0"/>
              <a:t>Box</a:t>
            </a:r>
            <a:endParaRPr lang="en-GB" sz="1800" dirty="0" smtClean="0"/>
          </a:p>
          <a:p>
            <a:pPr marL="416878" indent="-342900">
              <a:lnSpc>
                <a:spcPct val="80000"/>
              </a:lnSpc>
            </a:pPr>
            <a:endParaRPr lang="en-GB" sz="1800" dirty="0" smtClean="0"/>
          </a:p>
          <a:p>
            <a:pPr marL="416878" indent="-342900">
              <a:lnSpc>
                <a:spcPct val="80000"/>
              </a:lnSpc>
            </a:pPr>
            <a:r>
              <a:rPr lang="fr-FR" sz="1800" dirty="0"/>
              <a:t>296,000 potential requests per year </a:t>
            </a:r>
            <a:endParaRPr lang="en-GB" sz="1800" dirty="0"/>
          </a:p>
          <a:p>
            <a:pPr marL="416878" indent="-342900">
              <a:lnSpc>
                <a:spcPct val="80000"/>
              </a:lnSpc>
            </a:pPr>
            <a:endParaRPr lang="en-GB" sz="1800" dirty="0" smtClean="0"/>
          </a:p>
          <a:p>
            <a:pPr marL="416878" indent="-342900">
              <a:lnSpc>
                <a:spcPct val="80000"/>
              </a:lnSpc>
            </a:pPr>
            <a:endParaRPr lang="en-GB" sz="1800" dirty="0" smtClean="0"/>
          </a:p>
          <a:p>
            <a:pPr marL="73978" indent="0">
              <a:lnSpc>
                <a:spcPct val="80000"/>
              </a:lnSpc>
              <a:buNone/>
            </a:pPr>
            <a:r>
              <a:rPr dirty="0" smtClean="0"/>
              <a:t> </a:t>
            </a:r>
            <a:r>
              <a:rPr lang="fr-FR" sz="2400" dirty="0" smtClean="0"/>
              <a:t>Pharmaceutical agreements Chapter IV</a:t>
            </a:r>
          </a:p>
          <a:p>
            <a:pPr lvl="1">
              <a:lnSpc>
                <a:spcPct val="80000"/>
              </a:lnSpc>
            </a:pPr>
            <a:r>
              <a:rPr lang="en-GB" sz="1800" dirty="0"/>
              <a:t>simplification of Chapter IV requests: optimized electronic processes to obtain access to reimbursement of certain healthcare </a:t>
            </a:r>
            <a:r>
              <a:rPr lang="en-GB" sz="1800" dirty="0" smtClean="0"/>
              <a:t>costs &gt; </a:t>
            </a:r>
            <a:r>
              <a:rPr lang="en-GB" sz="1800" dirty="0"/>
              <a:t>complex programme with several stakeholders</a:t>
            </a:r>
          </a:p>
          <a:p>
            <a:pPr lvl="1">
              <a:lnSpc>
                <a:spcPct val="80000"/>
              </a:lnSpc>
            </a:pPr>
            <a:r>
              <a:rPr lang="fr-BE" sz="1800" dirty="0" smtClean="0"/>
              <a:t>via MyCareNet</a:t>
            </a:r>
            <a:r>
              <a:rPr dirty="0" smtClean="0"/>
              <a:t> </a:t>
            </a:r>
            <a:endParaRPr lang="en-GB" sz="1800" dirty="0" smtClean="0"/>
          </a:p>
          <a:p>
            <a:pPr lvl="1">
              <a:lnSpc>
                <a:spcPct val="80000"/>
              </a:lnSpc>
            </a:pPr>
            <a:endParaRPr lang="en-GB" sz="1800" dirty="0"/>
          </a:p>
          <a:p>
            <a:pPr lvl="1">
              <a:lnSpc>
                <a:spcPct val="80000"/>
              </a:lnSpc>
            </a:pPr>
            <a:r>
              <a:rPr lang="fr-BE" sz="1800" dirty="0"/>
              <a:t>Secure and rapid transmission of relevant information for the delivery and reimbursement of such medicines (prior agreement from a consulting doctor required)</a:t>
            </a:r>
          </a:p>
          <a:p>
            <a:pPr lvl="1">
              <a:lnSpc>
                <a:spcPct val="80000"/>
              </a:lnSpc>
            </a:pPr>
            <a:endParaRPr lang="en-GB" sz="1800" dirty="0"/>
          </a:p>
          <a:p>
            <a:pPr lvl="1">
              <a:lnSpc>
                <a:spcPct val="80000"/>
              </a:lnSpc>
            </a:pPr>
            <a:r>
              <a:rPr lang="fr-BE" sz="1800" dirty="0" smtClean="0"/>
              <a:t>Acceleration of the procedure and removal of a number of administrative steps</a:t>
            </a:r>
            <a:endParaRPr lang="en-GB" sz="1800" dirty="0"/>
          </a:p>
          <a:p>
            <a:pPr marL="73978" indent="0">
              <a:lnSpc>
                <a:spcPct val="80000"/>
              </a:lnSpc>
              <a:buNone/>
            </a:pPr>
            <a:endParaRPr lang="en-GB" sz="2000" dirty="0"/>
          </a:p>
        </p:txBody>
      </p:sp>
    </p:spTree>
    <p:extLst>
      <p:ext uri="{BB962C8B-B14F-4D97-AF65-F5344CB8AC3E}">
        <p14:creationId xmlns:p14="http://schemas.microsoft.com/office/powerpoint/2010/main" val="4056641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1" name="Content Placeholder 10"/>
          <p:cNvSpPr>
            <a:spLocks noGrp="1"/>
          </p:cNvSpPr>
          <p:nvPr>
            <p:ph idx="1"/>
          </p:nvPr>
        </p:nvSpPr>
        <p:spPr>
          <a:xfrm>
            <a:off x="2971800" y="803488"/>
            <a:ext cx="5715000" cy="5577840"/>
          </a:xfrm>
        </p:spPr>
        <p:txBody>
          <a:bodyPr>
            <a:normAutofit/>
          </a:bodyPr>
          <a:lstStyle/>
          <a:p>
            <a:pPr marL="92075" lvl="1" indent="0">
              <a:lnSpc>
                <a:spcPct val="80000"/>
              </a:lnSpc>
              <a:buNone/>
              <a:defRPr/>
            </a:pPr>
            <a:endParaRPr lang="en-GB" sz="2000" dirty="0" smtClean="0">
              <a:sym typeface="Arial" pitchFamily="34" charset="0"/>
            </a:endParaRPr>
          </a:p>
          <a:p>
            <a:pPr marL="73978" indent="0">
              <a:lnSpc>
                <a:spcPct val="80000"/>
              </a:lnSpc>
              <a:buFont typeface="Calibri" pitchFamily="34" charset="0"/>
              <a:buNone/>
            </a:pPr>
            <a:r>
              <a:rPr lang="fr-BE" sz="2400" dirty="0" smtClean="0">
                <a:solidFill>
                  <a:srgbClr val="000000"/>
                </a:solidFill>
                <a:sym typeface="Arial" pitchFamily="34" charset="0"/>
              </a:rPr>
              <a:t>RCT (</a:t>
            </a:r>
            <a:r>
              <a:rPr lang="fr-BE" sz="2400" dirty="0" smtClean="0"/>
              <a:t>Central Traceability Centre) </a:t>
            </a:r>
            <a:endParaRPr lang="en-GB" sz="2400" dirty="0" smtClean="0"/>
          </a:p>
          <a:p>
            <a:pPr marL="73978" indent="0">
              <a:lnSpc>
                <a:spcPct val="80000"/>
              </a:lnSpc>
              <a:buFont typeface="Calibri" pitchFamily="34" charset="0"/>
              <a:buNone/>
            </a:pPr>
            <a:endParaRPr lang="en-GB" sz="800" dirty="0" smtClean="0"/>
          </a:p>
          <a:p>
            <a:pPr marL="416878" indent="-342900">
              <a:lnSpc>
                <a:spcPct val="80000"/>
              </a:lnSpc>
            </a:pPr>
            <a:r>
              <a:rPr lang="fr-BE" sz="2000" dirty="0" smtClean="0"/>
              <a:t>Centralisation of notification on the life-cycle of an implant </a:t>
            </a:r>
            <a:endParaRPr lang="en-GB" sz="2000" dirty="0"/>
          </a:p>
          <a:p>
            <a:pPr marL="416878" indent="-342900">
              <a:lnSpc>
                <a:spcPct val="80000"/>
              </a:lnSpc>
            </a:pPr>
            <a:r>
              <a:rPr lang="fr-BE" sz="2000" dirty="0" smtClean="0"/>
              <a:t>Securing of exchanges (encryption, therapeutic links and log management)</a:t>
            </a:r>
          </a:p>
          <a:p>
            <a:pPr marL="416878" indent="-342900">
              <a:lnSpc>
                <a:spcPct val="80000"/>
              </a:lnSpc>
            </a:pPr>
            <a:r>
              <a:rPr lang="fr-FR" sz="2000" dirty="0">
                <a:solidFill>
                  <a:srgbClr val="000000"/>
                </a:solidFill>
              </a:rPr>
              <a:t>Integration of the 'Orthopride' and 'Qermid' applications (hip and knee protheses, pacemakers, </a:t>
            </a:r>
            <a:r>
              <a:rPr lang="fr-FR" sz="2000" dirty="0" err="1" smtClean="0">
                <a:solidFill>
                  <a:srgbClr val="000000"/>
                </a:solidFill>
              </a:rPr>
              <a:t>stents</a:t>
            </a:r>
            <a:r>
              <a:rPr lang="fr-FR" sz="2000" dirty="0" smtClean="0">
                <a:solidFill>
                  <a:srgbClr val="000000"/>
                </a:solidFill>
              </a:rPr>
              <a:t>…) </a:t>
            </a:r>
            <a:endParaRPr lang="fr-FR" sz="2000" dirty="0">
              <a:solidFill>
                <a:srgbClr val="000000"/>
              </a:solidFill>
            </a:endParaRPr>
          </a:p>
          <a:p>
            <a:pPr marL="416878" indent="-342900">
              <a:lnSpc>
                <a:spcPct val="80000"/>
              </a:lnSpc>
            </a:pPr>
            <a:r>
              <a:rPr lang="fr-FR" sz="2000" dirty="0" smtClean="0">
                <a:solidFill>
                  <a:srgbClr val="000000"/>
                </a:solidFill>
              </a:rPr>
              <a:t>Pilot project in April 2014 in two hospitals (Charleroi and Leuven)</a:t>
            </a:r>
            <a:endParaRPr lang="en-GB" sz="2000" dirty="0">
              <a:solidFill>
                <a:srgbClr val="000000"/>
              </a:solidFill>
            </a:endParaRPr>
          </a:p>
          <a:p>
            <a:pPr marL="416878" indent="-342900">
              <a:lnSpc>
                <a:spcPct val="80000"/>
              </a:lnSpc>
            </a:pPr>
            <a:endParaRPr lang="en-GB" sz="2000" dirty="0"/>
          </a:p>
          <a:p>
            <a:pPr marL="416878" indent="-342900">
              <a:lnSpc>
                <a:spcPct val="80000"/>
              </a:lnSpc>
              <a:buFont typeface="Wingdings" pitchFamily="2" charset="2"/>
              <a:buChar char="Ø"/>
            </a:pPr>
            <a:r>
              <a:rPr lang="fr-BE" sz="2000" dirty="0" smtClean="0"/>
              <a:t>Improvement and traceability of implants distributed in Belgium </a:t>
            </a:r>
            <a:endParaRPr lang="en-GB" sz="2000" dirty="0" smtClean="0"/>
          </a:p>
          <a:p>
            <a:pPr marL="416878" indent="-342900">
              <a:lnSpc>
                <a:spcPct val="80000"/>
              </a:lnSpc>
              <a:buFont typeface="Wingdings" pitchFamily="2" charset="2"/>
              <a:buChar char="Ø"/>
            </a:pPr>
            <a:r>
              <a:rPr lang="fr-BE" sz="2000" dirty="0" smtClean="0"/>
              <a:t>Transparency for the patient (generation of an implant card with all the relevant information)</a:t>
            </a:r>
          </a:p>
          <a:p>
            <a:pPr marL="416878" indent="-342900">
              <a:lnSpc>
                <a:spcPct val="80000"/>
              </a:lnSpc>
              <a:buFont typeface="Wingdings" pitchFamily="2" charset="2"/>
              <a:buChar char="Ø"/>
            </a:pPr>
            <a:endParaRPr lang="en-GB" sz="2000" dirty="0" smtClean="0"/>
          </a:p>
          <a:p>
            <a:pPr marL="416878" indent="-342900">
              <a:lnSpc>
                <a:spcPct val="80000"/>
              </a:lnSpc>
            </a:pPr>
            <a:endParaRPr lang="en-GB" sz="2000" dirty="0" smtClean="0"/>
          </a:p>
          <a:p>
            <a:pPr marL="73978" indent="0">
              <a:lnSpc>
                <a:spcPct val="80000"/>
              </a:lnSpc>
              <a:buFont typeface="Calibri" pitchFamily="34" charset="0"/>
              <a:buNone/>
            </a:pPr>
            <a:endParaRPr lang="en-GB" sz="2400" dirty="0">
              <a:solidFill>
                <a:srgbClr val="000000"/>
              </a:solidFill>
              <a:sym typeface="Arial" pitchFamily="34" charset="0"/>
            </a:endParaRPr>
          </a:p>
          <a:p>
            <a:pPr marL="0" indent="0" eaLnBrk="0" fontAlgn="base" hangingPunct="0">
              <a:spcAft>
                <a:spcPct val="0"/>
              </a:spcAft>
              <a:buNone/>
              <a:defRPr/>
            </a:pPr>
            <a:endParaRPr lang="en-GB" sz="1600"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fr-BE" sz="2000" b="1" spc="-100" dirty="0" smtClean="0">
                <a:solidFill>
                  <a:srgbClr val="3E6E5A"/>
                </a:solidFill>
                <a:latin typeface="+mj-lt"/>
              </a:rPr>
              <a:t>Traceability of medical devices</a:t>
            </a:r>
            <a:endParaRPr lang="en-GB" sz="2000" b="1" spc="-100" dirty="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26/09/2014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12</a:t>
            </a:fld>
            <a:endParaRPr lang="en-GB"/>
          </a:p>
        </p:txBody>
      </p:sp>
    </p:spTree>
    <p:extLst>
      <p:ext uri="{BB962C8B-B14F-4D97-AF65-F5344CB8AC3E}">
        <p14:creationId xmlns:p14="http://schemas.microsoft.com/office/powerpoint/2010/main" val="1047503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
            </a:r>
            <a:br>
              <a:rPr dirty="0"/>
            </a:br>
            <a:r>
              <a:rPr dirty="0"/>
              <a:t/>
            </a:r>
            <a:br>
              <a:rPr dirty="0"/>
            </a:br>
            <a:r>
              <a:rPr lang="fr-BE" sz="4400" b="1" dirty="0"/>
              <a:t>Role and responsibilities of the </a:t>
            </a:r>
            <a:r>
              <a:rPr lang="fr-BE" sz="4400" b="1" dirty="0">
                <a:solidFill>
                  <a:srgbClr val="3E6E5A"/>
                </a:solidFill>
              </a:rPr>
              <a:t>eHealth platform</a:t>
            </a:r>
            <a:r>
              <a:rPr dirty="0"/>
              <a:t/>
            </a:r>
            <a:br>
              <a:rPr dirty="0"/>
            </a:br>
            <a:endParaRPr lang="en-GB"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6" name="Date Placeholder 5"/>
          <p:cNvSpPr>
            <a:spLocks noGrp="1"/>
          </p:cNvSpPr>
          <p:nvPr>
            <p:ph type="dt" sz="half" idx="10"/>
          </p:nvPr>
        </p:nvSpPr>
        <p:spPr/>
        <p:txBody>
          <a:bodyPr/>
          <a:lstStyle/>
          <a:p>
            <a:r>
              <a:rPr lang="en-US" smtClean="0"/>
              <a:t>26/09/2014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13</a:t>
            </a:fld>
            <a:endParaRPr lang="en-GB"/>
          </a:p>
        </p:txBody>
      </p:sp>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Tree>
    <p:extLst>
      <p:ext uri="{BB962C8B-B14F-4D97-AF65-F5344CB8AC3E}">
        <p14:creationId xmlns:p14="http://schemas.microsoft.com/office/powerpoint/2010/main" val="280612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b="1" dirty="0"/>
              <a:t>Mission of </a:t>
            </a:r>
            <a:r>
              <a:rPr lang="en-GB" altLang="en-US" b="1" dirty="0"/>
              <a:t>the </a:t>
            </a:r>
            <a:r>
              <a:rPr lang="en-GB" altLang="en-US" b="1" dirty="0" err="1"/>
              <a:t>eHealth</a:t>
            </a:r>
            <a:r>
              <a:rPr lang="en-GB" altLang="en-US" b="1" dirty="0"/>
              <a:t> platform</a:t>
            </a:r>
            <a:endParaRPr lang="en-US" b="1" dirty="0"/>
          </a:p>
        </p:txBody>
      </p:sp>
      <p:sp>
        <p:nvSpPr>
          <p:cNvPr id="3" name="Content Placeholder 2"/>
          <p:cNvSpPr>
            <a:spLocks noGrp="1"/>
          </p:cNvSpPr>
          <p:nvPr>
            <p:ph idx="1"/>
          </p:nvPr>
        </p:nvSpPr>
        <p:spPr/>
        <p:txBody>
          <a:bodyPr/>
          <a:lstStyle/>
          <a:p>
            <a:pPr lvl="1">
              <a:defRPr/>
            </a:pPr>
            <a:r>
              <a:rPr lang="en-US" sz="1800" b="1" dirty="0">
                <a:solidFill>
                  <a:srgbClr val="000000"/>
                </a:solidFill>
              </a:rPr>
              <a:t>how?</a:t>
            </a:r>
          </a:p>
          <a:p>
            <a:pPr lvl="2">
              <a:defRPr/>
            </a:pPr>
            <a:r>
              <a:rPr lang="en-US" sz="1600" dirty="0">
                <a:solidFill>
                  <a:srgbClr val="000000"/>
                </a:solidFill>
              </a:rPr>
              <a:t>through</a:t>
            </a:r>
            <a:r>
              <a:rPr lang="en-US" sz="1600" b="1" dirty="0">
                <a:solidFill>
                  <a:srgbClr val="000000"/>
                </a:solidFill>
              </a:rPr>
              <a:t> a well-</a:t>
            </a:r>
            <a:r>
              <a:rPr lang="en-US" sz="1600" b="1" dirty="0" err="1">
                <a:solidFill>
                  <a:srgbClr val="000000"/>
                </a:solidFill>
              </a:rPr>
              <a:t>organised</a:t>
            </a:r>
            <a:r>
              <a:rPr lang="en-US" sz="1600" b="1" dirty="0">
                <a:solidFill>
                  <a:srgbClr val="000000"/>
                </a:solidFill>
              </a:rPr>
              <a:t>, mutual electronic service and information exchange </a:t>
            </a:r>
            <a:r>
              <a:rPr lang="en-US" sz="1600" dirty="0">
                <a:solidFill>
                  <a:srgbClr val="000000"/>
                </a:solidFill>
              </a:rPr>
              <a:t>between all actors in health care</a:t>
            </a:r>
          </a:p>
          <a:p>
            <a:pPr lvl="2">
              <a:defRPr/>
            </a:pPr>
            <a:r>
              <a:rPr lang="en-US" sz="1600" dirty="0">
                <a:solidFill>
                  <a:srgbClr val="000000"/>
                </a:solidFill>
              </a:rPr>
              <a:t>by providing the</a:t>
            </a:r>
            <a:r>
              <a:rPr lang="en-US" sz="1600" b="1" dirty="0">
                <a:solidFill>
                  <a:srgbClr val="000000"/>
                </a:solidFill>
              </a:rPr>
              <a:t> necessary guarantees</a:t>
            </a:r>
            <a:r>
              <a:rPr lang="en-US" sz="1600" dirty="0">
                <a:solidFill>
                  <a:srgbClr val="000000"/>
                </a:solidFill>
              </a:rPr>
              <a:t> with regard to</a:t>
            </a:r>
            <a:r>
              <a:rPr lang="en-US" sz="1600" b="1" dirty="0">
                <a:solidFill>
                  <a:srgbClr val="000000"/>
                </a:solidFill>
              </a:rPr>
              <a:t> information security, </a:t>
            </a:r>
          </a:p>
          <a:p>
            <a:pPr marL="914400" lvl="2" indent="0">
              <a:buFont typeface="Arial" charset="0"/>
              <a:buNone/>
              <a:defRPr/>
            </a:pPr>
            <a:r>
              <a:rPr lang="en-US" sz="1600" b="1" dirty="0">
                <a:solidFill>
                  <a:srgbClr val="000000"/>
                </a:solidFill>
              </a:rPr>
              <a:t>     privacy protection and professional secrecy</a:t>
            </a:r>
          </a:p>
          <a:p>
            <a:pPr marL="857250" lvl="2" indent="0">
              <a:buFont typeface="Arial" charset="0"/>
              <a:buNone/>
              <a:defRPr/>
            </a:pPr>
            <a:endParaRPr lang="en-US" sz="1200" b="1" dirty="0">
              <a:solidFill>
                <a:srgbClr val="000000"/>
              </a:solidFill>
            </a:endParaRPr>
          </a:p>
          <a:p>
            <a:pPr lvl="1">
              <a:defRPr/>
            </a:pPr>
            <a:r>
              <a:rPr lang="en-US" sz="1800" b="1" dirty="0">
                <a:solidFill>
                  <a:srgbClr val="000000"/>
                </a:solidFill>
              </a:rPr>
              <a:t>what?</a:t>
            </a:r>
          </a:p>
          <a:p>
            <a:pPr lvl="2" algn="just">
              <a:defRPr/>
            </a:pPr>
            <a:r>
              <a:rPr lang="en-US" sz="1600" dirty="0" err="1">
                <a:solidFill>
                  <a:srgbClr val="000000"/>
                </a:solidFill>
              </a:rPr>
              <a:t>optimisation</a:t>
            </a:r>
            <a:r>
              <a:rPr lang="en-US" sz="1600" dirty="0">
                <a:solidFill>
                  <a:srgbClr val="000000"/>
                </a:solidFill>
              </a:rPr>
              <a:t> of health care</a:t>
            </a:r>
            <a:r>
              <a:rPr lang="en-US" sz="1600" b="1" dirty="0">
                <a:solidFill>
                  <a:srgbClr val="000000"/>
                </a:solidFill>
              </a:rPr>
              <a:t> quality and continuity</a:t>
            </a:r>
            <a:r>
              <a:rPr lang="en-US" sz="1600" dirty="0">
                <a:solidFill>
                  <a:srgbClr val="000000"/>
                </a:solidFill>
              </a:rPr>
              <a:t> </a:t>
            </a:r>
          </a:p>
          <a:p>
            <a:pPr lvl="2" algn="just">
              <a:defRPr/>
            </a:pPr>
            <a:r>
              <a:rPr lang="en-US" sz="1600" dirty="0" err="1">
                <a:solidFill>
                  <a:srgbClr val="000000"/>
                </a:solidFill>
              </a:rPr>
              <a:t>optimisation</a:t>
            </a:r>
            <a:r>
              <a:rPr lang="en-US" sz="1600" dirty="0">
                <a:solidFill>
                  <a:srgbClr val="000000"/>
                </a:solidFill>
              </a:rPr>
              <a:t> of</a:t>
            </a:r>
            <a:r>
              <a:rPr lang="en-US" sz="1600" b="1" dirty="0">
                <a:solidFill>
                  <a:srgbClr val="000000"/>
                </a:solidFill>
              </a:rPr>
              <a:t> patient safety</a:t>
            </a:r>
          </a:p>
          <a:p>
            <a:pPr lvl="2" algn="just">
              <a:defRPr/>
            </a:pPr>
            <a:r>
              <a:rPr lang="en-US" sz="1600" b="1" dirty="0">
                <a:solidFill>
                  <a:srgbClr val="000000"/>
                </a:solidFill>
              </a:rPr>
              <a:t>reduction of administrative burden </a:t>
            </a:r>
            <a:r>
              <a:rPr lang="en-US" sz="1600" dirty="0">
                <a:solidFill>
                  <a:srgbClr val="000000"/>
                </a:solidFill>
              </a:rPr>
              <a:t>for all actors in health care</a:t>
            </a:r>
          </a:p>
          <a:p>
            <a:pPr lvl="2" algn="just">
              <a:defRPr/>
            </a:pPr>
            <a:r>
              <a:rPr lang="en-US" sz="1600" dirty="0">
                <a:solidFill>
                  <a:srgbClr val="000000"/>
                </a:solidFill>
              </a:rPr>
              <a:t>thorough</a:t>
            </a:r>
            <a:r>
              <a:rPr lang="en-US" sz="1600" b="1" dirty="0">
                <a:solidFill>
                  <a:srgbClr val="000000"/>
                </a:solidFill>
              </a:rPr>
              <a:t> support </a:t>
            </a:r>
            <a:r>
              <a:rPr lang="en-US" sz="1600" dirty="0">
                <a:solidFill>
                  <a:srgbClr val="000000"/>
                </a:solidFill>
              </a:rPr>
              <a:t>of health care policy and research</a:t>
            </a:r>
            <a:endParaRPr lang="en-US" sz="1600" dirty="0">
              <a:solidFill>
                <a:srgbClr val="000000"/>
              </a:solidFill>
            </a:endParaRPr>
          </a:p>
        </p:txBody>
      </p:sp>
      <p:sp>
        <p:nvSpPr>
          <p:cNvPr id="4" name="Date Placeholder 3"/>
          <p:cNvSpPr>
            <a:spLocks noGrp="1"/>
          </p:cNvSpPr>
          <p:nvPr>
            <p:ph type="dt" sz="half" idx="10"/>
          </p:nvPr>
        </p:nvSpPr>
        <p:spPr/>
        <p:txBody>
          <a:bodyPr/>
          <a:lstStyle/>
          <a:p>
            <a:r>
              <a:rPr lang="en-US" smtClean="0"/>
              <a:t>26/09/2014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14</a:t>
            </a:fld>
            <a:endParaRPr lang="en-US"/>
          </a:p>
        </p:txBody>
      </p:sp>
    </p:spTree>
    <p:extLst>
      <p:ext uri="{BB962C8B-B14F-4D97-AF65-F5344CB8AC3E}">
        <p14:creationId xmlns:p14="http://schemas.microsoft.com/office/powerpoint/2010/main" val="229792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ym typeface="Arial" charset="0"/>
              </a:rPr>
              <a:t>10 </a:t>
            </a:r>
            <a:r>
              <a:rPr lang="en-US" altLang="en-US" b="1" dirty="0" smtClean="0">
                <a:sym typeface="Arial" charset="0"/>
              </a:rPr>
              <a:t>objec</a:t>
            </a:r>
            <a:r>
              <a:rPr lang="en-US" altLang="en-US" b="1" dirty="0" smtClean="0">
                <a:sym typeface="Arial" charset="0"/>
              </a:rPr>
              <a:t>tives</a:t>
            </a:r>
            <a:endParaRPr lang="en-US" b="1" dirty="0"/>
          </a:p>
        </p:txBody>
      </p:sp>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just">
              <a:lnSpc>
                <a:spcPct val="80000"/>
              </a:lnSpc>
              <a:buFont typeface="Wingdings" pitchFamily="2" charset="2"/>
              <a:buAutoNum type="arabicPeriod"/>
            </a:pPr>
            <a:endParaRPr lang="en-US" altLang="en-US" sz="2000"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development of a</a:t>
            </a:r>
            <a:r>
              <a:rPr lang="en-US" altLang="en-US" sz="2000" b="1" dirty="0" smtClean="0">
                <a:solidFill>
                  <a:srgbClr val="000000"/>
                </a:solidFill>
                <a:sym typeface="Arial" charset="0"/>
              </a:rPr>
              <a:t> vision</a:t>
            </a:r>
            <a:r>
              <a:rPr lang="en-US" altLang="en-US" sz="2000" dirty="0" smtClean="0">
                <a:solidFill>
                  <a:srgbClr val="000000"/>
                </a:solidFill>
                <a:sym typeface="Arial" charset="0"/>
              </a:rPr>
              <a:t> and a </a:t>
            </a:r>
            <a:r>
              <a:rPr lang="en-US" altLang="en-US" sz="2000" b="1" dirty="0" smtClean="0">
                <a:solidFill>
                  <a:srgbClr val="000000"/>
                </a:solidFill>
                <a:sym typeface="Arial" charset="0"/>
              </a:rPr>
              <a:t>strategy</a:t>
            </a:r>
            <a:r>
              <a:rPr lang="en-US" altLang="en-US" sz="2000" dirty="0" smtClean="0">
                <a:solidFill>
                  <a:srgbClr val="000000"/>
                </a:solidFill>
                <a:sym typeface="Arial" charset="0"/>
              </a:rPr>
              <a:t> with regard to </a:t>
            </a:r>
            <a:r>
              <a:rPr lang="en-US" altLang="en-US" sz="2000" dirty="0" err="1" smtClean="0">
                <a:solidFill>
                  <a:srgbClr val="3E6E5A"/>
                </a:solidFill>
                <a:sym typeface="Arial" charset="0"/>
              </a:rPr>
              <a:t>eHealth</a:t>
            </a:r>
            <a:r>
              <a:rPr lang="en-US" altLang="en-US"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err="1" smtClean="0">
                <a:solidFill>
                  <a:srgbClr val="000000"/>
                </a:solidFill>
                <a:sym typeface="Arial" charset="0"/>
              </a:rPr>
              <a:t>organisation</a:t>
            </a:r>
            <a:r>
              <a:rPr lang="en-US" altLang="en-US" sz="2000" dirty="0" smtClean="0">
                <a:solidFill>
                  <a:srgbClr val="000000"/>
                </a:solidFill>
                <a:sym typeface="Arial" charset="0"/>
              </a:rPr>
              <a:t> of </a:t>
            </a:r>
            <a:r>
              <a:rPr lang="en-US" altLang="en-US" sz="2000" b="1" dirty="0" smtClean="0">
                <a:solidFill>
                  <a:srgbClr val="000000"/>
                </a:solidFill>
                <a:sym typeface="Arial" charset="0"/>
              </a:rPr>
              <a:t>collaboration </a:t>
            </a:r>
            <a:r>
              <a:rPr lang="en-US" altLang="en-US" sz="2000" dirty="0" smtClean="0">
                <a:solidFill>
                  <a:srgbClr val="000000"/>
                </a:solidFill>
                <a:sym typeface="Arial" charset="0"/>
              </a:rPr>
              <a:t>between other government agencies charged with </a:t>
            </a:r>
            <a:r>
              <a:rPr lang="en-US" altLang="en-US" sz="2000" b="1" dirty="0" smtClean="0">
                <a:solidFill>
                  <a:srgbClr val="000000"/>
                </a:solidFill>
                <a:sym typeface="Arial" charset="0"/>
              </a:rPr>
              <a:t>coordinating electronic services</a:t>
            </a:r>
            <a:r>
              <a:rPr lang="en-US" altLang="en-US"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acting as </a:t>
            </a:r>
            <a:r>
              <a:rPr lang="en-US" altLang="en-US" sz="2000" b="1" dirty="0" smtClean="0">
                <a:solidFill>
                  <a:srgbClr val="000000"/>
                </a:solidFill>
                <a:sym typeface="Arial" charset="0"/>
              </a:rPr>
              <a:t>a key driver for the necessary changes</a:t>
            </a:r>
            <a:r>
              <a:rPr lang="en-US" altLang="en-US" sz="2000" dirty="0" smtClean="0">
                <a:solidFill>
                  <a:srgbClr val="000000"/>
                </a:solidFill>
                <a:sym typeface="Arial" charset="0"/>
              </a:rPr>
              <a:t> in order to carry out the vision and strategy with regard to </a:t>
            </a:r>
            <a:r>
              <a:rPr lang="en-US" altLang="en-US" sz="2000" dirty="0" err="1" smtClean="0">
                <a:solidFill>
                  <a:srgbClr val="3E6E5A"/>
                </a:solidFill>
                <a:sym typeface="Arial" charset="0"/>
              </a:rPr>
              <a:t>eHealth</a:t>
            </a:r>
            <a:r>
              <a:rPr lang="en-US" altLang="en-US" sz="2000" dirty="0" smtClean="0">
                <a:solidFill>
                  <a:srgbClr val="000000"/>
                </a:solidFill>
                <a:sym typeface="Arial" charset="0"/>
              </a:rPr>
              <a:t> </a:t>
            </a:r>
            <a:r>
              <a:rPr lang="en-US" altLang="en-US"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establishing the functional and technical</a:t>
            </a:r>
            <a:r>
              <a:rPr lang="en-US" altLang="en-US" sz="2000" b="1" dirty="0" smtClean="0">
                <a:solidFill>
                  <a:srgbClr val="000000"/>
                </a:solidFill>
                <a:sym typeface="Arial" charset="0"/>
              </a:rPr>
              <a:t> norms, standards and specifications</a:t>
            </a:r>
            <a:r>
              <a:rPr lang="en-US" altLang="en-US" sz="2000" dirty="0" smtClean="0">
                <a:solidFill>
                  <a:srgbClr val="000000"/>
                </a:solidFill>
                <a:sym typeface="Arial" charset="0"/>
              </a:rPr>
              <a:t> and the </a:t>
            </a:r>
            <a:r>
              <a:rPr lang="en-US" altLang="en-US" sz="2000" b="1" dirty="0" smtClean="0">
                <a:solidFill>
                  <a:srgbClr val="000000"/>
                </a:solidFill>
                <a:sym typeface="Arial" charset="0"/>
              </a:rPr>
              <a:t>basic</a:t>
            </a:r>
            <a:r>
              <a:rPr lang="en-US" altLang="en-US" sz="2000" dirty="0" smtClean="0">
                <a:solidFill>
                  <a:srgbClr val="000000"/>
                </a:solidFill>
                <a:sym typeface="Arial" charset="0"/>
              </a:rPr>
              <a:t> ICT </a:t>
            </a:r>
            <a:r>
              <a:rPr lang="en-US" altLang="en-US" sz="2000" b="1" dirty="0" smtClean="0">
                <a:solidFill>
                  <a:srgbClr val="000000"/>
                </a:solidFill>
                <a:sym typeface="Arial" charset="0"/>
              </a:rPr>
              <a:t>architecture</a:t>
            </a:r>
            <a:r>
              <a:rPr lang="en-US" altLang="en-US" sz="2000"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sz="2000"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registration of </a:t>
            </a:r>
            <a:r>
              <a:rPr lang="en-US" altLang="en-US" sz="2000" b="1" dirty="0" smtClean="0">
                <a:solidFill>
                  <a:srgbClr val="000000"/>
                </a:solidFill>
                <a:sym typeface="Arial" charset="0"/>
              </a:rPr>
              <a:t>software</a:t>
            </a:r>
            <a:r>
              <a:rPr lang="en-US" altLang="en-US" sz="2000" dirty="0" smtClean="0">
                <a:solidFill>
                  <a:srgbClr val="000000"/>
                </a:solidFill>
                <a:sym typeface="Arial" charset="0"/>
              </a:rPr>
              <a:t> for management of electronic patient files  </a:t>
            </a:r>
          </a:p>
        </p:txBody>
      </p:sp>
      <p:sp>
        <p:nvSpPr>
          <p:cNvPr id="4" name="Date Placeholder 3"/>
          <p:cNvSpPr>
            <a:spLocks noGrp="1"/>
          </p:cNvSpPr>
          <p:nvPr>
            <p:ph type="dt" sz="half" idx="10"/>
          </p:nvPr>
        </p:nvSpPr>
        <p:spPr/>
        <p:txBody>
          <a:bodyPr/>
          <a:lstStyle/>
          <a:p>
            <a:r>
              <a:rPr lang="en-US" smtClean="0"/>
              <a:t>26/09/2014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15</a:t>
            </a:fld>
            <a:endParaRPr lang="en-US"/>
          </a:p>
        </p:txBody>
      </p:sp>
    </p:spTree>
    <p:extLst>
      <p:ext uri="{BB962C8B-B14F-4D97-AF65-F5344CB8AC3E}">
        <p14:creationId xmlns:p14="http://schemas.microsoft.com/office/powerpoint/2010/main" val="147799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457200" y="1331913"/>
            <a:ext cx="8267700" cy="5337175"/>
          </a:xfrm>
          <a:extLst/>
        </p:spPr>
        <p:txBody>
          <a:bodyPr vert="horz" wrap="square" lIns="91440" tIns="45720" rIns="91440" bIns="45720" numCol="1" anchor="t" anchorCtr="0" compatLnSpc="1">
            <a:prstTxWarp prst="textNoShape">
              <a:avLst/>
            </a:prstTxWarp>
            <a:normAutofit lnSpcReduction="10000"/>
          </a:bodyPr>
          <a:lstStyle/>
          <a:p>
            <a:pPr marL="0" indent="0">
              <a:lnSpc>
                <a:spcPct val="80000"/>
              </a:lnSpc>
              <a:buFont typeface="Arial" charset="0"/>
              <a:buNone/>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creation, development and management of a </a:t>
            </a:r>
            <a:r>
              <a:rPr lang="en-US" sz="2000" b="1" dirty="0" smtClean="0">
                <a:solidFill>
                  <a:srgbClr val="000000"/>
                </a:solidFill>
                <a:sym typeface="Arial" charset="0"/>
              </a:rPr>
              <a:t>cooperative platform</a:t>
            </a:r>
            <a:r>
              <a:rPr lang="en-US" sz="2000" dirty="0" smtClean="0">
                <a:solidFill>
                  <a:srgbClr val="000000"/>
                </a:solidFill>
                <a:sym typeface="Arial" charset="0"/>
              </a:rPr>
              <a:t> for safe electronic data exchange with the corresponding basic services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to agree </a:t>
            </a:r>
            <a:r>
              <a:rPr lang="en-GB" sz="2000" dirty="0">
                <a:solidFill>
                  <a:srgbClr val="000000"/>
                </a:solidFill>
                <a:sym typeface="Arial" charset="0"/>
              </a:rPr>
              <a:t>on </a:t>
            </a:r>
            <a:r>
              <a:rPr lang="en-GB" sz="2000" b="1" dirty="0">
                <a:solidFill>
                  <a:srgbClr val="000000"/>
                </a:solidFill>
                <a:sym typeface="Arial" charset="0"/>
              </a:rPr>
              <a:t>task division</a:t>
            </a:r>
            <a:r>
              <a:rPr lang="en-GB" sz="2000" dirty="0">
                <a:solidFill>
                  <a:srgbClr val="000000"/>
                </a:solidFill>
                <a:sym typeface="Arial" charset="0"/>
              </a:rPr>
              <a:t> and </a:t>
            </a:r>
            <a:r>
              <a:rPr lang="en-GB" sz="2000" b="1" dirty="0">
                <a:solidFill>
                  <a:srgbClr val="000000"/>
                </a:solidFill>
                <a:sym typeface="Arial" charset="0"/>
              </a:rPr>
              <a:t>quality </a:t>
            </a:r>
            <a:r>
              <a:rPr lang="en-GB" sz="2000" b="1" dirty="0" smtClean="0">
                <a:solidFill>
                  <a:srgbClr val="000000"/>
                </a:solidFill>
                <a:sym typeface="Arial" charset="0"/>
              </a:rPr>
              <a:t>standards</a:t>
            </a:r>
            <a:r>
              <a:rPr lang="en-GB" sz="2000" dirty="0" smtClean="0">
                <a:solidFill>
                  <a:srgbClr val="000000"/>
                </a:solidFill>
                <a:sym typeface="Arial" charset="0"/>
              </a:rPr>
              <a:t> with regard to information storage, </a:t>
            </a:r>
            <a:r>
              <a:rPr lang="en-US" sz="2000" dirty="0" smtClean="0">
                <a:solidFill>
                  <a:srgbClr val="000000"/>
                </a:solidFill>
                <a:sym typeface="Arial" charset="0"/>
              </a:rPr>
              <a:t>and to verify whether these standards are complied with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as an </a:t>
            </a:r>
            <a:r>
              <a:rPr lang="en-US" sz="2000" b="1" dirty="0" smtClean="0">
                <a:solidFill>
                  <a:srgbClr val="000000"/>
                </a:solidFill>
                <a:sym typeface="Arial" charset="0"/>
              </a:rPr>
              <a:t>independent trusted third party (TTP)</a:t>
            </a:r>
            <a:r>
              <a:rPr lang="en-US" sz="2000" dirty="0" smtClean="0">
                <a:solidFill>
                  <a:srgbClr val="000000"/>
                </a:solidFill>
                <a:sym typeface="Arial" charset="0"/>
              </a:rPr>
              <a:t>, being in charge of the</a:t>
            </a:r>
            <a:r>
              <a:rPr lang="en-US" sz="2000" b="1" dirty="0" smtClean="0">
                <a:solidFill>
                  <a:srgbClr val="000000"/>
                </a:solidFill>
                <a:sym typeface="Arial" charset="0"/>
              </a:rPr>
              <a:t> coding</a:t>
            </a:r>
            <a:r>
              <a:rPr lang="en-US" sz="2000" dirty="0" smtClean="0">
                <a:solidFill>
                  <a:srgbClr val="000000"/>
                </a:solidFill>
                <a:sym typeface="Arial" charset="0"/>
              </a:rPr>
              <a:t> and </a:t>
            </a:r>
            <a:r>
              <a:rPr lang="en-US" sz="2000" b="1" dirty="0" err="1" smtClean="0">
                <a:solidFill>
                  <a:srgbClr val="000000"/>
                </a:solidFill>
                <a:sym typeface="Arial" charset="0"/>
              </a:rPr>
              <a:t>anonymisation</a:t>
            </a:r>
            <a:r>
              <a:rPr lang="en-US" sz="2000" dirty="0" smtClean="0">
                <a:solidFill>
                  <a:srgbClr val="000000"/>
                </a:solidFill>
                <a:sym typeface="Arial" charset="0"/>
              </a:rPr>
              <a:t> of personal health data for the benefit of specific agencies, </a:t>
            </a:r>
            <a:r>
              <a:rPr lang="en-US" sz="2000" dirty="0">
                <a:solidFill>
                  <a:srgbClr val="000000"/>
                </a:solidFill>
                <a:sym typeface="Arial" charset="0"/>
              </a:rPr>
              <a:t>as established by law</a:t>
            </a:r>
            <a:r>
              <a:rPr lang="en-US" sz="2000" dirty="0" smtClean="0">
                <a:solidFill>
                  <a:srgbClr val="000000"/>
                </a:solidFill>
                <a:sym typeface="Arial" charset="0"/>
              </a:rPr>
              <a:t>, in order to support scientific research and policy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promoting and coordinating the </a:t>
            </a:r>
            <a:r>
              <a:rPr lang="en-US" sz="2000" b="1" dirty="0" smtClean="0">
                <a:solidFill>
                  <a:srgbClr val="000000"/>
                </a:solidFill>
                <a:sym typeface="Arial" charset="0"/>
              </a:rPr>
              <a:t>development of</a:t>
            </a:r>
            <a:r>
              <a:rPr lang="en-US" sz="2000" dirty="0" smtClean="0">
                <a:solidFill>
                  <a:srgbClr val="000000"/>
                </a:solidFill>
                <a:sym typeface="Arial" charset="0"/>
              </a:rPr>
              <a:t> </a:t>
            </a:r>
            <a:r>
              <a:rPr lang="en-US" sz="2000" b="1" dirty="0" smtClean="0">
                <a:solidFill>
                  <a:srgbClr val="000000"/>
                </a:solidFill>
                <a:sym typeface="Arial" charset="0"/>
              </a:rPr>
              <a:t>programs</a:t>
            </a:r>
            <a:r>
              <a:rPr lang="en-US" sz="2000" dirty="0" smtClean="0">
                <a:solidFill>
                  <a:srgbClr val="000000"/>
                </a:solidFill>
                <a:sym typeface="Arial" charset="0"/>
              </a:rPr>
              <a:t> </a:t>
            </a:r>
            <a:r>
              <a:rPr lang="en-US" sz="2000" b="1" dirty="0" smtClean="0">
                <a:solidFill>
                  <a:srgbClr val="000000"/>
                </a:solidFill>
                <a:sym typeface="Arial" charset="0"/>
              </a:rPr>
              <a:t>and</a:t>
            </a:r>
            <a:r>
              <a:rPr lang="en-US" sz="2000" dirty="0" smtClean="0">
                <a:solidFill>
                  <a:srgbClr val="000000"/>
                </a:solidFill>
                <a:sym typeface="Arial" charset="0"/>
              </a:rPr>
              <a:t> </a:t>
            </a:r>
            <a:r>
              <a:rPr lang="en-US" sz="2000" b="1" dirty="0" smtClean="0">
                <a:solidFill>
                  <a:srgbClr val="000000"/>
                </a:solidFill>
                <a:sym typeface="Arial" charset="0"/>
              </a:rPr>
              <a:t>projects</a:t>
            </a:r>
            <a:r>
              <a:rPr lang="en-US" sz="2000" dirty="0" smtClean="0">
                <a:solidFill>
                  <a:srgbClr val="000000"/>
                </a:solidFill>
                <a:sym typeface="Arial" charset="0"/>
              </a:rPr>
              <a:t>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a:solidFill>
                  <a:srgbClr val="000000"/>
                </a:solidFill>
                <a:sym typeface="Arial" charset="0"/>
              </a:rPr>
              <a:t>m</a:t>
            </a:r>
            <a:r>
              <a:rPr lang="en-US" sz="2000" dirty="0" smtClean="0">
                <a:solidFill>
                  <a:srgbClr val="000000"/>
                </a:solidFill>
                <a:sym typeface="Arial" charset="0"/>
              </a:rPr>
              <a:t>anaging and coordinating the ICT aspects of data exchange within the framework of </a:t>
            </a:r>
            <a:r>
              <a:rPr lang="en-US" sz="2000" b="1" dirty="0" smtClean="0">
                <a:solidFill>
                  <a:srgbClr val="000000"/>
                </a:solidFill>
                <a:sym typeface="Arial" charset="0"/>
              </a:rPr>
              <a:t>electronic patient files</a:t>
            </a:r>
            <a:r>
              <a:rPr lang="en-US" sz="2000" dirty="0" smtClean="0">
                <a:solidFill>
                  <a:srgbClr val="000000"/>
                </a:solidFill>
                <a:sym typeface="Arial" charset="0"/>
              </a:rPr>
              <a:t> and</a:t>
            </a:r>
            <a:r>
              <a:rPr lang="en-US" sz="2000" b="1" dirty="0" smtClean="0">
                <a:solidFill>
                  <a:srgbClr val="000000"/>
                </a:solidFill>
                <a:sym typeface="Arial" charset="0"/>
              </a:rPr>
              <a:t> electronic medical prescriptions</a:t>
            </a:r>
          </a:p>
        </p:txBody>
      </p:sp>
      <p:sp>
        <p:nvSpPr>
          <p:cNvPr id="2" name="Title 1"/>
          <p:cNvSpPr>
            <a:spLocks noGrp="1"/>
          </p:cNvSpPr>
          <p:nvPr>
            <p:ph type="title"/>
          </p:nvPr>
        </p:nvSpPr>
        <p:spPr/>
        <p:txBody>
          <a:bodyPr/>
          <a:lstStyle/>
          <a:p>
            <a:r>
              <a:rPr lang="en-US" altLang="en-US" b="1" dirty="0">
                <a:sym typeface="Arial" charset="0"/>
              </a:rPr>
              <a:t>10 </a:t>
            </a:r>
            <a:r>
              <a:rPr lang="en-US" altLang="en-US" b="1" dirty="0">
                <a:sym typeface="Arial" charset="0"/>
              </a:rPr>
              <a:t>objectives</a:t>
            </a:r>
            <a:endParaRPr lang="en-US" dirty="0"/>
          </a:p>
        </p:txBody>
      </p:sp>
      <p:sp>
        <p:nvSpPr>
          <p:cNvPr id="3" name="Date Placeholder 2"/>
          <p:cNvSpPr>
            <a:spLocks noGrp="1"/>
          </p:cNvSpPr>
          <p:nvPr>
            <p:ph type="dt" sz="half" idx="10"/>
          </p:nvPr>
        </p:nvSpPr>
        <p:spPr/>
        <p:txBody>
          <a:bodyPr/>
          <a:lstStyle/>
          <a:p>
            <a:r>
              <a:rPr lang="en-US" smtClean="0"/>
              <a:t>26/09/2014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16</a:t>
            </a:fld>
            <a:endParaRPr lang="en-US"/>
          </a:p>
        </p:txBody>
      </p:sp>
    </p:spTree>
    <p:extLst>
      <p:ext uri="{BB962C8B-B14F-4D97-AF65-F5344CB8AC3E}">
        <p14:creationId xmlns:p14="http://schemas.microsoft.com/office/powerpoint/2010/main" val="1859201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15364"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9717"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15366"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367"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9720"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eaLnBrk="0" hangingPunct="0">
              <a:buSzPct val="100000"/>
              <a:defRPr/>
            </a:pPr>
            <a:r>
              <a:rPr lang="en-US" sz="2400" b="1" i="1" dirty="0">
                <a:solidFill>
                  <a:srgbClr val="FFFFFF"/>
                </a:solidFill>
                <a:effectLst>
                  <a:outerShdw blurRad="38100" dist="38100" dir="2700000" algn="tl">
                    <a:srgbClr val="000000"/>
                  </a:outerShdw>
                </a:effectLst>
              </a:rPr>
              <a:t>Basic services</a:t>
            </a:r>
          </a:p>
          <a:p>
            <a:pPr algn="ctr" eaLnBrk="0" hangingPunct="0">
              <a:buSzPct val="100000"/>
              <a:defRPr/>
            </a:pPr>
            <a:r>
              <a:rPr lang="en-US" sz="2400" b="1" i="1" dirty="0" err="1">
                <a:solidFill>
                  <a:srgbClr val="3E6E5A"/>
                </a:solidFill>
                <a:effectLst>
                  <a:outerShdw blurRad="38100" dist="38100" dir="2700000" algn="tl">
                    <a:srgbClr val="000000"/>
                  </a:outerShdw>
                </a:effectLst>
              </a:rPr>
              <a:t>eHealth</a:t>
            </a:r>
            <a:r>
              <a:rPr lang="en-US" sz="2400" b="1" i="1" dirty="0">
                <a:solidFill>
                  <a:srgbClr val="FFFFFF"/>
                </a:solidFill>
                <a:effectLst>
                  <a:outerShdw blurRad="38100" dist="38100" dir="2700000" algn="tl">
                    <a:srgbClr val="000000"/>
                  </a:outerShdw>
                </a:effectLst>
              </a:rPr>
              <a:t> platform</a:t>
            </a:r>
          </a:p>
        </p:txBody>
      </p:sp>
      <p:sp>
        <p:nvSpPr>
          <p:cNvPr id="15369"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2400" b="1" i="1">
                <a:solidFill>
                  <a:srgbClr val="000000"/>
                </a:solidFill>
                <a:latin typeface="Arial" charset="0"/>
              </a:rPr>
              <a:t>Network</a:t>
            </a:r>
          </a:p>
        </p:txBody>
      </p:sp>
      <p:sp>
        <p:nvSpPr>
          <p:cNvPr id="2" name="Title 1"/>
          <p:cNvSpPr>
            <a:spLocks noGrp="1"/>
          </p:cNvSpPr>
          <p:nvPr>
            <p:ph type="title"/>
          </p:nvPr>
        </p:nvSpPr>
        <p:spPr>
          <a:xfrm>
            <a:off x="457200" y="404664"/>
            <a:ext cx="8229600" cy="990600"/>
          </a:xfrm>
        </p:spPr>
        <p:txBody>
          <a:bodyPr>
            <a:normAutofit/>
          </a:bodyPr>
          <a:lstStyle/>
          <a:p>
            <a:r>
              <a:rPr lang="fr-BE" b="1" dirty="0"/>
              <a:t>Basic architecture</a:t>
            </a:r>
            <a:endParaRPr lang="en-US" b="1" dirty="0"/>
          </a:p>
        </p:txBody>
      </p:sp>
      <p:pic>
        <p:nvPicPr>
          <p:cNvPr id="15371" name="Picture 3"/>
          <p:cNvPicPr>
            <a:picLocks noGrp="1" noChangeAspect="1" noChangeArrowheads="1"/>
          </p:cNvPicPr>
          <p:nvPr>
            <p:ph idx="1"/>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bwMode="auto">
          <a:xfrm>
            <a:off x="4138552" y="5532364"/>
            <a:ext cx="866896" cy="7049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eaLnBrk="0" hangingPunct="0">
              <a:buSzPct val="100000"/>
              <a:defRPr/>
            </a:pPr>
            <a:r>
              <a:rPr lang="en-US" sz="2000" b="1" i="1">
                <a:solidFill>
                  <a:srgbClr val="000000"/>
                </a:solidFill>
                <a:effectLst>
                  <a:outerShdw blurRad="38100" dist="38100" dir="2700000" algn="tl">
                    <a:srgbClr val="C0C0C0"/>
                  </a:outerShdw>
                </a:effectLst>
              </a:rPr>
              <a:t>Patients, health care providers</a:t>
            </a:r>
          </a:p>
          <a:p>
            <a:pPr algn="ctr" eaLnBrk="0" hangingPunct="0">
              <a:buSzPct val="100000"/>
              <a:defRPr/>
            </a:pPr>
            <a:r>
              <a:rPr lang="en-US" sz="2000" b="1" i="1">
                <a:solidFill>
                  <a:srgbClr val="000000"/>
                </a:solidFill>
                <a:effectLst>
                  <a:outerShdw blurRad="38100" dist="38100" dir="2700000" algn="tl">
                    <a:srgbClr val="C0C0C0"/>
                  </a:outerShdw>
                </a:effectLst>
              </a:rPr>
              <a:t>and health care institutions</a:t>
            </a:r>
          </a:p>
        </p:txBody>
      </p:sp>
      <p:sp>
        <p:nvSpPr>
          <p:cNvPr id="69645"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sp>
        <p:nvSpPr>
          <p:cNvPr id="69646"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sp>
        <p:nvSpPr>
          <p:cNvPr id="6964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pic>
        <p:nvPicPr>
          <p:cNvPr id="15377"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Rectangle 21"/>
          <p:cNvSpPr>
            <a:spLocks noChangeArrowheads="1"/>
          </p:cNvSpPr>
          <p:nvPr/>
        </p:nvSpPr>
        <p:spPr bwMode="auto">
          <a:xfrm>
            <a:off x="315913" y="6029325"/>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i="1">
                <a:solidFill>
                  <a:srgbClr val="0000FF"/>
                </a:solidFill>
              </a:rPr>
              <a:t>Suppliers</a:t>
            </a:r>
          </a:p>
        </p:txBody>
      </p:sp>
      <p:sp>
        <p:nvSpPr>
          <p:cNvPr id="15379"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i="1">
                <a:solidFill>
                  <a:srgbClr val="0000FF"/>
                </a:solidFill>
              </a:rPr>
              <a:t>Users</a:t>
            </a:r>
          </a:p>
        </p:txBody>
      </p:sp>
      <p:sp>
        <p:nvSpPr>
          <p:cNvPr id="69655"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dirty="0">
                <a:solidFill>
                  <a:srgbClr val="FFFFFF"/>
                </a:solidFill>
                <a:effectLst>
                  <a:outerShdw blurRad="38100" dist="38100" dir="2700000" algn="tl">
                    <a:srgbClr val="000000"/>
                  </a:outerShdw>
                </a:effectLst>
              </a:rPr>
              <a:t>Overall objectives of the </a:t>
            </a:r>
            <a:r>
              <a:rPr lang="en-US" sz="1400" i="1" dirty="0" err="1">
                <a:solidFill>
                  <a:srgbClr val="3E6E5A"/>
                </a:solidFill>
                <a:effectLst>
                  <a:outerShdw blurRad="38100" dist="38100" dir="2700000" algn="tl">
                    <a:srgbClr val="000000"/>
                  </a:outerShdw>
                </a:effectLst>
              </a:rPr>
              <a:t>eHealth</a:t>
            </a:r>
            <a:r>
              <a:rPr lang="en-US" sz="1400" i="1" dirty="0">
                <a:solidFill>
                  <a:srgbClr val="FFFFFF"/>
                </a:solidFill>
                <a:effectLst>
                  <a:outerShdw blurRad="38100" dist="38100" dir="2700000" algn="tl">
                    <a:srgbClr val="000000"/>
                  </a:outerShdw>
                </a:effectLst>
              </a:rPr>
              <a:t> platform</a:t>
            </a:r>
          </a:p>
        </p:txBody>
      </p:sp>
      <p:grpSp>
        <p:nvGrpSpPr>
          <p:cNvPr id="15381" name="Group 24"/>
          <p:cNvGrpSpPr>
            <a:grpSpLocks/>
          </p:cNvGrpSpPr>
          <p:nvPr/>
        </p:nvGrpSpPr>
        <p:grpSpPr bwMode="auto">
          <a:xfrm>
            <a:off x="760413" y="1689100"/>
            <a:ext cx="1219200" cy="914400"/>
            <a:chOff x="432" y="1200"/>
            <a:chExt cx="912" cy="672"/>
          </a:xfrm>
        </p:grpSpPr>
        <p:sp>
          <p:nvSpPr>
            <p:cNvPr id="69657"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rPr>
                <a:t>Health portal</a:t>
              </a:r>
            </a:p>
          </p:txBody>
        </p:sp>
        <p:sp>
          <p:nvSpPr>
            <p:cNvPr id="69658"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59"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60"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61"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a:solidFill>
                    <a:srgbClr val="FFFFFF"/>
                  </a:solidFill>
                  <a:effectLst>
                    <a:outerShdw blurRad="38100" dist="38100" dir="2700000" algn="tl">
                      <a:srgbClr val="000000"/>
                    </a:outerShdw>
                  </a:effectLst>
                </a:rPr>
                <a:t>AVS</a:t>
              </a:r>
            </a:p>
          </p:txBody>
        </p:sp>
        <p:pic>
          <p:nvPicPr>
            <p:cNvPr id="15434"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63"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rPr>
              <a:t>Software health care institution</a:t>
            </a:r>
          </a:p>
        </p:txBody>
      </p:sp>
      <p:sp>
        <p:nvSpPr>
          <p:cNvPr id="69664" name="AutoShape 32">
            <a:hlinkClick r:id="" action="ppaction://noaction" highlightClick="1"/>
          </p:cNvPr>
          <p:cNvSpPr>
            <a:spLocks noChangeArrowheads="1"/>
          </p:cNvSpPr>
          <p:nvPr/>
        </p:nvSpPr>
        <p:spPr bwMode="blackWhite">
          <a:xfrm>
            <a:off x="6561138" y="2596357"/>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65" name="AutoShape 33">
            <a:hlinkClick r:id="" action="ppaction://noaction" highlightClick="1"/>
          </p:cNvPr>
          <p:cNvSpPr>
            <a:spLocks noChangeArrowheads="1"/>
          </p:cNvSpPr>
          <p:nvPr/>
        </p:nvSpPr>
        <p:spPr bwMode="blackWhite">
          <a:xfrm>
            <a:off x="6624638" y="2661444"/>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66" name="AutoShape 34">
            <a:hlinkClick r:id="" action="ppaction://noaction" highlightClick="1"/>
          </p:cNvPr>
          <p:cNvSpPr>
            <a:spLocks noChangeArrowheads="1"/>
          </p:cNvSpPr>
          <p:nvPr/>
        </p:nvSpPr>
        <p:spPr bwMode="blackWhite">
          <a:xfrm>
            <a:off x="6688138" y="2726532"/>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67" name="AutoShape 35">
            <a:hlinkClick r:id="" action="ppaction://noaction" highlightClick="1"/>
          </p:cNvPr>
          <p:cNvSpPr>
            <a:spLocks noChangeArrowheads="1"/>
          </p:cNvSpPr>
          <p:nvPr/>
        </p:nvSpPr>
        <p:spPr bwMode="blackWhite">
          <a:xfrm>
            <a:off x="6751638" y="2791619"/>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a:solidFill>
                  <a:srgbClr val="FFFFFF"/>
                </a:solidFill>
                <a:effectLst>
                  <a:outerShdw blurRad="38100" dist="38100" dir="2700000" algn="tl">
                    <a:srgbClr val="000000"/>
                  </a:outerShdw>
                </a:effectLst>
              </a:rPr>
              <a:t>AVS</a:t>
            </a:r>
          </a:p>
        </p:txBody>
      </p:sp>
      <p:sp>
        <p:nvSpPr>
          <p:cNvPr id="69668"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rPr>
              <a:t>MyCareNet</a:t>
            </a:r>
          </a:p>
        </p:txBody>
      </p:sp>
      <p:sp>
        <p:nvSpPr>
          <p:cNvPr id="69669"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0"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1"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2"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a:solidFill>
                  <a:srgbClr val="FFFFFF"/>
                </a:solidFill>
                <a:effectLst>
                  <a:outerShdw blurRad="38100" dist="38100" dir="2700000" algn="tl">
                    <a:srgbClr val="000000"/>
                  </a:outerShdw>
                </a:effectLst>
              </a:rPr>
              <a:t>AVS</a:t>
            </a:r>
          </a:p>
        </p:txBody>
      </p:sp>
      <p:sp>
        <p:nvSpPr>
          <p:cNvPr id="69673"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rPr>
              <a:t>Software health care provider</a:t>
            </a:r>
          </a:p>
        </p:txBody>
      </p:sp>
      <p:sp>
        <p:nvSpPr>
          <p:cNvPr id="69674" name="AutoShape 42">
            <a:hlinkClick r:id="" action="ppaction://noaction" highlightClick="1"/>
          </p:cNvPr>
          <p:cNvSpPr>
            <a:spLocks noChangeArrowheads="1"/>
          </p:cNvSpPr>
          <p:nvPr/>
        </p:nvSpPr>
        <p:spPr bwMode="blackWhite">
          <a:xfrm>
            <a:off x="7867651" y="2162969"/>
            <a:ext cx="449262" cy="19526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5" name="AutoShape 43">
            <a:hlinkClick r:id="" action="ppaction://noaction" highlightClick="1"/>
          </p:cNvPr>
          <p:cNvSpPr>
            <a:spLocks noChangeArrowheads="1"/>
          </p:cNvSpPr>
          <p:nvPr/>
        </p:nvSpPr>
        <p:spPr bwMode="blackWhite">
          <a:xfrm>
            <a:off x="7931151" y="2228056"/>
            <a:ext cx="449262" cy="19526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6" name="AutoShape 44">
            <a:hlinkClick r:id="" action="ppaction://noaction" highlightClick="1"/>
          </p:cNvPr>
          <p:cNvSpPr>
            <a:spLocks noChangeArrowheads="1"/>
          </p:cNvSpPr>
          <p:nvPr/>
        </p:nvSpPr>
        <p:spPr bwMode="blackWhite">
          <a:xfrm>
            <a:off x="7996238" y="2293144"/>
            <a:ext cx="447675" cy="1968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7" name="AutoShape 45">
            <a:hlinkClick r:id="" action="ppaction://noaction" highlightClick="1"/>
          </p:cNvPr>
          <p:cNvSpPr>
            <a:spLocks noChangeArrowheads="1"/>
          </p:cNvSpPr>
          <p:nvPr/>
        </p:nvSpPr>
        <p:spPr bwMode="blackWhite">
          <a:xfrm>
            <a:off x="8059738" y="2358231"/>
            <a:ext cx="449263" cy="1968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rPr>
              <a:t>AVS</a:t>
            </a:r>
          </a:p>
        </p:txBody>
      </p:sp>
      <p:sp>
        <p:nvSpPr>
          <p:cNvPr id="69678"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69679"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69681"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69682"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69683"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69684"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69685"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69686"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69687"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69688"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6969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rPr>
              <a:t>Site NIHDI</a:t>
            </a:r>
          </a:p>
        </p:txBody>
      </p:sp>
      <p:sp>
        <p:nvSpPr>
          <p:cNvPr id="6969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9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9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9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rPr>
              <a:t>AVS</a:t>
            </a:r>
          </a:p>
        </p:txBody>
      </p:sp>
      <p:pic>
        <p:nvPicPr>
          <p:cNvPr id="15412"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99"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sp>
        <p:nvSpPr>
          <p:cNvPr id="69701"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sp>
        <p:nvSpPr>
          <p:cNvPr id="69705"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sp>
        <p:nvSpPr>
          <p:cNvPr id="6968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5417"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418"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419"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420"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421"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422"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15423"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424"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66541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5"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6"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7"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7600" y="2185194"/>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26/09/2014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17</a:t>
            </a:fld>
            <a:endParaRPr lang="en-US"/>
          </a:p>
        </p:txBody>
      </p:sp>
    </p:spTree>
    <p:extLst>
      <p:ext uri="{BB962C8B-B14F-4D97-AF65-F5344CB8AC3E}">
        <p14:creationId xmlns:p14="http://schemas.microsoft.com/office/powerpoint/2010/main" val="2033254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basic services</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172163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26/09/2014</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t>18</a:t>
            </a:fld>
            <a:endParaRPr lang="en-GB"/>
          </a:p>
        </p:txBody>
      </p:sp>
    </p:spTree>
    <p:extLst>
      <p:ext uri="{BB962C8B-B14F-4D97-AF65-F5344CB8AC3E}">
        <p14:creationId xmlns:p14="http://schemas.microsoft.com/office/powerpoint/2010/main" val="1508698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lstStyle/>
          <a:p>
            <a:pPr marL="0" lvl="1" indent="0">
              <a:buNone/>
            </a:pPr>
            <a:r>
              <a:rPr lang="fr-BE" sz="2400" dirty="0" smtClean="0">
                <a:solidFill>
                  <a:srgbClr val="000000"/>
                </a:solidFill>
                <a:sym typeface="Arial" pitchFamily="34" charset="0"/>
              </a:rPr>
              <a:t>Ensures flexible and harmonious integration of various processes for the implementation of various basic services in a single application</a:t>
            </a:r>
          </a:p>
          <a:p>
            <a:pPr marL="182880" lvl="1"/>
            <a:endParaRPr lang="en-GB" dirty="0">
              <a:solidFill>
                <a:srgbClr val="000000"/>
              </a:solidFill>
              <a:sym typeface="Arial" pitchFamily="34" charset="0"/>
            </a:endParaRPr>
          </a:p>
          <a:p>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Coordination of electronic sub-processes</a:t>
            </a:r>
          </a:p>
          <a:p>
            <a:pPr>
              <a:lnSpc>
                <a:spcPct val="90000"/>
              </a:lnSpc>
              <a:spcBef>
                <a:spcPct val="0"/>
              </a:spcBef>
            </a:pPr>
            <a:endParaRPr lang="en-GB" sz="2400" b="1" spc="-100" dirty="0">
              <a:solidFill>
                <a:srgbClr val="3E6E5A"/>
              </a:solidFill>
              <a:latin typeface="+mj-lt"/>
              <a:ea typeface="+mj-ea"/>
              <a:cs typeface="+mj-cs"/>
              <a:sym typeface="Arial" pitchFamily="34" charset="0"/>
            </a:endParaRPr>
          </a:p>
          <a:p>
            <a:pPr>
              <a:lnSpc>
                <a:spcPct val="90000"/>
              </a:lnSpc>
              <a:spcBef>
                <a:spcPct val="0"/>
              </a:spcBef>
            </a:pPr>
            <a:endParaRPr lang="en-GB" sz="24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19</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77072"/>
            <a:ext cx="1907984" cy="1907984"/>
          </a:xfrm>
          <a:prstGeom prst="rect">
            <a:avLst/>
          </a:prstGeom>
          <a:ln>
            <a:noFill/>
          </a:ln>
          <a:effectLst>
            <a:softEdge rad="112500"/>
          </a:effectLst>
        </p:spPr>
      </p:pic>
    </p:spTree>
    <p:extLst>
      <p:ext uri="{BB962C8B-B14F-4D97-AF65-F5344CB8AC3E}">
        <p14:creationId xmlns:p14="http://schemas.microsoft.com/office/powerpoint/2010/main" val="1542082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Summary</a:t>
            </a:r>
            <a:endParaRPr lang="en-GB" b="1" dirty="0"/>
          </a:p>
        </p:txBody>
      </p:sp>
      <p:sp>
        <p:nvSpPr>
          <p:cNvPr id="3" name="Content Placeholder 2"/>
          <p:cNvSpPr>
            <a:spLocks noGrp="1"/>
          </p:cNvSpPr>
          <p:nvPr>
            <p:ph idx="1"/>
          </p:nvPr>
        </p:nvSpPr>
        <p:spPr/>
        <p:txBody>
          <a:bodyPr/>
          <a:lstStyle/>
          <a:p>
            <a:pPr marL="457200" indent="-457200">
              <a:buFont typeface="+mj-lt"/>
              <a:buAutoNum type="arabicPeriod"/>
            </a:pPr>
            <a:endParaRPr lang="en-GB" dirty="0" smtClean="0"/>
          </a:p>
          <a:p>
            <a:pPr marL="457200" indent="-457200">
              <a:buFont typeface="+mj-lt"/>
              <a:buAutoNum type="arabicPeriod"/>
            </a:pPr>
            <a:r>
              <a:rPr dirty="0" err="1" smtClean="0">
                <a:solidFill>
                  <a:srgbClr val="3E6E5A"/>
                </a:solidFill>
              </a:rPr>
              <a:t>eHealth</a:t>
            </a:r>
            <a:r>
              <a:rPr dirty="0" smtClean="0"/>
              <a:t> Roadmap – Main achievements </a:t>
            </a:r>
          </a:p>
          <a:p>
            <a:pPr marL="457200" indent="-457200">
              <a:buFont typeface="+mj-lt"/>
              <a:buAutoNum type="arabicPeriod"/>
            </a:pPr>
            <a:endParaRPr lang="en-GB" dirty="0" smtClean="0"/>
          </a:p>
          <a:p>
            <a:pPr marL="457200" indent="-457200">
              <a:buFont typeface="+mj-lt"/>
              <a:buAutoNum type="arabicPeriod"/>
            </a:pPr>
            <a:r>
              <a:rPr dirty="0" smtClean="0"/>
              <a:t>Role and responsibilities of the </a:t>
            </a:r>
            <a:r>
              <a:rPr lang="fr-BE" dirty="0" smtClean="0">
                <a:solidFill>
                  <a:srgbClr val="3E6E5A"/>
                </a:solidFill>
              </a:rPr>
              <a:t>eHealth </a:t>
            </a:r>
            <a:r>
              <a:rPr lang="fr-BE" dirty="0" smtClean="0"/>
              <a:t>platform</a:t>
            </a:r>
            <a:endParaRPr lang="en-GB" dirty="0" smtClean="0"/>
          </a:p>
          <a:p>
            <a:pPr marL="457200" indent="-457200">
              <a:buFont typeface="+mj-lt"/>
              <a:buAutoNum type="arabicPeriod"/>
            </a:pPr>
            <a:endParaRPr lang="en-GB" dirty="0" smtClean="0">
              <a:solidFill>
                <a:srgbClr val="3E6E5A"/>
              </a:solidFill>
            </a:endParaRPr>
          </a:p>
          <a:p>
            <a:pPr marL="457200" indent="-457200">
              <a:buFont typeface="+mj-lt"/>
              <a:buAutoNum type="arabicPeriod"/>
            </a:pPr>
            <a:r>
              <a:rPr dirty="0" smtClean="0"/>
              <a:t>What is the role of the health care service provider? Why digitize in medical practice?</a:t>
            </a:r>
          </a:p>
          <a:p>
            <a:pPr marL="457200" indent="-457200">
              <a:buFont typeface="+mj-lt"/>
              <a:buAutoNum type="arabicPeriod"/>
            </a:pPr>
            <a:endParaRPr lang="en-GB" dirty="0">
              <a:solidFill>
                <a:srgbClr val="3E6E5A"/>
              </a:solidFill>
            </a:endParaRPr>
          </a:p>
          <a:p>
            <a:pPr marL="457200" indent="-457200">
              <a:buFont typeface="+mj-lt"/>
              <a:buAutoNum type="arabicPeriod"/>
            </a:pPr>
            <a:endParaRPr lang="en-GB" dirty="0" smtClean="0"/>
          </a:p>
          <a:p>
            <a:pPr marL="457200" indent="-457200">
              <a:buFont typeface="+mj-lt"/>
              <a:buAutoNum type="arabicPeriod"/>
            </a:pPr>
            <a:endParaRPr lang="en-GB" sz="800" dirty="0" smtClean="0"/>
          </a:p>
          <a:p>
            <a:pPr lvl="1"/>
            <a:endParaRPr lang="en-GB" dirty="0"/>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a:t>
            </a:fld>
            <a:endParaRPr lang="en-GB"/>
          </a:p>
        </p:txBody>
      </p:sp>
    </p:spTree>
    <p:extLst>
      <p:ext uri="{BB962C8B-B14F-4D97-AF65-F5344CB8AC3E}">
        <p14:creationId xmlns:p14="http://schemas.microsoft.com/office/powerpoint/2010/main" val="3667101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fontScale="92500" lnSpcReduction="10000"/>
          </a:bodyPr>
          <a:lstStyle/>
          <a:p>
            <a:pPr marL="0" lvl="1" indent="0">
              <a:buNone/>
            </a:pPr>
            <a:r>
              <a:rPr lang="fr-BE" dirty="0">
                <a:solidFill>
                  <a:srgbClr val="000000"/>
                </a:solidFill>
              </a:rPr>
              <a:t>A window to the web providing</a:t>
            </a:r>
          </a:p>
          <a:p>
            <a:pPr marL="0" lvl="1" indent="0">
              <a:buNone/>
            </a:pPr>
            <a:r>
              <a:rPr lang="fr-BE" dirty="0">
                <a:solidFill>
                  <a:srgbClr val="000000"/>
                </a:solidFill>
              </a:rPr>
              <a:t>healthcare providers with </a:t>
            </a:r>
          </a:p>
          <a:p>
            <a:pPr marL="0" lvl="1" indent="0">
              <a:buNone/>
            </a:pPr>
            <a:r>
              <a:rPr lang="fr-BE" dirty="0">
                <a:solidFill>
                  <a:srgbClr val="000000"/>
                </a:solidFill>
              </a:rPr>
              <a:t>a number of online services to </a:t>
            </a:r>
          </a:p>
          <a:p>
            <a:pPr marL="0" lvl="1" indent="0">
              <a:buNone/>
            </a:pPr>
            <a:r>
              <a:rPr lang="fr-BE" dirty="0">
                <a:solidFill>
                  <a:srgbClr val="000000"/>
                </a:solidFill>
              </a:rPr>
              <a:t>support their medical practice</a:t>
            </a:r>
            <a:endParaRPr lang="en-GB" dirty="0">
              <a:solidFill>
                <a:srgbClr val="000000"/>
              </a:solidFill>
            </a:endParaRPr>
          </a:p>
          <a:p>
            <a:pPr marL="806450" lvl="1" indent="-722313">
              <a:buFont typeface="Calibri" pitchFamily="34" charset="0"/>
              <a:buNone/>
            </a:pPr>
            <a:endParaRPr lang="en-GB" dirty="0" smtClean="0">
              <a:solidFill>
                <a:srgbClr val="000000"/>
              </a:solidFill>
              <a:sym typeface="Arial" pitchFamily="34" charset="0"/>
            </a:endParaRPr>
          </a:p>
          <a:p>
            <a:pPr marL="806450" lvl="1" indent="-722313"/>
            <a:r>
              <a:rPr lang="fr-BE" sz="2600" dirty="0" smtClean="0">
                <a:solidFill>
                  <a:srgbClr val="000000"/>
                </a:solidFill>
                <a:sym typeface="Arial" pitchFamily="34" charset="0"/>
              </a:rPr>
              <a:t>Offers all relevant information for the services offered via the </a:t>
            </a:r>
            <a:r>
              <a:rPr lang="fr-BE" sz="2600" dirty="0">
                <a:solidFill>
                  <a:srgbClr val="3E6E5A"/>
                </a:solidFill>
                <a:sym typeface="Arial" pitchFamily="34" charset="0"/>
              </a:rPr>
              <a:t>eHealth</a:t>
            </a:r>
            <a:r>
              <a:rPr lang="fr-BE" sz="2600" dirty="0">
                <a:solidFill>
                  <a:srgbClr val="000000"/>
                </a:solidFill>
                <a:sym typeface="Arial" pitchFamily="34" charset="0"/>
              </a:rPr>
              <a:t> platform, to their missions, standards, etc…</a:t>
            </a:r>
            <a:endParaRPr lang="en-GB" sz="2600" dirty="0">
              <a:solidFill>
                <a:srgbClr val="000000"/>
              </a:solidFill>
              <a:sym typeface="Arial" pitchFamily="34" charset="0"/>
            </a:endParaRPr>
          </a:p>
          <a:p>
            <a:pPr marL="806450" lvl="1" indent="-722313"/>
            <a:r>
              <a:rPr lang="fr-BE" sz="2600" dirty="0" smtClean="0">
                <a:solidFill>
                  <a:srgbClr val="000000"/>
                </a:solidFill>
                <a:sym typeface="Arial" pitchFamily="34" charset="0"/>
              </a:rPr>
              <a:t>The portal environment contains all the documents users need in order to implement precise configurations and access the available online services</a:t>
            </a:r>
          </a:p>
          <a:p>
            <a:pPr marL="182880" lvl="1"/>
            <a:endParaRPr lang="en-GB" dirty="0">
              <a:solidFill>
                <a:srgbClr val="000000"/>
              </a:solidFill>
              <a:sym typeface="Arial" pitchFamily="34" charset="0"/>
            </a:endParaRPr>
          </a:p>
          <a:p>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Portal</a:t>
            </a:r>
          </a:p>
          <a:p>
            <a:pPr>
              <a:lnSpc>
                <a:spcPct val="90000"/>
              </a:lnSpc>
              <a:spcBef>
                <a:spcPct val="0"/>
              </a:spcBef>
            </a:pPr>
            <a:endParaRPr lang="en-GB" sz="2400" b="1" spc="-100" dirty="0">
              <a:solidFill>
                <a:srgbClr val="3E6E5A"/>
              </a:solidFill>
              <a:latin typeface="+mj-lt"/>
              <a:ea typeface="+mj-ea"/>
              <a:cs typeface="+mj-cs"/>
              <a:sym typeface="Arial" pitchFamily="34" charset="0"/>
            </a:endParaRPr>
          </a:p>
          <a:p>
            <a:pPr>
              <a:lnSpc>
                <a:spcPct val="90000"/>
              </a:lnSpc>
              <a:spcBef>
                <a:spcPct val="0"/>
              </a:spcBef>
            </a:pPr>
            <a:endParaRPr lang="en-GB" sz="24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20</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Tree>
    <p:extLst>
      <p:ext uri="{BB962C8B-B14F-4D97-AF65-F5344CB8AC3E}">
        <p14:creationId xmlns:p14="http://schemas.microsoft.com/office/powerpoint/2010/main" val="2270411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21</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8923"/>
            <a:ext cx="7344816" cy="605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88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fontScale="70000" lnSpcReduction="20000"/>
          </a:bodyPr>
          <a:lstStyle/>
          <a:p>
            <a:pPr marL="0" indent="0">
              <a:buNone/>
            </a:pPr>
            <a:r>
              <a:rPr dirty="0" smtClean="0"/>
              <a:t>Only authorised care providers/institutions can access personal data </a:t>
            </a:r>
          </a:p>
          <a:p>
            <a:pPr marL="0" indent="0">
              <a:buNone/>
            </a:pPr>
            <a:endParaRPr lang="en-GB" dirty="0"/>
          </a:p>
          <a:p>
            <a:pPr lvl="1"/>
            <a:r>
              <a:rPr dirty="0" smtClean="0"/>
              <a:t>The access rules are required by law or authorisations from the Sectoral Health Committee (set up in the Privacy Protection Committee) </a:t>
            </a:r>
            <a:endParaRPr lang="en-GB" dirty="0" smtClean="0"/>
          </a:p>
          <a:p>
            <a:pPr lvl="1"/>
            <a:endParaRPr lang="en-GB" dirty="0"/>
          </a:p>
          <a:p>
            <a:pPr lvl="1"/>
            <a:r>
              <a:rPr dirty="0" smtClean="0"/>
              <a:t>Each application is subject to specific access rules  </a:t>
            </a:r>
            <a:endParaRPr lang="en-GB" dirty="0" smtClean="0"/>
          </a:p>
          <a:p>
            <a:pPr lvl="1"/>
            <a:endParaRPr lang="en-GB" dirty="0"/>
          </a:p>
          <a:p>
            <a:pPr lvl="1"/>
            <a:r>
              <a:rPr dirty="0" smtClean="0"/>
              <a:t>When the user authenticates their identity (using an electronic identity card or token), the tool's generic verification model launches: the model consults the rules set for the application, checks that the user is in compliance with the rules, and decides whether or not to grant access to the application </a:t>
            </a:r>
            <a:endParaRPr lang="en-GB" dirty="0"/>
          </a:p>
          <a:p>
            <a:pPr marL="182880" lvl="1"/>
            <a:endParaRPr lang="en-GB" dirty="0">
              <a:solidFill>
                <a:srgbClr val="000000"/>
              </a:solidFill>
              <a:sym typeface="Arial" pitchFamily="34" charset="0"/>
            </a:endParaRPr>
          </a:p>
          <a:p>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Integrated management of users and access</a:t>
            </a:r>
          </a:p>
          <a:p>
            <a:pPr>
              <a:lnSpc>
                <a:spcPct val="90000"/>
              </a:lnSpc>
              <a:spcBef>
                <a:spcPct val="0"/>
              </a:spcBef>
            </a:pPr>
            <a:endParaRPr lang="en-GB" sz="24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22</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extLst>
      <p:ext uri="{BB962C8B-B14F-4D97-AF65-F5344CB8AC3E}">
        <p14:creationId xmlns:p14="http://schemas.microsoft.com/office/powerpoint/2010/main" val="3782097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BE" sz="2800" b="1" dirty="0">
                <a:solidFill>
                  <a:srgbClr val="3E6E5A"/>
                </a:solidFill>
                <a:sym typeface="Arial" pitchFamily="34" charset="0"/>
              </a:rPr>
              <a:t>Integrated management of users and access rights</a:t>
            </a:r>
            <a:r>
              <a:t/>
            </a:r>
            <a:br/>
            <a:r>
              <a:rPr lang="fr-BE" sz="2400" b="1" dirty="0" smtClean="0">
                <a:solidFill>
                  <a:srgbClr val="3E6E5A"/>
                </a:solidFill>
                <a:sym typeface="Arial" pitchFamily="34" charset="0"/>
              </a:rPr>
              <a:t>How it works</a:t>
            </a:r>
            <a:endParaRPr lang="en-GB" sz="2400" b="1" dirty="0">
              <a:solidFill>
                <a:srgbClr val="3E6E5A"/>
              </a:solidFill>
              <a:sym typeface="Arial" pitchFamily="34" charset="0"/>
            </a:endParaRPr>
          </a:p>
        </p:txBody>
      </p:sp>
      <p:sp>
        <p:nvSpPr>
          <p:cNvPr id="3" name="Content Placeholder 2"/>
          <p:cNvSpPr>
            <a:spLocks noGrp="1"/>
          </p:cNvSpPr>
          <p:nvPr>
            <p:ph idx="1"/>
          </p:nvPr>
        </p:nvSpPr>
        <p:spPr/>
        <p:txBody>
          <a:bodyPr/>
          <a:lstStyle/>
          <a:p>
            <a:pPr marL="182880" lvl="1"/>
            <a:endParaRPr lang="fr-BE" dirty="0">
              <a:solidFill>
                <a:srgbClr val="000000"/>
              </a:solidFill>
              <a:sym typeface="Arial" pitchFamily="34" charset="0"/>
            </a:endParaRPr>
          </a:p>
          <a:p>
            <a:endParaRPr lang="en-US" dirty="0"/>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23</a:t>
            </a:fld>
            <a:endParaRPr lang="en-GB"/>
          </a:p>
        </p:txBody>
      </p:sp>
      <p:graphicFrame>
        <p:nvGraphicFramePr>
          <p:cNvPr id="13" name="Object 12"/>
          <p:cNvGraphicFramePr>
            <a:graphicFrameLocks noChangeAspect="1"/>
          </p:cNvGraphicFramePr>
          <p:nvPr/>
        </p:nvGraphicFramePr>
        <p:xfrm>
          <a:off x="468313" y="1341438"/>
          <a:ext cx="8207375" cy="5041900"/>
        </p:xfrm>
        <a:graphic>
          <a:graphicData uri="http://schemas.openxmlformats.org/presentationml/2006/ole">
            <mc:AlternateContent xmlns:mc="http://schemas.openxmlformats.org/markup-compatibility/2006">
              <mc:Choice xmlns:v="urn:schemas-microsoft-com:vml" Requires="v">
                <p:oleObj spid="_x0000_s1073" name="Visio" r:id="rId4" imgW="8296656" imgH="5516499" progId="Visio.Drawing.11">
                  <p:embed/>
                </p:oleObj>
              </mc:Choice>
              <mc:Fallback>
                <p:oleObj name="Visio" r:id="rId4" imgW="8296656" imgH="5516499"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341438"/>
                        <a:ext cx="82073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8313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895350" lvl="1" indent="-811213">
              <a:lnSpc>
                <a:spcPct val="90000"/>
              </a:lnSpc>
              <a:buFont typeface="Calibri" pitchFamily="34" charset="0"/>
              <a:buNone/>
            </a:pPr>
            <a:r>
              <a:rPr lang="fr-BE" sz="2400" dirty="0" smtClean="0">
                <a:solidFill>
                  <a:srgbClr val="000000"/>
                </a:solidFill>
                <a:sym typeface="Arial" pitchFamily="34" charset="0"/>
              </a:rPr>
              <a:t>Management of an access registry</a:t>
            </a:r>
          </a:p>
          <a:p>
            <a:pPr marL="895350" lvl="1" indent="-811213">
              <a:lnSpc>
                <a:spcPct val="90000"/>
              </a:lnSpc>
              <a:buFont typeface="Calibri" pitchFamily="34" charset="0"/>
              <a:buNone/>
            </a:pPr>
            <a:r>
              <a:rPr lang="fr-BE" sz="2400" dirty="0">
                <a:solidFill>
                  <a:srgbClr val="000000"/>
                </a:solidFill>
                <a:sym typeface="Arial" pitchFamily="34" charset="0"/>
              </a:rPr>
              <a:t>for the data management system &gt;</a:t>
            </a:r>
          </a:p>
          <a:p>
            <a:pPr marL="895350" lvl="1" indent="-811213">
              <a:lnSpc>
                <a:spcPct val="90000"/>
              </a:lnSpc>
              <a:buFont typeface="Calibri" pitchFamily="34" charset="0"/>
              <a:buNone/>
            </a:pPr>
            <a:r>
              <a:rPr lang="fr-BE" sz="2400" dirty="0" smtClean="0">
                <a:solidFill>
                  <a:srgbClr val="000000"/>
                </a:solidFill>
                <a:sym typeface="Arial" pitchFamily="34" charset="0"/>
              </a:rPr>
              <a:t>all access rights to read and write</a:t>
            </a:r>
          </a:p>
          <a:p>
            <a:pPr marL="895350" lvl="1" indent="-811213">
              <a:lnSpc>
                <a:spcPct val="90000"/>
              </a:lnSpc>
              <a:buFont typeface="Calibri" pitchFamily="34" charset="0"/>
              <a:buNone/>
            </a:pPr>
            <a:r>
              <a:rPr lang="fr-BE" sz="2400" dirty="0" smtClean="0">
                <a:solidFill>
                  <a:srgbClr val="000000"/>
                </a:solidFill>
                <a:sym typeface="Arial" pitchFamily="34" charset="0"/>
              </a:rPr>
              <a:t>and all withdrawals are registered </a:t>
            </a:r>
            <a:endParaRPr lang="en-GB" sz="2400" dirty="0" smtClean="0">
              <a:solidFill>
                <a:srgbClr val="000000"/>
              </a:solidFill>
              <a:sym typeface="Arial" pitchFamily="34" charset="0"/>
            </a:endParaRPr>
          </a:p>
          <a:p>
            <a:pPr marL="895350" lvl="1" indent="-811213">
              <a:lnSpc>
                <a:spcPct val="90000"/>
              </a:lnSpc>
              <a:buFont typeface="Calibri" pitchFamily="34" charset="0"/>
              <a:buNone/>
            </a:pPr>
            <a:r>
              <a:rPr lang="fr-BE" sz="2400" dirty="0">
                <a:solidFill>
                  <a:srgbClr val="000000"/>
                </a:solidFill>
                <a:sym typeface="Arial" pitchFamily="34" charset="0"/>
              </a:rPr>
              <a:t>and can be used as proof in the event of</a:t>
            </a:r>
          </a:p>
          <a:p>
            <a:pPr marL="895350" lvl="1" indent="-811213">
              <a:lnSpc>
                <a:spcPct val="90000"/>
              </a:lnSpc>
              <a:buFont typeface="Calibri" pitchFamily="34" charset="0"/>
              <a:buNone/>
            </a:pPr>
            <a:r>
              <a:rPr lang="fr-BE" sz="2400" dirty="0" smtClean="0">
                <a:solidFill>
                  <a:srgbClr val="000000"/>
                </a:solidFill>
                <a:sym typeface="Arial" pitchFamily="34" charset="0"/>
              </a:rPr>
              <a:t>the submission of a complaint</a:t>
            </a:r>
          </a:p>
          <a:p>
            <a:pPr marL="182880" lvl="1"/>
            <a:endParaRPr lang="en-GB" dirty="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Log management</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24</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Tree>
    <p:extLst>
      <p:ext uri="{BB962C8B-B14F-4D97-AF65-F5344CB8AC3E}">
        <p14:creationId xmlns:p14="http://schemas.microsoft.com/office/powerpoint/2010/main" val="3718065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0" indent="0">
              <a:buNone/>
            </a:pPr>
            <a:r>
              <a:rPr lang="fr-BE" sz="2000" dirty="0"/>
              <a:t>Communication of complete data, unchanged from one point to another by making them unreadable using a key (encyption) until decrypted using a key</a:t>
            </a:r>
          </a:p>
          <a:p>
            <a:pPr marL="0" indent="0">
              <a:buNone/>
            </a:pPr>
            <a:endParaRPr lang="en-GB" sz="2000" dirty="0"/>
          </a:p>
          <a:p>
            <a:pPr marL="0" indent="0">
              <a:buNone/>
            </a:pPr>
            <a:r>
              <a:rPr lang="fr-BE" sz="2000" dirty="0"/>
              <a:t>2 methods:</a:t>
            </a:r>
          </a:p>
          <a:p>
            <a:pPr marL="0" indent="0">
              <a:buNone/>
            </a:pPr>
            <a:endParaRPr lang="en-GB" sz="2000" dirty="0"/>
          </a:p>
          <a:p>
            <a:pPr lvl="1"/>
            <a:r>
              <a:rPr lang="fr-BE" sz="1800" dirty="0"/>
              <a:t>Known recipient: use of an asymmetric encryption (2 keys)</a:t>
            </a:r>
          </a:p>
          <a:p>
            <a:pPr lvl="1"/>
            <a:endParaRPr lang="en-GB" sz="1800" dirty="0"/>
          </a:p>
          <a:p>
            <a:pPr lvl="1"/>
            <a:r>
              <a:rPr lang="fr-BE" sz="1800" dirty="0"/>
              <a:t>Unknown recipient: use of symmetric encryption (the information are encrypted and kept outside the </a:t>
            </a:r>
            <a:r>
              <a:rPr lang="fr-BE" sz="1800" dirty="0">
                <a:solidFill>
                  <a:srgbClr val="3E6E5A"/>
                </a:solidFill>
              </a:rPr>
              <a:t>eHealth </a:t>
            </a:r>
            <a:r>
              <a:rPr lang="fr-BE" sz="1800" dirty="0"/>
              <a:t>platform. The decryption key can be obtained via the </a:t>
            </a:r>
            <a:r>
              <a:rPr lang="fr-BE" sz="1800" dirty="0">
                <a:solidFill>
                  <a:srgbClr val="3E6E5A"/>
                </a:solidFill>
              </a:rPr>
              <a:t>eHealth </a:t>
            </a:r>
            <a:r>
              <a:rPr lang="fr-BE" sz="1800" dirty="0"/>
              <a:t>platform)</a:t>
            </a:r>
            <a:endParaRPr lang="en-GB" sz="1800" dirty="0"/>
          </a:p>
          <a:p>
            <a:pPr marL="182880" lvl="1"/>
            <a:endParaRPr lang="en-GB" dirty="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End-of-end encryption system</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25</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Tree>
    <p:extLst>
      <p:ext uri="{BB962C8B-B14F-4D97-AF65-F5344CB8AC3E}">
        <p14:creationId xmlns:p14="http://schemas.microsoft.com/office/powerpoint/2010/main" val="2058883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73978" indent="0">
              <a:spcBef>
                <a:spcPts val="1200"/>
              </a:spcBef>
              <a:buFont typeface="Calibri" pitchFamily="34" charset="0"/>
              <a:buNone/>
            </a:pPr>
            <a:r>
              <a:rPr lang="fr-BE" sz="2400" dirty="0" smtClean="0">
                <a:solidFill>
                  <a:srgbClr val="000000"/>
                </a:solidFill>
                <a:sym typeface="Arial" pitchFamily="34" charset="0"/>
              </a:rPr>
              <a:t>Possibility to date any document created in the healthcare sector, accurate to 1 second, and ensure the validity of content across time through a signature from </a:t>
            </a:r>
            <a:r>
              <a:rPr lang="fr-BE" sz="2400" dirty="0">
                <a:solidFill>
                  <a:srgbClr val="3E6E5A"/>
                </a:solidFill>
                <a:sym typeface="Arial" pitchFamily="34" charset="0"/>
              </a:rPr>
              <a:t>eHealth</a:t>
            </a:r>
            <a:r>
              <a:rPr dirty="0" smtClean="0"/>
              <a:t> </a:t>
            </a:r>
            <a:endParaRPr lang="en-GB" sz="2400" dirty="0">
              <a:solidFill>
                <a:srgbClr val="3E6E5A"/>
              </a:solidFill>
              <a:sym typeface="Arial" pitchFamily="34" charset="0"/>
            </a:endParaRPr>
          </a:p>
          <a:p>
            <a:pPr marL="182880" lvl="1"/>
            <a:endParaRPr lang="en-GB" dirty="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Timestamping</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26</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Tree>
    <p:extLst>
      <p:ext uri="{BB962C8B-B14F-4D97-AF65-F5344CB8AC3E}">
        <p14:creationId xmlns:p14="http://schemas.microsoft.com/office/powerpoint/2010/main" val="1906401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0" indent="0">
              <a:buNone/>
            </a:pPr>
            <a:r>
              <a:rPr lang="fr-BE" sz="2400" dirty="0" smtClean="0"/>
              <a:t>Coded hidden identity so that appropriate personal information can be used without violating privacy and an option to anonymize data by replacing the information indicated with generic information. Once the data have been coded or anonymized, the data remain usable, but it is no longer possible to deduce the identity of the person, either directly or indirectly.</a:t>
            </a:r>
            <a:endParaRPr lang="en-GB" sz="2400" dirty="0" smtClean="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Coding &amp; Anonymization</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27</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Tree>
    <p:extLst>
      <p:ext uri="{BB962C8B-B14F-4D97-AF65-F5344CB8AC3E}">
        <p14:creationId xmlns:p14="http://schemas.microsoft.com/office/powerpoint/2010/main" val="1784406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fr-BE" sz="2400" dirty="0">
                <a:solidFill>
                  <a:srgbClr val="000000"/>
                </a:solidFill>
                <a:sym typeface="Arial" pitchFamily="34" charset="0"/>
              </a:rPr>
              <a:t>Access to the national register an the Banque Carrefour registers by authorised health care professionals, under strict conditions</a:t>
            </a: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FR" sz="2000" b="1" spc="-100" dirty="0">
                <a:solidFill>
                  <a:srgbClr val="3E6E5A"/>
                </a:solidFill>
                <a:latin typeface="+mj-lt"/>
                <a:sym typeface="Arial" pitchFamily="34" charset="0"/>
              </a:rPr>
              <a:t>Consultation of the National Consultation of the National Registry and the BCSS registries</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28</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149080"/>
            <a:ext cx="1908000" cy="1908000"/>
          </a:xfrm>
          <a:prstGeom prst="rect">
            <a:avLst/>
          </a:prstGeom>
        </p:spPr>
      </p:pic>
    </p:spTree>
    <p:extLst>
      <p:ext uri="{BB962C8B-B14F-4D97-AF65-F5344CB8AC3E}">
        <p14:creationId xmlns:p14="http://schemas.microsoft.com/office/powerpoint/2010/main" val="4279796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fr-BE" sz="2400" dirty="0" smtClean="0">
                <a:solidFill>
                  <a:srgbClr val="000000"/>
                </a:solidFill>
                <a:sym typeface="Arial" pitchFamily="34" charset="0"/>
              </a:rPr>
              <a:t>Secure electronic letterbox for the exchange of medical data</a:t>
            </a: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FR" sz="2000" b="1" spc="-100" dirty="0" smtClean="0">
                <a:solidFill>
                  <a:srgbClr val="3E6E5A"/>
                </a:solidFill>
                <a:latin typeface="+mj-lt"/>
                <a:sym typeface="Arial" pitchFamily="34" charset="0"/>
              </a:rPr>
              <a:t>eHealthBox</a:t>
            </a:r>
            <a:endParaRPr lang="en-GB" sz="2000" b="1" spc="-100" dirty="0">
              <a:solidFill>
                <a:srgbClr val="3E6E5A"/>
              </a:solidFill>
              <a:latin typeface="+mj-lt"/>
              <a:ea typeface="+mj-ea"/>
              <a:cs typeface="+mj-cs"/>
              <a:sym typeface="Arial" pitchFamily="34" charset="0"/>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29</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12976"/>
            <a:ext cx="1908000" cy="1908000"/>
          </a:xfrm>
          <a:prstGeom prst="rect">
            <a:avLst/>
          </a:prstGeom>
        </p:spPr>
      </p:pic>
    </p:spTree>
    <p:extLst>
      <p:ext uri="{BB962C8B-B14F-4D97-AF65-F5344CB8AC3E}">
        <p14:creationId xmlns:p14="http://schemas.microsoft.com/office/powerpoint/2010/main" val="2935217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1" name="Content Placeholder 10"/>
          <p:cNvSpPr>
            <a:spLocks noGrp="1"/>
          </p:cNvSpPr>
          <p:nvPr>
            <p:ph idx="1"/>
          </p:nvPr>
        </p:nvSpPr>
        <p:spPr/>
        <p:txBody>
          <a:bodyPr>
            <a:normAutofit/>
          </a:bodyPr>
          <a:lstStyle/>
          <a:p>
            <a:r>
              <a:rPr lang="fr-FR" sz="2000" dirty="0"/>
              <a:t>Organisation of a round table at the end of 2012 on the development of </a:t>
            </a:r>
            <a:r>
              <a:rPr lang="fr-FR" sz="2000" dirty="0" err="1" smtClean="0"/>
              <a:t>health</a:t>
            </a:r>
            <a:r>
              <a:rPr lang="fr-FR" sz="2000" dirty="0" smtClean="0"/>
              <a:t> care </a:t>
            </a:r>
            <a:r>
              <a:rPr lang="fr-FR" sz="2000" dirty="0"/>
              <a:t>digitization</a:t>
            </a:r>
          </a:p>
          <a:p>
            <a:r>
              <a:rPr lang="fr-FR" sz="2000" dirty="0" smtClean="0"/>
              <a:t>Participation of almost </a:t>
            </a:r>
            <a:r>
              <a:rPr lang="fr-FR" sz="2000" b="1" dirty="0" smtClean="0"/>
              <a:t>300 sector professionals</a:t>
            </a:r>
            <a:r>
              <a:rPr lang="fr-FR" sz="2000" b="1" dirty="0"/>
              <a:t> </a:t>
            </a:r>
            <a:endParaRPr lang="en-GB" sz="2000" b="1" dirty="0" smtClean="0"/>
          </a:p>
          <a:p>
            <a:r>
              <a:rPr lang="fr-FR" sz="2000" dirty="0" smtClean="0"/>
              <a:t>Drafting a 5-year </a:t>
            </a:r>
            <a:r>
              <a:rPr lang="fr-FR" sz="2000" dirty="0" err="1" smtClean="0">
                <a:solidFill>
                  <a:srgbClr val="3E6E5A"/>
                </a:solidFill>
              </a:rPr>
              <a:t>eHealth</a:t>
            </a:r>
            <a:r>
              <a:rPr lang="fr-FR" sz="2000" dirty="0"/>
              <a:t> </a:t>
            </a:r>
            <a:r>
              <a:rPr lang="fr-FR" sz="2000" dirty="0" smtClean="0"/>
              <a:t>plan</a:t>
            </a:r>
            <a:r>
              <a:rPr dirty="0" smtClean="0"/>
              <a:t> </a:t>
            </a:r>
            <a:r>
              <a:rPr lang="en-US" sz="2000" dirty="0" smtClean="0"/>
              <a:t>&gt; </a:t>
            </a:r>
            <a:r>
              <a:rPr lang="en-US" sz="2000" b="1" dirty="0" smtClean="0"/>
              <a:t>Roadmap</a:t>
            </a:r>
          </a:p>
          <a:p>
            <a:r>
              <a:rPr lang="fr-FR" sz="2000" b="1" dirty="0" smtClean="0"/>
              <a:t>5 components</a:t>
            </a:r>
            <a:r>
              <a:rPr dirty="0" smtClean="0"/>
              <a:t> </a:t>
            </a:r>
          </a:p>
          <a:p>
            <a:pPr marL="731520" lvl="1" indent="-457200">
              <a:buFont typeface="+mj-lt"/>
              <a:buAutoNum type="arabicPeriod"/>
            </a:pPr>
            <a:r>
              <a:rPr lang="fr-FR" sz="1600" dirty="0" smtClean="0"/>
              <a:t>Develop data exchange among health care providers based on shared architecture </a:t>
            </a:r>
          </a:p>
          <a:p>
            <a:pPr marL="731520" lvl="1" indent="-457200">
              <a:buFont typeface="+mj-lt"/>
              <a:buAutoNum type="arabicPeriod"/>
            </a:pPr>
            <a:r>
              <a:rPr lang="fr-FR" sz="1600" dirty="0"/>
              <a:t>Achieve wider use and knowledge of </a:t>
            </a:r>
            <a:r>
              <a:rPr lang="fr-FR" sz="1600" dirty="0">
                <a:solidFill>
                  <a:srgbClr val="3E6E5A"/>
                </a:solidFill>
              </a:rPr>
              <a:t>eHealth</a:t>
            </a:r>
            <a:r>
              <a:rPr lang="fr-FR" sz="1600" dirty="0"/>
              <a:t> among patients </a:t>
            </a:r>
          </a:p>
          <a:p>
            <a:pPr marL="731520" lvl="1" indent="-457200">
              <a:buFont typeface="+mj-lt"/>
              <a:buAutoNum type="arabicPeriod"/>
            </a:pPr>
            <a:r>
              <a:rPr lang="fr-FR" sz="1600" dirty="0"/>
              <a:t>Put in place reference terminology </a:t>
            </a:r>
          </a:p>
          <a:p>
            <a:pPr marL="731520" lvl="1" indent="-457200">
              <a:buFont typeface="+mj-lt"/>
              <a:buAutoNum type="arabicPeriod"/>
            </a:pPr>
            <a:r>
              <a:rPr lang="fr-FR" sz="1600" dirty="0"/>
              <a:t>Achieve simplification and administrative efficiency </a:t>
            </a:r>
          </a:p>
          <a:p>
            <a:pPr marL="731520" lvl="1" indent="-457200">
              <a:buFont typeface="+mj-lt"/>
              <a:buAutoNum type="arabicPeriod"/>
            </a:pPr>
            <a:r>
              <a:rPr lang="fr-FR" sz="1600" dirty="0"/>
              <a:t>Put in place a flexible and transparent governance structure involving all the authorities and stakeholders </a:t>
            </a:r>
            <a:endParaRPr lang="en-GB" dirty="0"/>
          </a:p>
          <a:p>
            <a:r>
              <a:rPr b="1" dirty="0" smtClean="0"/>
              <a:t>20 concrete and quantifiable objectives</a:t>
            </a:r>
            <a:endParaRPr lang="en-GB" dirty="0"/>
          </a:p>
        </p:txBody>
      </p:sp>
      <p:sp>
        <p:nvSpPr>
          <p:cNvPr id="6" name="Date Placeholder 5"/>
          <p:cNvSpPr>
            <a:spLocks noGrp="1"/>
          </p:cNvSpPr>
          <p:nvPr>
            <p:ph type="dt" sz="half" idx="10"/>
          </p:nvPr>
        </p:nvSpPr>
        <p:spPr/>
        <p:txBody>
          <a:bodyPr/>
          <a:lstStyle/>
          <a:p>
            <a:r>
              <a:rPr lang="en-US" smtClean="0"/>
              <a:t>26/09/2014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3</a:t>
            </a:fld>
            <a:endParaRPr lang="en-GB"/>
          </a:p>
        </p:txBody>
      </p:sp>
    </p:spTree>
    <p:extLst>
      <p:ext uri="{BB962C8B-B14F-4D97-AF65-F5344CB8AC3E}">
        <p14:creationId xmlns:p14="http://schemas.microsoft.com/office/powerpoint/2010/main" val="2713586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fr-BE" sz="2400" dirty="0" smtClean="0">
                <a:solidFill>
                  <a:srgbClr val="000000"/>
                </a:solidFill>
                <a:sym typeface="Arial" pitchFamily="34" charset="0"/>
              </a:rPr>
              <a:t>Indicate, with the agreement of patients, the type of data stored with particular health service providers and on which patients </a:t>
            </a: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FR" sz="2000" b="1" spc="-100" dirty="0">
                <a:solidFill>
                  <a:srgbClr val="3E6E5A"/>
                </a:solidFill>
                <a:latin typeface="+mj-lt"/>
                <a:sym typeface="Arial" pitchFamily="34" charset="0"/>
              </a:rPr>
              <a:t>Reference directory</a:t>
            </a: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30</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Tree>
    <p:extLst>
      <p:ext uri="{BB962C8B-B14F-4D97-AF65-F5344CB8AC3E}">
        <p14:creationId xmlns:p14="http://schemas.microsoft.com/office/powerpoint/2010/main" val="1358280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a:t>Support </a:t>
            </a:r>
            <a:endParaRPr lang="en-GB" sz="2800" b="1" dirty="0"/>
          </a:p>
        </p:txBody>
      </p:sp>
      <p:sp>
        <p:nvSpPr>
          <p:cNvPr id="3" name="Content Placeholder 2"/>
          <p:cNvSpPr>
            <a:spLocks noGrp="1"/>
          </p:cNvSpPr>
          <p:nvPr>
            <p:ph idx="1"/>
          </p:nvPr>
        </p:nvSpPr>
        <p:spPr/>
        <p:txBody>
          <a:bodyPr>
            <a:normAutofit fontScale="62500" lnSpcReduction="20000"/>
          </a:bodyPr>
          <a:lstStyle/>
          <a:p>
            <a:pPr marL="0" indent="0">
              <a:buNone/>
            </a:pPr>
            <a:r>
              <a:rPr lang="fr-BE" sz="3800" b="1" dirty="0" smtClean="0">
                <a:solidFill>
                  <a:srgbClr val="3E6E5A"/>
                </a:solidFill>
              </a:rPr>
              <a:t>eHealth</a:t>
            </a:r>
            <a:r>
              <a:rPr lang="fr-BE" sz="3800" b="1" dirty="0" smtClean="0"/>
              <a:t> Certificates </a:t>
            </a:r>
            <a:endParaRPr lang="en-GB" sz="3800" b="1" dirty="0" smtClean="0">
              <a:solidFill>
                <a:srgbClr val="3E6E5A"/>
              </a:solidFill>
            </a:endParaRPr>
          </a:p>
          <a:p>
            <a:pPr marL="0" indent="0">
              <a:buNone/>
            </a:pPr>
            <a:endParaRPr lang="en-GB" sz="1100" dirty="0" smtClean="0"/>
          </a:p>
          <a:p>
            <a:pPr marL="457200" indent="-457200">
              <a:buFont typeface="+mj-lt"/>
              <a:buAutoNum type="arabicPeriod"/>
            </a:pPr>
            <a:endParaRPr lang="en-GB" sz="800" dirty="0" smtClean="0"/>
          </a:p>
          <a:p>
            <a:pPr fontAlgn="base"/>
            <a:r>
              <a:rPr lang="fr-FR" sz="2900" dirty="0" smtClean="0"/>
              <a:t>are the basis for the creation of the double key (ETK) used by the encryption service </a:t>
            </a:r>
            <a:endParaRPr lang="en-GB" sz="2900" dirty="0" smtClean="0"/>
          </a:p>
          <a:p>
            <a:pPr fontAlgn="base"/>
            <a:endParaRPr lang="en-GB" sz="2900" dirty="0" smtClean="0"/>
          </a:p>
          <a:p>
            <a:pPr fontAlgn="base"/>
            <a:r>
              <a:rPr lang="fr-FR" sz="2900" dirty="0" smtClean="0"/>
              <a:t>facilitates identification and verification of the partner 'system' whereas the eID or the citizen token faciliates identification and verification of the user (the person)</a:t>
            </a:r>
          </a:p>
          <a:p>
            <a:pPr fontAlgn="base"/>
            <a:endParaRPr lang="en-GB" sz="2900" dirty="0" smtClean="0"/>
          </a:p>
          <a:p>
            <a:pPr fontAlgn="base"/>
            <a:r>
              <a:rPr lang="fr-FR" sz="2900" dirty="0" smtClean="0"/>
              <a:t>applies both to the use of basic servicesm and value-added services offered as web services</a:t>
            </a:r>
          </a:p>
          <a:p>
            <a:pPr fontAlgn="base"/>
            <a:endParaRPr lang="en-GB" sz="2900" dirty="0" smtClean="0"/>
          </a:p>
          <a:p>
            <a:pPr fontAlgn="base"/>
            <a:r>
              <a:rPr lang="fr-FR" sz="2900" dirty="0" smtClean="0"/>
              <a:t>Software integrators (not care providers) can request test certificates &gt; to test the integration of basic services</a:t>
            </a:r>
          </a:p>
          <a:p>
            <a:pPr fontAlgn="base"/>
            <a:endParaRPr lang="en-GB" sz="2900" dirty="0" smtClean="0"/>
          </a:p>
          <a:p>
            <a:pPr fontAlgn="base"/>
            <a:r>
              <a:rPr dirty="0" smtClean="0"/>
              <a:t>An order module is available via the portal to the </a:t>
            </a:r>
            <a:r>
              <a:rPr lang="fr-FR" sz="2900" dirty="0" err="1" smtClean="0">
                <a:solidFill>
                  <a:srgbClr val="3E6E5A"/>
                </a:solidFill>
              </a:rPr>
              <a:t>eHealth</a:t>
            </a:r>
            <a:r>
              <a:rPr lang="fr-FR" sz="2900" dirty="0" smtClean="0">
                <a:solidFill>
                  <a:srgbClr val="3E6E5A"/>
                </a:solidFill>
              </a:rPr>
              <a:t> </a:t>
            </a:r>
            <a:r>
              <a:rPr dirty="0" smtClean="0"/>
              <a:t>platform </a:t>
            </a:r>
            <a:r>
              <a:rPr lang="fr-FR" sz="2900" dirty="0"/>
              <a:t>(https://www.ehealth.fgov.be/fr/application/applications/gestion_certificats_ehealth.htm)</a:t>
            </a:r>
            <a:r>
              <a:rPr dirty="0" smtClean="0"/>
              <a:t> </a:t>
            </a:r>
          </a:p>
          <a:p>
            <a:pPr fontAlgn="base"/>
            <a:endParaRPr lang="en-GB" sz="2900" dirty="0"/>
          </a:p>
          <a:p>
            <a:pPr marL="457200" indent="-457200">
              <a:buFont typeface="+mj-lt"/>
              <a:buAutoNum type="arabicPeriod"/>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rPr>
              <a:t>Analysis and integration</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31</a:t>
            </a:fld>
            <a:endParaRPr lang="en-GB"/>
          </a:p>
        </p:txBody>
      </p:sp>
    </p:spTree>
    <p:extLst>
      <p:ext uri="{BB962C8B-B14F-4D97-AF65-F5344CB8AC3E}">
        <p14:creationId xmlns:p14="http://schemas.microsoft.com/office/powerpoint/2010/main" val="2788919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a:t>Support</a:t>
            </a:r>
            <a:r>
              <a:rPr dirty="0" smtClean="0"/>
              <a:t> </a:t>
            </a:r>
            <a:endParaRPr lang="en-GB" b="1" dirty="0"/>
          </a:p>
        </p:txBody>
      </p:sp>
      <p:sp>
        <p:nvSpPr>
          <p:cNvPr id="3" name="Content Placeholder 2"/>
          <p:cNvSpPr>
            <a:spLocks noGrp="1"/>
          </p:cNvSpPr>
          <p:nvPr>
            <p:ph idx="1"/>
          </p:nvPr>
        </p:nvSpPr>
        <p:spPr/>
        <p:txBody>
          <a:bodyPr>
            <a:normAutofit/>
          </a:bodyPr>
          <a:lstStyle/>
          <a:p>
            <a:pPr marL="0" indent="0" fontAlgn="base">
              <a:buNone/>
            </a:pPr>
            <a:r>
              <a:rPr lang="fr-FR" sz="2400" b="1" dirty="0" smtClean="0"/>
              <a:t>Connectors </a:t>
            </a:r>
          </a:p>
          <a:p>
            <a:pPr marL="0" indent="0" fontAlgn="base">
              <a:buNone/>
            </a:pPr>
            <a:endParaRPr lang="en-GB" sz="2000" dirty="0" smtClean="0"/>
          </a:p>
          <a:p>
            <a:pPr fontAlgn="base"/>
            <a:r>
              <a:rPr lang="fr-FR" sz="2000" dirty="0"/>
              <a:t>Tool to help software developers integrate basic services for the </a:t>
            </a:r>
            <a:r>
              <a:rPr lang="fr-FR" sz="2000" dirty="0">
                <a:solidFill>
                  <a:srgbClr val="3E6E5A"/>
                </a:solidFill>
              </a:rPr>
              <a:t>eHealth</a:t>
            </a:r>
            <a:r>
              <a:rPr lang="fr-FR" sz="2000" dirty="0"/>
              <a:t> platform</a:t>
            </a:r>
            <a:r>
              <a:rPr dirty="0" smtClean="0"/>
              <a:t> </a:t>
            </a:r>
            <a:endParaRPr lang="en-GB" sz="2000" dirty="0" smtClean="0"/>
          </a:p>
          <a:p>
            <a:pPr fontAlgn="base"/>
            <a:endParaRPr lang="en-GB" sz="2000" dirty="0" smtClean="0"/>
          </a:p>
          <a:p>
            <a:pPr fontAlgn="base"/>
            <a:r>
              <a:rPr lang="fr-FR" sz="2000" dirty="0"/>
              <a:t>Support for connections to applications that are accessible via the </a:t>
            </a:r>
            <a:r>
              <a:rPr lang="fr-FR" sz="2000" dirty="0">
                <a:solidFill>
                  <a:srgbClr val="3E6E5A"/>
                </a:solidFill>
              </a:rPr>
              <a:t>eHealth</a:t>
            </a:r>
            <a:r>
              <a:rPr lang="fr-FR" sz="2000" dirty="0"/>
              <a:t> platform or that subscribe to ICT standards established for the </a:t>
            </a:r>
            <a:r>
              <a:rPr lang="fr-FR" sz="2000" dirty="0" err="1" smtClean="0">
                <a:solidFill>
                  <a:srgbClr val="3E6E5A"/>
                </a:solidFill>
              </a:rPr>
              <a:t>eHealth</a:t>
            </a:r>
            <a:r>
              <a:rPr lang="fr-FR" sz="2000" dirty="0" smtClean="0">
                <a:solidFill>
                  <a:srgbClr val="3E6E5A"/>
                </a:solidFill>
              </a:rPr>
              <a:t> </a:t>
            </a:r>
            <a:r>
              <a:rPr lang="fr-FR" sz="2000" dirty="0" err="1" smtClean="0"/>
              <a:t>platform</a:t>
            </a:r>
            <a:r>
              <a:rPr lang="fr-FR" sz="2000" dirty="0" smtClean="0"/>
              <a:t> </a:t>
            </a:r>
            <a:r>
              <a:rPr lang="fr-FR" sz="2000" dirty="0"/>
              <a:t>(for example, 'hubs')</a:t>
            </a:r>
            <a:endParaRPr lang="en-GB" sz="2000"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rPr>
              <a:t>Analysis and integration</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32</a:t>
            </a:fld>
            <a:endParaRPr lang="en-GB"/>
          </a:p>
        </p:txBody>
      </p:sp>
    </p:spTree>
    <p:extLst>
      <p:ext uri="{BB962C8B-B14F-4D97-AF65-F5344CB8AC3E}">
        <p14:creationId xmlns:p14="http://schemas.microsoft.com/office/powerpoint/2010/main" val="2523258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a:t>Support </a:t>
            </a:r>
            <a:endParaRPr lang="en-GB" sz="2800" b="1" dirty="0"/>
          </a:p>
        </p:txBody>
      </p:sp>
      <p:sp>
        <p:nvSpPr>
          <p:cNvPr id="3" name="Content Placeholder 2"/>
          <p:cNvSpPr>
            <a:spLocks noGrp="1"/>
          </p:cNvSpPr>
          <p:nvPr>
            <p:ph idx="1"/>
          </p:nvPr>
        </p:nvSpPr>
        <p:spPr/>
        <p:txBody>
          <a:bodyPr>
            <a:normAutofit fontScale="77500" lnSpcReduction="20000"/>
          </a:bodyPr>
          <a:lstStyle/>
          <a:p>
            <a:pPr marL="0" indent="0" fontAlgn="base">
              <a:buNone/>
            </a:pPr>
            <a:r>
              <a:rPr lang="fr-FR" sz="3400" b="1" dirty="0" smtClean="0"/>
              <a:t>Secure training for advisers </a:t>
            </a:r>
          </a:p>
          <a:p>
            <a:pPr marL="0" indent="0" fontAlgn="base">
              <a:buNone/>
            </a:pPr>
            <a:endParaRPr lang="en-GB" sz="2400" b="1" dirty="0" smtClean="0"/>
          </a:p>
          <a:p>
            <a:pPr fontAlgn="base"/>
            <a:r>
              <a:rPr lang="fr-FR" sz="2900" dirty="0"/>
              <a:t>All hospitals are required to set up an information security service for the entire establishment, headed by a security adviser (A.R. </a:t>
            </a:r>
            <a:r>
              <a:rPr lang="fr-FR" sz="2900" dirty="0" smtClean="0"/>
              <a:t>23/10/64)</a:t>
            </a:r>
            <a:endParaRPr lang="fr-FR" sz="2900" dirty="0"/>
          </a:p>
          <a:p>
            <a:pPr fontAlgn="base"/>
            <a:endParaRPr lang="en-GB" sz="2900" dirty="0" smtClean="0"/>
          </a:p>
          <a:p>
            <a:pPr fontAlgn="base"/>
            <a:r>
              <a:rPr lang="fr-FR" sz="2900" dirty="0"/>
              <a:t>The security adviser shall be appointed following an opinion issued by the Sectoral Social Security and Health Committee (checks whether the clients has the competencies, and the time required for the post and that they do not have any other responsibilities that would be incompatible with the role)</a:t>
            </a:r>
          </a:p>
          <a:p>
            <a:pPr fontAlgn="base"/>
            <a:endParaRPr lang="en-GB" sz="2900" dirty="0" smtClean="0"/>
          </a:p>
          <a:p>
            <a:pPr fontAlgn="base"/>
            <a:r>
              <a:rPr lang="fr-FR" sz="2900" dirty="0"/>
              <a:t>The </a:t>
            </a:r>
            <a:r>
              <a:rPr lang="fr-FR" sz="2900" dirty="0">
                <a:solidFill>
                  <a:srgbClr val="3E6E5A"/>
                </a:solidFill>
              </a:rPr>
              <a:t>eHealth</a:t>
            </a:r>
            <a:r>
              <a:rPr lang="fr-FR" sz="2900" dirty="0"/>
              <a:t> platform offers training in information security </a:t>
            </a:r>
          </a:p>
          <a:p>
            <a:pPr marL="0" indent="0" fontAlgn="base">
              <a:buNone/>
            </a:pPr>
            <a:endParaRPr lang="en-GB" sz="2900" dirty="0"/>
          </a:p>
          <a:p>
            <a:pPr fontAlgn="base"/>
            <a:endParaRPr lang="en-GB" sz="2900" dirty="0" smtClean="0"/>
          </a:p>
          <a:p>
            <a:pPr marL="0" indent="0" fontAlgn="base">
              <a:buNone/>
            </a:pPr>
            <a:endParaRPr lang="en-GB" sz="2400" b="1" dirty="0" smtClean="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Security</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33</a:t>
            </a:fld>
            <a:endParaRPr lang="en-GB"/>
          </a:p>
        </p:txBody>
      </p:sp>
    </p:spTree>
    <p:extLst>
      <p:ext uri="{BB962C8B-B14F-4D97-AF65-F5344CB8AC3E}">
        <p14:creationId xmlns:p14="http://schemas.microsoft.com/office/powerpoint/2010/main" val="3251496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a:t>Support </a:t>
            </a:r>
            <a:endParaRPr lang="en-GB" sz="2800" b="1" dirty="0"/>
          </a:p>
        </p:txBody>
      </p:sp>
      <p:sp>
        <p:nvSpPr>
          <p:cNvPr id="3" name="Content Placeholder 2"/>
          <p:cNvSpPr>
            <a:spLocks noGrp="1"/>
          </p:cNvSpPr>
          <p:nvPr>
            <p:ph idx="1"/>
          </p:nvPr>
        </p:nvSpPr>
        <p:spPr/>
        <p:txBody>
          <a:bodyPr>
            <a:normAutofit/>
          </a:bodyPr>
          <a:lstStyle/>
          <a:p>
            <a:pPr marL="0" indent="0">
              <a:buNone/>
            </a:pPr>
            <a:r>
              <a:rPr lang="fr-BE" sz="3100" b="1" dirty="0" smtClean="0">
                <a:solidFill>
                  <a:srgbClr val="3E6E5A"/>
                </a:solidFill>
              </a:rPr>
              <a:t>eHealth</a:t>
            </a:r>
            <a:r>
              <a:rPr lang="fr-BE" sz="3100" b="1" dirty="0" smtClean="0">
                <a:solidFill>
                  <a:srgbClr val="000000"/>
                </a:solidFill>
              </a:rPr>
              <a:t>Consent</a:t>
            </a:r>
            <a:endParaRPr lang="en-GB" sz="3100" b="1" dirty="0" smtClean="0">
              <a:solidFill>
                <a:srgbClr val="000000"/>
              </a:solidFill>
            </a:endParaRPr>
          </a:p>
          <a:p>
            <a:pPr marL="0" indent="0">
              <a:buNone/>
            </a:pPr>
            <a:endParaRPr lang="en-GB" sz="3100" b="1" dirty="0">
              <a:solidFill>
                <a:srgbClr val="000000"/>
              </a:solidFill>
            </a:endParaRPr>
          </a:p>
          <a:p>
            <a:pPr fontAlgn="base"/>
            <a:r>
              <a:rPr lang="fr-FR" sz="2000" dirty="0" smtClean="0"/>
              <a:t>Records and revokes 'informed consent' given by patients for the electronic of health data, as part of health care provision </a:t>
            </a:r>
            <a:endParaRPr lang="en-GB" sz="2000" dirty="0"/>
          </a:p>
          <a:p>
            <a:pPr fontAlgn="base"/>
            <a:endParaRPr lang="en-GB" sz="2000" dirty="0"/>
          </a:p>
          <a:p>
            <a:pPr fontAlgn="base"/>
            <a:r>
              <a:rPr lang="fr-FR" sz="2000" dirty="0" smtClean="0"/>
              <a:t>Each citizen can exclude certain health providers by name from access to health data (for data exchange covered by consent)</a:t>
            </a:r>
          </a:p>
          <a:p>
            <a:pPr fontAlgn="base"/>
            <a:endParaRPr lang="en-GB" sz="2000" dirty="0"/>
          </a:p>
          <a:p>
            <a:pPr fontAlgn="base"/>
            <a:r>
              <a:rPr lang="fr-FR" sz="2000" dirty="0" smtClean="0"/>
              <a:t>Integrates certain functionalities to support the management of 'therapeutic relationships', which constitute a necessary prerequisite for consultation of electronic health data</a:t>
            </a:r>
            <a:endParaRPr lang="en-GB" sz="2000" dirty="0"/>
          </a:p>
          <a:p>
            <a:pPr marL="0" indent="0">
              <a:buNone/>
            </a:pPr>
            <a:endParaRPr lang="en-GB" sz="3100" b="1" dirty="0" smtClean="0">
              <a:solidFill>
                <a:srgbClr val="000000"/>
              </a:solidFill>
            </a:endParaRPr>
          </a:p>
          <a:p>
            <a:pPr marL="0" indent="0" fontAlgn="base">
              <a:buNone/>
            </a:pPr>
            <a:endParaRPr lang="en-GB" sz="2900" dirty="0"/>
          </a:p>
          <a:p>
            <a:pPr fontAlgn="base"/>
            <a:endParaRPr lang="en-GB" sz="2900" dirty="0" smtClean="0"/>
          </a:p>
          <a:p>
            <a:pPr marL="0" indent="0" fontAlgn="base">
              <a:buNone/>
            </a:pPr>
            <a:endParaRPr lang="en-GB" sz="2400" b="1" dirty="0" smtClean="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Informed consent</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34</a:t>
            </a:fld>
            <a:endParaRPr lang="en-GB"/>
          </a:p>
        </p:txBody>
      </p:sp>
    </p:spTree>
    <p:extLst>
      <p:ext uri="{BB962C8B-B14F-4D97-AF65-F5344CB8AC3E}">
        <p14:creationId xmlns:p14="http://schemas.microsoft.com/office/powerpoint/2010/main" val="3311780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a:t>Support </a:t>
            </a:r>
            <a:endParaRPr lang="en-GB" sz="2800" b="1" dirty="0"/>
          </a:p>
        </p:txBody>
      </p:sp>
      <p:sp>
        <p:nvSpPr>
          <p:cNvPr id="3" name="Content Placeholder 2"/>
          <p:cNvSpPr>
            <a:spLocks noGrp="1"/>
          </p:cNvSpPr>
          <p:nvPr>
            <p:ph idx="1"/>
          </p:nvPr>
        </p:nvSpPr>
        <p:spPr/>
        <p:txBody>
          <a:bodyPr>
            <a:normAutofit fontScale="55000" lnSpcReduction="20000"/>
          </a:bodyPr>
          <a:lstStyle/>
          <a:p>
            <a:pPr fontAlgn="base"/>
            <a:r>
              <a:rPr dirty="0" smtClean="0"/>
              <a:t>1 President</a:t>
            </a:r>
          </a:p>
          <a:p>
            <a:pPr fontAlgn="base"/>
            <a:endParaRPr lang="en-GB" dirty="0" smtClean="0"/>
          </a:p>
          <a:p>
            <a:pPr marL="182880" lvl="1" fontAlgn="base">
              <a:defRPr/>
            </a:pPr>
            <a:r>
              <a:rPr lang="fr-BE" sz="3200" dirty="0" smtClean="0"/>
              <a:t>32 members, including </a:t>
            </a:r>
            <a:endParaRPr lang="en-GB" sz="3200" dirty="0" smtClean="0"/>
          </a:p>
          <a:p>
            <a:pPr marL="182880" lvl="1" fontAlgn="base">
              <a:defRPr/>
            </a:pPr>
            <a:endParaRPr lang="en-GB" sz="3200" dirty="0" smtClean="0"/>
          </a:p>
          <a:p>
            <a:pPr marL="457200" lvl="3" fontAlgn="base">
              <a:buSzPct val="85000"/>
              <a:defRPr/>
            </a:pPr>
            <a:r>
              <a:rPr lang="fr-BE" sz="2800" dirty="0" smtClean="0"/>
              <a:t>11 care providers</a:t>
            </a:r>
          </a:p>
          <a:p>
            <a:pPr marL="457200" lvl="3" fontAlgn="base">
              <a:buSzPct val="85000"/>
              <a:defRPr/>
            </a:pPr>
            <a:r>
              <a:rPr lang="fr-BE" sz="2800" dirty="0"/>
              <a:t>7 representatives of insurance bodies</a:t>
            </a:r>
          </a:p>
          <a:p>
            <a:pPr marL="457200" lvl="3" fontAlgn="base">
              <a:buSzPct val="85000"/>
              <a:defRPr/>
            </a:pPr>
            <a:r>
              <a:rPr lang="fr-BE" sz="2800" dirty="0"/>
              <a:t>4 patient representatives</a:t>
            </a:r>
          </a:p>
          <a:p>
            <a:pPr marL="457200" lvl="3" fontAlgn="base">
              <a:buSzPct val="85000"/>
              <a:defRPr/>
            </a:pPr>
            <a:r>
              <a:rPr lang="fr-BE" sz="2800" dirty="0"/>
              <a:t>6 representatives of federated authorities</a:t>
            </a:r>
          </a:p>
          <a:p>
            <a:pPr marL="457200" lvl="3" fontAlgn="base">
              <a:buSzPct val="85000"/>
              <a:defRPr/>
            </a:pPr>
            <a:r>
              <a:rPr lang="fr-BE" sz="2800" dirty="0"/>
              <a:t>4 representatives of the federal authority</a:t>
            </a:r>
          </a:p>
          <a:p>
            <a:pPr fontAlgn="base"/>
            <a:endParaRPr lang="en-GB" dirty="0" smtClean="0"/>
          </a:p>
          <a:p>
            <a:pPr fontAlgn="base"/>
            <a:r>
              <a:rPr dirty="0" smtClean="0"/>
              <a:t>Role</a:t>
            </a:r>
          </a:p>
          <a:p>
            <a:pPr fontAlgn="base"/>
            <a:endParaRPr lang="en-GB" dirty="0" smtClean="0"/>
          </a:p>
          <a:p>
            <a:pPr lvl="1" fontAlgn="base"/>
            <a:r>
              <a:rPr dirty="0" smtClean="0"/>
              <a:t>Propose initiatives to promote electronic services among those active in the healthcare sector </a:t>
            </a:r>
          </a:p>
          <a:p>
            <a:pPr lvl="1" fontAlgn="base"/>
            <a:endParaRPr lang="en-GB" dirty="0"/>
          </a:p>
          <a:p>
            <a:pPr lvl="1" fontAlgn="base"/>
            <a:r>
              <a:rPr dirty="0" smtClean="0"/>
              <a:t>Propose measures for secure and confidential processing of personal data</a:t>
            </a:r>
          </a:p>
          <a:p>
            <a:pPr lvl="1" fontAlgn="base"/>
            <a:endParaRPr lang="en-GB" dirty="0"/>
          </a:p>
          <a:p>
            <a:pPr lvl="1" fontAlgn="base"/>
            <a:r>
              <a:rPr dirty="0" smtClean="0"/>
              <a:t>Propose measures for administrative simplification for those who are active in the health sector</a:t>
            </a:r>
          </a:p>
          <a:p>
            <a:pPr marL="285750" lvl="1">
              <a:buFontTx/>
              <a:buChar char="-"/>
              <a:defRPr/>
            </a:pPr>
            <a:endParaRPr lang="en-GB" sz="1600" dirty="0" smtClean="0"/>
          </a:p>
          <a:p>
            <a:pPr marL="285750" lvl="1">
              <a:buFontTx/>
              <a:buChar char="-"/>
              <a:defRPr/>
            </a:pPr>
            <a:endParaRPr lang="en-GB" sz="1600" dirty="0"/>
          </a:p>
          <a:p>
            <a:pPr marL="0" indent="0">
              <a:buNone/>
            </a:pPr>
            <a:endParaRPr lang="en-GB" sz="3100" b="1" dirty="0" smtClean="0">
              <a:solidFill>
                <a:srgbClr val="000000"/>
              </a:solidFill>
            </a:endParaRPr>
          </a:p>
          <a:p>
            <a:pPr marL="0" indent="0" fontAlgn="base">
              <a:buNone/>
            </a:pPr>
            <a:endParaRPr lang="en-GB" sz="2900" dirty="0"/>
          </a:p>
          <a:p>
            <a:pPr fontAlgn="base"/>
            <a:endParaRPr lang="en-GB" sz="2900" dirty="0" smtClean="0"/>
          </a:p>
          <a:p>
            <a:pPr marL="0" indent="0" fontAlgn="base">
              <a:buNone/>
            </a:pPr>
            <a:endParaRPr lang="en-GB" sz="2400" b="1" dirty="0" smtClean="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User cooperation committee</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35</a:t>
            </a:fld>
            <a:endParaRPr lang="en-GB"/>
          </a:p>
        </p:txBody>
      </p:sp>
    </p:spTree>
    <p:extLst>
      <p:ext uri="{BB962C8B-B14F-4D97-AF65-F5344CB8AC3E}">
        <p14:creationId xmlns:p14="http://schemas.microsoft.com/office/powerpoint/2010/main" val="478009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normAutofit fontScale="90000"/>
          </a:bodyPr>
          <a:lstStyle/>
          <a:p>
            <a:r>
              <a:rPr lang="fr-BE" sz="2800" b="1" dirty="0" smtClean="0"/>
              <a:t>Why digitize in medical practice?</a:t>
            </a:r>
            <a:r>
              <a:t/>
            </a:r>
            <a:br/>
            <a:r>
              <a:rPr lang="fr-BE" sz="2800" b="1" dirty="0" smtClean="0"/>
              <a:t>What is the role of the health care service provider?</a:t>
            </a:r>
            <a:endParaRPr lang="en-GB" sz="2800" b="1" dirty="0"/>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38" y="1600200"/>
            <a:ext cx="7326923" cy="4876800"/>
          </a:xfrm>
        </p:spPr>
      </p:pic>
      <p:sp>
        <p:nvSpPr>
          <p:cNvPr id="4" name="Date Placeholder 3"/>
          <p:cNvSpPr>
            <a:spLocks noGrp="1"/>
          </p:cNvSpPr>
          <p:nvPr>
            <p:ph type="dt" sz="half" idx="10"/>
          </p:nvPr>
        </p:nvSpPr>
        <p:spPr/>
        <p:txBody>
          <a:bodyPr/>
          <a:lstStyle/>
          <a:p>
            <a:r>
              <a:rPr lang="en-US" smtClean="0"/>
              <a:t>26/09/2014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36</a:t>
            </a:fld>
            <a:endParaRPr lang="en-GB"/>
          </a:p>
        </p:txBody>
      </p:sp>
    </p:spTree>
    <p:extLst>
      <p:ext uri="{BB962C8B-B14F-4D97-AF65-F5344CB8AC3E}">
        <p14:creationId xmlns:p14="http://schemas.microsoft.com/office/powerpoint/2010/main" val="2717049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b="1" dirty="0" smtClean="0"/>
              <a:t>What is the role of the health care service provider? </a:t>
            </a:r>
            <a:endParaRPr lang="en-GB" b="1" dirty="0"/>
          </a:p>
        </p:txBody>
      </p:sp>
      <p:sp>
        <p:nvSpPr>
          <p:cNvPr id="6" name="Content Placeholder 5"/>
          <p:cNvSpPr>
            <a:spLocks noGrp="1"/>
          </p:cNvSpPr>
          <p:nvPr>
            <p:ph idx="1"/>
          </p:nvPr>
        </p:nvSpPr>
        <p:spPr/>
        <p:txBody>
          <a:bodyPr>
            <a:normAutofit/>
          </a:bodyPr>
          <a:lstStyle/>
          <a:p>
            <a:r>
              <a:rPr lang="fr-BE" sz="2400" dirty="0"/>
              <a:t>Use of registered software</a:t>
            </a:r>
          </a:p>
          <a:p>
            <a:pPr lvl="1"/>
            <a:r>
              <a:rPr lang="fr-BE" sz="2000" dirty="0"/>
              <a:t>list of available software</a:t>
            </a:r>
          </a:p>
          <a:p>
            <a:pPr lvl="1"/>
            <a:endParaRPr lang="en-GB" sz="1600" dirty="0" smtClean="0"/>
          </a:p>
          <a:p>
            <a:r>
              <a:rPr lang="fr-BE" sz="2400" dirty="0" smtClean="0"/>
              <a:t>Systematic digitization of medical files</a:t>
            </a:r>
          </a:p>
          <a:p>
            <a:endParaRPr lang="en-GB" sz="2000" dirty="0"/>
          </a:p>
          <a:p>
            <a:r>
              <a:rPr lang="fr-BE" sz="2400" dirty="0"/>
              <a:t>Proper data structuring</a:t>
            </a:r>
          </a:p>
          <a:p>
            <a:pPr lvl="1"/>
            <a:r>
              <a:rPr lang="fr-BE" sz="2000" dirty="0" smtClean="0"/>
              <a:t>Use of Sumehr and harmonized terminology</a:t>
            </a:r>
          </a:p>
          <a:p>
            <a:pPr lvl="1"/>
            <a:endParaRPr lang="en-GB" sz="2000" dirty="0"/>
          </a:p>
          <a:p>
            <a:r>
              <a:rPr lang="fr-BE" sz="2400" dirty="0"/>
              <a:t>Participation, contribution to, and consultation of available tools</a:t>
            </a:r>
          </a:p>
          <a:p>
            <a:pPr lvl="1"/>
            <a:r>
              <a:rPr lang="fr-BE" sz="2000" dirty="0" smtClean="0"/>
              <a:t>See the 65 available added value services</a:t>
            </a:r>
          </a:p>
          <a:p>
            <a:pPr lvl="1"/>
            <a:endParaRPr lang="en-GB" sz="2000" dirty="0"/>
          </a:p>
          <a:p>
            <a:r>
              <a:rPr lang="fr-BE" sz="2400" dirty="0"/>
              <a:t>Promotion of the registration of consent from patients</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Individual health care providers</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t>37</a:t>
            </a:fld>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2" y="514046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657" y="467110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2" y="4188495"/>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6" y="31770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736" y="3501008"/>
            <a:ext cx="612000" cy="612000"/>
          </a:xfrm>
          <a:prstGeom prst="rect">
            <a:avLst/>
          </a:prstGeom>
        </p:spPr>
      </p:pic>
    </p:spTree>
    <p:extLst>
      <p:ext uri="{BB962C8B-B14F-4D97-AF65-F5344CB8AC3E}">
        <p14:creationId xmlns:p14="http://schemas.microsoft.com/office/powerpoint/2010/main" val="3569106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b="1" dirty="0" smtClean="0"/>
              <a:t>What is the role of the health care service provider? </a:t>
            </a:r>
            <a:endParaRPr lang="en-GB" b="1" dirty="0"/>
          </a:p>
        </p:txBody>
      </p:sp>
      <p:sp>
        <p:nvSpPr>
          <p:cNvPr id="6" name="Content Placeholder 5"/>
          <p:cNvSpPr>
            <a:spLocks noGrp="1"/>
          </p:cNvSpPr>
          <p:nvPr>
            <p:ph idx="1"/>
          </p:nvPr>
        </p:nvSpPr>
        <p:spPr/>
        <p:txBody>
          <a:bodyPr>
            <a:normAutofit lnSpcReduction="10000"/>
          </a:bodyPr>
          <a:lstStyle/>
          <a:p>
            <a:r>
              <a:rPr lang="fr-BE" sz="2400" dirty="0"/>
              <a:t>Use of registered software</a:t>
            </a:r>
          </a:p>
          <a:p>
            <a:pPr lvl="1"/>
            <a:r>
              <a:rPr lang="fr-BE" sz="2000" dirty="0"/>
              <a:t>list of available software</a:t>
            </a:r>
          </a:p>
          <a:p>
            <a:r>
              <a:rPr lang="fr-BE" sz="2400" dirty="0" smtClean="0"/>
              <a:t>Systematic digitization of interdisciplinary and medical files</a:t>
            </a:r>
            <a:endParaRPr lang="en-GB" sz="2000" dirty="0"/>
          </a:p>
          <a:p>
            <a:r>
              <a:rPr lang="fr-BE" sz="2400" dirty="0"/>
              <a:t>Proper data structuring</a:t>
            </a:r>
          </a:p>
          <a:p>
            <a:pPr lvl="1"/>
            <a:r>
              <a:rPr lang="fr-BE" sz="2000" dirty="0" smtClean="0"/>
              <a:t>Use of Sumehr and harmonized terminology</a:t>
            </a:r>
          </a:p>
          <a:p>
            <a:r>
              <a:rPr lang="fr-BE" sz="2400" dirty="0"/>
              <a:t>Harmonization of working methods among hospitals</a:t>
            </a:r>
          </a:p>
          <a:p>
            <a:r>
              <a:rPr lang="fr-BE" sz="2400" dirty="0" smtClean="0"/>
              <a:t>Participation, contribution to, and consultation of available tools</a:t>
            </a:r>
          </a:p>
          <a:p>
            <a:pPr lvl="1"/>
            <a:r>
              <a:rPr lang="fr-BE" sz="2000" dirty="0"/>
              <a:t>See the 65 available added value services</a:t>
            </a:r>
          </a:p>
          <a:p>
            <a:pPr marL="182880" lvl="3">
              <a:buSzPct val="85000"/>
            </a:pPr>
            <a:r>
              <a:rPr lang="fr-BE" sz="2400" dirty="0"/>
              <a:t>Information security</a:t>
            </a:r>
          </a:p>
          <a:p>
            <a:r>
              <a:rPr lang="fr-BE" sz="2400" dirty="0" smtClean="0"/>
              <a:t>Promotion of the registration of consent from patients</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Care institutions and insurance bodies</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26/09/2014</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t>38</a:t>
            </a:fld>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1314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44" y="339306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48" y="4617200"/>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760" y="49772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753104"/>
            <a:ext cx="612000" cy="612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4" y="5481296"/>
            <a:ext cx="612000" cy="612000"/>
          </a:xfrm>
          <a:prstGeom prst="rect">
            <a:avLst/>
          </a:prstGeom>
        </p:spPr>
      </p:pic>
    </p:spTree>
    <p:extLst>
      <p:ext uri="{BB962C8B-B14F-4D97-AF65-F5344CB8AC3E}">
        <p14:creationId xmlns:p14="http://schemas.microsoft.com/office/powerpoint/2010/main" val="1026242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7991553"/>
              </p:ext>
            </p:extLst>
          </p:nvPr>
        </p:nvGraphicFramePr>
        <p:xfrm>
          <a:off x="2971800" y="1244352"/>
          <a:ext cx="5552256" cy="1483360"/>
        </p:xfrm>
        <a:graphic>
          <a:graphicData uri="http://schemas.openxmlformats.org/drawingml/2006/table">
            <a:tbl>
              <a:tblPr firstRow="1" bandRow="1">
                <a:tableStyleId>{93296810-A885-4BE3-A3E7-6D5BEEA58F35}</a:tableStyleId>
              </a:tblPr>
              <a:tblGrid>
                <a:gridCol w="2291080"/>
                <a:gridCol w="3261176"/>
              </a:tblGrid>
              <a:tr h="370840">
                <a:tc>
                  <a:txBody>
                    <a:bodyPr/>
                    <a:lstStyle/>
                    <a:p>
                      <a:endParaRPr lang="en-US" dirty="0"/>
                    </a:p>
                  </a:txBody>
                  <a:tcPr/>
                </a:tc>
                <a:tc>
                  <a:txBody>
                    <a:bodyPr/>
                    <a:lstStyle/>
                    <a:p>
                      <a:pPr algn="ctr"/>
                      <a:r>
                        <a:t>Registration of software use</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Physiotherapists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Nurses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26/09/2014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39</a:t>
            </a:fld>
            <a:endParaRPr lang="en-GB"/>
          </a:p>
        </p:txBody>
      </p:sp>
      <p:sp>
        <p:nvSpPr>
          <p:cNvPr id="11" name="TextBox 10"/>
          <p:cNvSpPr txBox="1"/>
          <p:nvPr/>
        </p:nvSpPr>
        <p:spPr>
          <a:xfrm>
            <a:off x="2987824" y="3645024"/>
            <a:ext cx="5688632" cy="2554545"/>
          </a:xfrm>
          <a:prstGeom prst="rect">
            <a:avLst/>
          </a:prstGeom>
          <a:noFill/>
        </p:spPr>
        <p:txBody>
          <a:bodyPr wrap="square" rtlCol="0">
            <a:spAutoFit/>
          </a:bodyPr>
          <a:lstStyle/>
          <a:p>
            <a:r>
              <a:rPr lang="fr-BE" i="1" dirty="0" smtClean="0"/>
              <a:t>Why use registered medical software?</a:t>
            </a:r>
          </a:p>
          <a:p>
            <a:endParaRPr lang="en-GB" sz="800" i="1" dirty="0" smtClean="0"/>
          </a:p>
          <a:p>
            <a:endParaRPr lang="en-GB" sz="800" dirty="0" smtClean="0"/>
          </a:p>
          <a:p>
            <a:pPr marL="285750" indent="-285750">
              <a:buFont typeface="Wingdings" pitchFamily="2" charset="2"/>
              <a:buChar char="ü"/>
            </a:pPr>
            <a:r>
              <a:rPr dirty="0" smtClean="0"/>
              <a:t>User-friendliness</a:t>
            </a:r>
          </a:p>
          <a:p>
            <a:pPr marL="285750" indent="-285750">
              <a:buFont typeface="Wingdings" pitchFamily="2" charset="2"/>
              <a:buChar char="ü"/>
            </a:pPr>
            <a:r>
              <a:rPr dirty="0" smtClean="0"/>
              <a:t>Interoperability</a:t>
            </a:r>
          </a:p>
          <a:p>
            <a:pPr marL="285750" indent="-285750">
              <a:buFont typeface="Wingdings" pitchFamily="2" charset="2"/>
              <a:buChar char="ü"/>
            </a:pPr>
            <a:r>
              <a:rPr dirty="0" smtClean="0"/>
              <a:t>Security</a:t>
            </a:r>
          </a:p>
          <a:p>
            <a:pPr marL="285750" indent="-285750">
              <a:buFont typeface="Wingdings" pitchFamily="2" charset="2"/>
              <a:buChar char="ü"/>
            </a:pPr>
            <a:r>
              <a:rPr dirty="0" smtClean="0"/>
              <a:t>Integration with technologies such as </a:t>
            </a:r>
            <a:r>
              <a:rPr lang="fr-BE" dirty="0" smtClean="0">
                <a:solidFill>
                  <a:srgbClr val="3E6E5A"/>
                </a:solidFill>
              </a:rPr>
              <a:t>eHealth</a:t>
            </a:r>
            <a:r>
              <a:rPr dirty="0" smtClean="0"/>
              <a:t>Box, Sumehr, etc.</a:t>
            </a:r>
          </a:p>
          <a:p>
            <a:pPr marL="285750" indent="-285750">
              <a:buFont typeface="Wingdings" pitchFamily="2" charset="2"/>
              <a:buChar char="ü"/>
            </a:pPr>
            <a:r>
              <a:rPr dirty="0" smtClean="0"/>
              <a:t>Installation bonus  </a:t>
            </a:r>
          </a:p>
          <a:p>
            <a:pPr marL="285750" indent="-285750">
              <a:buFont typeface="Arial" pitchFamily="34" charset="0"/>
              <a:buChar char="•"/>
            </a:pPr>
            <a:endParaRPr lang="en-GB" dirty="0"/>
          </a:p>
        </p:txBody>
      </p:sp>
    </p:spTree>
    <p:extLst>
      <p:ext uri="{BB962C8B-B14F-4D97-AF65-F5344CB8AC3E}">
        <p14:creationId xmlns:p14="http://schemas.microsoft.com/office/powerpoint/2010/main" val="10609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lstStyle/>
          <a:p>
            <a:pPr fontAlgn="base">
              <a:spcAft>
                <a:spcPct val="0"/>
              </a:spcAft>
              <a:defRPr/>
            </a:pPr>
            <a:r>
              <a:rPr lang="fr-BE" sz="2000" b="1" dirty="0" smtClean="0">
                <a:solidFill>
                  <a:srgbClr val="3E6E5A"/>
                </a:solidFill>
              </a:rPr>
              <a:t>Global </a:t>
            </a:r>
            <a:r>
              <a:rPr lang="fr-BE" sz="2000" b="1" dirty="0" err="1">
                <a:solidFill>
                  <a:srgbClr val="3E6E5A"/>
                </a:solidFill>
              </a:rPr>
              <a:t>M</a:t>
            </a:r>
            <a:r>
              <a:rPr lang="fr-BE" sz="2000" b="1" dirty="0" err="1" smtClean="0">
                <a:solidFill>
                  <a:srgbClr val="3E6E5A"/>
                </a:solidFill>
              </a:rPr>
              <a:t>edical</a:t>
            </a:r>
            <a:r>
              <a:rPr lang="fr-BE" sz="2000" b="1" dirty="0" smtClean="0">
                <a:solidFill>
                  <a:srgbClr val="3E6E5A"/>
                </a:solidFill>
              </a:rPr>
              <a:t> File = </a:t>
            </a:r>
            <a:r>
              <a:rPr lang="fr-BE" sz="2000" b="1" dirty="0" err="1" smtClean="0">
                <a:solidFill>
                  <a:srgbClr val="3E6E5A"/>
                </a:solidFill>
              </a:rPr>
              <a:t>Electronic</a:t>
            </a:r>
            <a:r>
              <a:rPr lang="fr-BE" sz="2000" b="1" dirty="0" smtClean="0">
                <a:solidFill>
                  <a:srgbClr val="3E6E5A"/>
                </a:solidFill>
              </a:rPr>
              <a:t> </a:t>
            </a:r>
            <a:r>
              <a:rPr lang="fr-BE" sz="2000" b="1" dirty="0" err="1" smtClean="0">
                <a:solidFill>
                  <a:srgbClr val="3E6E5A"/>
                </a:solidFill>
              </a:rPr>
              <a:t>Medical</a:t>
            </a:r>
            <a:r>
              <a:rPr lang="fr-BE" sz="2000" b="1" dirty="0" smtClean="0">
                <a:solidFill>
                  <a:srgbClr val="3E6E5A"/>
                </a:solidFill>
              </a:rPr>
              <a:t> File</a:t>
            </a:r>
          </a:p>
          <a:p>
            <a:pPr fontAlgn="base">
              <a:spcAft>
                <a:spcPct val="0"/>
              </a:spcAft>
              <a:defRPr/>
            </a:pPr>
            <a:r>
              <a:rPr lang="fr-BE" sz="2000" b="1" dirty="0" smtClean="0">
                <a:solidFill>
                  <a:srgbClr val="3E6E5A"/>
                </a:solidFill>
              </a:rPr>
              <a:t>&amp; </a:t>
            </a:r>
            <a:r>
              <a:rPr lang="fr-BE" sz="2000" b="1" dirty="0">
                <a:solidFill>
                  <a:srgbClr val="3E6E5A"/>
                </a:solidFill>
              </a:rPr>
              <a:t>sharing relevant medical data</a:t>
            </a:r>
          </a:p>
          <a:p>
            <a:pPr>
              <a:spcBef>
                <a:spcPct val="0"/>
              </a:spcBef>
            </a:pPr>
            <a:endParaRPr lang="en-GB" sz="2400" spc="-100" dirty="0" smtClean="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26/09/2014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4</a:t>
            </a:fld>
            <a:endParaRPr lang="en-GB"/>
          </a:p>
        </p:txBody>
      </p:sp>
      <p:sp>
        <p:nvSpPr>
          <p:cNvPr id="11" name="Content Placeholder 10"/>
          <p:cNvSpPr>
            <a:spLocks noGrp="1"/>
          </p:cNvSpPr>
          <p:nvPr>
            <p:ph idx="1"/>
          </p:nvPr>
        </p:nvSpPr>
        <p:spPr/>
        <p:txBody>
          <a:bodyPr>
            <a:normAutofit/>
          </a:bodyPr>
          <a:lstStyle/>
          <a:p>
            <a:pPr marL="0" lvl="1" indent="0">
              <a:buNone/>
              <a:defRPr/>
            </a:pPr>
            <a:r>
              <a:rPr lang="fr-FR" sz="2000" dirty="0" err="1"/>
              <a:t>Each</a:t>
            </a:r>
            <a:r>
              <a:rPr lang="fr-FR" sz="2000" dirty="0"/>
              <a:t> </a:t>
            </a:r>
            <a:r>
              <a:rPr lang="fr-FR" sz="2000" dirty="0" smtClean="0"/>
              <a:t>‘Global </a:t>
            </a:r>
            <a:r>
              <a:rPr lang="fr-FR" sz="2000" dirty="0" err="1" smtClean="0"/>
              <a:t>Medical</a:t>
            </a:r>
            <a:r>
              <a:rPr lang="fr-FR" sz="2000" dirty="0" smtClean="0"/>
              <a:t> File’ </a:t>
            </a:r>
            <a:r>
              <a:rPr lang="fr-FR" sz="2000" dirty="0"/>
              <a:t>holder manages the electronic file for a given patient, updates the relevant information in the SUMEHR database and shares the data via Vitalink/Intermed</a:t>
            </a:r>
            <a:endParaRPr lang="en-GB" sz="2000" dirty="0" smtClean="0"/>
          </a:p>
          <a:p>
            <a:pPr marL="0" lvl="1" indent="0">
              <a:buNone/>
              <a:defRPr/>
            </a:pPr>
            <a:endParaRPr lang="en-GB" sz="2000" dirty="0" smtClean="0"/>
          </a:p>
          <a:p>
            <a:pPr marL="342900" lvl="2" indent="-342900">
              <a:buClrTx/>
              <a:buSzPct val="85000"/>
              <a:defRPr/>
            </a:pPr>
            <a:r>
              <a:rPr lang="fr-BE" sz="2000" dirty="0"/>
              <a:t>Adaptation of approval criteria, software user support </a:t>
            </a:r>
          </a:p>
          <a:p>
            <a:pPr marL="342900" lvl="2" indent="-342900">
              <a:buClrTx/>
              <a:buSzPct val="85000"/>
              <a:defRPr/>
            </a:pPr>
            <a:endParaRPr lang="en-GB" sz="2000" dirty="0" smtClean="0"/>
          </a:p>
          <a:p>
            <a:pPr marL="342900" lvl="2" indent="-342900">
              <a:buClrTx/>
              <a:buSzPct val="85000"/>
              <a:defRPr/>
            </a:pPr>
            <a:r>
              <a:rPr lang="fr-BE" sz="2000" dirty="0" smtClean="0"/>
              <a:t>Design of the basic architecture for electronic health data sharing </a:t>
            </a:r>
            <a:endParaRPr lang="en-GB" sz="2000" dirty="0" smtClean="0"/>
          </a:p>
          <a:p>
            <a:pPr marL="342900" lvl="2" indent="-342900">
              <a:buClrTx/>
              <a:buSzPct val="85000"/>
              <a:defRPr/>
            </a:pPr>
            <a:endParaRPr lang="en-GB" sz="2000" dirty="0" smtClean="0"/>
          </a:p>
          <a:p>
            <a:pPr marL="342900" lvl="2" indent="-342900">
              <a:buClrTx/>
              <a:buSzPct val="85000"/>
              <a:defRPr/>
            </a:pPr>
            <a:r>
              <a:rPr lang="fr-BE" sz="2000" dirty="0"/>
              <a:t>Drafting a schedule to connect the hubs and Vitalink</a:t>
            </a:r>
            <a:endParaRPr lang="en-GB" sz="2000" dirty="0"/>
          </a:p>
          <a:p>
            <a:pPr marL="457200" indent="-457200">
              <a:buFont typeface="+mj-lt"/>
              <a:buAutoNum type="arabicPeriod"/>
            </a:pPr>
            <a:endParaRPr lang="en-GB" sz="2400" dirty="0"/>
          </a:p>
        </p:txBody>
      </p:sp>
    </p:spTree>
    <p:extLst>
      <p:ext uri="{BB962C8B-B14F-4D97-AF65-F5344CB8AC3E}">
        <p14:creationId xmlns:p14="http://schemas.microsoft.com/office/powerpoint/2010/main" val="1977209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302158"/>
              </p:ext>
            </p:extLst>
          </p:nvPr>
        </p:nvGraphicFramePr>
        <p:xfrm>
          <a:off x="2971800" y="792163"/>
          <a:ext cx="5704656" cy="313436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Digitized and structured medical file</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Specialist</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Hospitals</a:t>
                      </a:r>
                    </a:p>
                    <a:p>
                      <a:r>
                        <a:rPr lang="fr-BE" dirty="0" smtClean="0">
                          <a:solidFill>
                            <a:srgbClr val="3E6E5A"/>
                          </a:solidFill>
                        </a:rPr>
                        <a:t>Care institutions   </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 + multidisciplinary</a:t>
                      </a:r>
                      <a:endParaRPr lang="en-GB"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Physiotherapists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Dentists</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Nurses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26/09/2014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40</a:t>
            </a:fld>
            <a:endParaRPr lang="en-GB"/>
          </a:p>
        </p:txBody>
      </p:sp>
      <p:sp>
        <p:nvSpPr>
          <p:cNvPr id="11" name="TextBox 10"/>
          <p:cNvSpPr txBox="1"/>
          <p:nvPr/>
        </p:nvSpPr>
        <p:spPr>
          <a:xfrm>
            <a:off x="2987824" y="4077072"/>
            <a:ext cx="5688632" cy="2585323"/>
          </a:xfrm>
          <a:prstGeom prst="rect">
            <a:avLst/>
          </a:prstGeom>
          <a:noFill/>
        </p:spPr>
        <p:txBody>
          <a:bodyPr wrap="square" rtlCol="0">
            <a:spAutoFit/>
          </a:bodyPr>
          <a:lstStyle/>
          <a:p>
            <a:r>
              <a:rPr lang="fr-BE" b="1" i="1" dirty="0" smtClean="0"/>
              <a:t>Why set up digitized and structured medical files systematically?</a:t>
            </a:r>
          </a:p>
          <a:p>
            <a:endParaRPr lang="en-GB" dirty="0" smtClean="0"/>
          </a:p>
          <a:p>
            <a:pPr marL="285750" indent="-285750">
              <a:buFont typeface="Wingdings" pitchFamily="2" charset="2"/>
              <a:buChar char="ü"/>
            </a:pPr>
            <a:r>
              <a:rPr dirty="0" smtClean="0"/>
              <a:t>Integrated and coordinated care</a:t>
            </a:r>
          </a:p>
          <a:p>
            <a:pPr marL="285750" indent="-285750">
              <a:buFont typeface="Wingdings" pitchFamily="2" charset="2"/>
              <a:buChar char="ü"/>
            </a:pPr>
            <a:r>
              <a:rPr dirty="0" smtClean="0"/>
              <a:t>Easy-to-read data</a:t>
            </a:r>
            <a:endParaRPr lang="en-GB" dirty="0" smtClean="0"/>
          </a:p>
          <a:p>
            <a:pPr marL="285750" indent="-285750">
              <a:buFont typeface="Wingdings" pitchFamily="2" charset="2"/>
              <a:buChar char="ü"/>
            </a:pPr>
            <a:r>
              <a:rPr dirty="0" smtClean="0"/>
              <a:t>Secure data</a:t>
            </a:r>
          </a:p>
          <a:p>
            <a:pPr marL="285750" indent="-285750">
              <a:buFont typeface="Wingdings" pitchFamily="2" charset="2"/>
              <a:buChar char="ü"/>
            </a:pPr>
            <a:r>
              <a:rPr dirty="0" smtClean="0"/>
              <a:t>Indispensable step in secure data sharing</a:t>
            </a:r>
            <a:endParaRPr lang="en-GB" dirty="0"/>
          </a:p>
          <a:p>
            <a:endParaRPr lang="en-GB" dirty="0" smtClean="0"/>
          </a:p>
        </p:txBody>
      </p:sp>
    </p:spTree>
    <p:extLst>
      <p:ext uri="{BB962C8B-B14F-4D97-AF65-F5344CB8AC3E}">
        <p14:creationId xmlns:p14="http://schemas.microsoft.com/office/powerpoint/2010/main" val="1432891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26/09/2014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41</a:t>
            </a:fld>
            <a:endParaRPr lang="en-GB"/>
          </a:p>
        </p:txBody>
      </p:sp>
      <p:graphicFrame>
        <p:nvGraphicFramePr>
          <p:cNvPr id="9" name="Diagram 8"/>
          <p:cNvGraphicFramePr/>
          <p:nvPr>
            <p:extLst>
              <p:ext uri="{D42A27DB-BD31-4B8C-83A1-F6EECF244321}">
                <p14:modId xmlns:p14="http://schemas.microsoft.com/office/powerpoint/2010/main" val="761024502"/>
              </p:ext>
            </p:extLst>
          </p:nvPr>
        </p:nvGraphicFramePr>
        <p:xfrm>
          <a:off x="2940496"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915816" y="548680"/>
            <a:ext cx="6048672" cy="1569660"/>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Global </a:t>
            </a:r>
            <a:r>
              <a:rPr lang="nl-BE" sz="3200" b="1" dirty="0" err="1" smtClean="0">
                <a:solidFill>
                  <a:srgbClr val="C00000"/>
                </a:solidFill>
              </a:rPr>
              <a:t>Medical</a:t>
            </a:r>
            <a:r>
              <a:rPr lang="nl-BE" sz="3200" b="1" dirty="0" smtClean="0">
                <a:solidFill>
                  <a:srgbClr val="C00000"/>
                </a:solidFill>
              </a:rPr>
              <a:t> File/Electronic </a:t>
            </a:r>
            <a:r>
              <a:rPr lang="nl-BE" sz="3200" b="1" dirty="0" err="1" smtClean="0">
                <a:solidFill>
                  <a:srgbClr val="C00000"/>
                </a:solidFill>
              </a:rPr>
              <a:t>Medical</a:t>
            </a:r>
            <a:r>
              <a:rPr lang="nl-BE" sz="3200" b="1" dirty="0" smtClean="0">
                <a:solidFill>
                  <a:srgbClr val="C00000"/>
                </a:solidFill>
              </a:rPr>
              <a:t> File</a:t>
            </a:r>
            <a:endParaRPr lang="en-GB" sz="3200" b="1" dirty="0" smtClean="0">
              <a:solidFill>
                <a:srgbClr val="C00000"/>
              </a:solidFill>
            </a:endParaRPr>
          </a:p>
          <a:p>
            <a:pPr algn="ctr"/>
            <a:r>
              <a:rPr lang="nl-BE" sz="3200" b="1" dirty="0" smtClean="0">
                <a:solidFill>
                  <a:srgbClr val="C00000"/>
                </a:solidFill>
              </a:rPr>
              <a:t>Roadmap schedule for 2014</a:t>
            </a:r>
            <a:endParaRPr lang="en-GB" sz="3200" b="1" dirty="0">
              <a:solidFill>
                <a:srgbClr val="C00000"/>
              </a:solidFill>
            </a:endParaRPr>
          </a:p>
        </p:txBody>
      </p:sp>
    </p:spTree>
    <p:extLst>
      <p:ext uri="{BB962C8B-B14F-4D97-AF65-F5344CB8AC3E}">
        <p14:creationId xmlns:p14="http://schemas.microsoft.com/office/powerpoint/2010/main" val="3493488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19678075"/>
              </p:ext>
            </p:extLst>
          </p:nvPr>
        </p:nvGraphicFramePr>
        <p:xfrm>
          <a:off x="2971800" y="764704"/>
          <a:ext cx="5704656" cy="350520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rPr dirty="0" err="1"/>
                        <a:t>eHealthConsent</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Specialist</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Hospitals</a:t>
                      </a:r>
                    </a:p>
                    <a:p>
                      <a:r>
                        <a:rPr lang="fr-BE" dirty="0" smtClean="0">
                          <a:solidFill>
                            <a:srgbClr val="3E6E5A"/>
                          </a:solidFill>
                        </a:rPr>
                        <a:t>Care institutions   </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Pharmacists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chemeClr val="tx1"/>
                          </a:solidFill>
                        </a:rPr>
                        <a:t>Dentists</a:t>
                      </a:r>
                      <a:endParaRPr lang="en-GB" dirty="0">
                        <a:solidFill>
                          <a:schemeClr val="tx1"/>
                        </a:solidFill>
                      </a:endParaRPr>
                    </a:p>
                  </a:txBody>
                  <a:tcPr/>
                </a:tc>
                <a:tc>
                  <a:txBody>
                    <a:bodyPr/>
                    <a:lstStyle/>
                    <a:p>
                      <a:pPr marL="0" indent="0">
                        <a:buFont typeface="Wingdings" pitchFamily="2" charset="2"/>
                        <a:buNone/>
                      </a:pPr>
                      <a:r>
                        <a:rPr lang="fr-BE" b="0" dirty="0" smtClean="0">
                          <a:solidFill>
                            <a:schemeClr val="tx1"/>
                          </a:solidFill>
                        </a:rPr>
                        <a:t>June 2014</a:t>
                      </a:r>
                      <a:endParaRPr lang="en-GB" b="1" dirty="0" smtClean="0">
                        <a:solidFill>
                          <a:schemeClr val="tx1"/>
                        </a:solidFill>
                      </a:endParaRPr>
                    </a:p>
                  </a:txBody>
                  <a:tcPr/>
                </a:tc>
              </a:tr>
              <a:tr h="370840">
                <a:tc>
                  <a:txBody>
                    <a:bodyPr/>
                    <a:lstStyle/>
                    <a:p>
                      <a:r>
                        <a:rPr lang="fr-BE" dirty="0" smtClean="0">
                          <a:solidFill>
                            <a:srgbClr val="3E6E5A"/>
                          </a:solidFill>
                        </a:rPr>
                        <a:t>Nurses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Helath insurance companies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26/09/2014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42</a:t>
            </a:fld>
            <a:endParaRPr lang="en-GB"/>
          </a:p>
        </p:txBody>
      </p:sp>
      <p:sp>
        <p:nvSpPr>
          <p:cNvPr id="11" name="TextBox 10"/>
          <p:cNvSpPr txBox="1"/>
          <p:nvPr/>
        </p:nvSpPr>
        <p:spPr>
          <a:xfrm>
            <a:off x="2987824" y="4482986"/>
            <a:ext cx="5688632" cy="2031325"/>
          </a:xfrm>
          <a:prstGeom prst="rect">
            <a:avLst/>
          </a:prstGeom>
          <a:noFill/>
        </p:spPr>
        <p:txBody>
          <a:bodyPr wrap="square" rtlCol="0">
            <a:spAutoFit/>
          </a:bodyPr>
          <a:lstStyle/>
          <a:p>
            <a:r>
              <a:rPr lang="fr-BE" i="1" dirty="0" smtClean="0"/>
              <a:t>Why promote the registration of informed consent and the management of therapeutic relationships?</a:t>
            </a:r>
          </a:p>
          <a:p>
            <a:endParaRPr lang="en-GB" i="1" dirty="0" smtClean="0"/>
          </a:p>
          <a:p>
            <a:pPr marL="285750" indent="-285750">
              <a:buFont typeface="Wingdings" pitchFamily="2" charset="2"/>
              <a:buChar char="ü"/>
            </a:pPr>
            <a:r>
              <a:rPr dirty="0" smtClean="0"/>
              <a:t>Indispensable step in secure data sharing</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01008"/>
            <a:ext cx="2376264" cy="4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8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4948354"/>
              </p:ext>
            </p:extLst>
          </p:nvPr>
        </p:nvGraphicFramePr>
        <p:xfrm>
          <a:off x="2971800" y="764704"/>
          <a:ext cx="5704656" cy="249428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Recip-e/Electronic Prescription</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Pharmacists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tx1"/>
                          </a:solidFill>
                        </a:rPr>
                        <a:t>Physiotherapists</a:t>
                      </a:r>
                      <a:endParaRPr lang="en-GB" dirty="0">
                        <a:solidFill>
                          <a:schemeClr val="tx1"/>
                        </a:solidFill>
                      </a:endParaRPr>
                    </a:p>
                  </a:txBody>
                  <a:tcPr/>
                </a:tc>
                <a:tc>
                  <a:txBody>
                    <a:bodyPr/>
                    <a:lstStyle/>
                    <a:p>
                      <a:pPr marL="0" indent="0">
                        <a:buFont typeface="Wingdings" pitchFamily="2" charset="2"/>
                        <a:buNone/>
                      </a:pPr>
                      <a:r>
                        <a:rPr lang="fr-BE" b="0" dirty="0" smtClean="0">
                          <a:solidFill>
                            <a:schemeClr val="tx1"/>
                          </a:solidFill>
                        </a:rPr>
                        <a:t>End 2014</a:t>
                      </a:r>
                      <a:endParaRPr lang="en-GB" b="0" dirty="0" smtClean="0">
                        <a:solidFill>
                          <a:schemeClr val="tx1"/>
                        </a:solidFill>
                      </a:endParaRPr>
                    </a:p>
                  </a:txBody>
                  <a:tcPr/>
                </a:tc>
              </a:tr>
              <a:tr h="370840">
                <a:tc>
                  <a:txBody>
                    <a:bodyPr/>
                    <a:lstStyle/>
                    <a:p>
                      <a:r>
                        <a:rPr lang="fr-BE" dirty="0" smtClean="0">
                          <a:solidFill>
                            <a:schemeClr val="tx1"/>
                          </a:solidFill>
                        </a:rPr>
                        <a:t>Dentists</a:t>
                      </a:r>
                      <a:endParaRPr lang="en-GB" dirty="0">
                        <a:solidFill>
                          <a:schemeClr val="tx1"/>
                        </a:solidFill>
                      </a:endParaRPr>
                    </a:p>
                  </a:txBody>
                  <a:tcPr/>
                </a:tc>
                <a:tc>
                  <a:txBody>
                    <a:bodyPr/>
                    <a:lstStyle/>
                    <a:p>
                      <a:pPr marL="0" indent="0">
                        <a:buFont typeface="Wingdings" pitchFamily="2" charset="2"/>
                        <a:buNone/>
                      </a:pPr>
                      <a:r>
                        <a:rPr lang="fr-BE" b="0" smtClean="0">
                          <a:solidFill>
                            <a:schemeClr val="tx1"/>
                          </a:solidFill>
                        </a:rPr>
                        <a:t>End 2014</a:t>
                      </a:r>
                      <a:endParaRPr lang="en-GB" b="0" dirty="0" smtClean="0">
                        <a:solidFill>
                          <a:schemeClr val="tx1"/>
                        </a:solidFill>
                      </a:endParaRPr>
                    </a:p>
                  </a:txBody>
                  <a:tcPr/>
                </a:tc>
              </a:tr>
              <a:tr h="370840">
                <a:tc>
                  <a:txBody>
                    <a:bodyPr/>
                    <a:lstStyle/>
                    <a:p>
                      <a:r>
                        <a:rPr lang="fr-BE" dirty="0" smtClean="0">
                          <a:solidFill>
                            <a:schemeClr val="tx1"/>
                          </a:solidFill>
                        </a:rPr>
                        <a:t>Nurses</a:t>
                      </a:r>
                      <a:endParaRPr lang="en-GB" dirty="0">
                        <a:solidFill>
                          <a:schemeClr val="tx1"/>
                        </a:solidFill>
                      </a:endParaRPr>
                    </a:p>
                  </a:txBody>
                  <a:tcPr/>
                </a:tc>
                <a:tc>
                  <a:txBody>
                    <a:bodyPr/>
                    <a:lstStyle/>
                    <a:p>
                      <a:pPr marL="0" indent="0">
                        <a:buFont typeface="Wingdings" pitchFamily="2" charset="2"/>
                        <a:buNone/>
                      </a:pPr>
                      <a:r>
                        <a:rPr lang="fr-BE" b="0" dirty="0" smtClean="0">
                          <a:solidFill>
                            <a:schemeClr val="tx1"/>
                          </a:solidFill>
                        </a:rPr>
                        <a:t>End 2014</a:t>
                      </a:r>
                      <a:endParaRPr lang="en-GB" b="0" dirty="0" smtClean="0">
                        <a:solidFill>
                          <a:schemeClr val="tx1"/>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26/09/2014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43</a:t>
            </a:fld>
            <a:endParaRPr lang="en-GB"/>
          </a:p>
        </p:txBody>
      </p:sp>
      <p:sp>
        <p:nvSpPr>
          <p:cNvPr id="11" name="TextBox 10"/>
          <p:cNvSpPr txBox="1"/>
          <p:nvPr/>
        </p:nvSpPr>
        <p:spPr>
          <a:xfrm>
            <a:off x="2987824" y="3789040"/>
            <a:ext cx="5688632" cy="2031325"/>
          </a:xfrm>
          <a:prstGeom prst="rect">
            <a:avLst/>
          </a:prstGeom>
          <a:noFill/>
        </p:spPr>
        <p:txBody>
          <a:bodyPr wrap="square" rtlCol="0">
            <a:spAutoFit/>
          </a:bodyPr>
          <a:lstStyle/>
          <a:p>
            <a:r>
              <a:rPr lang="fr-BE" i="1" dirty="0" smtClean="0"/>
              <a:t>Why use electronic prescriptions?</a:t>
            </a:r>
          </a:p>
          <a:p>
            <a:endParaRPr lang="en-GB" i="1" dirty="0" smtClean="0"/>
          </a:p>
          <a:p>
            <a:pPr marL="285750" indent="-285750">
              <a:buFont typeface="Wingdings" pitchFamily="2" charset="2"/>
              <a:buChar char="ü"/>
            </a:pPr>
            <a:r>
              <a:rPr dirty="0" smtClean="0"/>
              <a:t>Prevention of fraud + security</a:t>
            </a:r>
          </a:p>
          <a:p>
            <a:pPr marL="285750" indent="-285750">
              <a:buFont typeface="Wingdings" pitchFamily="2" charset="2"/>
              <a:buChar char="ü"/>
            </a:pPr>
            <a:r>
              <a:rPr dirty="0" smtClean="0"/>
              <a:t>Easy-to-read prescriptions</a:t>
            </a:r>
          </a:p>
          <a:p>
            <a:pPr marL="285750" indent="-285750">
              <a:buFont typeface="Wingdings" pitchFamily="2" charset="2"/>
              <a:buChar char="ü"/>
            </a:pPr>
            <a:r>
              <a:rPr dirty="0" smtClean="0"/>
              <a:t>Link with the medical file</a:t>
            </a:r>
          </a:p>
          <a:p>
            <a:endParaRPr lang="en-GB" dirty="0" smtClean="0"/>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86162"/>
            <a:ext cx="1656185" cy="4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101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26/09/2014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44</a:t>
            </a:fld>
            <a:endParaRPr lang="en-GB"/>
          </a:p>
        </p:txBody>
      </p:sp>
      <p:graphicFrame>
        <p:nvGraphicFramePr>
          <p:cNvPr id="9" name="Diagram 8"/>
          <p:cNvGraphicFramePr/>
          <p:nvPr>
            <p:extLst>
              <p:ext uri="{D42A27DB-BD31-4B8C-83A1-F6EECF244321}">
                <p14:modId xmlns:p14="http://schemas.microsoft.com/office/powerpoint/2010/main" val="3193114863"/>
              </p:ext>
            </p:extLst>
          </p:nvPr>
        </p:nvGraphicFramePr>
        <p:xfrm>
          <a:off x="2940496" y="2204864"/>
          <a:ext cx="6023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15816" y="980728"/>
            <a:ext cx="6048672" cy="1077218"/>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Project</a:t>
            </a:r>
          </a:p>
          <a:p>
            <a:pPr algn="ctr"/>
            <a:r>
              <a:rPr lang="nl-BE" sz="3200" b="1" dirty="0" smtClean="0">
                <a:solidFill>
                  <a:srgbClr val="C00000"/>
                </a:solidFill>
              </a:rPr>
              <a:t>Roadmap schedule for 2014</a:t>
            </a:r>
            <a:endParaRPr lang="en-GB" sz="3200" b="1" dirty="0">
              <a:solidFill>
                <a:srgbClr val="C00000"/>
              </a:solidFill>
            </a:endParaRPr>
          </a:p>
        </p:txBody>
      </p:sp>
    </p:spTree>
    <p:extLst>
      <p:ext uri="{BB962C8B-B14F-4D97-AF65-F5344CB8AC3E}">
        <p14:creationId xmlns:p14="http://schemas.microsoft.com/office/powerpoint/2010/main" val="743790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50668574"/>
              </p:ext>
            </p:extLst>
          </p:nvPr>
        </p:nvGraphicFramePr>
        <p:xfrm>
          <a:off x="2971800" y="764704"/>
          <a:ext cx="5704656" cy="323596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MyCareNet</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Specialist</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Hospitals</a:t>
                      </a:r>
                    </a:p>
                    <a:p>
                      <a:r>
                        <a:rPr lang="fr-BE" dirty="0" smtClean="0">
                          <a:solidFill>
                            <a:srgbClr val="3E6E5A"/>
                          </a:solidFill>
                        </a:rPr>
                        <a:t>Care institutions   </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Pharmacists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Physiotherapists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Dentists</a:t>
                      </a:r>
                      <a:endParaRPr lang="en-GB" dirty="0">
                        <a:solidFill>
                          <a:srgbClr val="3E6E5A"/>
                        </a:solidFill>
                      </a:endParaRPr>
                    </a:p>
                  </a:txBody>
                  <a:tcPr/>
                </a:tc>
                <a:tc>
                  <a:txBody>
                    <a:bodyPr/>
                    <a:lstStyle/>
                    <a:p>
                      <a:pPr marL="0" indent="0">
                        <a:buFont typeface="Wingdings" pitchFamily="2" charset="2"/>
                        <a:buNone/>
                      </a:pPr>
                      <a:r>
                        <a:rPr lang="fr-BE" b="0" dirty="0" smtClean="0">
                          <a:solidFill>
                            <a:schemeClr val="tx1"/>
                          </a:solidFill>
                        </a:rPr>
                        <a:t>End 2014</a:t>
                      </a:r>
                      <a:endParaRPr lang="en-GB" b="0" dirty="0" smtClean="0">
                        <a:solidFill>
                          <a:schemeClr val="tx1"/>
                        </a:solidFill>
                      </a:endParaRPr>
                    </a:p>
                  </a:txBody>
                  <a:tcPr/>
                </a:tc>
              </a:tr>
              <a:tr h="370840">
                <a:tc>
                  <a:txBody>
                    <a:bodyPr/>
                    <a:lstStyle/>
                    <a:p>
                      <a:r>
                        <a:rPr lang="fr-BE" dirty="0" smtClean="0">
                          <a:solidFill>
                            <a:srgbClr val="3E6E5A"/>
                          </a:solidFill>
                        </a:rPr>
                        <a:t>Nurses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26/09/2014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45</a:t>
            </a:fld>
            <a:endParaRPr lang="en-GB"/>
          </a:p>
        </p:txBody>
      </p:sp>
      <p:sp>
        <p:nvSpPr>
          <p:cNvPr id="11" name="TextBox 10"/>
          <p:cNvSpPr txBox="1"/>
          <p:nvPr/>
        </p:nvSpPr>
        <p:spPr>
          <a:xfrm>
            <a:off x="2987824" y="4136998"/>
            <a:ext cx="5688632" cy="2388346"/>
          </a:xfrm>
          <a:prstGeom prst="rect">
            <a:avLst/>
          </a:prstGeom>
          <a:noFill/>
        </p:spPr>
        <p:txBody>
          <a:bodyPr wrap="square" rtlCol="0">
            <a:spAutoFit/>
          </a:bodyPr>
          <a:lstStyle/>
          <a:p>
            <a:r>
              <a:rPr lang="fr-BE" i="1" dirty="0" smtClean="0"/>
              <a:t>Why use MyCareNet services?</a:t>
            </a:r>
          </a:p>
          <a:p>
            <a:pPr marL="285750" indent="-285750">
              <a:spcBef>
                <a:spcPts val="0"/>
              </a:spcBef>
              <a:buFont typeface="Wingdings" pitchFamily="2" charset="2"/>
              <a:buChar char="ü"/>
            </a:pPr>
            <a:endParaRPr lang="en-GB" sz="1600" dirty="0" smtClean="0">
              <a:sym typeface="Wingdings" pitchFamily="2" charset="2"/>
            </a:endParaRPr>
          </a:p>
          <a:p>
            <a:pPr marL="285750" indent="-285750">
              <a:lnSpc>
                <a:spcPct val="90000"/>
              </a:lnSpc>
              <a:buFont typeface="Wingdings" pitchFamily="2" charset="2"/>
              <a:buChar char="ü"/>
              <a:defRPr/>
            </a:pPr>
            <a:r>
              <a:rPr lang="fr-BE" sz="1600" dirty="0">
                <a:solidFill>
                  <a:srgbClr val="000000"/>
                </a:solidFill>
              </a:rPr>
              <a:t>Electronic billing to insurers</a:t>
            </a:r>
          </a:p>
          <a:p>
            <a:pPr marL="285750" indent="-285750">
              <a:lnSpc>
                <a:spcPct val="90000"/>
              </a:lnSpc>
              <a:buFont typeface="Wingdings" pitchFamily="2" charset="2"/>
              <a:buChar char="ü"/>
              <a:defRPr/>
            </a:pPr>
            <a:r>
              <a:rPr lang="fr-BE" sz="1600" dirty="0" smtClean="0">
                <a:solidFill>
                  <a:srgbClr val="000000"/>
                </a:solidFill>
              </a:rPr>
              <a:t>Calculation of medical fees</a:t>
            </a:r>
          </a:p>
          <a:p>
            <a:pPr marL="285750" indent="-285750">
              <a:lnSpc>
                <a:spcPct val="90000"/>
              </a:lnSpc>
              <a:buFont typeface="Wingdings" pitchFamily="2" charset="2"/>
              <a:buChar char="ü"/>
              <a:defRPr/>
            </a:pPr>
            <a:r>
              <a:rPr lang="fr-BE" sz="1600" dirty="0" smtClean="0">
                <a:solidFill>
                  <a:srgbClr val="000000"/>
                </a:solidFill>
              </a:rPr>
              <a:t>Electronic consultation of insurability</a:t>
            </a:r>
            <a:endParaRPr lang="en-GB" sz="1600" dirty="0">
              <a:solidFill>
                <a:srgbClr val="000000"/>
              </a:solidFill>
            </a:endParaRPr>
          </a:p>
          <a:p>
            <a:pPr marL="285750" indent="-285750">
              <a:lnSpc>
                <a:spcPct val="90000"/>
              </a:lnSpc>
              <a:buFont typeface="Wingdings" pitchFamily="2" charset="2"/>
              <a:buChar char="ü"/>
              <a:defRPr/>
            </a:pPr>
            <a:r>
              <a:rPr lang="fr-BE" sz="1600" dirty="0" smtClean="0">
                <a:solidFill>
                  <a:srgbClr val="000000"/>
                </a:solidFill>
              </a:rPr>
              <a:t>Electronic correspondence between hospitals and health insurers in the event of hospitalisation</a:t>
            </a:r>
          </a:p>
          <a:p>
            <a:pPr marL="285750" indent="-285750">
              <a:lnSpc>
                <a:spcPct val="90000"/>
              </a:lnSpc>
              <a:buFont typeface="Wingdings" pitchFamily="2" charset="2"/>
              <a:buChar char="ü"/>
              <a:defRPr/>
            </a:pPr>
            <a:r>
              <a:rPr lang="fr-BE" sz="1600" dirty="0" smtClean="0">
                <a:solidFill>
                  <a:srgbClr val="000000"/>
                </a:solidFill>
              </a:rPr>
              <a:t>Request for reimbursement agreements for medicines from Chapter IV</a:t>
            </a:r>
          </a:p>
          <a:p>
            <a:pPr marL="285750" indent="-285750">
              <a:lnSpc>
                <a:spcPct val="90000"/>
              </a:lnSpc>
              <a:buFont typeface="Wingdings" pitchFamily="2" charset="2"/>
              <a:buChar char="ü"/>
              <a:defRPr/>
            </a:pPr>
            <a:r>
              <a:rPr lang="fr-BE" sz="1600" dirty="0" smtClean="0">
                <a:solidFill>
                  <a:srgbClr val="000000"/>
                </a:solidFill>
              </a:rPr>
              <a:t>Link with the Global </a:t>
            </a:r>
            <a:r>
              <a:rPr lang="fr-BE" sz="1600" dirty="0" err="1" smtClean="0">
                <a:solidFill>
                  <a:srgbClr val="000000"/>
                </a:solidFill>
              </a:rPr>
              <a:t>Medical</a:t>
            </a:r>
            <a:r>
              <a:rPr lang="fr-BE" sz="1600" dirty="0" smtClean="0">
                <a:solidFill>
                  <a:srgbClr val="000000"/>
                </a:solidFill>
              </a:rPr>
              <a:t> File</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45024"/>
            <a:ext cx="19050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6016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Medical practice and digitization</a:t>
            </a:r>
            <a:endParaRPr lang="en-GB" dirty="0"/>
          </a:p>
        </p:txBody>
      </p:sp>
      <p:sp>
        <p:nvSpPr>
          <p:cNvPr id="13" name="Content Placeholder 12"/>
          <p:cNvSpPr>
            <a:spLocks noGrp="1"/>
          </p:cNvSpPr>
          <p:nvPr>
            <p:ph idx="1"/>
          </p:nvPr>
        </p:nvSpPr>
        <p:spPr/>
        <p:txBody>
          <a:bodyPr>
            <a:normAutofit fontScale="62500" lnSpcReduction="20000"/>
          </a:bodyPr>
          <a:lstStyle/>
          <a:p>
            <a:pPr marL="0" indent="0" algn="ctr">
              <a:spcBef>
                <a:spcPct val="0"/>
              </a:spcBef>
              <a:buNone/>
            </a:pPr>
            <a:r>
              <a:rPr lang="fr-FR" sz="4400" b="1" spc="-100" dirty="0">
                <a:solidFill>
                  <a:schemeClr val="tx2"/>
                </a:solidFill>
                <a:latin typeface="+mj-lt"/>
              </a:rPr>
              <a:t>Data sharing via the hubs &amp; metahubs</a:t>
            </a:r>
          </a:p>
          <a:p>
            <a:pPr marL="0" indent="0" algn="ctr">
              <a:spcBef>
                <a:spcPct val="0"/>
              </a:spcBef>
              <a:buNone/>
            </a:pPr>
            <a:r>
              <a:rPr lang="en-US" sz="4400" b="1" spc="-100" dirty="0">
                <a:solidFill>
                  <a:schemeClr val="tx2"/>
                </a:solidFill>
                <a:latin typeface="+mj-lt"/>
              </a:rPr>
              <a:t>system</a:t>
            </a:r>
            <a:r>
              <a:rPr dirty="0" smtClean="0"/>
              <a:t> </a:t>
            </a:r>
          </a:p>
          <a:p>
            <a:pPr marL="0" indent="0">
              <a:buNone/>
            </a:pPr>
            <a:endParaRPr lang="en-GB" b="1" dirty="0" smtClean="0"/>
          </a:p>
          <a:p>
            <a:pPr>
              <a:buFont typeface="Wingdings" pitchFamily="2" charset="2"/>
              <a:buChar char="ü"/>
            </a:pPr>
            <a:r>
              <a:rPr dirty="0" smtClean="0"/>
              <a:t>Connection between regional and local medical information exchange systems (hubs) </a:t>
            </a:r>
            <a:endParaRPr lang="en-GB" dirty="0" smtClean="0"/>
          </a:p>
          <a:p>
            <a:pPr>
              <a:buFont typeface="Wingdings" pitchFamily="2" charset="2"/>
              <a:buChar char="ü"/>
            </a:pPr>
            <a:endParaRPr lang="en-GB" dirty="0"/>
          </a:p>
          <a:p>
            <a:pPr>
              <a:buFont typeface="Wingdings" pitchFamily="2" charset="2"/>
              <a:buChar char="ü"/>
            </a:pPr>
            <a:r>
              <a:rPr dirty="0" smtClean="0"/>
              <a:t>Possibility for care providers to find and consult electronic medical documents available on a patient </a:t>
            </a:r>
            <a:endParaRPr lang="en-GB" dirty="0" smtClean="0"/>
          </a:p>
          <a:p>
            <a:pPr>
              <a:buFont typeface="Wingdings" pitchFamily="2" charset="2"/>
              <a:buChar char="ü"/>
            </a:pPr>
            <a:endParaRPr lang="en-GB" dirty="0"/>
          </a:p>
          <a:p>
            <a:pPr>
              <a:buFont typeface="Wingdings" pitchFamily="2" charset="2"/>
              <a:buChar char="ü"/>
            </a:pPr>
            <a:r>
              <a:rPr dirty="0" smtClean="0"/>
              <a:t>Only in the context of the care of a patient </a:t>
            </a:r>
            <a:endParaRPr lang="en-GB" dirty="0" smtClean="0"/>
          </a:p>
          <a:p>
            <a:pPr>
              <a:buFont typeface="Wingdings" pitchFamily="2" charset="2"/>
              <a:buChar char="ü"/>
            </a:pPr>
            <a:endParaRPr lang="en-GB" dirty="0"/>
          </a:p>
          <a:p>
            <a:pPr>
              <a:buFont typeface="Wingdings" pitchFamily="2" charset="2"/>
              <a:buChar char="ü"/>
            </a:pPr>
            <a:r>
              <a:rPr dirty="0" smtClean="0"/>
              <a:t>No data centralisation</a:t>
            </a:r>
          </a:p>
          <a:p>
            <a:pPr>
              <a:buFont typeface="Wingdings" pitchFamily="2" charset="2"/>
              <a:buChar char="ü"/>
            </a:pPr>
            <a:endParaRPr lang="en-GB" dirty="0"/>
          </a:p>
          <a:p>
            <a:pPr>
              <a:buFont typeface="Wingdings" pitchFamily="2" charset="2"/>
              <a:buChar char="ü"/>
            </a:pPr>
            <a:r>
              <a:rPr dirty="0" smtClean="0"/>
              <a:t>Regional or local intermediaries organized and managed by service provider representatives and health care establishements</a:t>
            </a:r>
          </a:p>
          <a:p>
            <a:pPr marL="0" indent="0">
              <a:buNone/>
            </a:pPr>
            <a:endParaRPr lang="en-GB" dirty="0"/>
          </a:p>
          <a:p>
            <a:endParaRPr lang="en-GB" dirty="0"/>
          </a:p>
        </p:txBody>
      </p:sp>
      <p:sp>
        <p:nvSpPr>
          <p:cNvPr id="4" name="Text Placeholder 3"/>
          <p:cNvSpPr>
            <a:spLocks noGrp="1"/>
          </p:cNvSpPr>
          <p:nvPr>
            <p:ph type="body" sz="half" idx="2"/>
          </p:nvPr>
        </p:nvSpPr>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26/09/2014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46</a:t>
            </a:fld>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80" y="3140968"/>
            <a:ext cx="2212012" cy="84152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828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7779684"/>
              </p:ext>
            </p:extLst>
          </p:nvPr>
        </p:nvGraphicFramePr>
        <p:xfrm>
          <a:off x="2971800" y="1388368"/>
          <a:ext cx="5704656" cy="175260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hubs-metahub</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Specialist</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Hospitals</a:t>
                      </a:r>
                    </a:p>
                    <a:p>
                      <a:r>
                        <a:rPr lang="fr-BE" dirty="0" smtClean="0">
                          <a:solidFill>
                            <a:srgbClr val="3E6E5A"/>
                          </a:solidFill>
                        </a:rPr>
                        <a:t>Care institutions   </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26/09/2014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47</a:t>
            </a:fld>
            <a:endParaRPr lang="en-GB"/>
          </a:p>
        </p:txBody>
      </p:sp>
      <p:sp>
        <p:nvSpPr>
          <p:cNvPr id="11" name="TextBox 10"/>
          <p:cNvSpPr txBox="1"/>
          <p:nvPr/>
        </p:nvSpPr>
        <p:spPr>
          <a:xfrm>
            <a:off x="2987824" y="3645024"/>
            <a:ext cx="5688632" cy="2554545"/>
          </a:xfrm>
          <a:prstGeom prst="rect">
            <a:avLst/>
          </a:prstGeom>
          <a:noFill/>
        </p:spPr>
        <p:txBody>
          <a:bodyPr wrap="square" rtlCol="0">
            <a:spAutoFit/>
          </a:bodyPr>
          <a:lstStyle/>
          <a:p>
            <a:r>
              <a:rPr dirty="0" smtClean="0"/>
              <a:t>Why participate in data sharing via the hubs and metahubs system?</a:t>
            </a:r>
          </a:p>
          <a:p>
            <a:endParaRPr lang="en-GB" i="1" dirty="0" smtClean="0"/>
          </a:p>
          <a:p>
            <a:pPr marL="285750" indent="-285750">
              <a:buFont typeface="Wingdings" pitchFamily="2" charset="2"/>
              <a:buChar char="ü"/>
            </a:pPr>
            <a:r>
              <a:rPr dirty="0" smtClean="0"/>
              <a:t>Accessibility of medical data</a:t>
            </a:r>
          </a:p>
          <a:p>
            <a:pPr marL="285750" indent="-285750">
              <a:buFont typeface="Wingdings" pitchFamily="2" charset="2"/>
              <a:buChar char="ü"/>
            </a:pPr>
            <a:r>
              <a:rPr dirty="0" smtClean="0"/>
              <a:t>Secure access, depending on the profile of the service provider and the patient-service provider therapeutic relationship </a:t>
            </a:r>
            <a:endParaRPr lang="en-GB" dirty="0"/>
          </a:p>
          <a:p>
            <a:pPr marL="285750" indent="-285750">
              <a:buFont typeface="Wingdings" pitchFamily="2" charset="2"/>
              <a:buChar char="ü"/>
            </a:pPr>
            <a:r>
              <a:rPr dirty="0" smtClean="0"/>
              <a:t>Administrative simplification</a:t>
            </a:r>
            <a:endParaRPr lang="en-GB" dirty="0"/>
          </a:p>
          <a:p>
            <a:pPr marL="285750" indent="-285750">
              <a:buFont typeface="Wingdings" pitchFamily="2" charset="2"/>
              <a:buChar char="ü"/>
            </a:pPr>
            <a:r>
              <a:rPr dirty="0" smtClean="0"/>
              <a:t>Integrated and coordinated care</a:t>
            </a:r>
            <a:endParaRPr lang="en-GB" i="1" dirty="0" smtClean="0"/>
          </a:p>
          <a:p>
            <a:pPr marL="285750" indent="-285750">
              <a:spcBef>
                <a:spcPts val="0"/>
              </a:spcBef>
              <a:buFont typeface="Wingdings" pitchFamily="2" charset="2"/>
              <a:buChar char="ü"/>
            </a:pPr>
            <a:endParaRPr lang="en-GB" sz="1600" dirty="0" smtClean="0">
              <a:sym typeface="Wingdings" pitchFamily="2" charset="2"/>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80" y="3140968"/>
            <a:ext cx="2212012" cy="84152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600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rPr>
              <a:t>Roles, expectations and advantages</a:t>
            </a:r>
            <a:endParaRPr lang="en-GB" sz="2000" spc="-100" dirty="0">
              <a:solidFill>
                <a:srgbClr val="3E6E5A"/>
              </a:solidFill>
            </a:endParaRPr>
          </a:p>
          <a:p>
            <a:pPr>
              <a:lnSpc>
                <a:spcPct val="90000"/>
              </a:lnSpc>
              <a:spcBef>
                <a:spcPct val="0"/>
              </a:spcBef>
            </a:pP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26/09/2014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48</a:t>
            </a:fld>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674" y="3429000"/>
            <a:ext cx="1722070" cy="65513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915816" y="980728"/>
            <a:ext cx="6048672" cy="1077218"/>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Hubs-metahub</a:t>
            </a:r>
            <a:endParaRPr lang="en-GB" sz="3200" b="1" dirty="0" smtClean="0">
              <a:solidFill>
                <a:srgbClr val="C00000"/>
              </a:solidFill>
            </a:endParaRPr>
          </a:p>
          <a:p>
            <a:pPr algn="ctr"/>
            <a:r>
              <a:rPr lang="nl-BE" sz="3200" b="1" dirty="0" smtClean="0">
                <a:solidFill>
                  <a:srgbClr val="C00000"/>
                </a:solidFill>
              </a:rPr>
              <a:t>Roadmap schedule for 2014</a:t>
            </a:r>
            <a:endParaRPr lang="en-GB" sz="3200" b="1" dirty="0">
              <a:solidFill>
                <a:srgbClr val="C00000"/>
              </a:solidFill>
            </a:endParaRPr>
          </a:p>
        </p:txBody>
      </p:sp>
      <p:graphicFrame>
        <p:nvGraphicFramePr>
          <p:cNvPr id="8" name="Diagram 7"/>
          <p:cNvGraphicFramePr/>
          <p:nvPr>
            <p:extLst>
              <p:ext uri="{D42A27DB-BD31-4B8C-83A1-F6EECF244321}">
                <p14:modId xmlns:p14="http://schemas.microsoft.com/office/powerpoint/2010/main" val="1479575031"/>
              </p:ext>
            </p:extLst>
          </p:nvPr>
        </p:nvGraphicFramePr>
        <p:xfrm>
          <a:off x="2915816" y="224532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32322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dirty="0" smtClean="0"/>
              <a:t>Thank you! </a:t>
            </a:r>
            <a:r>
              <a:t/>
            </a:r>
            <a:br/>
            <a:r>
              <a:rPr dirty="0" smtClean="0"/>
              <a:t>Questions?</a:t>
            </a:r>
            <a:endParaRPr lang="en-GB" dirty="0"/>
          </a:p>
        </p:txBody>
      </p:sp>
      <p:sp>
        <p:nvSpPr>
          <p:cNvPr id="12" name="Subtitle 11"/>
          <p:cNvSpPr>
            <a:spLocks noGrp="1"/>
          </p:cNvSpPr>
          <p:nvPr>
            <p:ph type="subTitle" idx="1"/>
          </p:nvPr>
        </p:nvSpPr>
        <p:spPr/>
        <p:txBody>
          <a:bodyPr/>
          <a:lstStyle/>
          <a:p>
            <a:endParaRPr lang="en-US"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r>
                <a:rPr lang="en-US" sz="1600" dirty="0"/>
                <a:t>frank.robben@ehealth.fgov.be </a:t>
              </a:r>
            </a:p>
            <a:p>
              <a:endParaRPr lang="en-GB" sz="1600" dirty="0" smtClean="0">
                <a:sym typeface="Arial" pitchFamily="34" charset="0"/>
              </a:endParaRPr>
            </a:p>
            <a:p>
              <a:r>
                <a:rPr lang="fr-BE" sz="1600" dirty="0" smtClean="0">
                  <a:sym typeface="Arial" pitchFamily="34" charset="0"/>
                </a:rPr>
                <a:t>@FrRobben</a:t>
              </a:r>
              <a:endParaRPr lang="en-GB" sz="1600" dirty="0">
                <a:sym typeface="Arial" pitchFamily="34" charset="0"/>
              </a:endParaRPr>
            </a:p>
            <a:p>
              <a:endParaRPr lang="en-GB" sz="1600" dirty="0">
                <a:sym typeface="Arial" pitchFamily="34" charset="0"/>
              </a:endParaRPr>
            </a:p>
            <a:p>
              <a:r>
                <a:rPr lang="en-US" sz="1600" dirty="0">
                  <a:sym typeface="Arial" pitchFamily="34" charset="0"/>
                </a:rPr>
                <a:t>https://www.ehealth.fgov.be</a:t>
              </a:r>
              <a:endParaRPr lang="en-GB" sz="1600" dirty="0">
                <a:sym typeface="Arial" pitchFamily="34" charset="0"/>
              </a:endParaRPr>
            </a:p>
            <a:p>
              <a:r>
                <a:rPr lang="en-US" sz="1600" dirty="0">
                  <a:sym typeface="Arial" pitchFamily="34" charset="0"/>
                </a:rPr>
                <a:t>http://www.ksz.fgov.be</a:t>
              </a:r>
            </a:p>
            <a:p>
              <a:r>
                <a:rPr lang="en-US" sz="1600" dirty="0">
                  <a:sym typeface="Arial" pitchFamily="34" charset="0"/>
                </a:rPr>
                <a:t>http://www.frankrobben.be</a:t>
              </a:r>
              <a:endParaRPr lang="en-GB"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lstStyle/>
          <a:p>
            <a:pPr>
              <a:spcBef>
                <a:spcPct val="0"/>
              </a:spcBef>
            </a:pPr>
            <a:r>
              <a:rPr lang="fr-FR" sz="2000" b="1" spc="-100" dirty="0">
                <a:solidFill>
                  <a:srgbClr val="3E6E5A"/>
                </a:solidFill>
                <a:latin typeface="+mj-lt"/>
              </a:rPr>
              <a:t>Medication &amp; Shared Pharmaceutical File </a:t>
            </a:r>
          </a:p>
          <a:p>
            <a:pPr>
              <a:spcBef>
                <a:spcPct val="0"/>
              </a:spcBef>
            </a:pPr>
            <a:endParaRPr lang="en-GB" sz="2400" spc="-100" dirty="0" smtClean="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26/09/2014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5</a:t>
            </a:fld>
            <a:endParaRPr lang="en-GB"/>
          </a:p>
        </p:txBody>
      </p:sp>
      <p:sp>
        <p:nvSpPr>
          <p:cNvPr id="11" name="Content Placeholder 10"/>
          <p:cNvSpPr>
            <a:spLocks noGrp="1"/>
          </p:cNvSpPr>
          <p:nvPr>
            <p:ph idx="1"/>
          </p:nvPr>
        </p:nvSpPr>
        <p:spPr/>
        <p:txBody>
          <a:bodyPr>
            <a:normAutofit/>
          </a:bodyPr>
          <a:lstStyle/>
          <a:p>
            <a:pPr eaLnBrk="0" fontAlgn="base" hangingPunct="0">
              <a:spcAft>
                <a:spcPct val="0"/>
              </a:spcAft>
              <a:defRPr/>
            </a:pPr>
            <a:r>
              <a:rPr lang="fr-BE" sz="2000" dirty="0"/>
              <a:t>Authentic source for medicine delivery = Shared Pharmaceutical File (SPF)</a:t>
            </a:r>
          </a:p>
          <a:p>
            <a:pPr lvl="1" eaLnBrk="0" fontAlgn="base" hangingPunct="0">
              <a:spcAft>
                <a:spcPct val="0"/>
              </a:spcAft>
              <a:defRPr/>
            </a:pPr>
            <a:r>
              <a:rPr lang="fr-BE" sz="1600" dirty="0"/>
              <a:t>Medicine provision history</a:t>
            </a:r>
          </a:p>
          <a:p>
            <a:pPr lvl="1" eaLnBrk="0" fontAlgn="base" hangingPunct="0">
              <a:spcAft>
                <a:spcPct val="0"/>
              </a:spcAft>
              <a:defRPr/>
            </a:pPr>
            <a:r>
              <a:rPr lang="fr-BE" sz="1600" dirty="0"/>
              <a:t>Improved surveillance of contraindications</a:t>
            </a:r>
          </a:p>
          <a:p>
            <a:pPr lvl="1" eaLnBrk="0" fontAlgn="base" hangingPunct="0">
              <a:spcAft>
                <a:spcPct val="0"/>
              </a:spcAft>
              <a:defRPr/>
            </a:pPr>
            <a:r>
              <a:rPr lang="fr-BE" sz="1600" dirty="0"/>
              <a:t>Support for pharmacists in their role as adviser</a:t>
            </a:r>
          </a:p>
          <a:p>
            <a:pPr eaLnBrk="0" fontAlgn="base" hangingPunct="0">
              <a:spcAft>
                <a:spcPct val="0"/>
              </a:spcAft>
              <a:defRPr/>
            </a:pPr>
            <a:endParaRPr lang="en-GB" sz="2000" dirty="0" smtClean="0"/>
          </a:p>
          <a:p>
            <a:pPr marL="182880" lvl="1" eaLnBrk="0" fontAlgn="base" hangingPunct="0">
              <a:spcAft>
                <a:spcPct val="0"/>
              </a:spcAft>
              <a:defRPr/>
            </a:pPr>
            <a:r>
              <a:rPr lang="fr-BE" sz="2000" dirty="0" smtClean="0"/>
              <a:t>Vitalink &amp; InterMed= electronic safes for storage and sharing of data from front line health care professionals</a:t>
            </a:r>
            <a:endParaRPr lang="en-GB" sz="2000" dirty="0"/>
          </a:p>
        </p:txBody>
      </p:sp>
    </p:spTree>
    <p:extLst>
      <p:ext uri="{BB962C8B-B14F-4D97-AF65-F5344CB8AC3E}">
        <p14:creationId xmlns:p14="http://schemas.microsoft.com/office/powerpoint/2010/main" val="4054403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lstStyle/>
          <a:p>
            <a:pPr fontAlgn="base">
              <a:spcAft>
                <a:spcPct val="0"/>
              </a:spcAft>
              <a:defRPr/>
            </a:pPr>
            <a:r>
              <a:rPr lang="fr-BE" sz="2000" b="1" dirty="0">
                <a:solidFill>
                  <a:srgbClr val="3E6E5A"/>
                </a:solidFill>
              </a:rPr>
              <a:t>Software registration</a:t>
            </a:r>
          </a:p>
          <a:p>
            <a:pPr>
              <a:spcBef>
                <a:spcPct val="0"/>
              </a:spcBef>
            </a:pPr>
            <a:endParaRPr lang="en-GB" sz="2400" spc="-100" dirty="0" smtClean="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26/09/2014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6</a:t>
            </a:fld>
            <a:endParaRPr lang="en-GB"/>
          </a:p>
        </p:txBody>
      </p:sp>
      <p:sp>
        <p:nvSpPr>
          <p:cNvPr id="11" name="Content Placeholder 10"/>
          <p:cNvSpPr>
            <a:spLocks noGrp="1"/>
          </p:cNvSpPr>
          <p:nvPr>
            <p:ph idx="1"/>
          </p:nvPr>
        </p:nvSpPr>
        <p:spPr/>
        <p:txBody>
          <a:bodyPr>
            <a:normAutofit fontScale="92500" lnSpcReduction="20000"/>
          </a:bodyPr>
          <a:lstStyle/>
          <a:p>
            <a:pPr>
              <a:defRPr/>
            </a:pPr>
            <a:r>
              <a:rPr lang="fr-BE" sz="2200" dirty="0" smtClean="0"/>
              <a:t>Establishing registration criteria</a:t>
            </a:r>
          </a:p>
          <a:p>
            <a:pPr lvl="1">
              <a:defRPr/>
            </a:pPr>
            <a:r>
              <a:rPr lang="fr-BE" sz="2100" dirty="0" smtClean="0"/>
              <a:t>In collaboration with the representatives of the general medical, physiotherapy and nursing sectors and public institutions (INAMI and SPF Health)</a:t>
            </a:r>
          </a:p>
          <a:p>
            <a:pPr lvl="1">
              <a:defRPr/>
            </a:pPr>
            <a:r>
              <a:rPr lang="fr-FR" sz="2100" dirty="0"/>
              <a:t>Approval by ad hoc committees (National Health Insurers-Doctors Committee or Convention Committee)</a:t>
            </a:r>
            <a:endParaRPr lang="en-GB" sz="2100" dirty="0"/>
          </a:p>
          <a:p>
            <a:pPr>
              <a:defRPr/>
            </a:pPr>
            <a:r>
              <a:rPr lang="fr-BE" sz="2200" dirty="0" smtClean="0"/>
              <a:t>Checking the registration criteria (tests)</a:t>
            </a:r>
          </a:p>
          <a:p>
            <a:pPr>
              <a:defRPr/>
            </a:pPr>
            <a:r>
              <a:rPr lang="fr-BE" sz="2200" dirty="0" smtClean="0"/>
              <a:t>Intensive support</a:t>
            </a:r>
          </a:p>
          <a:p>
            <a:pPr lvl="1">
              <a:defRPr/>
            </a:pPr>
            <a:r>
              <a:rPr lang="fr-BE" sz="2200" dirty="0" smtClean="0"/>
              <a:t>(mini-labs)</a:t>
            </a:r>
          </a:p>
          <a:p>
            <a:pPr>
              <a:defRPr/>
            </a:pPr>
            <a:r>
              <a:rPr lang="fr-BE" sz="2200" dirty="0" smtClean="0"/>
              <a:t>Current target sectors</a:t>
            </a:r>
          </a:p>
          <a:p>
            <a:pPr lvl="1">
              <a:defRPr/>
            </a:pPr>
            <a:r>
              <a:rPr lang="fr-BE" sz="2200" dirty="0" smtClean="0"/>
              <a:t>general medicine</a:t>
            </a:r>
          </a:p>
          <a:p>
            <a:pPr lvl="1">
              <a:defRPr/>
            </a:pPr>
            <a:r>
              <a:rPr lang="fr-BE" sz="2200" dirty="0"/>
              <a:t>physiotherapy</a:t>
            </a:r>
          </a:p>
          <a:p>
            <a:pPr lvl="1">
              <a:defRPr/>
            </a:pPr>
            <a:r>
              <a:rPr lang="fr-BE" sz="2200" dirty="0" smtClean="0"/>
              <a:t>nursing</a:t>
            </a:r>
          </a:p>
          <a:p>
            <a:pPr lvl="1">
              <a:defRPr/>
            </a:pPr>
            <a:endParaRPr lang="en-GB" sz="2200" dirty="0" smtClean="0"/>
          </a:p>
          <a:p>
            <a:pPr>
              <a:defRPr/>
            </a:pPr>
            <a:r>
              <a:rPr lang="fr-BE" sz="2200" b="1" i="1" dirty="0" smtClean="0"/>
              <a:t>Upcoming: </a:t>
            </a:r>
            <a:r>
              <a:rPr lang="fr-BE" sz="2200" i="1" dirty="0" smtClean="0"/>
              <a:t>Establishing effective management of bonuses for the effective use of the software</a:t>
            </a:r>
            <a:endParaRPr lang="en-GB" sz="2200" i="1" dirty="0"/>
          </a:p>
          <a:p>
            <a:pPr lvl="1">
              <a:defRPr/>
            </a:pPr>
            <a:endParaRPr lang="en-GB" sz="2200" dirty="0"/>
          </a:p>
          <a:p>
            <a:pPr>
              <a:defRPr/>
            </a:pPr>
            <a:endParaRPr lang="en-GB" sz="2600" dirty="0"/>
          </a:p>
          <a:p>
            <a:pPr marL="457200" indent="-457200">
              <a:buFont typeface="+mj-lt"/>
              <a:buAutoNum type="arabicPeriod"/>
            </a:pPr>
            <a:endParaRPr lang="en-GB" sz="24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229200"/>
            <a:ext cx="1762117" cy="88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71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normAutofit/>
          </a:bodyPr>
          <a:lstStyle/>
          <a:p>
            <a:pPr>
              <a:spcBef>
                <a:spcPct val="0"/>
              </a:spcBef>
            </a:pPr>
            <a:r>
              <a:rPr lang="fr-FR" sz="2000" b="1" spc="-100" dirty="0" smtClean="0">
                <a:solidFill>
                  <a:srgbClr val="3E6E5A"/>
                </a:solidFill>
                <a:latin typeface="+mj-lt"/>
              </a:rPr>
              <a:t>Electronic prescriptions / Recip-e </a:t>
            </a:r>
          </a:p>
          <a:p>
            <a:pPr>
              <a:spcBef>
                <a:spcPct val="0"/>
              </a:spcBef>
            </a:pPr>
            <a:r>
              <a:rPr lang="fr-FR" sz="2000" b="1" spc="-100" dirty="0" smtClean="0">
                <a:solidFill>
                  <a:srgbClr val="3E6E5A"/>
                </a:solidFill>
                <a:latin typeface="+mj-lt"/>
              </a:rPr>
              <a:t>Project</a:t>
            </a:r>
          </a:p>
        </p:txBody>
      </p:sp>
      <p:sp>
        <p:nvSpPr>
          <p:cNvPr id="6" name="Date Placeholder 5"/>
          <p:cNvSpPr>
            <a:spLocks noGrp="1"/>
          </p:cNvSpPr>
          <p:nvPr>
            <p:ph type="dt" sz="half" idx="10"/>
          </p:nvPr>
        </p:nvSpPr>
        <p:spPr/>
        <p:txBody>
          <a:bodyPr/>
          <a:lstStyle/>
          <a:p>
            <a:r>
              <a:rPr lang="en-US" smtClean="0"/>
              <a:t>26/09/2014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7</a:t>
            </a:fld>
            <a:endParaRPr lang="en-GB"/>
          </a:p>
        </p:txBody>
      </p:sp>
      <p:sp>
        <p:nvSpPr>
          <p:cNvPr id="11" name="Content Placeholder 10"/>
          <p:cNvSpPr>
            <a:spLocks noGrp="1"/>
          </p:cNvSpPr>
          <p:nvPr>
            <p:ph idx="1"/>
          </p:nvPr>
        </p:nvSpPr>
        <p:spPr/>
        <p:txBody>
          <a:bodyPr>
            <a:normAutofit lnSpcReduction="10000"/>
          </a:bodyPr>
          <a:lstStyle/>
          <a:p>
            <a:pPr marL="0" indent="0" eaLnBrk="0" fontAlgn="base" hangingPunct="0">
              <a:spcAft>
                <a:spcPct val="0"/>
              </a:spcAft>
              <a:buNone/>
              <a:defRPr/>
            </a:pPr>
            <a:r>
              <a:rPr lang="fr-FR" sz="1800" dirty="0"/>
              <a:t>Roll-out of electronic prescriptions for medicines in the out-patient sector and extension to other types of prescriptions (physiotherapy, nursing care, lab work, medical imaging)</a:t>
            </a:r>
          </a:p>
          <a:p>
            <a:pPr marL="0" indent="0" eaLnBrk="0" fontAlgn="base" hangingPunct="0">
              <a:spcAft>
                <a:spcPct val="0"/>
              </a:spcAft>
              <a:buNone/>
              <a:defRPr/>
            </a:pPr>
            <a:endParaRPr lang="en-GB" sz="800" dirty="0" smtClean="0"/>
          </a:p>
          <a:p>
            <a:pPr marL="0" indent="0" eaLnBrk="0" fontAlgn="base" hangingPunct="0">
              <a:spcAft>
                <a:spcPct val="0"/>
              </a:spcAft>
              <a:buNone/>
              <a:defRPr/>
            </a:pPr>
            <a:endParaRPr lang="en-GB" sz="800" dirty="0" smtClean="0"/>
          </a:p>
          <a:p>
            <a:r>
              <a:rPr lang="fr-BE" sz="1600" dirty="0"/>
              <a:t>How does it work?</a:t>
            </a:r>
          </a:p>
          <a:p>
            <a:pPr marL="457200" lvl="2"/>
            <a:r>
              <a:rPr lang="fr-BE" sz="1600" dirty="0" smtClean="0"/>
              <a:t>The doctor writes the medical prescription, encrypts it and send it to the Recip-e server</a:t>
            </a:r>
          </a:p>
          <a:p>
            <a:pPr marL="457200" lvl="2"/>
            <a:r>
              <a:rPr lang="fr-BE" sz="1600" dirty="0"/>
              <a:t>The pharmacist extracts the prescription from the Recip-e server and decrypts it</a:t>
            </a:r>
            <a:endParaRPr lang="en-GB" sz="1600" dirty="0"/>
          </a:p>
          <a:p>
            <a:pPr marL="457200" lvl="2"/>
            <a:r>
              <a:rPr lang="fr-BE" sz="1600" dirty="0"/>
              <a:t>Recip-e only stores prescriptions temporarily in </a:t>
            </a:r>
            <a:r>
              <a:rPr lang="fr-BE" sz="1600" dirty="0" err="1" smtClean="0"/>
              <a:t>encrypted</a:t>
            </a:r>
            <a:r>
              <a:rPr lang="fr-BE" sz="1600" dirty="0" smtClean="0"/>
              <a:t> </a:t>
            </a:r>
            <a:r>
              <a:rPr lang="fr-BE" sz="1600" dirty="0"/>
              <a:t>form until the chosen health services provider retrieves the prescription &gt; the exchange of electronic data takes place on the </a:t>
            </a:r>
            <a:r>
              <a:rPr lang="fr-BE" sz="1600" dirty="0" smtClean="0">
                <a:solidFill>
                  <a:srgbClr val="3E6E5A"/>
                </a:solidFill>
              </a:rPr>
              <a:t>eHealth</a:t>
            </a:r>
            <a:r>
              <a:rPr lang="fr-BE" sz="1600" dirty="0"/>
              <a:t> platform</a:t>
            </a:r>
            <a:endParaRPr lang="en-GB" sz="1600" dirty="0" smtClean="0">
              <a:solidFill>
                <a:srgbClr val="3E6E5A"/>
              </a:solidFill>
            </a:endParaRPr>
          </a:p>
          <a:p>
            <a:pPr marL="457200" lvl="2"/>
            <a:endParaRPr lang="en-GB" sz="1600" dirty="0">
              <a:solidFill>
                <a:srgbClr val="3E6E5A"/>
              </a:solidFill>
            </a:endParaRPr>
          </a:p>
          <a:p>
            <a:r>
              <a:rPr lang="fr-BE" sz="1600" dirty="0"/>
              <a:t>Advantages:</a:t>
            </a:r>
          </a:p>
          <a:p>
            <a:pPr marL="457200" lvl="2"/>
            <a:r>
              <a:rPr lang="fr-BE" sz="1600" dirty="0" smtClean="0"/>
              <a:t>Easy-to-read prescriptions </a:t>
            </a:r>
          </a:p>
          <a:p>
            <a:pPr marL="457200" lvl="2"/>
            <a:r>
              <a:rPr lang="fr-BE" sz="1600" dirty="0"/>
              <a:t>Automatic checks to avoid contra-indications</a:t>
            </a:r>
            <a:endParaRPr lang="en-GB" sz="1600" dirty="0"/>
          </a:p>
          <a:p>
            <a:pPr marL="457200" lvl="2"/>
            <a:r>
              <a:rPr lang="fr-BE" sz="1600" dirty="0"/>
              <a:t>Prevention of fraud and false information</a:t>
            </a:r>
          </a:p>
          <a:p>
            <a:pPr marL="457200" lvl="2"/>
            <a:r>
              <a:rPr lang="fr-BE" sz="1600" dirty="0"/>
              <a:t>Improved management of out-dated prescriptions</a:t>
            </a:r>
          </a:p>
          <a:p>
            <a:pPr marL="0" indent="0" eaLnBrk="0" fontAlgn="base" hangingPunct="0">
              <a:spcAft>
                <a:spcPct val="0"/>
              </a:spcAft>
              <a:buNone/>
              <a:defRPr/>
            </a:pPr>
            <a:endParaRPr lang="en-GB" sz="1600" dirty="0"/>
          </a:p>
        </p:txBody>
      </p:sp>
    </p:spTree>
    <p:extLst>
      <p:ext uri="{BB962C8B-B14F-4D97-AF65-F5344CB8AC3E}">
        <p14:creationId xmlns:p14="http://schemas.microsoft.com/office/powerpoint/2010/main" val="4097266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normAutofit/>
          </a:bodyPr>
          <a:lstStyle/>
          <a:p>
            <a:pPr>
              <a:spcBef>
                <a:spcPct val="0"/>
              </a:spcBef>
            </a:pPr>
            <a:r>
              <a:rPr lang="fr-FR" sz="2000" b="1" spc="-100" dirty="0">
                <a:solidFill>
                  <a:srgbClr val="3E6E5A"/>
                </a:solidFill>
                <a:latin typeface="+mj-lt"/>
              </a:rPr>
              <a:t>Roll-out of hospital document sharing through the Hubs-Metahub system</a:t>
            </a:r>
            <a:endParaRPr lang="en-GB" sz="2000" b="1" spc="-100" dirty="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26/09/2014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8</a:t>
            </a:fld>
            <a:endParaRPr lang="en-GB"/>
          </a:p>
        </p:txBody>
      </p:sp>
      <p:sp>
        <p:nvSpPr>
          <p:cNvPr id="11" name="Content Placeholder 10"/>
          <p:cNvSpPr>
            <a:spLocks noGrp="1"/>
          </p:cNvSpPr>
          <p:nvPr>
            <p:ph idx="1"/>
          </p:nvPr>
        </p:nvSpPr>
        <p:spPr/>
        <p:txBody>
          <a:bodyPr>
            <a:normAutofit/>
          </a:bodyPr>
          <a:lstStyle/>
          <a:p>
            <a:pPr marL="92075" lvl="1" indent="0">
              <a:buNone/>
              <a:defRPr/>
            </a:pPr>
            <a:endParaRPr lang="en-GB" sz="1600" dirty="0" smtClean="0"/>
          </a:p>
          <a:p>
            <a:pPr marL="92075" lvl="1" indent="0">
              <a:buNone/>
              <a:defRPr/>
            </a:pPr>
            <a:r>
              <a:rPr lang="fr-BE" sz="2000" dirty="0" smtClean="0"/>
              <a:t>Accessibility via the Hubs &amp; Metahub system for hospital documents</a:t>
            </a:r>
          </a:p>
          <a:p>
            <a:pPr marL="434975" lvl="1" indent="-342900">
              <a:buFont typeface="Wingdings" pitchFamily="2" charset="2"/>
              <a:buChar char="Ø"/>
              <a:defRPr/>
            </a:pPr>
            <a:r>
              <a:rPr lang="fr-FR" sz="2000" dirty="0"/>
              <a:t>General practitioners can access and upload documents stored by the hospital via the software</a:t>
            </a:r>
            <a:endParaRPr lang="en-GB" sz="2000" dirty="0"/>
          </a:p>
          <a:p>
            <a:pPr marL="92075" lvl="1" indent="0">
              <a:buNone/>
              <a:defRPr/>
            </a:pPr>
            <a:endParaRPr lang="en-GB" sz="2000" dirty="0" smtClean="0"/>
          </a:p>
          <a:p>
            <a:pPr marL="92075" lvl="1" indent="0">
              <a:buNone/>
              <a:defRPr/>
            </a:pPr>
            <a:r>
              <a:rPr lang="fr-BE" sz="2000" dirty="0" smtClean="0"/>
              <a:t>External use: Support for integration with general medicine software (connection libraries, mini-labs, etc.)</a:t>
            </a:r>
          </a:p>
          <a:p>
            <a:pPr marL="0" indent="0" eaLnBrk="0" fontAlgn="base" hangingPunct="0">
              <a:spcAft>
                <a:spcPct val="0"/>
              </a:spcAft>
              <a:buNone/>
              <a:defRPr/>
            </a:pPr>
            <a:endParaRPr lang="en-GB" sz="1600" dirty="0"/>
          </a:p>
        </p:txBody>
      </p:sp>
    </p:spTree>
    <p:extLst>
      <p:ext uri="{BB962C8B-B14F-4D97-AF65-F5344CB8AC3E}">
        <p14:creationId xmlns:p14="http://schemas.microsoft.com/office/powerpoint/2010/main" val="2779420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normAutofit/>
          </a:bodyPr>
          <a:lstStyle/>
          <a:p>
            <a:pPr>
              <a:spcBef>
                <a:spcPct val="0"/>
              </a:spcBef>
            </a:pPr>
            <a:r>
              <a:rPr lang="fr-FR" sz="2000" b="1" spc="-100" dirty="0" smtClean="0">
                <a:solidFill>
                  <a:srgbClr val="3E6E5A"/>
                </a:solidFill>
                <a:latin typeface="+mj-lt"/>
              </a:rPr>
              <a:t>MyCareNet</a:t>
            </a:r>
            <a:endParaRPr lang="en-GB" sz="2000" b="1" spc="-100" dirty="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26/09/2014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9</a:t>
            </a:fld>
            <a:endParaRPr lang="en-GB"/>
          </a:p>
        </p:txBody>
      </p:sp>
      <p:sp>
        <p:nvSpPr>
          <p:cNvPr id="11" name="Content Placeholder 10"/>
          <p:cNvSpPr>
            <a:spLocks noGrp="1"/>
          </p:cNvSpPr>
          <p:nvPr>
            <p:ph idx="1"/>
          </p:nvPr>
        </p:nvSpPr>
        <p:spPr/>
        <p:txBody>
          <a:bodyPr>
            <a:normAutofit fontScale="77500" lnSpcReduction="20000"/>
          </a:bodyPr>
          <a:lstStyle/>
          <a:p>
            <a:pPr>
              <a:lnSpc>
                <a:spcPct val="90000"/>
              </a:lnSpc>
              <a:defRPr/>
            </a:pPr>
            <a:r>
              <a:rPr lang="fr-BE" sz="2000" dirty="0" smtClean="0">
                <a:solidFill>
                  <a:srgbClr val="000000"/>
                </a:solidFill>
              </a:rPr>
              <a:t>Electronic billing to insurers</a:t>
            </a:r>
          </a:p>
          <a:p>
            <a:pPr>
              <a:lnSpc>
                <a:spcPct val="90000"/>
              </a:lnSpc>
              <a:defRPr/>
            </a:pPr>
            <a:endParaRPr lang="en-GB" sz="2000" dirty="0">
              <a:solidFill>
                <a:srgbClr val="000000"/>
              </a:solidFill>
            </a:endParaRPr>
          </a:p>
          <a:p>
            <a:pPr>
              <a:lnSpc>
                <a:spcPct val="90000"/>
              </a:lnSpc>
              <a:defRPr/>
            </a:pPr>
            <a:r>
              <a:rPr lang="fr-BE" sz="2000" dirty="0" smtClean="0">
                <a:solidFill>
                  <a:srgbClr val="000000"/>
                </a:solidFill>
              </a:rPr>
              <a:t>Calculation of medical fees</a:t>
            </a:r>
          </a:p>
          <a:p>
            <a:pPr>
              <a:lnSpc>
                <a:spcPct val="90000"/>
              </a:lnSpc>
              <a:defRPr/>
            </a:pPr>
            <a:endParaRPr lang="en-GB" sz="2000" dirty="0" smtClean="0">
              <a:solidFill>
                <a:srgbClr val="000000"/>
              </a:solidFill>
            </a:endParaRPr>
          </a:p>
          <a:p>
            <a:pPr>
              <a:lnSpc>
                <a:spcPct val="90000"/>
              </a:lnSpc>
              <a:defRPr/>
            </a:pPr>
            <a:r>
              <a:rPr lang="fr-BE" sz="2000" dirty="0">
                <a:solidFill>
                  <a:srgbClr val="000000"/>
                </a:solidFill>
              </a:rPr>
              <a:t>Electronic view of insurability</a:t>
            </a:r>
          </a:p>
          <a:p>
            <a:pPr>
              <a:lnSpc>
                <a:spcPct val="90000"/>
              </a:lnSpc>
              <a:defRPr/>
            </a:pPr>
            <a:endParaRPr lang="en-GB" sz="2000" dirty="0" smtClean="0">
              <a:solidFill>
                <a:srgbClr val="000000"/>
              </a:solidFill>
            </a:endParaRPr>
          </a:p>
          <a:p>
            <a:pPr>
              <a:lnSpc>
                <a:spcPct val="90000"/>
              </a:lnSpc>
              <a:defRPr/>
            </a:pPr>
            <a:r>
              <a:rPr lang="fr-BE" sz="2000" dirty="0">
                <a:solidFill>
                  <a:srgbClr val="000000"/>
                </a:solidFill>
              </a:rPr>
              <a:t>Electronic correspondance between hospitals and health insurers in the event of hospitalisation</a:t>
            </a:r>
          </a:p>
          <a:p>
            <a:pPr>
              <a:lnSpc>
                <a:spcPct val="90000"/>
              </a:lnSpc>
              <a:defRPr/>
            </a:pPr>
            <a:endParaRPr lang="en-GB" sz="2000" dirty="0">
              <a:solidFill>
                <a:srgbClr val="000000"/>
              </a:solidFill>
            </a:endParaRPr>
          </a:p>
          <a:p>
            <a:pPr>
              <a:lnSpc>
                <a:spcPct val="90000"/>
              </a:lnSpc>
              <a:defRPr/>
            </a:pPr>
            <a:r>
              <a:rPr lang="fr-BE" sz="2000" dirty="0" smtClean="0">
                <a:solidFill>
                  <a:srgbClr val="000000"/>
                </a:solidFill>
              </a:rPr>
              <a:t>Request for reimbursement agreements for medicines from Chapter IV</a:t>
            </a:r>
          </a:p>
          <a:p>
            <a:pPr>
              <a:lnSpc>
                <a:spcPct val="90000"/>
              </a:lnSpc>
              <a:defRPr/>
            </a:pPr>
            <a:endParaRPr lang="en-GB" sz="2000" dirty="0" smtClean="0">
              <a:solidFill>
                <a:srgbClr val="000000"/>
              </a:solidFill>
            </a:endParaRPr>
          </a:p>
          <a:p>
            <a:pPr>
              <a:lnSpc>
                <a:spcPct val="90000"/>
              </a:lnSpc>
              <a:defRPr/>
            </a:pPr>
            <a:r>
              <a:rPr lang="fr-BE" sz="2000" dirty="0" smtClean="0">
                <a:solidFill>
                  <a:srgbClr val="000000"/>
                </a:solidFill>
              </a:rPr>
              <a:t>Link with the Global </a:t>
            </a:r>
            <a:r>
              <a:rPr lang="fr-BE" sz="2000" dirty="0" err="1" smtClean="0">
                <a:solidFill>
                  <a:srgbClr val="000000"/>
                </a:solidFill>
              </a:rPr>
              <a:t>Medical</a:t>
            </a:r>
            <a:r>
              <a:rPr lang="fr-BE" sz="2000" dirty="0" smtClean="0">
                <a:solidFill>
                  <a:srgbClr val="000000"/>
                </a:solidFill>
              </a:rPr>
              <a:t> File</a:t>
            </a:r>
          </a:p>
          <a:p>
            <a:pPr>
              <a:lnSpc>
                <a:spcPct val="90000"/>
              </a:lnSpc>
              <a:defRPr/>
            </a:pPr>
            <a:endParaRPr lang="en-GB" sz="2000" dirty="0">
              <a:solidFill>
                <a:srgbClr val="000000"/>
              </a:solidFill>
            </a:endParaRPr>
          </a:p>
          <a:p>
            <a:pPr>
              <a:lnSpc>
                <a:spcPct val="90000"/>
              </a:lnSpc>
              <a:defRPr/>
            </a:pPr>
            <a:r>
              <a:rPr lang="fr-BE" sz="2000" dirty="0" smtClean="0">
                <a:solidFill>
                  <a:srgbClr val="000000"/>
                </a:solidFill>
              </a:rPr>
              <a:t>Currently available (via software and/or MyCareNet porta) for:</a:t>
            </a:r>
          </a:p>
          <a:p>
            <a:pPr>
              <a:lnSpc>
                <a:spcPct val="90000"/>
              </a:lnSpc>
              <a:defRPr/>
            </a:pPr>
            <a:endParaRPr lang="en-GB" sz="1600" dirty="0" smtClean="0">
              <a:solidFill>
                <a:srgbClr val="000000"/>
              </a:solidFill>
            </a:endParaRPr>
          </a:p>
          <a:p>
            <a:pPr lvl="1">
              <a:lnSpc>
                <a:spcPct val="90000"/>
              </a:lnSpc>
              <a:defRPr/>
            </a:pPr>
            <a:r>
              <a:rPr lang="fr-BE" sz="1600" dirty="0" smtClean="0"/>
              <a:t>Hospitals</a:t>
            </a:r>
          </a:p>
          <a:p>
            <a:pPr lvl="1">
              <a:lnSpc>
                <a:spcPct val="90000"/>
              </a:lnSpc>
              <a:defRPr/>
            </a:pPr>
            <a:r>
              <a:rPr lang="fr-BE" sz="1600" dirty="0" smtClean="0">
                <a:solidFill>
                  <a:srgbClr val="000000"/>
                </a:solidFill>
              </a:rPr>
              <a:t>Rehabilitation centres</a:t>
            </a:r>
          </a:p>
          <a:p>
            <a:pPr lvl="1">
              <a:lnSpc>
                <a:spcPct val="90000"/>
              </a:lnSpc>
              <a:defRPr/>
            </a:pPr>
            <a:r>
              <a:rPr lang="fr-BE" sz="1600" dirty="0" smtClean="0">
                <a:solidFill>
                  <a:srgbClr val="000000"/>
                </a:solidFill>
              </a:rPr>
              <a:t>Private hospitals</a:t>
            </a:r>
          </a:p>
          <a:p>
            <a:pPr lvl="1">
              <a:lnSpc>
                <a:spcPct val="90000"/>
              </a:lnSpc>
              <a:defRPr/>
            </a:pPr>
            <a:r>
              <a:rPr lang="fr-BE" sz="1600" dirty="0"/>
              <a:t>MRS-MRPA-CSJ</a:t>
            </a:r>
          </a:p>
          <a:p>
            <a:pPr lvl="1">
              <a:spcBef>
                <a:spcPts val="0"/>
              </a:spcBef>
            </a:pPr>
            <a:r>
              <a:rPr lang="fr-BE" sz="1600" dirty="0" smtClean="0"/>
              <a:t>Medical centres (via doctors' or nurses' access codes)</a:t>
            </a:r>
          </a:p>
          <a:p>
            <a:pPr lvl="1">
              <a:lnSpc>
                <a:spcPct val="90000"/>
              </a:lnSpc>
              <a:defRPr/>
            </a:pPr>
            <a:r>
              <a:rPr lang="fr-BE" sz="1600" dirty="0" smtClean="0"/>
              <a:t>Nurses</a:t>
            </a:r>
          </a:p>
          <a:p>
            <a:pPr lvl="1">
              <a:lnSpc>
                <a:spcPct val="90000"/>
              </a:lnSpc>
              <a:defRPr/>
            </a:pPr>
            <a:r>
              <a:rPr lang="fr-BE" sz="1600" dirty="0" smtClean="0">
                <a:solidFill>
                  <a:srgbClr val="000000"/>
                </a:solidFill>
              </a:rPr>
              <a:t>Labs</a:t>
            </a:r>
          </a:p>
          <a:p>
            <a:pPr lvl="1">
              <a:lnSpc>
                <a:spcPct val="90000"/>
              </a:lnSpc>
              <a:defRPr/>
            </a:pPr>
            <a:r>
              <a:rPr lang="fr-BE" sz="1600" dirty="0" smtClean="0">
                <a:solidFill>
                  <a:srgbClr val="000000"/>
                </a:solidFill>
              </a:rPr>
              <a:t>Pharmacists</a:t>
            </a:r>
          </a:p>
          <a:p>
            <a:pPr lvl="1">
              <a:lnSpc>
                <a:spcPct val="90000"/>
              </a:lnSpc>
              <a:defRPr/>
            </a:pPr>
            <a:r>
              <a:rPr lang="fr-BE" sz="1600" dirty="0" smtClean="0">
                <a:solidFill>
                  <a:srgbClr val="000000"/>
                </a:solidFill>
              </a:rPr>
              <a:t>Doctors</a:t>
            </a:r>
          </a:p>
          <a:p>
            <a:pPr lvl="1">
              <a:spcBef>
                <a:spcPts val="0"/>
              </a:spcBef>
            </a:pPr>
            <a:r>
              <a:rPr lang="fr-BE" sz="1600" dirty="0"/>
              <a:t>Dentists</a:t>
            </a:r>
            <a:endParaRPr lang="en-GB" sz="1600" dirty="0"/>
          </a:p>
          <a:p>
            <a:pPr>
              <a:lnSpc>
                <a:spcPct val="90000"/>
              </a:lnSpc>
              <a:defRPr/>
            </a:pPr>
            <a:endParaRPr lang="en-GB" sz="2000" dirty="0">
              <a:solidFill>
                <a:srgbClr val="000000"/>
              </a:solidFill>
            </a:endParaRPr>
          </a:p>
          <a:p>
            <a:pPr>
              <a:lnSpc>
                <a:spcPct val="90000"/>
              </a:lnSpc>
              <a:defRPr/>
            </a:pPr>
            <a:endParaRPr lang="en-GB" sz="2000" dirty="0">
              <a:solidFill>
                <a:srgbClr val="000000"/>
              </a:solidFill>
            </a:endParaRPr>
          </a:p>
          <a:p>
            <a:pPr marL="0" indent="0" eaLnBrk="0" fontAlgn="base" hangingPunct="0">
              <a:spcAft>
                <a:spcPct val="0"/>
              </a:spcAft>
              <a:buNone/>
              <a:defRPr/>
            </a:pPr>
            <a:endParaRPr lang="en-GB" sz="1600" dirty="0"/>
          </a:p>
        </p:txBody>
      </p:sp>
    </p:spTree>
    <p:extLst>
      <p:ext uri="{BB962C8B-B14F-4D97-AF65-F5344CB8AC3E}">
        <p14:creationId xmlns:p14="http://schemas.microsoft.com/office/powerpoint/2010/main" val="6829132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4812</TotalTime>
  <Words>2957</Words>
  <Application>Microsoft Office PowerPoint</Application>
  <PresentationFormat>On-screen Show (4:3)</PresentationFormat>
  <Paragraphs>697</Paragraphs>
  <Slides>49</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Clarity</vt:lpstr>
      <vt:lpstr>Visio</vt:lpstr>
      <vt:lpstr>eHealth Platform: Progress and Prospects</vt:lpstr>
      <vt:lpstr>Summary</vt:lpstr>
      <vt:lpstr>e-Health Roadmap 2013-2018</vt:lpstr>
      <vt:lpstr>e-Health Roadmap 2013-2018</vt:lpstr>
      <vt:lpstr>e-Health Roadmap 2013-2018</vt:lpstr>
      <vt:lpstr>e-Health Roadmap 2013-2018</vt:lpstr>
      <vt:lpstr>e-Health Roadmap 2013-2018</vt:lpstr>
      <vt:lpstr>e-Health Roadmap 2013-2018</vt:lpstr>
      <vt:lpstr>e-Health Roadmap 2013-2018</vt:lpstr>
      <vt:lpstr>e-Health Roadmap 2013-2018</vt:lpstr>
      <vt:lpstr>e-Health Roadmap 2013-2018</vt:lpstr>
      <vt:lpstr>e-Health Roadmap 2013-2018</vt:lpstr>
      <vt:lpstr>  Role and responsibilities of the eHealth platform </vt:lpstr>
      <vt:lpstr>Mission of the eHealth platform</vt:lpstr>
      <vt:lpstr>10 objectives</vt:lpstr>
      <vt:lpstr>10 objectives</vt:lpstr>
      <vt:lpstr>Basic architecture</vt:lpstr>
      <vt:lpstr>10 basic services</vt:lpstr>
      <vt:lpstr>10 basic services</vt:lpstr>
      <vt:lpstr>10 basic services</vt:lpstr>
      <vt:lpstr>PowerPoint Presentation</vt:lpstr>
      <vt:lpstr>10 basic services</vt:lpstr>
      <vt:lpstr>Integrated management of users and access rights How it works</vt:lpstr>
      <vt:lpstr>10 basic services</vt:lpstr>
      <vt:lpstr>10 basic services</vt:lpstr>
      <vt:lpstr>10 basic services</vt:lpstr>
      <vt:lpstr>10 basic services</vt:lpstr>
      <vt:lpstr>10 basic services</vt:lpstr>
      <vt:lpstr>10 basic services</vt:lpstr>
      <vt:lpstr>10 basic services</vt:lpstr>
      <vt:lpstr>Support </vt:lpstr>
      <vt:lpstr>Support </vt:lpstr>
      <vt:lpstr>Support </vt:lpstr>
      <vt:lpstr>Support </vt:lpstr>
      <vt:lpstr>Support </vt:lpstr>
      <vt:lpstr>Why digitize in medical practice? What is the role of the health care service provider?</vt:lpstr>
      <vt:lpstr>What is the role of the health care service provider? </vt:lpstr>
      <vt:lpstr>What is the role of the health care service provider? </vt:lpstr>
      <vt:lpstr>Medical practice and digitization</vt:lpstr>
      <vt:lpstr>Medical practice and digitization</vt:lpstr>
      <vt:lpstr>Medical practice and digitization</vt:lpstr>
      <vt:lpstr>Medical practice and digitization</vt:lpstr>
      <vt:lpstr>Medical practice and digitization</vt:lpstr>
      <vt:lpstr>Medical practice and digitization</vt:lpstr>
      <vt:lpstr>Medical practice and digitization</vt:lpstr>
      <vt:lpstr>Medical practice and digitization</vt:lpstr>
      <vt:lpstr>Medical practice and digitization</vt:lpstr>
      <vt:lpstr>Medical practice and digitization</vt:lpstr>
      <vt:lpstr>Thank you!  Questions?</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131</cp:revision>
  <cp:lastPrinted>2014-05-07T12:31:10Z</cp:lastPrinted>
  <dcterms:created xsi:type="dcterms:W3CDTF">2014-04-14T09:14:56Z</dcterms:created>
  <dcterms:modified xsi:type="dcterms:W3CDTF">2014-09-24T08:09:59Z</dcterms:modified>
</cp:coreProperties>
</file>