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 id="2147483744" r:id="rId2"/>
  </p:sldMasterIdLst>
  <p:notesMasterIdLst>
    <p:notesMasterId r:id="rId64"/>
  </p:notesMasterIdLst>
  <p:handoutMasterIdLst>
    <p:handoutMasterId r:id="rId65"/>
  </p:handoutMasterIdLst>
  <p:sldIdLst>
    <p:sldId id="256" r:id="rId3"/>
    <p:sldId id="338" r:id="rId4"/>
    <p:sldId id="339" r:id="rId5"/>
    <p:sldId id="340" r:id="rId6"/>
    <p:sldId id="341" r:id="rId7"/>
    <p:sldId id="342" r:id="rId8"/>
    <p:sldId id="343" r:id="rId9"/>
    <p:sldId id="395" r:id="rId10"/>
    <p:sldId id="345" r:id="rId11"/>
    <p:sldId id="346" r:id="rId12"/>
    <p:sldId id="393" r:id="rId13"/>
    <p:sldId id="348" r:id="rId14"/>
    <p:sldId id="349" r:id="rId15"/>
    <p:sldId id="350" r:id="rId16"/>
    <p:sldId id="394" r:id="rId17"/>
    <p:sldId id="351" r:id="rId18"/>
    <p:sldId id="352" r:id="rId19"/>
    <p:sldId id="353" r:id="rId20"/>
    <p:sldId id="354" r:id="rId21"/>
    <p:sldId id="357" r:id="rId22"/>
    <p:sldId id="355" r:id="rId23"/>
    <p:sldId id="356" r:id="rId24"/>
    <p:sldId id="358" r:id="rId25"/>
    <p:sldId id="359" r:id="rId26"/>
    <p:sldId id="360" r:id="rId27"/>
    <p:sldId id="361" r:id="rId28"/>
    <p:sldId id="362" r:id="rId29"/>
    <p:sldId id="363" r:id="rId30"/>
    <p:sldId id="364" r:id="rId31"/>
    <p:sldId id="366" r:id="rId32"/>
    <p:sldId id="367" r:id="rId33"/>
    <p:sldId id="368" r:id="rId34"/>
    <p:sldId id="369" r:id="rId35"/>
    <p:sldId id="370" r:id="rId36"/>
    <p:sldId id="387" r:id="rId37"/>
    <p:sldId id="388" r:id="rId38"/>
    <p:sldId id="373" r:id="rId39"/>
    <p:sldId id="374" r:id="rId40"/>
    <p:sldId id="375" r:id="rId41"/>
    <p:sldId id="376" r:id="rId42"/>
    <p:sldId id="377" r:id="rId43"/>
    <p:sldId id="378" r:id="rId44"/>
    <p:sldId id="257" r:id="rId45"/>
    <p:sldId id="389" r:id="rId46"/>
    <p:sldId id="390" r:id="rId47"/>
    <p:sldId id="391" r:id="rId48"/>
    <p:sldId id="392" r:id="rId49"/>
    <p:sldId id="260" r:id="rId50"/>
    <p:sldId id="311" r:id="rId51"/>
    <p:sldId id="312" r:id="rId52"/>
    <p:sldId id="320" r:id="rId53"/>
    <p:sldId id="321" r:id="rId54"/>
    <p:sldId id="334" r:id="rId55"/>
    <p:sldId id="324" r:id="rId56"/>
    <p:sldId id="325" r:id="rId57"/>
    <p:sldId id="335" r:id="rId58"/>
    <p:sldId id="326" r:id="rId59"/>
    <p:sldId id="328" r:id="rId60"/>
    <p:sldId id="329" r:id="rId61"/>
    <p:sldId id="336" r:id="rId62"/>
    <p:sldId id="258" r:id="rId6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p:scale>
          <a:sx n="100" d="100"/>
          <a:sy n="100" d="100"/>
        </p:scale>
        <p:origin x="-22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_rels/data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E63E5-401D-47F3-B99A-0A8B0671698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B8410C7-D6F2-43A6-AD81-C74A81EE903F}">
      <dgm:prSet custT="1"/>
      <dgm:spPr>
        <a:solidFill>
          <a:srgbClr val="3F6D57"/>
        </a:solidFill>
      </dgm:spPr>
      <dgm:t>
        <a:bodyPr/>
        <a:lstStyle/>
        <a:p>
          <a:pPr rtl="0"/>
          <a:r>
            <a:rPr lang="fr-BE" sz="2400" b="0" dirty="0" smtClean="0"/>
            <a:t>Via </a:t>
          </a:r>
          <a:r>
            <a:rPr lang="fr-BE" sz="2400" dirty="0" err="1" smtClean="0"/>
            <a:t>eID</a:t>
          </a:r>
          <a:r>
            <a:rPr lang="fr-BE" sz="2400" dirty="0" smtClean="0"/>
            <a:t> van de </a:t>
          </a:r>
          <a:r>
            <a:rPr lang="fr-BE" sz="2400" dirty="0" err="1" smtClean="0"/>
            <a:t>patiënt</a:t>
          </a:r>
          <a:endParaRPr lang="en-US" sz="2400" dirty="0"/>
        </a:p>
      </dgm:t>
    </dgm:pt>
    <dgm:pt modelId="{ACCFBA62-DDEF-4127-B645-520AA41B4F8A}" type="parTrans" cxnId="{03526AE1-05F1-4C32-8DE9-AE0A385864D3}">
      <dgm:prSet/>
      <dgm:spPr/>
      <dgm:t>
        <a:bodyPr/>
        <a:lstStyle/>
        <a:p>
          <a:endParaRPr lang="en-US"/>
        </a:p>
      </dgm:t>
    </dgm:pt>
    <dgm:pt modelId="{7DE52F99-A8E5-4399-B884-D16AC076D88F}" type="sibTrans" cxnId="{03526AE1-05F1-4C32-8DE9-AE0A385864D3}">
      <dgm:prSet/>
      <dgm:spPr/>
      <dgm:t>
        <a:bodyPr/>
        <a:lstStyle/>
        <a:p>
          <a:endParaRPr lang="en-US"/>
        </a:p>
      </dgm:t>
    </dgm:pt>
    <dgm:pt modelId="{9ED7CC8B-16A7-4240-9857-889C660DF3CC}">
      <dgm:prSet/>
      <dgm:spPr>
        <a:solidFill>
          <a:srgbClr val="3F6D57">
            <a:alpha val="52000"/>
          </a:srgbClr>
        </a:solidFill>
      </dgm:spPr>
      <dgm:t>
        <a:bodyPr/>
        <a:lstStyle/>
        <a:p>
          <a:pPr rtl="0"/>
          <a:r>
            <a:rPr lang="fr-BE" dirty="0" err="1" smtClean="0"/>
            <a:t>Authentificatie</a:t>
          </a:r>
          <a:r>
            <a:rPr lang="fr-BE" dirty="0" smtClean="0"/>
            <a:t> van de </a:t>
          </a:r>
          <a:r>
            <a:rPr lang="fr-BE" dirty="0" err="1" smtClean="0"/>
            <a:t>identiteit</a:t>
          </a:r>
          <a:r>
            <a:rPr lang="fr-BE" dirty="0" smtClean="0"/>
            <a:t> van de </a:t>
          </a:r>
          <a:r>
            <a:rPr lang="fr-BE" dirty="0" err="1" smtClean="0"/>
            <a:t>patiënt</a:t>
          </a:r>
          <a:endParaRPr lang="en-US" dirty="0"/>
        </a:p>
      </dgm:t>
    </dgm:pt>
    <dgm:pt modelId="{7CD7F47E-A0C2-4D70-A837-75D86987CFEA}" type="parTrans" cxnId="{454C29D1-B97A-410D-8F3C-2464C2BF16F3}">
      <dgm:prSet/>
      <dgm:spPr/>
      <dgm:t>
        <a:bodyPr/>
        <a:lstStyle/>
        <a:p>
          <a:endParaRPr lang="en-US"/>
        </a:p>
      </dgm:t>
    </dgm:pt>
    <dgm:pt modelId="{E1988EE8-5A2B-4E71-A8DC-E0EEC5E18584}" type="sibTrans" cxnId="{454C29D1-B97A-410D-8F3C-2464C2BF16F3}">
      <dgm:prSet/>
      <dgm:spPr/>
      <dgm:t>
        <a:bodyPr/>
        <a:lstStyle/>
        <a:p>
          <a:endParaRPr lang="en-US"/>
        </a:p>
      </dgm:t>
    </dgm:pt>
    <dgm:pt modelId="{1E311E40-E000-44D7-84A4-C4BEA32188B7}">
      <dgm:prSet/>
      <dgm:spPr>
        <a:solidFill>
          <a:srgbClr val="3F6D57">
            <a:alpha val="52000"/>
          </a:srgbClr>
        </a:solidFill>
      </dgm:spPr>
      <dgm:t>
        <a:bodyPr/>
        <a:lstStyle/>
        <a:p>
          <a:pPr rtl="0"/>
          <a:r>
            <a:rPr lang="fr-BE" b="0" dirty="0" err="1" smtClean="0"/>
            <a:t>Verificatie</a:t>
          </a:r>
          <a:r>
            <a:rPr lang="fr-BE" b="0" dirty="0" smtClean="0"/>
            <a:t> van de </a:t>
          </a:r>
          <a:r>
            <a:rPr lang="fr-BE" b="0" dirty="0" err="1" smtClean="0"/>
            <a:t>verzekerbaarheid</a:t>
          </a:r>
          <a:endParaRPr lang="en-US" dirty="0"/>
        </a:p>
      </dgm:t>
    </dgm:pt>
    <dgm:pt modelId="{9ADEE0A7-F9C3-4F11-8724-264B2AEA9E05}" type="parTrans" cxnId="{9C2AD73F-D409-4FA4-837A-6065326F38DB}">
      <dgm:prSet/>
      <dgm:spPr/>
      <dgm:t>
        <a:bodyPr/>
        <a:lstStyle/>
        <a:p>
          <a:endParaRPr lang="en-US"/>
        </a:p>
      </dgm:t>
    </dgm:pt>
    <dgm:pt modelId="{FE21A10D-7362-4B0C-9AE4-6D977132DF42}" type="sibTrans" cxnId="{9C2AD73F-D409-4FA4-837A-6065326F38DB}">
      <dgm:prSet/>
      <dgm:spPr/>
      <dgm:t>
        <a:bodyPr/>
        <a:lstStyle/>
        <a:p>
          <a:endParaRPr lang="en-US"/>
        </a:p>
      </dgm:t>
    </dgm:pt>
    <dgm:pt modelId="{A847D925-4B59-411E-810D-39A7FF79C7B7}">
      <dgm:prSet/>
      <dgm:spPr>
        <a:solidFill>
          <a:srgbClr val="3F6D57">
            <a:alpha val="52000"/>
          </a:srgbClr>
        </a:solidFill>
      </dgm:spPr>
      <dgm:t>
        <a:bodyPr/>
        <a:lstStyle/>
        <a:p>
          <a:pPr rtl="0"/>
          <a:r>
            <a:rPr lang="fr-BE" dirty="0" smtClean="0"/>
            <a:t>GMD ?</a:t>
          </a:r>
          <a:endParaRPr lang="en-US" dirty="0"/>
        </a:p>
      </dgm:t>
    </dgm:pt>
    <dgm:pt modelId="{916EEA83-A545-4CCB-A801-62F757FD6A7D}" type="parTrans" cxnId="{5330D562-CAD3-4172-8A94-16732BE3A3C5}">
      <dgm:prSet/>
      <dgm:spPr/>
      <dgm:t>
        <a:bodyPr/>
        <a:lstStyle/>
        <a:p>
          <a:endParaRPr lang="en-US"/>
        </a:p>
      </dgm:t>
    </dgm:pt>
    <dgm:pt modelId="{78EB1F16-124A-4976-B5C7-C11E1B984E8C}" type="sibTrans" cxnId="{5330D562-CAD3-4172-8A94-16732BE3A3C5}">
      <dgm:prSet/>
      <dgm:spPr/>
      <dgm:t>
        <a:bodyPr/>
        <a:lstStyle/>
        <a:p>
          <a:endParaRPr lang="en-US"/>
        </a:p>
      </dgm:t>
    </dgm:pt>
    <dgm:pt modelId="{4F5301D4-6D10-4291-8DF6-6956AF37A1EA}" type="pres">
      <dgm:prSet presAssocID="{283E63E5-401D-47F3-B99A-0A8B0671698F}" presName="Name0" presStyleCnt="0">
        <dgm:presLayoutVars>
          <dgm:dir/>
          <dgm:animLvl val="lvl"/>
          <dgm:resizeHandles val="exact"/>
        </dgm:presLayoutVars>
      </dgm:prSet>
      <dgm:spPr/>
      <dgm:t>
        <a:bodyPr/>
        <a:lstStyle/>
        <a:p>
          <a:endParaRPr lang="en-US"/>
        </a:p>
      </dgm:t>
    </dgm:pt>
    <dgm:pt modelId="{88B521AE-D9F3-4F7D-B4C1-A88FFE9E2366}" type="pres">
      <dgm:prSet presAssocID="{CB8410C7-D6F2-43A6-AD81-C74A81EE903F}" presName="linNode" presStyleCnt="0"/>
      <dgm:spPr/>
    </dgm:pt>
    <dgm:pt modelId="{6273677B-BEF3-4B28-96B6-2A414649EAEE}" type="pres">
      <dgm:prSet presAssocID="{CB8410C7-D6F2-43A6-AD81-C74A81EE903F}" presName="parentText" presStyleLbl="node1" presStyleIdx="0" presStyleCnt="1" custLinFactNeighborX="-4133" custLinFactNeighborY="-3713">
        <dgm:presLayoutVars>
          <dgm:chMax val="1"/>
          <dgm:bulletEnabled val="1"/>
        </dgm:presLayoutVars>
      </dgm:prSet>
      <dgm:spPr/>
      <dgm:t>
        <a:bodyPr/>
        <a:lstStyle/>
        <a:p>
          <a:endParaRPr lang="en-US"/>
        </a:p>
      </dgm:t>
    </dgm:pt>
    <dgm:pt modelId="{F13FEE27-CFB8-4A27-A48D-DB155A6B42B7}" type="pres">
      <dgm:prSet presAssocID="{CB8410C7-D6F2-43A6-AD81-C74A81EE903F}" presName="descendantText" presStyleLbl="alignAccFollowNode1" presStyleIdx="0" presStyleCnt="1">
        <dgm:presLayoutVars>
          <dgm:bulletEnabled val="1"/>
        </dgm:presLayoutVars>
      </dgm:prSet>
      <dgm:spPr/>
      <dgm:t>
        <a:bodyPr/>
        <a:lstStyle/>
        <a:p>
          <a:endParaRPr lang="en-US"/>
        </a:p>
      </dgm:t>
    </dgm:pt>
  </dgm:ptLst>
  <dgm:cxnLst>
    <dgm:cxn modelId="{5477CF4B-CF95-489A-B90A-EA0E3C54AF32}" type="presOf" srcId="{CB8410C7-D6F2-43A6-AD81-C74A81EE903F}" destId="{6273677B-BEF3-4B28-96B6-2A414649EAEE}" srcOrd="0" destOrd="0" presId="urn:microsoft.com/office/officeart/2005/8/layout/vList5"/>
    <dgm:cxn modelId="{65940FC2-939E-4E5F-972C-949CCE176949}" type="presOf" srcId="{A847D925-4B59-411E-810D-39A7FF79C7B7}" destId="{F13FEE27-CFB8-4A27-A48D-DB155A6B42B7}" srcOrd="0" destOrd="2" presId="urn:microsoft.com/office/officeart/2005/8/layout/vList5"/>
    <dgm:cxn modelId="{1E412B0B-CF49-46EA-969F-C99367E72240}" type="presOf" srcId="{283E63E5-401D-47F3-B99A-0A8B0671698F}" destId="{4F5301D4-6D10-4291-8DF6-6956AF37A1EA}" srcOrd="0" destOrd="0" presId="urn:microsoft.com/office/officeart/2005/8/layout/vList5"/>
    <dgm:cxn modelId="{9C2AD73F-D409-4FA4-837A-6065326F38DB}" srcId="{CB8410C7-D6F2-43A6-AD81-C74A81EE903F}" destId="{1E311E40-E000-44D7-84A4-C4BEA32188B7}" srcOrd="1" destOrd="0" parTransId="{9ADEE0A7-F9C3-4F11-8724-264B2AEA9E05}" sibTransId="{FE21A10D-7362-4B0C-9AE4-6D977132DF42}"/>
    <dgm:cxn modelId="{5330D562-CAD3-4172-8A94-16732BE3A3C5}" srcId="{CB8410C7-D6F2-43A6-AD81-C74A81EE903F}" destId="{A847D925-4B59-411E-810D-39A7FF79C7B7}" srcOrd="2" destOrd="0" parTransId="{916EEA83-A545-4CCB-A801-62F757FD6A7D}" sibTransId="{78EB1F16-124A-4976-B5C7-C11E1B984E8C}"/>
    <dgm:cxn modelId="{03526AE1-05F1-4C32-8DE9-AE0A385864D3}" srcId="{283E63E5-401D-47F3-B99A-0A8B0671698F}" destId="{CB8410C7-D6F2-43A6-AD81-C74A81EE903F}" srcOrd="0" destOrd="0" parTransId="{ACCFBA62-DDEF-4127-B645-520AA41B4F8A}" sibTransId="{7DE52F99-A8E5-4399-B884-D16AC076D88F}"/>
    <dgm:cxn modelId="{2435FC25-BB64-49E1-96E4-72D4155B2CF4}" type="presOf" srcId="{9ED7CC8B-16A7-4240-9857-889C660DF3CC}" destId="{F13FEE27-CFB8-4A27-A48D-DB155A6B42B7}" srcOrd="0" destOrd="0" presId="urn:microsoft.com/office/officeart/2005/8/layout/vList5"/>
    <dgm:cxn modelId="{454C29D1-B97A-410D-8F3C-2464C2BF16F3}" srcId="{CB8410C7-D6F2-43A6-AD81-C74A81EE903F}" destId="{9ED7CC8B-16A7-4240-9857-889C660DF3CC}" srcOrd="0" destOrd="0" parTransId="{7CD7F47E-A0C2-4D70-A837-75D86987CFEA}" sibTransId="{E1988EE8-5A2B-4E71-A8DC-E0EEC5E18584}"/>
    <dgm:cxn modelId="{3A3F49BC-8382-4074-AA62-A5E0DBFCD026}" type="presOf" srcId="{1E311E40-E000-44D7-84A4-C4BEA32188B7}" destId="{F13FEE27-CFB8-4A27-A48D-DB155A6B42B7}" srcOrd="0" destOrd="1" presId="urn:microsoft.com/office/officeart/2005/8/layout/vList5"/>
    <dgm:cxn modelId="{C688F4C9-C4C5-4FBF-93F8-449EE6A15FF5}" type="presParOf" srcId="{4F5301D4-6D10-4291-8DF6-6956AF37A1EA}" destId="{88B521AE-D9F3-4F7D-B4C1-A88FFE9E2366}" srcOrd="0" destOrd="0" presId="urn:microsoft.com/office/officeart/2005/8/layout/vList5"/>
    <dgm:cxn modelId="{1B279819-689C-41CE-BF2A-F27D052F4AE8}" type="presParOf" srcId="{88B521AE-D9F3-4F7D-B4C1-A88FFE9E2366}" destId="{6273677B-BEF3-4B28-96B6-2A414649EAEE}" srcOrd="0" destOrd="0" presId="urn:microsoft.com/office/officeart/2005/8/layout/vList5"/>
    <dgm:cxn modelId="{6A5FCD79-7113-4B52-B688-726FF252878A}" type="presParOf" srcId="{88B521AE-D9F3-4F7D-B4C1-A88FFE9E2366}" destId="{F13FEE27-CFB8-4A27-A48D-DB155A6B42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B0C0D0-7AB7-487B-ADF8-3BB3DD4E9EE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E7919EDD-7680-4985-B198-1CBB0F9E96AC}">
      <dgm:prSet/>
      <dgm:spPr/>
      <dgm:t>
        <a:bodyPr/>
        <a:lstStyle/>
        <a:p>
          <a:pPr rtl="0"/>
          <a:r>
            <a:t>Coördinatie van elektronische deelprocessen</a:t>
          </a:r>
          <a:endParaRPr lang="nl-BE"/>
        </a:p>
      </dgm:t>
    </dgm:pt>
    <dgm:pt modelId="{2FC221D4-82FE-4089-96B1-E14722E33943}" type="parTrans" cxnId="{2D283A8C-B4A3-4152-B8A6-4729DCCC852F}">
      <dgm:prSet/>
      <dgm:spPr/>
      <dgm:t>
        <a:bodyPr/>
        <a:lstStyle/>
        <a:p>
          <a:endParaRPr lang="en-US"/>
        </a:p>
      </dgm:t>
    </dgm:pt>
    <dgm:pt modelId="{C698564A-6110-4602-9450-B172C3825847}" type="sibTrans" cxnId="{2D283A8C-B4A3-4152-B8A6-4729DCCC852F}">
      <dgm:prSet/>
      <dgm:spPr/>
      <dgm:t>
        <a:bodyPr/>
        <a:lstStyle/>
        <a:p>
          <a:endParaRPr lang="en-US"/>
        </a:p>
      </dgm:t>
    </dgm:pt>
    <dgm:pt modelId="{426C232F-332D-4FF2-A820-7A068898BF0D}">
      <dgm:prSet/>
      <dgm:spPr/>
      <dgm:t>
        <a:bodyPr/>
        <a:lstStyle/>
        <a:p>
          <a:pPr rtl="0"/>
          <a:r>
            <a:t>Portaal </a:t>
          </a:r>
          <a:endParaRPr lang="nl-BE"/>
        </a:p>
      </dgm:t>
    </dgm:pt>
    <dgm:pt modelId="{76543072-ED0A-4EFB-9174-9DC2D0CB754B}" type="parTrans" cxnId="{48331867-FF99-498B-92E1-5B05B35773A9}">
      <dgm:prSet/>
      <dgm:spPr/>
      <dgm:t>
        <a:bodyPr/>
        <a:lstStyle/>
        <a:p>
          <a:endParaRPr lang="en-US"/>
        </a:p>
      </dgm:t>
    </dgm:pt>
    <dgm:pt modelId="{0FF22A80-B924-4C97-9785-6DB4BF018886}" type="sibTrans" cxnId="{48331867-FF99-498B-92E1-5B05B35773A9}">
      <dgm:prSet/>
      <dgm:spPr/>
      <dgm:t>
        <a:bodyPr/>
        <a:lstStyle/>
        <a:p>
          <a:endParaRPr lang="en-US"/>
        </a:p>
      </dgm:t>
    </dgm:pt>
    <dgm:pt modelId="{AE2357B3-F8D1-4E13-B807-E393E9FC5539}">
      <dgm:prSet/>
      <dgm:spPr/>
      <dgm:t>
        <a:bodyPr/>
        <a:lstStyle/>
        <a:p>
          <a:pPr rtl="0"/>
          <a:r>
            <a:t>Geïntegreerd gebruikers- en toegangsbeheer</a:t>
          </a:r>
          <a:endParaRPr lang="nl-BE"/>
        </a:p>
      </dgm:t>
    </dgm:pt>
    <dgm:pt modelId="{DF983F23-5BAE-428F-AFD9-BF0943C63ACC}" type="parTrans" cxnId="{C4084BF0-F635-4676-89A9-D65F024FF168}">
      <dgm:prSet/>
      <dgm:spPr/>
      <dgm:t>
        <a:bodyPr/>
        <a:lstStyle/>
        <a:p>
          <a:endParaRPr lang="en-US"/>
        </a:p>
      </dgm:t>
    </dgm:pt>
    <dgm:pt modelId="{486EB6E6-F0BE-4E7B-A3F0-7DC5C5021754}" type="sibTrans" cxnId="{C4084BF0-F635-4676-89A9-D65F024FF168}">
      <dgm:prSet/>
      <dgm:spPr/>
      <dgm:t>
        <a:bodyPr/>
        <a:lstStyle/>
        <a:p>
          <a:endParaRPr lang="en-US"/>
        </a:p>
      </dgm:t>
    </dgm:pt>
    <dgm:pt modelId="{81FDCA61-7A32-4339-89E8-DD3704FB86F4}">
      <dgm:prSet/>
      <dgm:spPr/>
      <dgm:t>
        <a:bodyPr/>
        <a:lstStyle/>
        <a:p>
          <a:pPr rtl="0"/>
          <a:r>
            <a:t>Beheer van loggings</a:t>
          </a:r>
          <a:endParaRPr lang="nl-BE"/>
        </a:p>
      </dgm:t>
    </dgm:pt>
    <dgm:pt modelId="{4F5E6841-070D-4563-B23E-8C64EC2E827B}" type="parTrans" cxnId="{7B7E50D4-65C6-4E3C-995E-1A1ABF6FDBCF}">
      <dgm:prSet/>
      <dgm:spPr/>
      <dgm:t>
        <a:bodyPr/>
        <a:lstStyle/>
        <a:p>
          <a:endParaRPr lang="en-US"/>
        </a:p>
      </dgm:t>
    </dgm:pt>
    <dgm:pt modelId="{4922DE05-E610-4796-BFBC-E068300788D1}" type="sibTrans" cxnId="{7B7E50D4-65C6-4E3C-995E-1A1ABF6FDBCF}">
      <dgm:prSet/>
      <dgm:spPr/>
      <dgm:t>
        <a:bodyPr/>
        <a:lstStyle/>
        <a:p>
          <a:endParaRPr lang="en-US"/>
        </a:p>
      </dgm:t>
    </dgm:pt>
    <dgm:pt modelId="{F9B22A10-E2AD-420E-86FD-C6A619FB34C3}">
      <dgm:prSet/>
      <dgm:spPr/>
      <dgm:t>
        <a:bodyPr/>
        <a:lstStyle/>
        <a:p>
          <a:pPr rtl="0"/>
          <a:r>
            <a:t>Systeem voor end-to-end vercijfering</a:t>
          </a:r>
          <a:endParaRPr lang="nl-BE"/>
        </a:p>
      </dgm:t>
    </dgm:pt>
    <dgm:pt modelId="{51614E59-5D94-439C-A07A-61525828432A}" type="parTrans" cxnId="{F52E67DC-23C4-4525-AAFE-F3400258F7D3}">
      <dgm:prSet/>
      <dgm:spPr/>
      <dgm:t>
        <a:bodyPr/>
        <a:lstStyle/>
        <a:p>
          <a:endParaRPr lang="en-US"/>
        </a:p>
      </dgm:t>
    </dgm:pt>
    <dgm:pt modelId="{C995947A-877C-455B-BB65-7FBC6937BA2D}" type="sibTrans" cxnId="{F52E67DC-23C4-4525-AAFE-F3400258F7D3}">
      <dgm:prSet/>
      <dgm:spPr/>
      <dgm:t>
        <a:bodyPr/>
        <a:lstStyle/>
        <a:p>
          <a:endParaRPr lang="en-US"/>
        </a:p>
      </dgm:t>
    </dgm:pt>
    <dgm:pt modelId="{DE482DF0-5C86-4767-9CE5-54725DF28573}">
      <dgm:prSet/>
      <dgm:spPr/>
      <dgm:t>
        <a:bodyPr/>
        <a:lstStyle/>
        <a:p>
          <a:pPr rtl="0"/>
          <a:r>
            <a:t>eHealthBox</a:t>
          </a:r>
          <a:endParaRPr lang="nl-BE" dirty="0"/>
        </a:p>
      </dgm:t>
    </dgm:pt>
    <dgm:pt modelId="{BF1F2008-AABF-4483-9D7B-58A40034FD6C}" type="parTrans" cxnId="{1310D4E3-793B-4536-BE37-788F54627977}">
      <dgm:prSet/>
      <dgm:spPr/>
      <dgm:t>
        <a:bodyPr/>
        <a:lstStyle/>
        <a:p>
          <a:endParaRPr lang="en-US"/>
        </a:p>
      </dgm:t>
    </dgm:pt>
    <dgm:pt modelId="{4D6A567C-A21A-42BF-9F41-7BF71E18F454}" type="sibTrans" cxnId="{1310D4E3-793B-4536-BE37-788F54627977}">
      <dgm:prSet/>
      <dgm:spPr/>
      <dgm:t>
        <a:bodyPr/>
        <a:lstStyle/>
        <a:p>
          <a:endParaRPr lang="en-US"/>
        </a:p>
      </dgm:t>
    </dgm:pt>
    <dgm:pt modelId="{3069D4A7-A9EB-432B-8415-5BE83922B144}">
      <dgm:prSet/>
      <dgm:spPr/>
      <dgm:t>
        <a:bodyPr/>
        <a:lstStyle/>
        <a:p>
          <a:pPr rtl="0"/>
          <a:r>
            <a:t>Timestamping</a:t>
          </a:r>
          <a:endParaRPr lang="nl-BE"/>
        </a:p>
      </dgm:t>
    </dgm:pt>
    <dgm:pt modelId="{9A7D73A8-C0A9-4B8A-9838-7588537C14AA}" type="parTrans" cxnId="{62233745-3DC7-4513-AFFE-85579EDF5340}">
      <dgm:prSet/>
      <dgm:spPr/>
      <dgm:t>
        <a:bodyPr/>
        <a:lstStyle/>
        <a:p>
          <a:endParaRPr lang="en-US"/>
        </a:p>
      </dgm:t>
    </dgm:pt>
    <dgm:pt modelId="{DFE1D077-B434-438C-B525-DD545C84AAA3}" type="sibTrans" cxnId="{62233745-3DC7-4513-AFFE-85579EDF5340}">
      <dgm:prSet/>
      <dgm:spPr/>
      <dgm:t>
        <a:bodyPr/>
        <a:lstStyle/>
        <a:p>
          <a:endParaRPr lang="en-US"/>
        </a:p>
      </dgm:t>
    </dgm:pt>
    <dgm:pt modelId="{53250AAA-89D6-4377-B3C0-0E5BF972A3C0}">
      <dgm:prSet/>
      <dgm:spPr/>
      <dgm:t>
        <a:bodyPr/>
        <a:lstStyle/>
        <a:p>
          <a:pPr rtl="0"/>
          <a:r>
            <a:t>Codering en anonimisering</a:t>
          </a:r>
          <a:endParaRPr lang="nl-BE"/>
        </a:p>
      </dgm:t>
    </dgm:pt>
    <dgm:pt modelId="{470AA8AF-6A66-4DE7-8F3A-D2B315A90BE8}" type="parTrans" cxnId="{3AA5B55E-BAFF-4E59-844F-0B3A890F9AB2}">
      <dgm:prSet/>
      <dgm:spPr/>
      <dgm:t>
        <a:bodyPr/>
        <a:lstStyle/>
        <a:p>
          <a:endParaRPr lang="en-US"/>
        </a:p>
      </dgm:t>
    </dgm:pt>
    <dgm:pt modelId="{4828047A-C139-4049-9231-4057A0E3B9D2}" type="sibTrans" cxnId="{3AA5B55E-BAFF-4E59-844F-0B3A890F9AB2}">
      <dgm:prSet/>
      <dgm:spPr/>
      <dgm:t>
        <a:bodyPr/>
        <a:lstStyle/>
        <a:p>
          <a:endParaRPr lang="en-US"/>
        </a:p>
      </dgm:t>
    </dgm:pt>
    <dgm:pt modelId="{ADE4E262-EB9E-448C-8B46-6B6521E6B92F}">
      <dgm:prSet/>
      <dgm:spPr/>
      <dgm:t>
        <a:bodyPr/>
        <a:lstStyle/>
        <a:p>
          <a:pPr rtl="0"/>
          <a:r>
            <a:t>Raadpleging van het Rijksregister en van de KSZ-registers</a:t>
          </a:r>
          <a:endParaRPr lang="nl-BE"/>
        </a:p>
      </dgm:t>
    </dgm:pt>
    <dgm:pt modelId="{28664F9A-4277-4158-A312-1D48A34DD546}" type="parTrans" cxnId="{DB050EC4-F2AC-4ACB-BEFA-69C14AE7D74E}">
      <dgm:prSet/>
      <dgm:spPr/>
      <dgm:t>
        <a:bodyPr/>
        <a:lstStyle/>
        <a:p>
          <a:endParaRPr lang="en-US"/>
        </a:p>
      </dgm:t>
    </dgm:pt>
    <dgm:pt modelId="{DC8C0C9F-FA74-4A97-BA58-15F42B37D9FB}" type="sibTrans" cxnId="{DB050EC4-F2AC-4ACB-BEFA-69C14AE7D74E}">
      <dgm:prSet/>
      <dgm:spPr/>
      <dgm:t>
        <a:bodyPr/>
        <a:lstStyle/>
        <a:p>
          <a:endParaRPr lang="en-US"/>
        </a:p>
      </dgm:t>
    </dgm:pt>
    <dgm:pt modelId="{66800CA2-1263-488B-9901-BF5AA9A26379}">
      <dgm:prSet/>
      <dgm:spPr/>
      <dgm:t>
        <a:bodyPr/>
        <a:lstStyle/>
        <a:p>
          <a:pPr rtl="0"/>
          <a:r>
            <a:t>Verwijzingsrepertorium (metahub)</a:t>
          </a:r>
          <a:endParaRPr lang="nl-BE"/>
        </a:p>
      </dgm:t>
    </dgm:pt>
    <dgm:pt modelId="{FE2E1471-E52D-466A-A76C-4BB5F19A90C2}" type="parTrans" cxnId="{CC959A60-F5E3-4CBA-B49F-D1CC8967392E}">
      <dgm:prSet/>
      <dgm:spPr/>
      <dgm:t>
        <a:bodyPr/>
        <a:lstStyle/>
        <a:p>
          <a:endParaRPr lang="en-US"/>
        </a:p>
      </dgm:t>
    </dgm:pt>
    <dgm:pt modelId="{5B01B5E3-2F09-44F6-BDF4-59AE3DD792F4}" type="sibTrans" cxnId="{CC959A60-F5E3-4CBA-B49F-D1CC8967392E}">
      <dgm:prSet/>
      <dgm:spPr/>
      <dgm:t>
        <a:bodyPr/>
        <a:lstStyle/>
        <a:p>
          <a:endParaRPr lang="en-US"/>
        </a:p>
      </dgm:t>
    </dgm:pt>
    <dgm:pt modelId="{9E029134-162C-442E-A062-F55ADB999C33}" type="pres">
      <dgm:prSet presAssocID="{D1B0C0D0-7AB7-487B-ADF8-3BB3DD4E9EE7}" presName="Name0" presStyleCnt="0">
        <dgm:presLayoutVars>
          <dgm:dir/>
          <dgm:resizeHandles val="exact"/>
        </dgm:presLayoutVars>
      </dgm:prSet>
      <dgm:spPr/>
      <dgm:t>
        <a:bodyPr/>
        <a:lstStyle/>
        <a:p>
          <a:endParaRPr lang="en-US"/>
        </a:p>
      </dgm:t>
    </dgm:pt>
    <dgm:pt modelId="{60E777AF-AE30-4678-946F-1FF94928EBDC}" type="pres">
      <dgm:prSet presAssocID="{E7919EDD-7680-4985-B198-1CBB0F9E96AC}" presName="composite" presStyleCnt="0"/>
      <dgm:spPr/>
    </dgm:pt>
    <dgm:pt modelId="{7A8D609C-F894-4686-8594-F633FD78C201}" type="pres">
      <dgm:prSet presAssocID="{E7919EDD-7680-4985-B198-1CBB0F9E96AC}" presName="rect1" presStyleLbl="trAlignAcc1" presStyleIdx="0" presStyleCnt="10">
        <dgm:presLayoutVars>
          <dgm:bulletEnabled val="1"/>
        </dgm:presLayoutVars>
      </dgm:prSet>
      <dgm:spPr/>
      <dgm:t>
        <a:bodyPr/>
        <a:lstStyle/>
        <a:p>
          <a:endParaRPr lang="en-US"/>
        </a:p>
      </dgm:t>
    </dgm:pt>
    <dgm:pt modelId="{8B00EC11-24E0-4E0C-8101-DB576F31F9D2}" type="pres">
      <dgm:prSet presAssocID="{E7919EDD-7680-4985-B198-1CBB0F9E96AC}" presName="rect2" presStyleLbl="fgImgPlace1" presStyleIdx="0" presStyleCnt="1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105A6FE-D318-4A98-A922-671C581530DC}" type="pres">
      <dgm:prSet presAssocID="{C698564A-6110-4602-9450-B172C3825847}" presName="sibTrans" presStyleCnt="0"/>
      <dgm:spPr/>
    </dgm:pt>
    <dgm:pt modelId="{85CFEB57-FC52-4321-A97D-3211B5D63D4D}" type="pres">
      <dgm:prSet presAssocID="{426C232F-332D-4FF2-A820-7A068898BF0D}" presName="composite" presStyleCnt="0"/>
      <dgm:spPr/>
    </dgm:pt>
    <dgm:pt modelId="{A9AE0183-4578-4303-9373-BBB0DAF179FE}" type="pres">
      <dgm:prSet presAssocID="{426C232F-332D-4FF2-A820-7A068898BF0D}" presName="rect1" presStyleLbl="trAlignAcc1" presStyleIdx="1" presStyleCnt="10">
        <dgm:presLayoutVars>
          <dgm:bulletEnabled val="1"/>
        </dgm:presLayoutVars>
      </dgm:prSet>
      <dgm:spPr/>
      <dgm:t>
        <a:bodyPr/>
        <a:lstStyle/>
        <a:p>
          <a:endParaRPr lang="en-US"/>
        </a:p>
      </dgm:t>
    </dgm:pt>
    <dgm:pt modelId="{17BB8C5E-ACC5-4AEA-AC3B-15C53CC548C0}" type="pres">
      <dgm:prSet presAssocID="{426C232F-332D-4FF2-A820-7A068898BF0D}" presName="rect2" presStyleLbl="fgImgPlac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3DF2FDF0-8F29-4351-969E-A1025413C53F}" type="pres">
      <dgm:prSet presAssocID="{0FF22A80-B924-4C97-9785-6DB4BF018886}" presName="sibTrans" presStyleCnt="0"/>
      <dgm:spPr/>
    </dgm:pt>
    <dgm:pt modelId="{51949F69-36F9-42ED-A197-4A357D3FCC84}" type="pres">
      <dgm:prSet presAssocID="{AE2357B3-F8D1-4E13-B807-E393E9FC5539}" presName="composite" presStyleCnt="0"/>
      <dgm:spPr/>
    </dgm:pt>
    <dgm:pt modelId="{DC5DD086-89E5-4CD9-B1D2-0E7FF2C522A2}" type="pres">
      <dgm:prSet presAssocID="{AE2357B3-F8D1-4E13-B807-E393E9FC5539}" presName="rect1" presStyleLbl="trAlignAcc1" presStyleIdx="2" presStyleCnt="10">
        <dgm:presLayoutVars>
          <dgm:bulletEnabled val="1"/>
        </dgm:presLayoutVars>
      </dgm:prSet>
      <dgm:spPr/>
      <dgm:t>
        <a:bodyPr/>
        <a:lstStyle/>
        <a:p>
          <a:endParaRPr lang="en-US"/>
        </a:p>
      </dgm:t>
    </dgm:pt>
    <dgm:pt modelId="{DEDE190B-7605-44A7-B19B-482157C4ED09}" type="pres">
      <dgm:prSet presAssocID="{AE2357B3-F8D1-4E13-B807-E393E9FC5539}" presName="rect2" presStyleLbl="fgImgPlace1" presStyleIdx="2"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800A896D-7DD0-4D28-BE08-D3B8F3F2A8C6}" type="pres">
      <dgm:prSet presAssocID="{486EB6E6-F0BE-4E7B-A3F0-7DC5C5021754}" presName="sibTrans" presStyleCnt="0"/>
      <dgm:spPr/>
    </dgm:pt>
    <dgm:pt modelId="{09DCF082-D387-4036-A517-A57508B9F296}" type="pres">
      <dgm:prSet presAssocID="{81FDCA61-7A32-4339-89E8-DD3704FB86F4}" presName="composite" presStyleCnt="0"/>
      <dgm:spPr/>
    </dgm:pt>
    <dgm:pt modelId="{6F6ACCCA-7573-4F27-BB76-D1BFA52EAEE3}" type="pres">
      <dgm:prSet presAssocID="{81FDCA61-7A32-4339-89E8-DD3704FB86F4}" presName="rect1" presStyleLbl="trAlignAcc1" presStyleIdx="3" presStyleCnt="10">
        <dgm:presLayoutVars>
          <dgm:bulletEnabled val="1"/>
        </dgm:presLayoutVars>
      </dgm:prSet>
      <dgm:spPr/>
      <dgm:t>
        <a:bodyPr/>
        <a:lstStyle/>
        <a:p>
          <a:endParaRPr lang="en-US"/>
        </a:p>
      </dgm:t>
    </dgm:pt>
    <dgm:pt modelId="{F94043AE-FBAE-4418-8D10-10B1481C95AF}" type="pres">
      <dgm:prSet presAssocID="{81FDCA61-7A32-4339-89E8-DD3704FB86F4}" presName="rect2" presStyleLbl="fgImgPlac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pt>
    <dgm:pt modelId="{2F838AD4-66C5-4737-8D8D-66F3281C6FE1}" type="pres">
      <dgm:prSet presAssocID="{4922DE05-E610-4796-BFBC-E068300788D1}" presName="sibTrans" presStyleCnt="0"/>
      <dgm:spPr/>
    </dgm:pt>
    <dgm:pt modelId="{0F749A16-F5F6-45E8-9E08-2382EA901724}" type="pres">
      <dgm:prSet presAssocID="{F9B22A10-E2AD-420E-86FD-C6A619FB34C3}" presName="composite" presStyleCnt="0"/>
      <dgm:spPr/>
    </dgm:pt>
    <dgm:pt modelId="{610D24CD-EC64-4585-8806-7B24163BBCA5}" type="pres">
      <dgm:prSet presAssocID="{F9B22A10-E2AD-420E-86FD-C6A619FB34C3}" presName="rect1" presStyleLbl="trAlignAcc1" presStyleIdx="4" presStyleCnt="10">
        <dgm:presLayoutVars>
          <dgm:bulletEnabled val="1"/>
        </dgm:presLayoutVars>
      </dgm:prSet>
      <dgm:spPr/>
      <dgm:t>
        <a:bodyPr/>
        <a:lstStyle/>
        <a:p>
          <a:endParaRPr lang="en-US"/>
        </a:p>
      </dgm:t>
    </dgm:pt>
    <dgm:pt modelId="{1D377189-38FA-44FB-9886-A25D865375A4}" type="pres">
      <dgm:prSet presAssocID="{F9B22A10-E2AD-420E-86FD-C6A619FB34C3}" presName="rect2" presStyleLbl="fgImgPlac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D0690CA7-5AC0-41CF-B946-24781BCFD1A5}" type="pres">
      <dgm:prSet presAssocID="{C995947A-877C-455B-BB65-7FBC6937BA2D}" presName="sibTrans" presStyleCnt="0"/>
      <dgm:spPr/>
    </dgm:pt>
    <dgm:pt modelId="{B7B3EDE5-7630-4030-822E-F5E4C9706E85}" type="pres">
      <dgm:prSet presAssocID="{DE482DF0-5C86-4767-9CE5-54725DF28573}" presName="composite" presStyleCnt="0"/>
      <dgm:spPr/>
    </dgm:pt>
    <dgm:pt modelId="{4F50CB91-2850-4662-936D-F5CF85EB32D2}" type="pres">
      <dgm:prSet presAssocID="{DE482DF0-5C86-4767-9CE5-54725DF28573}" presName="rect1" presStyleLbl="trAlignAcc1" presStyleIdx="5" presStyleCnt="10">
        <dgm:presLayoutVars>
          <dgm:bulletEnabled val="1"/>
        </dgm:presLayoutVars>
      </dgm:prSet>
      <dgm:spPr/>
      <dgm:t>
        <a:bodyPr/>
        <a:lstStyle/>
        <a:p>
          <a:endParaRPr lang="en-US"/>
        </a:p>
      </dgm:t>
    </dgm:pt>
    <dgm:pt modelId="{82E38FB2-A96C-4D7A-A866-6D7BE57189A0}" type="pres">
      <dgm:prSet presAssocID="{DE482DF0-5C86-4767-9CE5-54725DF28573}" presName="rect2" presStyleLbl="fgImgPlac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dgm:spPr>
    </dgm:pt>
    <dgm:pt modelId="{FFADA039-4E63-4656-B69A-9CDE6DF7D22E}" type="pres">
      <dgm:prSet presAssocID="{4D6A567C-A21A-42BF-9F41-7BF71E18F454}" presName="sibTrans" presStyleCnt="0"/>
      <dgm:spPr/>
    </dgm:pt>
    <dgm:pt modelId="{617E62FE-8B7F-4345-A007-B8285279A613}" type="pres">
      <dgm:prSet presAssocID="{3069D4A7-A9EB-432B-8415-5BE83922B144}" presName="composite" presStyleCnt="0"/>
      <dgm:spPr/>
    </dgm:pt>
    <dgm:pt modelId="{9C5C0C8B-F255-4694-B3C6-8BE7DBC5F7E5}" type="pres">
      <dgm:prSet presAssocID="{3069D4A7-A9EB-432B-8415-5BE83922B144}" presName="rect1" presStyleLbl="trAlignAcc1" presStyleIdx="6" presStyleCnt="10">
        <dgm:presLayoutVars>
          <dgm:bulletEnabled val="1"/>
        </dgm:presLayoutVars>
      </dgm:prSet>
      <dgm:spPr/>
      <dgm:t>
        <a:bodyPr/>
        <a:lstStyle/>
        <a:p>
          <a:endParaRPr lang="en-US"/>
        </a:p>
      </dgm:t>
    </dgm:pt>
    <dgm:pt modelId="{A9E14B50-194E-4A93-B9D9-20BB56D81973}" type="pres">
      <dgm:prSet presAssocID="{3069D4A7-A9EB-432B-8415-5BE83922B144}" presName="rect2" presStyleLbl="fgImgPlace1" presStyleIdx="6" presStyleCnt="10"/>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dgm:spPr>
    </dgm:pt>
    <dgm:pt modelId="{CC5C64CB-AB52-41A1-B231-D8699C0C625F}" type="pres">
      <dgm:prSet presAssocID="{DFE1D077-B434-438C-B525-DD545C84AAA3}" presName="sibTrans" presStyleCnt="0"/>
      <dgm:spPr/>
    </dgm:pt>
    <dgm:pt modelId="{F8E94CFA-B945-48E5-BE10-370DD69F16A4}" type="pres">
      <dgm:prSet presAssocID="{53250AAA-89D6-4377-B3C0-0E5BF972A3C0}" presName="composite" presStyleCnt="0"/>
      <dgm:spPr/>
    </dgm:pt>
    <dgm:pt modelId="{411BB13E-A3FD-42F9-8D3A-DD2DDC4A3516}" type="pres">
      <dgm:prSet presAssocID="{53250AAA-89D6-4377-B3C0-0E5BF972A3C0}" presName="rect1" presStyleLbl="trAlignAcc1" presStyleIdx="7" presStyleCnt="10">
        <dgm:presLayoutVars>
          <dgm:bulletEnabled val="1"/>
        </dgm:presLayoutVars>
      </dgm:prSet>
      <dgm:spPr/>
      <dgm:t>
        <a:bodyPr/>
        <a:lstStyle/>
        <a:p>
          <a:endParaRPr lang="en-US"/>
        </a:p>
      </dgm:t>
    </dgm:pt>
    <dgm:pt modelId="{70C2EA1E-D7DB-4E74-806D-4590DBE781A3}" type="pres">
      <dgm:prSet presAssocID="{53250AAA-89D6-4377-B3C0-0E5BF972A3C0}" presName="rect2" presStyleLbl="fgImgPlace1" presStyleIdx="7" presStyleCnt="10"/>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pt>
    <dgm:pt modelId="{B6819F3B-727A-4EDF-BC16-FDFFBB563868}" type="pres">
      <dgm:prSet presAssocID="{4828047A-C139-4049-9231-4057A0E3B9D2}" presName="sibTrans" presStyleCnt="0"/>
      <dgm:spPr/>
    </dgm:pt>
    <dgm:pt modelId="{BB272E9F-26C5-4655-93E5-F3616BF119CC}" type="pres">
      <dgm:prSet presAssocID="{ADE4E262-EB9E-448C-8B46-6B6521E6B92F}" presName="composite" presStyleCnt="0"/>
      <dgm:spPr/>
    </dgm:pt>
    <dgm:pt modelId="{E0757731-3698-433B-8E7C-2EB749869931}" type="pres">
      <dgm:prSet presAssocID="{ADE4E262-EB9E-448C-8B46-6B6521E6B92F}" presName="rect1" presStyleLbl="trAlignAcc1" presStyleIdx="8" presStyleCnt="10">
        <dgm:presLayoutVars>
          <dgm:bulletEnabled val="1"/>
        </dgm:presLayoutVars>
      </dgm:prSet>
      <dgm:spPr/>
      <dgm:t>
        <a:bodyPr/>
        <a:lstStyle/>
        <a:p>
          <a:endParaRPr lang="en-US"/>
        </a:p>
      </dgm:t>
    </dgm:pt>
    <dgm:pt modelId="{139FD9EA-3509-4D4C-98D4-BC741BA871D8}" type="pres">
      <dgm:prSet presAssocID="{ADE4E262-EB9E-448C-8B46-6B6521E6B92F}" presName="rect2" presStyleLbl="fgImgPlac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dgm:spPr>
    </dgm:pt>
    <dgm:pt modelId="{979B97D2-0F97-437F-8686-ABD1B910F38F}" type="pres">
      <dgm:prSet presAssocID="{DC8C0C9F-FA74-4A97-BA58-15F42B37D9FB}" presName="sibTrans" presStyleCnt="0"/>
      <dgm:spPr/>
    </dgm:pt>
    <dgm:pt modelId="{0216C3D0-FCC6-4B0C-AA10-7E78E85A1DE2}" type="pres">
      <dgm:prSet presAssocID="{66800CA2-1263-488B-9901-BF5AA9A26379}" presName="composite" presStyleCnt="0"/>
      <dgm:spPr/>
    </dgm:pt>
    <dgm:pt modelId="{22C56DC3-2158-416C-A2CA-0A41276F6E72}" type="pres">
      <dgm:prSet presAssocID="{66800CA2-1263-488B-9901-BF5AA9A26379}" presName="rect1" presStyleLbl="trAlignAcc1" presStyleIdx="9" presStyleCnt="10">
        <dgm:presLayoutVars>
          <dgm:bulletEnabled val="1"/>
        </dgm:presLayoutVars>
      </dgm:prSet>
      <dgm:spPr/>
      <dgm:t>
        <a:bodyPr/>
        <a:lstStyle/>
        <a:p>
          <a:endParaRPr lang="en-US"/>
        </a:p>
      </dgm:t>
    </dgm:pt>
    <dgm:pt modelId="{763F0339-AF8A-4C55-81EF-EEBFD25A8379}" type="pres">
      <dgm:prSet presAssocID="{66800CA2-1263-488B-9901-BF5AA9A26379}" presName="rect2" presStyleLbl="fgImgPlace1" presStyleIdx="9" presStyleCnt="10"/>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dgm:spPr>
    </dgm:pt>
  </dgm:ptLst>
  <dgm:cxnLst>
    <dgm:cxn modelId="{49C92D2E-6305-4C9D-BE4C-9440AC54F72A}" type="presOf" srcId="{66800CA2-1263-488B-9901-BF5AA9A26379}" destId="{22C56DC3-2158-416C-A2CA-0A41276F6E72}" srcOrd="0" destOrd="0" presId="urn:microsoft.com/office/officeart/2008/layout/PictureStrips"/>
    <dgm:cxn modelId="{B5319C76-7F7E-4F40-8273-387B4B408F92}" type="presOf" srcId="{3069D4A7-A9EB-432B-8415-5BE83922B144}" destId="{9C5C0C8B-F255-4694-B3C6-8BE7DBC5F7E5}" srcOrd="0" destOrd="0" presId="urn:microsoft.com/office/officeart/2008/layout/PictureStrips"/>
    <dgm:cxn modelId="{7B7E50D4-65C6-4E3C-995E-1A1ABF6FDBCF}" srcId="{D1B0C0D0-7AB7-487B-ADF8-3BB3DD4E9EE7}" destId="{81FDCA61-7A32-4339-89E8-DD3704FB86F4}" srcOrd="3" destOrd="0" parTransId="{4F5E6841-070D-4563-B23E-8C64EC2E827B}" sibTransId="{4922DE05-E610-4796-BFBC-E068300788D1}"/>
    <dgm:cxn modelId="{C4084BF0-F635-4676-89A9-D65F024FF168}" srcId="{D1B0C0D0-7AB7-487B-ADF8-3BB3DD4E9EE7}" destId="{AE2357B3-F8D1-4E13-B807-E393E9FC5539}" srcOrd="2" destOrd="0" parTransId="{DF983F23-5BAE-428F-AFD9-BF0943C63ACC}" sibTransId="{486EB6E6-F0BE-4E7B-A3F0-7DC5C5021754}"/>
    <dgm:cxn modelId="{3AA5B55E-BAFF-4E59-844F-0B3A890F9AB2}" srcId="{D1B0C0D0-7AB7-487B-ADF8-3BB3DD4E9EE7}" destId="{53250AAA-89D6-4377-B3C0-0E5BF972A3C0}" srcOrd="7" destOrd="0" parTransId="{470AA8AF-6A66-4DE7-8F3A-D2B315A90BE8}" sibTransId="{4828047A-C139-4049-9231-4057A0E3B9D2}"/>
    <dgm:cxn modelId="{DB050EC4-F2AC-4ACB-BEFA-69C14AE7D74E}" srcId="{D1B0C0D0-7AB7-487B-ADF8-3BB3DD4E9EE7}" destId="{ADE4E262-EB9E-448C-8B46-6B6521E6B92F}" srcOrd="8" destOrd="0" parTransId="{28664F9A-4277-4158-A312-1D48A34DD546}" sibTransId="{DC8C0C9F-FA74-4A97-BA58-15F42B37D9FB}"/>
    <dgm:cxn modelId="{0957650B-8571-40AD-8EDC-F3C1C486EA1E}" type="presOf" srcId="{E7919EDD-7680-4985-B198-1CBB0F9E96AC}" destId="{7A8D609C-F894-4686-8594-F633FD78C201}" srcOrd="0" destOrd="0" presId="urn:microsoft.com/office/officeart/2008/layout/PictureStrips"/>
    <dgm:cxn modelId="{17BCE0D9-6EED-467C-912C-9E4F78917F97}" type="presOf" srcId="{D1B0C0D0-7AB7-487B-ADF8-3BB3DD4E9EE7}" destId="{9E029134-162C-442E-A062-F55ADB999C33}" srcOrd="0" destOrd="0" presId="urn:microsoft.com/office/officeart/2008/layout/PictureStrips"/>
    <dgm:cxn modelId="{2D283A8C-B4A3-4152-B8A6-4729DCCC852F}" srcId="{D1B0C0D0-7AB7-487B-ADF8-3BB3DD4E9EE7}" destId="{E7919EDD-7680-4985-B198-1CBB0F9E96AC}" srcOrd="0" destOrd="0" parTransId="{2FC221D4-82FE-4089-96B1-E14722E33943}" sibTransId="{C698564A-6110-4602-9450-B172C3825847}"/>
    <dgm:cxn modelId="{F52E67DC-23C4-4525-AAFE-F3400258F7D3}" srcId="{D1B0C0D0-7AB7-487B-ADF8-3BB3DD4E9EE7}" destId="{F9B22A10-E2AD-420E-86FD-C6A619FB34C3}" srcOrd="4" destOrd="0" parTransId="{51614E59-5D94-439C-A07A-61525828432A}" sibTransId="{C995947A-877C-455B-BB65-7FBC6937BA2D}"/>
    <dgm:cxn modelId="{CC959A60-F5E3-4CBA-B49F-D1CC8967392E}" srcId="{D1B0C0D0-7AB7-487B-ADF8-3BB3DD4E9EE7}" destId="{66800CA2-1263-488B-9901-BF5AA9A26379}" srcOrd="9" destOrd="0" parTransId="{FE2E1471-E52D-466A-A76C-4BB5F19A90C2}" sibTransId="{5B01B5E3-2F09-44F6-BDF4-59AE3DD792F4}"/>
    <dgm:cxn modelId="{13909EAC-3A68-47FC-9AE4-DE36094F6317}" type="presOf" srcId="{DE482DF0-5C86-4767-9CE5-54725DF28573}" destId="{4F50CB91-2850-4662-936D-F5CF85EB32D2}" srcOrd="0" destOrd="0" presId="urn:microsoft.com/office/officeart/2008/layout/PictureStrips"/>
    <dgm:cxn modelId="{77D0F4D2-60A1-4CE2-A841-3EA0A3563C24}" type="presOf" srcId="{53250AAA-89D6-4377-B3C0-0E5BF972A3C0}" destId="{411BB13E-A3FD-42F9-8D3A-DD2DDC4A3516}" srcOrd="0" destOrd="0" presId="urn:microsoft.com/office/officeart/2008/layout/PictureStrips"/>
    <dgm:cxn modelId="{7191F9B2-DA43-46CD-8DA2-2E2A2939F654}" type="presOf" srcId="{AE2357B3-F8D1-4E13-B807-E393E9FC5539}" destId="{DC5DD086-89E5-4CD9-B1D2-0E7FF2C522A2}" srcOrd="0" destOrd="0" presId="urn:microsoft.com/office/officeart/2008/layout/PictureStrips"/>
    <dgm:cxn modelId="{1310D4E3-793B-4536-BE37-788F54627977}" srcId="{D1B0C0D0-7AB7-487B-ADF8-3BB3DD4E9EE7}" destId="{DE482DF0-5C86-4767-9CE5-54725DF28573}" srcOrd="5" destOrd="0" parTransId="{BF1F2008-AABF-4483-9D7B-58A40034FD6C}" sibTransId="{4D6A567C-A21A-42BF-9F41-7BF71E18F454}"/>
    <dgm:cxn modelId="{5747D650-6EB2-45D2-8756-2BE6E40BF34D}" type="presOf" srcId="{81FDCA61-7A32-4339-89E8-DD3704FB86F4}" destId="{6F6ACCCA-7573-4F27-BB76-D1BFA52EAEE3}" srcOrd="0" destOrd="0" presId="urn:microsoft.com/office/officeart/2008/layout/PictureStrips"/>
    <dgm:cxn modelId="{62233745-3DC7-4513-AFFE-85579EDF5340}" srcId="{D1B0C0D0-7AB7-487B-ADF8-3BB3DD4E9EE7}" destId="{3069D4A7-A9EB-432B-8415-5BE83922B144}" srcOrd="6" destOrd="0" parTransId="{9A7D73A8-C0A9-4B8A-9838-7588537C14AA}" sibTransId="{DFE1D077-B434-438C-B525-DD545C84AAA3}"/>
    <dgm:cxn modelId="{3F2C259C-0A95-4F7E-9512-1962C356DFB8}" type="presOf" srcId="{426C232F-332D-4FF2-A820-7A068898BF0D}" destId="{A9AE0183-4578-4303-9373-BBB0DAF179FE}" srcOrd="0" destOrd="0" presId="urn:microsoft.com/office/officeart/2008/layout/PictureStrips"/>
    <dgm:cxn modelId="{48331867-FF99-498B-92E1-5B05B35773A9}" srcId="{D1B0C0D0-7AB7-487B-ADF8-3BB3DD4E9EE7}" destId="{426C232F-332D-4FF2-A820-7A068898BF0D}" srcOrd="1" destOrd="0" parTransId="{76543072-ED0A-4EFB-9174-9DC2D0CB754B}" sibTransId="{0FF22A80-B924-4C97-9785-6DB4BF018886}"/>
    <dgm:cxn modelId="{2F67E1D2-E8C0-4126-B655-23F8D85C04C6}" type="presOf" srcId="{ADE4E262-EB9E-448C-8B46-6B6521E6B92F}" destId="{E0757731-3698-433B-8E7C-2EB749869931}" srcOrd="0" destOrd="0" presId="urn:microsoft.com/office/officeart/2008/layout/PictureStrips"/>
    <dgm:cxn modelId="{85770C49-FD7F-4F38-881B-1940500EC0D6}" type="presOf" srcId="{F9B22A10-E2AD-420E-86FD-C6A619FB34C3}" destId="{610D24CD-EC64-4585-8806-7B24163BBCA5}" srcOrd="0" destOrd="0" presId="urn:microsoft.com/office/officeart/2008/layout/PictureStrips"/>
    <dgm:cxn modelId="{BDFDD1B0-0ACF-4DBE-9CB2-9BA7BF243390}" type="presParOf" srcId="{9E029134-162C-442E-A062-F55ADB999C33}" destId="{60E777AF-AE30-4678-946F-1FF94928EBDC}" srcOrd="0" destOrd="0" presId="urn:microsoft.com/office/officeart/2008/layout/PictureStrips"/>
    <dgm:cxn modelId="{0F104FF9-B060-4033-B6BD-AF15CEBBE929}" type="presParOf" srcId="{60E777AF-AE30-4678-946F-1FF94928EBDC}" destId="{7A8D609C-F894-4686-8594-F633FD78C201}" srcOrd="0" destOrd="0" presId="urn:microsoft.com/office/officeart/2008/layout/PictureStrips"/>
    <dgm:cxn modelId="{7AFB1B19-1518-4F34-9155-F7B1055BD041}" type="presParOf" srcId="{60E777AF-AE30-4678-946F-1FF94928EBDC}" destId="{8B00EC11-24E0-4E0C-8101-DB576F31F9D2}" srcOrd="1" destOrd="0" presId="urn:microsoft.com/office/officeart/2008/layout/PictureStrips"/>
    <dgm:cxn modelId="{C756BA77-EA14-41B1-A4E1-B9DD5B86AB7C}" type="presParOf" srcId="{9E029134-162C-442E-A062-F55ADB999C33}" destId="{7105A6FE-D318-4A98-A922-671C581530DC}" srcOrd="1" destOrd="0" presId="urn:microsoft.com/office/officeart/2008/layout/PictureStrips"/>
    <dgm:cxn modelId="{734D004F-1D9C-4575-B4B6-3F9D4BC9CBD5}" type="presParOf" srcId="{9E029134-162C-442E-A062-F55ADB999C33}" destId="{85CFEB57-FC52-4321-A97D-3211B5D63D4D}" srcOrd="2" destOrd="0" presId="urn:microsoft.com/office/officeart/2008/layout/PictureStrips"/>
    <dgm:cxn modelId="{8821559B-E48D-411D-8E3B-575CFC4DEADA}" type="presParOf" srcId="{85CFEB57-FC52-4321-A97D-3211B5D63D4D}" destId="{A9AE0183-4578-4303-9373-BBB0DAF179FE}" srcOrd="0" destOrd="0" presId="urn:microsoft.com/office/officeart/2008/layout/PictureStrips"/>
    <dgm:cxn modelId="{41C0139F-70C9-4E43-8BE7-FD08910DCBF3}" type="presParOf" srcId="{85CFEB57-FC52-4321-A97D-3211B5D63D4D}" destId="{17BB8C5E-ACC5-4AEA-AC3B-15C53CC548C0}" srcOrd="1" destOrd="0" presId="urn:microsoft.com/office/officeart/2008/layout/PictureStrips"/>
    <dgm:cxn modelId="{5CCA818E-20B1-4BA0-9300-30DAD74170C1}" type="presParOf" srcId="{9E029134-162C-442E-A062-F55ADB999C33}" destId="{3DF2FDF0-8F29-4351-969E-A1025413C53F}" srcOrd="3" destOrd="0" presId="urn:microsoft.com/office/officeart/2008/layout/PictureStrips"/>
    <dgm:cxn modelId="{4CBC9458-808B-416D-8D45-514C3C7741D8}" type="presParOf" srcId="{9E029134-162C-442E-A062-F55ADB999C33}" destId="{51949F69-36F9-42ED-A197-4A357D3FCC84}" srcOrd="4" destOrd="0" presId="urn:microsoft.com/office/officeart/2008/layout/PictureStrips"/>
    <dgm:cxn modelId="{0987CFD3-5A42-4885-AC1F-7DA7E32364C5}" type="presParOf" srcId="{51949F69-36F9-42ED-A197-4A357D3FCC84}" destId="{DC5DD086-89E5-4CD9-B1D2-0E7FF2C522A2}" srcOrd="0" destOrd="0" presId="urn:microsoft.com/office/officeart/2008/layout/PictureStrips"/>
    <dgm:cxn modelId="{7B30A818-83F6-46C7-BF42-A9039B0F4921}" type="presParOf" srcId="{51949F69-36F9-42ED-A197-4A357D3FCC84}" destId="{DEDE190B-7605-44A7-B19B-482157C4ED09}" srcOrd="1" destOrd="0" presId="urn:microsoft.com/office/officeart/2008/layout/PictureStrips"/>
    <dgm:cxn modelId="{39FBC2F1-6C19-497B-A585-8AFF253F74EA}" type="presParOf" srcId="{9E029134-162C-442E-A062-F55ADB999C33}" destId="{800A896D-7DD0-4D28-BE08-D3B8F3F2A8C6}" srcOrd="5" destOrd="0" presId="urn:microsoft.com/office/officeart/2008/layout/PictureStrips"/>
    <dgm:cxn modelId="{C0B3249A-A109-4875-8048-BF77A69DACF0}" type="presParOf" srcId="{9E029134-162C-442E-A062-F55ADB999C33}" destId="{09DCF082-D387-4036-A517-A57508B9F296}" srcOrd="6" destOrd="0" presId="urn:microsoft.com/office/officeart/2008/layout/PictureStrips"/>
    <dgm:cxn modelId="{ABBB90B9-86E7-424A-B53C-0E75A6DE37C5}" type="presParOf" srcId="{09DCF082-D387-4036-A517-A57508B9F296}" destId="{6F6ACCCA-7573-4F27-BB76-D1BFA52EAEE3}" srcOrd="0" destOrd="0" presId="urn:microsoft.com/office/officeart/2008/layout/PictureStrips"/>
    <dgm:cxn modelId="{84F11063-785F-4D9F-B877-6B9E6F084F33}" type="presParOf" srcId="{09DCF082-D387-4036-A517-A57508B9F296}" destId="{F94043AE-FBAE-4418-8D10-10B1481C95AF}" srcOrd="1" destOrd="0" presId="urn:microsoft.com/office/officeart/2008/layout/PictureStrips"/>
    <dgm:cxn modelId="{B88B6784-3706-41F2-851E-379DBEB7FF27}" type="presParOf" srcId="{9E029134-162C-442E-A062-F55ADB999C33}" destId="{2F838AD4-66C5-4737-8D8D-66F3281C6FE1}" srcOrd="7" destOrd="0" presId="urn:microsoft.com/office/officeart/2008/layout/PictureStrips"/>
    <dgm:cxn modelId="{FFE524DE-E0CA-4AA9-A1A1-7ADF8BD28DCD}" type="presParOf" srcId="{9E029134-162C-442E-A062-F55ADB999C33}" destId="{0F749A16-F5F6-45E8-9E08-2382EA901724}" srcOrd="8" destOrd="0" presId="urn:microsoft.com/office/officeart/2008/layout/PictureStrips"/>
    <dgm:cxn modelId="{8443AA15-827A-442B-8510-9CB1BF269829}" type="presParOf" srcId="{0F749A16-F5F6-45E8-9E08-2382EA901724}" destId="{610D24CD-EC64-4585-8806-7B24163BBCA5}" srcOrd="0" destOrd="0" presId="urn:microsoft.com/office/officeart/2008/layout/PictureStrips"/>
    <dgm:cxn modelId="{BEB7163D-912F-47F6-A538-B6419711FCF2}" type="presParOf" srcId="{0F749A16-F5F6-45E8-9E08-2382EA901724}" destId="{1D377189-38FA-44FB-9886-A25D865375A4}" srcOrd="1" destOrd="0" presId="urn:microsoft.com/office/officeart/2008/layout/PictureStrips"/>
    <dgm:cxn modelId="{DFA8C631-D945-492B-B838-C9C92390DA24}" type="presParOf" srcId="{9E029134-162C-442E-A062-F55ADB999C33}" destId="{D0690CA7-5AC0-41CF-B946-24781BCFD1A5}" srcOrd="9" destOrd="0" presId="urn:microsoft.com/office/officeart/2008/layout/PictureStrips"/>
    <dgm:cxn modelId="{270100AA-1BCA-44BF-B10C-A702BA913252}" type="presParOf" srcId="{9E029134-162C-442E-A062-F55ADB999C33}" destId="{B7B3EDE5-7630-4030-822E-F5E4C9706E85}" srcOrd="10" destOrd="0" presId="urn:microsoft.com/office/officeart/2008/layout/PictureStrips"/>
    <dgm:cxn modelId="{B3D32593-A028-438D-87C9-EB04F7F91DDC}" type="presParOf" srcId="{B7B3EDE5-7630-4030-822E-F5E4C9706E85}" destId="{4F50CB91-2850-4662-936D-F5CF85EB32D2}" srcOrd="0" destOrd="0" presId="urn:microsoft.com/office/officeart/2008/layout/PictureStrips"/>
    <dgm:cxn modelId="{27B6E83D-CCC3-4C3B-A5FF-D534AE74EC95}" type="presParOf" srcId="{B7B3EDE5-7630-4030-822E-F5E4C9706E85}" destId="{82E38FB2-A96C-4D7A-A866-6D7BE57189A0}" srcOrd="1" destOrd="0" presId="urn:microsoft.com/office/officeart/2008/layout/PictureStrips"/>
    <dgm:cxn modelId="{B64DDFEF-85CD-4AF6-A8F3-93CC613C0F35}" type="presParOf" srcId="{9E029134-162C-442E-A062-F55ADB999C33}" destId="{FFADA039-4E63-4656-B69A-9CDE6DF7D22E}" srcOrd="11" destOrd="0" presId="urn:microsoft.com/office/officeart/2008/layout/PictureStrips"/>
    <dgm:cxn modelId="{13722FD6-1C53-46FA-8228-9875C8C7A26C}" type="presParOf" srcId="{9E029134-162C-442E-A062-F55ADB999C33}" destId="{617E62FE-8B7F-4345-A007-B8285279A613}" srcOrd="12" destOrd="0" presId="urn:microsoft.com/office/officeart/2008/layout/PictureStrips"/>
    <dgm:cxn modelId="{76F825CE-7FB6-4FF7-9A17-1EAF9D7DBE38}" type="presParOf" srcId="{617E62FE-8B7F-4345-A007-B8285279A613}" destId="{9C5C0C8B-F255-4694-B3C6-8BE7DBC5F7E5}" srcOrd="0" destOrd="0" presId="urn:microsoft.com/office/officeart/2008/layout/PictureStrips"/>
    <dgm:cxn modelId="{BBEA22FA-09C3-4173-A5E9-D85104AFC0A6}" type="presParOf" srcId="{617E62FE-8B7F-4345-A007-B8285279A613}" destId="{A9E14B50-194E-4A93-B9D9-20BB56D81973}" srcOrd="1" destOrd="0" presId="urn:microsoft.com/office/officeart/2008/layout/PictureStrips"/>
    <dgm:cxn modelId="{9A1585DB-610F-4820-B9B8-7DDCBCDF8668}" type="presParOf" srcId="{9E029134-162C-442E-A062-F55ADB999C33}" destId="{CC5C64CB-AB52-41A1-B231-D8699C0C625F}" srcOrd="13" destOrd="0" presId="urn:microsoft.com/office/officeart/2008/layout/PictureStrips"/>
    <dgm:cxn modelId="{AE705654-0A97-42E2-BD9F-6247D1432343}" type="presParOf" srcId="{9E029134-162C-442E-A062-F55ADB999C33}" destId="{F8E94CFA-B945-48E5-BE10-370DD69F16A4}" srcOrd="14" destOrd="0" presId="urn:microsoft.com/office/officeart/2008/layout/PictureStrips"/>
    <dgm:cxn modelId="{D94AC3D8-2EC1-468E-B0F7-6FB9E83AB036}" type="presParOf" srcId="{F8E94CFA-B945-48E5-BE10-370DD69F16A4}" destId="{411BB13E-A3FD-42F9-8D3A-DD2DDC4A3516}" srcOrd="0" destOrd="0" presId="urn:microsoft.com/office/officeart/2008/layout/PictureStrips"/>
    <dgm:cxn modelId="{BCA0B6AA-9E65-4168-9D9A-6BC0817B4CEF}" type="presParOf" srcId="{F8E94CFA-B945-48E5-BE10-370DD69F16A4}" destId="{70C2EA1E-D7DB-4E74-806D-4590DBE781A3}" srcOrd="1" destOrd="0" presId="urn:microsoft.com/office/officeart/2008/layout/PictureStrips"/>
    <dgm:cxn modelId="{40DBCDF4-B780-4F4B-B897-204E1431A0C8}" type="presParOf" srcId="{9E029134-162C-442E-A062-F55ADB999C33}" destId="{B6819F3B-727A-4EDF-BC16-FDFFBB563868}" srcOrd="15" destOrd="0" presId="urn:microsoft.com/office/officeart/2008/layout/PictureStrips"/>
    <dgm:cxn modelId="{A9B66965-76CD-48E8-83F1-0B37128C841D}" type="presParOf" srcId="{9E029134-162C-442E-A062-F55ADB999C33}" destId="{BB272E9F-26C5-4655-93E5-F3616BF119CC}" srcOrd="16" destOrd="0" presId="urn:microsoft.com/office/officeart/2008/layout/PictureStrips"/>
    <dgm:cxn modelId="{372211AE-1778-4922-B6B5-F3DD32A3DD07}" type="presParOf" srcId="{BB272E9F-26C5-4655-93E5-F3616BF119CC}" destId="{E0757731-3698-433B-8E7C-2EB749869931}" srcOrd="0" destOrd="0" presId="urn:microsoft.com/office/officeart/2008/layout/PictureStrips"/>
    <dgm:cxn modelId="{C1FAFA7A-C18B-4684-8C78-64A2321DE956}" type="presParOf" srcId="{BB272E9F-26C5-4655-93E5-F3616BF119CC}" destId="{139FD9EA-3509-4D4C-98D4-BC741BA871D8}" srcOrd="1" destOrd="0" presId="urn:microsoft.com/office/officeart/2008/layout/PictureStrips"/>
    <dgm:cxn modelId="{93F34726-785A-4AFD-9A73-CD930D65A878}" type="presParOf" srcId="{9E029134-162C-442E-A062-F55ADB999C33}" destId="{979B97D2-0F97-437F-8686-ABD1B910F38F}" srcOrd="17" destOrd="0" presId="urn:microsoft.com/office/officeart/2008/layout/PictureStrips"/>
    <dgm:cxn modelId="{630905A7-FBD2-4A9B-B442-D17E52831E94}" type="presParOf" srcId="{9E029134-162C-442E-A062-F55ADB999C33}" destId="{0216C3D0-FCC6-4B0C-AA10-7E78E85A1DE2}" srcOrd="18" destOrd="0" presId="urn:microsoft.com/office/officeart/2008/layout/PictureStrips"/>
    <dgm:cxn modelId="{CBE9684E-5D09-4519-894F-A01960280585}" type="presParOf" srcId="{0216C3D0-FCC6-4B0C-AA10-7E78E85A1DE2}" destId="{22C56DC3-2158-416C-A2CA-0A41276F6E72}" srcOrd="0" destOrd="0" presId="urn:microsoft.com/office/officeart/2008/layout/PictureStrips"/>
    <dgm:cxn modelId="{4AC3B736-8F36-4708-A2F1-0BDABCF2940A}" type="presParOf" srcId="{0216C3D0-FCC6-4B0C-AA10-7E78E85A1DE2}" destId="{763F0339-AF8A-4C55-81EF-EEBFD25A8379}"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DAA4B1-8C9D-48BC-8A12-5FEA2E6E9650}"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93298599-B658-41E0-85A3-66EBFA4F78BE}">
      <dgm:prSet phldrT="[Text]"/>
      <dgm:spPr/>
      <dgm:t>
        <a:bodyPr/>
        <a:lstStyle/>
        <a:p>
          <a:r>
            <a:rPr lang="fr-FR" dirty="0" smtClean="0">
              <a:solidFill>
                <a:schemeClr val="tx1"/>
              </a:solidFill>
            </a:rPr>
            <a:t>Elke zorgverlener (binnen of buiten een ziekenhuis) werkt zijn deel van de gegevens bij. Deze gegevens worden aldus gedeeld.</a:t>
          </a:r>
          <a:endParaRPr lang="nl-BE" dirty="0">
            <a:solidFill>
              <a:schemeClr val="tx1"/>
            </a:solidFill>
          </a:endParaRPr>
        </a:p>
      </dgm:t>
    </dgm:pt>
    <dgm:pt modelId="{8CBA317F-D859-4A72-84DD-D2629B32DFAF}" type="parTrans" cxnId="{DD0EF1F1-8DEF-4D27-8921-628157834F16}">
      <dgm:prSet/>
      <dgm:spPr/>
      <dgm:t>
        <a:bodyPr/>
        <a:lstStyle/>
        <a:p>
          <a:endParaRPr lang="en-US"/>
        </a:p>
      </dgm:t>
    </dgm:pt>
    <dgm:pt modelId="{57EEFFB9-CD3F-48A5-9037-74D5F083B5E3}" type="sibTrans" cxnId="{DD0EF1F1-8DEF-4D27-8921-628157834F16}">
      <dgm:prSet/>
      <dgm:spPr/>
      <dgm:t>
        <a:bodyPr/>
        <a:lstStyle/>
        <a:p>
          <a:endParaRPr lang="en-US"/>
        </a:p>
      </dgm:t>
    </dgm:pt>
    <dgm:pt modelId="{18161431-3D22-479E-8035-61FF013BDCAF}">
      <dgm:prSet phldrT="[Text]"/>
      <dgm:spPr/>
      <dgm:t>
        <a:bodyPr/>
        <a:lstStyle/>
        <a:p>
          <a:r>
            <a:rPr lang="fr-FR" i="1" u="none" dirty="0" smtClean="0">
              <a:solidFill>
                <a:schemeClr val="tx1"/>
              </a:solidFill>
            </a:rPr>
            <a:t>Verplichte </a:t>
          </a:r>
          <a:r>
            <a:rPr lang="fr-FR" u="none" dirty="0" smtClean="0">
              <a:solidFill>
                <a:schemeClr val="tx1"/>
              </a:solidFill>
            </a:rPr>
            <a:t>uitwisseling van gegevens tussen de behandelende artsen en de beheerder</a:t>
          </a:r>
          <a:endParaRPr lang="nl-BE" u="none" dirty="0">
            <a:solidFill>
              <a:schemeClr val="tx1"/>
            </a:solidFill>
          </a:endParaRPr>
        </a:p>
      </dgm:t>
    </dgm:pt>
    <dgm:pt modelId="{F564DEA3-80E4-4D55-B713-E7F9BA5DE75A}" type="parTrans" cxnId="{E893DCA4-3C70-4CD8-8180-22C27A11BF9E}">
      <dgm:prSet/>
      <dgm:spPr/>
      <dgm:t>
        <a:bodyPr/>
        <a:lstStyle/>
        <a:p>
          <a:endParaRPr lang="en-US"/>
        </a:p>
      </dgm:t>
    </dgm:pt>
    <dgm:pt modelId="{64F99CFF-6052-49DD-9E44-946294220FFC}" type="sibTrans" cxnId="{E893DCA4-3C70-4CD8-8180-22C27A11BF9E}">
      <dgm:prSet/>
      <dgm:spPr/>
      <dgm:t>
        <a:bodyPr/>
        <a:lstStyle/>
        <a:p>
          <a:endParaRPr lang="en-US"/>
        </a:p>
      </dgm:t>
    </dgm:pt>
    <dgm:pt modelId="{6383C436-A5C6-4492-91B7-5CA6AB674DCC}" type="pres">
      <dgm:prSet presAssocID="{67DAA4B1-8C9D-48BC-8A12-5FEA2E6E9650}" presName="Name0" presStyleCnt="0">
        <dgm:presLayoutVars>
          <dgm:dir/>
          <dgm:animLvl val="lvl"/>
          <dgm:resizeHandles val="exact"/>
        </dgm:presLayoutVars>
      </dgm:prSet>
      <dgm:spPr/>
      <dgm:t>
        <a:bodyPr/>
        <a:lstStyle/>
        <a:p>
          <a:endParaRPr lang="en-US"/>
        </a:p>
      </dgm:t>
    </dgm:pt>
    <dgm:pt modelId="{9954EFBA-2B8E-4B52-A528-8949B930D7A4}" type="pres">
      <dgm:prSet presAssocID="{18161431-3D22-479E-8035-61FF013BDCAF}" presName="boxAndChildren" presStyleCnt="0"/>
      <dgm:spPr/>
    </dgm:pt>
    <dgm:pt modelId="{749981A3-FA9D-4A77-94D9-58762CC590D0}" type="pres">
      <dgm:prSet presAssocID="{18161431-3D22-479E-8035-61FF013BDCAF}" presName="parentTextBox" presStyleLbl="node1" presStyleIdx="0" presStyleCnt="2"/>
      <dgm:spPr/>
      <dgm:t>
        <a:bodyPr/>
        <a:lstStyle/>
        <a:p>
          <a:endParaRPr lang="en-US"/>
        </a:p>
      </dgm:t>
    </dgm:pt>
    <dgm:pt modelId="{CA557A5C-4914-4B7F-A7E9-6F57F9FAA9DC}" type="pres">
      <dgm:prSet presAssocID="{57EEFFB9-CD3F-48A5-9037-74D5F083B5E3}" presName="sp" presStyleCnt="0"/>
      <dgm:spPr/>
    </dgm:pt>
    <dgm:pt modelId="{9E9D43E2-4387-4BA8-8D4F-087E9AFD6250}" type="pres">
      <dgm:prSet presAssocID="{93298599-B658-41E0-85A3-66EBFA4F78BE}" presName="arrowAndChildren" presStyleCnt="0"/>
      <dgm:spPr/>
    </dgm:pt>
    <dgm:pt modelId="{A1AD2BAF-EE07-470E-AA38-41FA4AF572E0}" type="pres">
      <dgm:prSet presAssocID="{93298599-B658-41E0-85A3-66EBFA4F78BE}" presName="parentTextArrow" presStyleLbl="node1" presStyleIdx="1" presStyleCnt="2"/>
      <dgm:spPr/>
      <dgm:t>
        <a:bodyPr/>
        <a:lstStyle/>
        <a:p>
          <a:endParaRPr lang="en-US"/>
        </a:p>
      </dgm:t>
    </dgm:pt>
  </dgm:ptLst>
  <dgm:cxnLst>
    <dgm:cxn modelId="{E893DCA4-3C70-4CD8-8180-22C27A11BF9E}" srcId="{67DAA4B1-8C9D-48BC-8A12-5FEA2E6E9650}" destId="{18161431-3D22-479E-8035-61FF013BDCAF}" srcOrd="1" destOrd="0" parTransId="{F564DEA3-80E4-4D55-B713-E7F9BA5DE75A}" sibTransId="{64F99CFF-6052-49DD-9E44-946294220FFC}"/>
    <dgm:cxn modelId="{A89B20AD-5396-4FAF-8A60-1D6A72B1136C}" type="presOf" srcId="{93298599-B658-41E0-85A3-66EBFA4F78BE}" destId="{A1AD2BAF-EE07-470E-AA38-41FA4AF572E0}" srcOrd="0" destOrd="0" presId="urn:microsoft.com/office/officeart/2005/8/layout/process4"/>
    <dgm:cxn modelId="{E9335A00-BB83-4643-A5B6-D8A6FECF65F1}" type="presOf" srcId="{67DAA4B1-8C9D-48BC-8A12-5FEA2E6E9650}" destId="{6383C436-A5C6-4492-91B7-5CA6AB674DCC}" srcOrd="0" destOrd="0" presId="urn:microsoft.com/office/officeart/2005/8/layout/process4"/>
    <dgm:cxn modelId="{DD0EF1F1-8DEF-4D27-8921-628157834F16}" srcId="{67DAA4B1-8C9D-48BC-8A12-5FEA2E6E9650}" destId="{93298599-B658-41E0-85A3-66EBFA4F78BE}" srcOrd="0" destOrd="0" parTransId="{8CBA317F-D859-4A72-84DD-D2629B32DFAF}" sibTransId="{57EEFFB9-CD3F-48A5-9037-74D5F083B5E3}"/>
    <dgm:cxn modelId="{B4A2DE5A-3ED9-429B-82D5-D5D3C11BFFDB}" type="presOf" srcId="{18161431-3D22-479E-8035-61FF013BDCAF}" destId="{749981A3-FA9D-4A77-94D9-58762CC590D0}" srcOrd="0" destOrd="0" presId="urn:microsoft.com/office/officeart/2005/8/layout/process4"/>
    <dgm:cxn modelId="{11713F26-7C0D-4E84-8A8F-FF844A8A4EF5}" type="presParOf" srcId="{6383C436-A5C6-4492-91B7-5CA6AB674DCC}" destId="{9954EFBA-2B8E-4B52-A528-8949B930D7A4}" srcOrd="0" destOrd="0" presId="urn:microsoft.com/office/officeart/2005/8/layout/process4"/>
    <dgm:cxn modelId="{D2C847F1-82A1-47A3-9474-4FD5F5523076}" type="presParOf" srcId="{9954EFBA-2B8E-4B52-A528-8949B930D7A4}" destId="{749981A3-FA9D-4A77-94D9-58762CC590D0}" srcOrd="0" destOrd="0" presId="urn:microsoft.com/office/officeart/2005/8/layout/process4"/>
    <dgm:cxn modelId="{6D3B47BD-F762-4F6C-9CD0-3D6F47F7D223}" type="presParOf" srcId="{6383C436-A5C6-4492-91B7-5CA6AB674DCC}" destId="{CA557A5C-4914-4B7F-A7E9-6F57F9FAA9DC}" srcOrd="1" destOrd="0" presId="urn:microsoft.com/office/officeart/2005/8/layout/process4"/>
    <dgm:cxn modelId="{A55349E6-7735-42D7-A091-19293C01EB7C}" type="presParOf" srcId="{6383C436-A5C6-4492-91B7-5CA6AB674DCC}" destId="{9E9D43E2-4387-4BA8-8D4F-087E9AFD6250}" srcOrd="2" destOrd="0" presId="urn:microsoft.com/office/officeart/2005/8/layout/process4"/>
    <dgm:cxn modelId="{E386A01F-6B91-4D7A-895D-DFBEF225FDE5}" type="presParOf" srcId="{9E9D43E2-4387-4BA8-8D4F-087E9AFD6250}" destId="{A1AD2BAF-EE07-470E-AA38-41FA4AF572E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DAA4B1-8C9D-48BC-8A12-5FEA2E6E9650}"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CB6B2830-56FA-4011-8B9B-D683774C90F0}">
      <dgm:prSet phldrT="[Text]" custT="1"/>
      <dgm:spPr/>
      <dgm:t>
        <a:bodyPr/>
        <a:lstStyle/>
        <a:p>
          <a:r>
            <a:rPr lang="fr-FR" sz="2400" dirty="0" smtClean="0">
              <a:solidFill>
                <a:schemeClr val="tx1"/>
              </a:solidFill>
            </a:rPr>
            <a:t>Elk medisch voorschrift opgesteld aan de hand van een geregistreerde software voor zorgverleners of opgesteld vanuit een ziekenhuis-EPD (voor ambulante zorg / zorg verstrekt buiten het ziekenhuis) wordt automatisch naar Recip-e verzonden als er een internetverbinding </a:t>
          </a:r>
          <a:r>
            <a:rPr lang="fr-FR" sz="2400" dirty="0" err="1" smtClean="0">
              <a:solidFill>
                <a:schemeClr val="tx1"/>
              </a:solidFill>
            </a:rPr>
            <a:t>beschikbaar</a:t>
          </a:r>
          <a:r>
            <a:rPr lang="fr-FR" sz="2400" dirty="0" smtClean="0">
              <a:solidFill>
                <a:schemeClr val="tx1"/>
              </a:solidFill>
            </a:rPr>
            <a:t> is</a:t>
          </a:r>
          <a:r>
            <a:rPr lang="fr-FR" sz="2400" b="0" i="1" dirty="0" smtClean="0">
              <a:solidFill>
                <a:schemeClr val="tx1"/>
              </a:solidFill>
            </a:rPr>
            <a:t> </a:t>
          </a:r>
          <a:endParaRPr lang="nl-BE" sz="2400" b="0" i="1" dirty="0">
            <a:solidFill>
              <a:schemeClr val="tx1"/>
            </a:solidFill>
          </a:endParaRPr>
        </a:p>
      </dgm:t>
    </dgm:pt>
    <dgm:pt modelId="{3F517E41-C92C-4DD1-9AC1-F193621DB619}" type="parTrans" cxnId="{4F0D807B-91DE-48D1-A225-44D2BE11CD6C}">
      <dgm:prSet/>
      <dgm:spPr/>
      <dgm:t>
        <a:bodyPr/>
        <a:lstStyle/>
        <a:p>
          <a:endParaRPr lang="en-US"/>
        </a:p>
      </dgm:t>
    </dgm:pt>
    <dgm:pt modelId="{6919F8A5-E0FD-43E5-B3FA-BBBADF571E2B}" type="sibTrans" cxnId="{4F0D807B-91DE-48D1-A225-44D2BE11CD6C}">
      <dgm:prSet/>
      <dgm:spPr/>
      <dgm:t>
        <a:bodyPr/>
        <a:lstStyle/>
        <a:p>
          <a:endParaRPr lang="en-US"/>
        </a:p>
      </dgm:t>
    </dgm:pt>
    <dgm:pt modelId="{6383C436-A5C6-4492-91B7-5CA6AB674DCC}" type="pres">
      <dgm:prSet presAssocID="{67DAA4B1-8C9D-48BC-8A12-5FEA2E6E9650}" presName="Name0" presStyleCnt="0">
        <dgm:presLayoutVars>
          <dgm:dir/>
          <dgm:animLvl val="lvl"/>
          <dgm:resizeHandles val="exact"/>
        </dgm:presLayoutVars>
      </dgm:prSet>
      <dgm:spPr/>
      <dgm:t>
        <a:bodyPr/>
        <a:lstStyle/>
        <a:p>
          <a:endParaRPr lang="en-US"/>
        </a:p>
      </dgm:t>
    </dgm:pt>
    <dgm:pt modelId="{C94E9206-4FBE-4D2C-AFB0-04F82144C5B2}" type="pres">
      <dgm:prSet presAssocID="{CB6B2830-56FA-4011-8B9B-D683774C90F0}" presName="boxAndChildren" presStyleCnt="0"/>
      <dgm:spPr/>
    </dgm:pt>
    <dgm:pt modelId="{22B84E88-9E88-49EF-AAD7-8E99C1D015B7}" type="pres">
      <dgm:prSet presAssocID="{CB6B2830-56FA-4011-8B9B-D683774C90F0}" presName="parentTextBox" presStyleLbl="node1" presStyleIdx="0" presStyleCnt="1"/>
      <dgm:spPr/>
      <dgm:t>
        <a:bodyPr/>
        <a:lstStyle/>
        <a:p>
          <a:endParaRPr lang="en-US"/>
        </a:p>
      </dgm:t>
    </dgm:pt>
  </dgm:ptLst>
  <dgm:cxnLst>
    <dgm:cxn modelId="{C383FD86-02E3-4C06-B6B1-768486857E17}" type="presOf" srcId="{CB6B2830-56FA-4011-8B9B-D683774C90F0}" destId="{22B84E88-9E88-49EF-AAD7-8E99C1D015B7}" srcOrd="0" destOrd="0" presId="urn:microsoft.com/office/officeart/2005/8/layout/process4"/>
    <dgm:cxn modelId="{4F0D807B-91DE-48D1-A225-44D2BE11CD6C}" srcId="{67DAA4B1-8C9D-48BC-8A12-5FEA2E6E9650}" destId="{CB6B2830-56FA-4011-8B9B-D683774C90F0}" srcOrd="0" destOrd="0" parTransId="{3F517E41-C92C-4DD1-9AC1-F193621DB619}" sibTransId="{6919F8A5-E0FD-43E5-B3FA-BBBADF571E2B}"/>
    <dgm:cxn modelId="{B2BDF98C-E001-49E7-A4CD-CA616BBBE11E}" type="presOf" srcId="{67DAA4B1-8C9D-48BC-8A12-5FEA2E6E9650}" destId="{6383C436-A5C6-4492-91B7-5CA6AB674DCC}" srcOrd="0" destOrd="0" presId="urn:microsoft.com/office/officeart/2005/8/layout/process4"/>
    <dgm:cxn modelId="{6901BBAD-0FB4-44E7-98D8-1B9CCF695C8A}" type="presParOf" srcId="{6383C436-A5C6-4492-91B7-5CA6AB674DCC}" destId="{C94E9206-4FBE-4D2C-AFB0-04F82144C5B2}" srcOrd="0" destOrd="0" presId="urn:microsoft.com/office/officeart/2005/8/layout/process4"/>
    <dgm:cxn modelId="{9F0B2EFD-E4AA-46AB-A510-09584F76BB7E}" type="presParOf" srcId="{C94E9206-4FBE-4D2C-AFB0-04F82144C5B2}" destId="{22B84E88-9E88-49EF-AAD7-8E99C1D015B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8D01E7-25C0-4706-9328-5B5699720547}" type="doc">
      <dgm:prSet loTypeId="urn:microsoft.com/office/officeart/2005/8/layout/process4" loCatId="process" qsTypeId="urn:microsoft.com/office/officeart/2005/8/quickstyle/simple1" qsCatId="simple" csTypeId="urn:microsoft.com/office/officeart/2005/8/colors/accent6_3" csCatId="accent6" phldr="1"/>
      <dgm:spPr/>
      <dgm:t>
        <a:bodyPr/>
        <a:lstStyle/>
        <a:p>
          <a:endParaRPr lang="en-US"/>
        </a:p>
      </dgm:t>
    </dgm:pt>
    <dgm:pt modelId="{18A93C32-8E35-4132-BF72-CFA717868729}">
      <dgm:prSet phldrT="[Text]" custT="1"/>
      <dgm:spPr/>
      <dgm:t>
        <a:bodyPr/>
        <a:lstStyle/>
        <a:p>
          <a:pPr algn="ctr"/>
          <a:r>
            <a:rPr lang="fr-FR" sz="2400" dirty="0" smtClean="0">
              <a:solidFill>
                <a:schemeClr val="tx1"/>
              </a:solidFill>
            </a:rPr>
            <a:t>Alle raadplegingsverslagen, ontslagbrieven en operatieverslagen + de</a:t>
          </a:r>
          <a:r>
            <a:rPr dirty="0"/>
            <a:t/>
          </a:r>
          <a:br>
            <a:rPr dirty="0"/>
          </a:br>
          <a:r>
            <a:rPr lang="fr-FR" sz="2400" dirty="0" smtClean="0">
              <a:solidFill>
                <a:schemeClr val="tx1"/>
              </a:solidFill>
            </a:rPr>
            <a:t>overeenstemmende berichten en gegevens van een patiënt die zijn informed consent heeft gegeven </a:t>
          </a:r>
          <a:r>
            <a:rPr lang="fr-FR" sz="2400" i="1" dirty="0" smtClean="0">
              <a:solidFill>
                <a:schemeClr val="tx1"/>
              </a:solidFill>
            </a:rPr>
            <a:t>zullen toegankelijk zijn via het systeem van hubs &amp; metahub voor de gemachtigde zorgverleners zowel in een intramurale als extramurale omgeving</a:t>
          </a:r>
          <a:endParaRPr lang="nl-BE" sz="2400" i="1" dirty="0" smtClean="0">
            <a:solidFill>
              <a:schemeClr val="tx1"/>
            </a:solidFill>
          </a:endParaRPr>
        </a:p>
      </dgm:t>
    </dgm:pt>
    <dgm:pt modelId="{C7786ACC-1786-4520-81C8-04846AD1878D}" type="parTrans" cxnId="{47AC8C90-3C02-40F6-A6AD-8A807741CA19}">
      <dgm:prSet/>
      <dgm:spPr/>
      <dgm:t>
        <a:bodyPr/>
        <a:lstStyle/>
        <a:p>
          <a:endParaRPr lang="en-US"/>
        </a:p>
      </dgm:t>
    </dgm:pt>
    <dgm:pt modelId="{E1388CFF-59F5-40AB-81F6-BF66001A2363}" type="sibTrans" cxnId="{47AC8C90-3C02-40F6-A6AD-8A807741CA19}">
      <dgm:prSet/>
      <dgm:spPr/>
      <dgm:t>
        <a:bodyPr/>
        <a:lstStyle/>
        <a:p>
          <a:endParaRPr lang="en-US"/>
        </a:p>
      </dgm:t>
    </dgm:pt>
    <dgm:pt modelId="{287E66D9-FF9A-4941-95FD-CFEF80441CC6}" type="pres">
      <dgm:prSet presAssocID="{188D01E7-25C0-4706-9328-5B5699720547}" presName="Name0" presStyleCnt="0">
        <dgm:presLayoutVars>
          <dgm:dir/>
          <dgm:animLvl val="lvl"/>
          <dgm:resizeHandles val="exact"/>
        </dgm:presLayoutVars>
      </dgm:prSet>
      <dgm:spPr/>
      <dgm:t>
        <a:bodyPr/>
        <a:lstStyle/>
        <a:p>
          <a:endParaRPr lang="en-US"/>
        </a:p>
      </dgm:t>
    </dgm:pt>
    <dgm:pt modelId="{40F02F0C-BCE3-42C4-85AB-C50960F22A54}" type="pres">
      <dgm:prSet presAssocID="{18A93C32-8E35-4132-BF72-CFA717868729}" presName="boxAndChildren" presStyleCnt="0"/>
      <dgm:spPr/>
      <dgm:t>
        <a:bodyPr/>
        <a:lstStyle/>
        <a:p>
          <a:endParaRPr lang="en-US"/>
        </a:p>
      </dgm:t>
    </dgm:pt>
    <dgm:pt modelId="{D53064F1-9938-4CBD-9208-92D457653A60}" type="pres">
      <dgm:prSet presAssocID="{18A93C32-8E35-4132-BF72-CFA717868729}" presName="parentTextBox" presStyleLbl="node1" presStyleIdx="0" presStyleCnt="1"/>
      <dgm:spPr/>
      <dgm:t>
        <a:bodyPr/>
        <a:lstStyle/>
        <a:p>
          <a:endParaRPr lang="en-US"/>
        </a:p>
      </dgm:t>
    </dgm:pt>
  </dgm:ptLst>
  <dgm:cxnLst>
    <dgm:cxn modelId="{4EF82FE8-E2D9-44C9-B03E-123054BD1F35}" type="presOf" srcId="{18A93C32-8E35-4132-BF72-CFA717868729}" destId="{D53064F1-9938-4CBD-9208-92D457653A60}" srcOrd="0" destOrd="0" presId="urn:microsoft.com/office/officeart/2005/8/layout/process4"/>
    <dgm:cxn modelId="{445E7AD1-2106-4E7C-A101-B1DA93560D3A}" type="presOf" srcId="{188D01E7-25C0-4706-9328-5B5699720547}" destId="{287E66D9-FF9A-4941-95FD-CFEF80441CC6}" srcOrd="0" destOrd="0" presId="urn:microsoft.com/office/officeart/2005/8/layout/process4"/>
    <dgm:cxn modelId="{47AC8C90-3C02-40F6-A6AD-8A807741CA19}" srcId="{188D01E7-25C0-4706-9328-5B5699720547}" destId="{18A93C32-8E35-4132-BF72-CFA717868729}" srcOrd="0" destOrd="0" parTransId="{C7786ACC-1786-4520-81C8-04846AD1878D}" sibTransId="{E1388CFF-59F5-40AB-81F6-BF66001A2363}"/>
    <dgm:cxn modelId="{D1AE3D60-7701-4809-9321-37983BDE1666}" type="presParOf" srcId="{287E66D9-FF9A-4941-95FD-CFEF80441CC6}" destId="{40F02F0C-BCE3-42C4-85AB-C50960F22A54}" srcOrd="0" destOrd="0" presId="urn:microsoft.com/office/officeart/2005/8/layout/process4"/>
    <dgm:cxn modelId="{C84A2FD3-16A2-4355-A0EA-946A60A39964}" type="presParOf" srcId="{40F02F0C-BCE3-42C4-85AB-C50960F22A54}" destId="{D53064F1-9938-4CBD-9208-92D457653A60}"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FEE27-CFB8-4A27-A48D-DB155A6B42B7}">
      <dsp:nvSpPr>
        <dsp:cNvPr id="0" name=""/>
        <dsp:cNvSpPr/>
      </dsp:nvSpPr>
      <dsp:spPr>
        <a:xfrm rot="5400000">
          <a:off x="2454987" y="-728869"/>
          <a:ext cx="1094205" cy="2825496"/>
        </a:xfrm>
        <a:prstGeom prst="round2SameRect">
          <a:avLst/>
        </a:prstGeom>
        <a:solidFill>
          <a:srgbClr val="3F6D57">
            <a:alpha val="52000"/>
          </a:srgb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fr-BE" sz="1300" kern="1200" dirty="0" err="1" smtClean="0"/>
            <a:t>Authentificatie</a:t>
          </a:r>
          <a:r>
            <a:rPr lang="fr-BE" sz="1300" kern="1200" dirty="0" smtClean="0"/>
            <a:t> van de </a:t>
          </a:r>
          <a:r>
            <a:rPr lang="fr-BE" sz="1300" kern="1200" dirty="0" err="1" smtClean="0"/>
            <a:t>identiteit</a:t>
          </a:r>
          <a:r>
            <a:rPr lang="fr-BE" sz="1300" kern="1200" dirty="0" smtClean="0"/>
            <a:t> van de </a:t>
          </a:r>
          <a:r>
            <a:rPr lang="fr-BE" sz="1300" kern="1200" dirty="0" err="1" smtClean="0"/>
            <a:t>patiënt</a:t>
          </a:r>
          <a:endParaRPr lang="en-US" sz="1300" kern="1200" dirty="0"/>
        </a:p>
        <a:p>
          <a:pPr marL="114300" lvl="1" indent="-114300" algn="l" defTabSz="577850" rtl="0">
            <a:lnSpc>
              <a:spcPct val="90000"/>
            </a:lnSpc>
            <a:spcBef>
              <a:spcPct val="0"/>
            </a:spcBef>
            <a:spcAft>
              <a:spcPct val="15000"/>
            </a:spcAft>
            <a:buChar char="••"/>
          </a:pPr>
          <a:r>
            <a:rPr lang="fr-BE" sz="1300" b="0" kern="1200" dirty="0" err="1" smtClean="0"/>
            <a:t>Verificatie</a:t>
          </a:r>
          <a:r>
            <a:rPr lang="fr-BE" sz="1300" b="0" kern="1200" dirty="0" smtClean="0"/>
            <a:t> van de </a:t>
          </a:r>
          <a:r>
            <a:rPr lang="fr-BE" sz="1300" b="0" kern="1200" dirty="0" err="1" smtClean="0"/>
            <a:t>verzekerbaarheid</a:t>
          </a:r>
          <a:endParaRPr lang="en-US" sz="1300" kern="1200" dirty="0"/>
        </a:p>
        <a:p>
          <a:pPr marL="114300" lvl="1" indent="-114300" algn="l" defTabSz="577850" rtl="0">
            <a:lnSpc>
              <a:spcPct val="90000"/>
            </a:lnSpc>
            <a:spcBef>
              <a:spcPct val="0"/>
            </a:spcBef>
            <a:spcAft>
              <a:spcPct val="15000"/>
            </a:spcAft>
            <a:buChar char="••"/>
          </a:pPr>
          <a:r>
            <a:rPr lang="fr-BE" sz="1300" kern="1200" dirty="0" smtClean="0"/>
            <a:t>GMD ?</a:t>
          </a:r>
          <a:endParaRPr lang="en-US" sz="1300" kern="1200" dirty="0"/>
        </a:p>
      </dsp:txBody>
      <dsp:txXfrm rot="-5400000">
        <a:off x="1589342" y="190191"/>
        <a:ext cx="2772081" cy="987375"/>
      </dsp:txXfrm>
    </dsp:sp>
    <dsp:sp modelId="{6273677B-BEF3-4B28-96B6-2A414649EAEE}">
      <dsp:nvSpPr>
        <dsp:cNvPr id="0" name=""/>
        <dsp:cNvSpPr/>
      </dsp:nvSpPr>
      <dsp:spPr>
        <a:xfrm>
          <a:off x="0" y="0"/>
          <a:ext cx="1589341" cy="1367757"/>
        </a:xfrm>
        <a:prstGeom prst="roundRect">
          <a:avLst/>
        </a:prstGeom>
        <a:solidFill>
          <a:srgbClr val="3F6D57"/>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fr-BE" sz="2400" b="0" kern="1200" dirty="0" smtClean="0"/>
            <a:t>Via </a:t>
          </a:r>
          <a:r>
            <a:rPr lang="fr-BE" sz="2400" kern="1200" dirty="0" err="1" smtClean="0"/>
            <a:t>eID</a:t>
          </a:r>
          <a:r>
            <a:rPr lang="fr-BE" sz="2400" kern="1200" dirty="0" smtClean="0"/>
            <a:t> van de </a:t>
          </a:r>
          <a:r>
            <a:rPr lang="fr-BE" sz="2400" kern="1200" dirty="0" err="1" smtClean="0"/>
            <a:t>patiënt</a:t>
          </a:r>
          <a:endParaRPr lang="en-US" sz="2400" kern="1200" dirty="0"/>
        </a:p>
      </dsp:txBody>
      <dsp:txXfrm>
        <a:off x="66768" y="66768"/>
        <a:ext cx="1455805" cy="1234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D609C-F894-4686-8594-F633FD78C201}">
      <dsp:nvSpPr>
        <dsp:cNvPr id="0" name=""/>
        <dsp:cNvSpPr/>
      </dsp:nvSpPr>
      <dsp:spPr>
        <a:xfrm>
          <a:off x="109966"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Coördinatie van elektronische deelprocessen</a:t>
          </a:r>
          <a:endParaRPr lang="nl-BE" sz="1500" kern="1200"/>
        </a:p>
      </dsp:txBody>
      <dsp:txXfrm>
        <a:off x="109966" y="606788"/>
        <a:ext cx="2530602" cy="790813"/>
      </dsp:txXfrm>
    </dsp:sp>
    <dsp:sp modelId="{8B00EC11-24E0-4E0C-8101-DB576F31F9D2}">
      <dsp:nvSpPr>
        <dsp:cNvPr id="0" name=""/>
        <dsp:cNvSpPr/>
      </dsp:nvSpPr>
      <dsp:spPr>
        <a:xfrm>
          <a:off x="4524" y="492560"/>
          <a:ext cx="553569" cy="83035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AE0183-4578-4303-9373-BBB0DAF179FE}">
      <dsp:nvSpPr>
        <dsp:cNvPr id="0" name=""/>
        <dsp:cNvSpPr/>
      </dsp:nvSpPr>
      <dsp:spPr>
        <a:xfrm>
          <a:off x="2902219"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Portaal </a:t>
          </a:r>
          <a:endParaRPr lang="nl-BE" sz="1500" kern="1200"/>
        </a:p>
      </dsp:txBody>
      <dsp:txXfrm>
        <a:off x="2902219" y="606788"/>
        <a:ext cx="2530602" cy="790813"/>
      </dsp:txXfrm>
    </dsp:sp>
    <dsp:sp modelId="{17BB8C5E-ACC5-4AEA-AC3B-15C53CC548C0}">
      <dsp:nvSpPr>
        <dsp:cNvPr id="0" name=""/>
        <dsp:cNvSpPr/>
      </dsp:nvSpPr>
      <dsp:spPr>
        <a:xfrm>
          <a:off x="2796778" y="492560"/>
          <a:ext cx="553569" cy="830353"/>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DD086-89E5-4CD9-B1D2-0E7FF2C522A2}">
      <dsp:nvSpPr>
        <dsp:cNvPr id="0" name=""/>
        <dsp:cNvSpPr/>
      </dsp:nvSpPr>
      <dsp:spPr>
        <a:xfrm>
          <a:off x="5694473" y="606788"/>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Geïntegreerd gebruikers- en toegangsbeheer</a:t>
          </a:r>
          <a:endParaRPr lang="nl-BE" sz="1500" kern="1200"/>
        </a:p>
      </dsp:txBody>
      <dsp:txXfrm>
        <a:off x="5694473" y="606788"/>
        <a:ext cx="2530602" cy="790813"/>
      </dsp:txXfrm>
    </dsp:sp>
    <dsp:sp modelId="{DEDE190B-7605-44A7-B19B-482157C4ED09}">
      <dsp:nvSpPr>
        <dsp:cNvPr id="0" name=""/>
        <dsp:cNvSpPr/>
      </dsp:nvSpPr>
      <dsp:spPr>
        <a:xfrm>
          <a:off x="5589031" y="492560"/>
          <a:ext cx="553569" cy="8303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ACCCA-7573-4F27-BB76-D1BFA52EAEE3}">
      <dsp:nvSpPr>
        <dsp:cNvPr id="0" name=""/>
        <dsp:cNvSpPr/>
      </dsp:nvSpPr>
      <dsp:spPr>
        <a:xfrm>
          <a:off x="109966"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Beheer van loggings</a:t>
          </a:r>
          <a:endParaRPr lang="nl-BE" sz="1500" kern="1200"/>
        </a:p>
      </dsp:txBody>
      <dsp:txXfrm>
        <a:off x="109966" y="1602334"/>
        <a:ext cx="2530602" cy="790813"/>
      </dsp:txXfrm>
    </dsp:sp>
    <dsp:sp modelId="{F94043AE-FBAE-4418-8D10-10B1481C95AF}">
      <dsp:nvSpPr>
        <dsp:cNvPr id="0" name=""/>
        <dsp:cNvSpPr/>
      </dsp:nvSpPr>
      <dsp:spPr>
        <a:xfrm>
          <a:off x="4524" y="1488106"/>
          <a:ext cx="553569" cy="830353"/>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0D24CD-EC64-4585-8806-7B24163BBCA5}">
      <dsp:nvSpPr>
        <dsp:cNvPr id="0" name=""/>
        <dsp:cNvSpPr/>
      </dsp:nvSpPr>
      <dsp:spPr>
        <a:xfrm>
          <a:off x="2902219"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Systeem voor end-to-end vercijfering</a:t>
          </a:r>
          <a:endParaRPr lang="nl-BE" sz="1500" kern="1200"/>
        </a:p>
      </dsp:txBody>
      <dsp:txXfrm>
        <a:off x="2902219" y="1602334"/>
        <a:ext cx="2530602" cy="790813"/>
      </dsp:txXfrm>
    </dsp:sp>
    <dsp:sp modelId="{1D377189-38FA-44FB-9886-A25D865375A4}">
      <dsp:nvSpPr>
        <dsp:cNvPr id="0" name=""/>
        <dsp:cNvSpPr/>
      </dsp:nvSpPr>
      <dsp:spPr>
        <a:xfrm>
          <a:off x="2796778" y="1488106"/>
          <a:ext cx="553569" cy="83035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0CB91-2850-4662-936D-F5CF85EB32D2}">
      <dsp:nvSpPr>
        <dsp:cNvPr id="0" name=""/>
        <dsp:cNvSpPr/>
      </dsp:nvSpPr>
      <dsp:spPr>
        <a:xfrm>
          <a:off x="5694473" y="1602334"/>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eHealthBox</a:t>
          </a:r>
          <a:endParaRPr lang="nl-BE" sz="1500" kern="1200" dirty="0"/>
        </a:p>
      </dsp:txBody>
      <dsp:txXfrm>
        <a:off x="5694473" y="1602334"/>
        <a:ext cx="2530602" cy="790813"/>
      </dsp:txXfrm>
    </dsp:sp>
    <dsp:sp modelId="{82E38FB2-A96C-4D7A-A866-6D7BE57189A0}">
      <dsp:nvSpPr>
        <dsp:cNvPr id="0" name=""/>
        <dsp:cNvSpPr/>
      </dsp:nvSpPr>
      <dsp:spPr>
        <a:xfrm>
          <a:off x="5589031" y="1488106"/>
          <a:ext cx="553569" cy="830353"/>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5C0C8B-F255-4694-B3C6-8BE7DBC5F7E5}">
      <dsp:nvSpPr>
        <dsp:cNvPr id="0" name=""/>
        <dsp:cNvSpPr/>
      </dsp:nvSpPr>
      <dsp:spPr>
        <a:xfrm>
          <a:off x="109966"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Timestamping</a:t>
          </a:r>
          <a:endParaRPr lang="nl-BE" sz="1500" kern="1200"/>
        </a:p>
      </dsp:txBody>
      <dsp:txXfrm>
        <a:off x="109966" y="2597880"/>
        <a:ext cx="2530602" cy="790813"/>
      </dsp:txXfrm>
    </dsp:sp>
    <dsp:sp modelId="{A9E14B50-194E-4A93-B9D9-20BB56D81973}">
      <dsp:nvSpPr>
        <dsp:cNvPr id="0" name=""/>
        <dsp:cNvSpPr/>
      </dsp:nvSpPr>
      <dsp:spPr>
        <a:xfrm>
          <a:off x="4524" y="2483652"/>
          <a:ext cx="553569" cy="830353"/>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1BB13E-A3FD-42F9-8D3A-DD2DDC4A3516}">
      <dsp:nvSpPr>
        <dsp:cNvPr id="0" name=""/>
        <dsp:cNvSpPr/>
      </dsp:nvSpPr>
      <dsp:spPr>
        <a:xfrm>
          <a:off x="2902219"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Codering en anonimisering</a:t>
          </a:r>
          <a:endParaRPr lang="nl-BE" sz="1500" kern="1200"/>
        </a:p>
      </dsp:txBody>
      <dsp:txXfrm>
        <a:off x="2902219" y="2597880"/>
        <a:ext cx="2530602" cy="790813"/>
      </dsp:txXfrm>
    </dsp:sp>
    <dsp:sp modelId="{70C2EA1E-D7DB-4E74-806D-4590DBE781A3}">
      <dsp:nvSpPr>
        <dsp:cNvPr id="0" name=""/>
        <dsp:cNvSpPr/>
      </dsp:nvSpPr>
      <dsp:spPr>
        <a:xfrm>
          <a:off x="2796778" y="2483652"/>
          <a:ext cx="553569" cy="830353"/>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757731-3698-433B-8E7C-2EB749869931}">
      <dsp:nvSpPr>
        <dsp:cNvPr id="0" name=""/>
        <dsp:cNvSpPr/>
      </dsp:nvSpPr>
      <dsp:spPr>
        <a:xfrm>
          <a:off x="5694473" y="2597880"/>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Raadpleging van het Rijksregister en van de KSZ-registers</a:t>
          </a:r>
          <a:endParaRPr lang="nl-BE" sz="1500" kern="1200"/>
        </a:p>
      </dsp:txBody>
      <dsp:txXfrm>
        <a:off x="5694473" y="2597880"/>
        <a:ext cx="2530602" cy="790813"/>
      </dsp:txXfrm>
    </dsp:sp>
    <dsp:sp modelId="{139FD9EA-3509-4D4C-98D4-BC741BA871D8}">
      <dsp:nvSpPr>
        <dsp:cNvPr id="0" name=""/>
        <dsp:cNvSpPr/>
      </dsp:nvSpPr>
      <dsp:spPr>
        <a:xfrm>
          <a:off x="5589031" y="2483652"/>
          <a:ext cx="553569" cy="830353"/>
        </a:xfrm>
        <a:prstGeom prst="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56DC3-2158-416C-A2CA-0A41276F6E72}">
      <dsp:nvSpPr>
        <dsp:cNvPr id="0" name=""/>
        <dsp:cNvSpPr/>
      </dsp:nvSpPr>
      <dsp:spPr>
        <a:xfrm>
          <a:off x="2902219" y="3593426"/>
          <a:ext cx="2530602" cy="79081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5644" tIns="57150" rIns="57150" bIns="57150" numCol="1" spcCol="1270" anchor="ctr" anchorCtr="0">
          <a:noAutofit/>
        </a:bodyPr>
        <a:lstStyle/>
        <a:p>
          <a:pPr lvl="0" algn="l" defTabSz="666750" rtl="0">
            <a:lnSpc>
              <a:spcPct val="90000"/>
            </a:lnSpc>
            <a:spcBef>
              <a:spcPct val="0"/>
            </a:spcBef>
            <a:spcAft>
              <a:spcPct val="35000"/>
            </a:spcAft>
          </a:pPr>
          <a:r>
            <a:rPr sz="1500" kern="1200"/>
            <a:t>Verwijzingsrepertorium (metahub)</a:t>
          </a:r>
          <a:endParaRPr lang="nl-BE" sz="1500" kern="1200"/>
        </a:p>
      </dsp:txBody>
      <dsp:txXfrm>
        <a:off x="2902219" y="3593426"/>
        <a:ext cx="2530602" cy="790813"/>
      </dsp:txXfrm>
    </dsp:sp>
    <dsp:sp modelId="{763F0339-AF8A-4C55-81EF-EEBFD25A8379}">
      <dsp:nvSpPr>
        <dsp:cNvPr id="0" name=""/>
        <dsp:cNvSpPr/>
      </dsp:nvSpPr>
      <dsp:spPr>
        <a:xfrm>
          <a:off x="2796778" y="3479197"/>
          <a:ext cx="553569" cy="830353"/>
        </a:xfrm>
        <a:prstGeom prst="rect">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5000" r="-25000"/>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981A3-FA9D-4A77-94D9-58762CC590D0}">
      <dsp:nvSpPr>
        <dsp:cNvPr id="0" name=""/>
        <dsp:cNvSpPr/>
      </dsp:nvSpPr>
      <dsp:spPr>
        <a:xfrm>
          <a:off x="0" y="2452839"/>
          <a:ext cx="6096000" cy="1609328"/>
        </a:xfrm>
        <a:prstGeom prst="rect">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i="1" u="none" kern="1200" dirty="0" smtClean="0">
              <a:solidFill>
                <a:schemeClr val="tx1"/>
              </a:solidFill>
            </a:rPr>
            <a:t>Verplichte </a:t>
          </a:r>
          <a:r>
            <a:rPr lang="fr-FR" sz="2400" u="none" kern="1200" dirty="0" smtClean="0">
              <a:solidFill>
                <a:schemeClr val="tx1"/>
              </a:solidFill>
            </a:rPr>
            <a:t>uitwisseling van gegevens tussen de behandelende artsen en de beheerder</a:t>
          </a:r>
          <a:endParaRPr lang="nl-BE" sz="2400" u="none" kern="1200" dirty="0">
            <a:solidFill>
              <a:schemeClr val="tx1"/>
            </a:solidFill>
          </a:endParaRPr>
        </a:p>
      </dsp:txBody>
      <dsp:txXfrm>
        <a:off x="0" y="2452839"/>
        <a:ext cx="6096000" cy="1609328"/>
      </dsp:txXfrm>
    </dsp:sp>
    <dsp:sp modelId="{A1AD2BAF-EE07-470E-AA38-41FA4AF572E0}">
      <dsp:nvSpPr>
        <dsp:cNvPr id="0" name=""/>
        <dsp:cNvSpPr/>
      </dsp:nvSpPr>
      <dsp:spPr>
        <a:xfrm rot="10800000">
          <a:off x="0" y="1832"/>
          <a:ext cx="6096000" cy="2475146"/>
        </a:xfrm>
        <a:prstGeom prst="upArrowCallout">
          <a:avLst/>
        </a:prstGeom>
        <a:solidFill>
          <a:schemeClr val="accent5">
            <a:hueOff val="2457214"/>
            <a:satOff val="-53963"/>
            <a:lumOff val="1372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Elke zorgverlener (binnen of buiten een ziekenhuis) werkt zijn deel van de gegevens bij. Deze gegevens worden aldus gedeeld.</a:t>
          </a:r>
          <a:endParaRPr lang="nl-BE" sz="2400" kern="1200" dirty="0">
            <a:solidFill>
              <a:schemeClr val="tx1"/>
            </a:solidFill>
          </a:endParaRPr>
        </a:p>
      </dsp:txBody>
      <dsp:txXfrm rot="10800000">
        <a:off x="0" y="1832"/>
        <a:ext cx="6096000" cy="16082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84E88-9E88-49EF-AAD7-8E99C1D015B7}">
      <dsp:nvSpPr>
        <dsp:cNvPr id="0" name=""/>
        <dsp:cNvSpPr/>
      </dsp:nvSpPr>
      <dsp:spPr>
        <a:xfrm>
          <a:off x="0" y="0"/>
          <a:ext cx="6023992" cy="4064000"/>
        </a:xfrm>
        <a:prstGeom prst="rect">
          <a:avLst/>
        </a:prstGeom>
        <a:solidFill>
          <a:schemeClr val="accent6">
            <a:shade val="8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Elk medisch voorschrift opgesteld aan de hand van een geregistreerde software voor zorgverleners of opgesteld vanuit een ziekenhuis-EPD (voor ambulante zorg / zorg verstrekt buiten het ziekenhuis) wordt automatisch naar Recip-e verzonden als er een internetverbinding </a:t>
          </a:r>
          <a:r>
            <a:rPr lang="fr-FR" sz="2400" kern="1200" dirty="0" err="1" smtClean="0">
              <a:solidFill>
                <a:schemeClr val="tx1"/>
              </a:solidFill>
            </a:rPr>
            <a:t>beschikbaar</a:t>
          </a:r>
          <a:r>
            <a:rPr lang="fr-FR" sz="2400" kern="1200" dirty="0" smtClean="0">
              <a:solidFill>
                <a:schemeClr val="tx1"/>
              </a:solidFill>
            </a:rPr>
            <a:t> is</a:t>
          </a:r>
          <a:r>
            <a:rPr lang="fr-FR" sz="2400" b="0" i="1" kern="1200" dirty="0" smtClean="0">
              <a:solidFill>
                <a:schemeClr val="tx1"/>
              </a:solidFill>
            </a:rPr>
            <a:t> </a:t>
          </a:r>
          <a:endParaRPr lang="nl-BE" sz="2400" b="0" i="1" kern="1200" dirty="0">
            <a:solidFill>
              <a:schemeClr val="tx1"/>
            </a:solidFill>
          </a:endParaRPr>
        </a:p>
      </dsp:txBody>
      <dsp:txXfrm>
        <a:off x="0" y="0"/>
        <a:ext cx="6023992" cy="4064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64F1-9938-4CBD-9208-92D457653A60}">
      <dsp:nvSpPr>
        <dsp:cNvPr id="0" name=""/>
        <dsp:cNvSpPr/>
      </dsp:nvSpPr>
      <dsp:spPr>
        <a:xfrm>
          <a:off x="0" y="0"/>
          <a:ext cx="6096000" cy="4064000"/>
        </a:xfrm>
        <a:prstGeom prst="rect">
          <a:avLst/>
        </a:prstGeom>
        <a:solidFill>
          <a:schemeClr val="accent6">
            <a:shade val="8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fr-FR" sz="2400" kern="1200" dirty="0" smtClean="0">
              <a:solidFill>
                <a:schemeClr val="tx1"/>
              </a:solidFill>
            </a:rPr>
            <a:t>Alle raadplegingsverslagen, ontslagbrieven en operatieverslagen + de</a:t>
          </a:r>
          <a:r>
            <a:rPr kern="1200" dirty="0"/>
            <a:t/>
          </a:r>
          <a:br>
            <a:rPr kern="1200" dirty="0"/>
          </a:br>
          <a:r>
            <a:rPr lang="fr-FR" sz="2400" kern="1200" dirty="0" smtClean="0">
              <a:solidFill>
                <a:schemeClr val="tx1"/>
              </a:solidFill>
            </a:rPr>
            <a:t>overeenstemmende berichten en gegevens van een patiënt die zijn informed consent heeft gegeven </a:t>
          </a:r>
          <a:r>
            <a:rPr lang="fr-FR" sz="2400" i="1" kern="1200" dirty="0" smtClean="0">
              <a:solidFill>
                <a:schemeClr val="tx1"/>
              </a:solidFill>
            </a:rPr>
            <a:t>zullen toegankelijk zijn via het systeem van hubs &amp; metahub voor de gemachtigde zorgverleners zowel in een intramurale als extramurale omgeving</a:t>
          </a:r>
          <a:endParaRPr lang="nl-BE" sz="2400" i="1" kern="1200" dirty="0" smtClean="0">
            <a:solidFill>
              <a:schemeClr val="tx1"/>
            </a:solidFill>
          </a:endParaRPr>
        </a:p>
      </dsp:txBody>
      <dsp:txXfrm>
        <a:off x="0" y="0"/>
        <a:ext cx="6096000" cy="40640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0853C52-3225-494F-8FD3-5AF6DCD4903A}" type="datetimeFigureOut">
              <a:rPr lang="en-US" smtClean="0"/>
              <a:t>6/13/2014</a:t>
            </a:fld>
            <a:endParaRPr lang="nl-BE"/>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40" tIns="45720" rIns="91440" bIns="45720" rtlCol="0" anchor="b"/>
          <a:lstStyle>
            <a:lvl1pPr algn="r">
              <a:defRPr sz="1200"/>
            </a:lvl1pPr>
          </a:lstStyle>
          <a:p>
            <a:fld id="{3EEE1142-DC10-438A-94D5-2A0B64D2E47A}" type="slidenum">
              <a:rPr lang="en-US" smtClean="0"/>
              <a:t>‹#›</a:t>
            </a:fld>
            <a:endParaRPr lang="nl-BE"/>
          </a:p>
        </p:txBody>
      </p:sp>
    </p:spTree>
    <p:extLst>
      <p:ext uri="{BB962C8B-B14F-4D97-AF65-F5344CB8AC3E}">
        <p14:creationId xmlns:p14="http://schemas.microsoft.com/office/powerpoint/2010/main" val="39102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844B8947-C5B3-4E1D-A45E-461C68E15E5E}" type="datetimeFigureOut">
              <a:rPr lang="en-US" smtClean="0"/>
              <a:t>6/13/2014</a:t>
            </a:fld>
            <a:endParaRPr lang="nl-B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80DF003-9532-45B2-A88B-F94D0FEB7981}" type="slidenum">
              <a:rPr lang="en-US" smtClean="0"/>
              <a:t>‹#›</a:t>
            </a:fld>
            <a:endParaRPr lang="nl-BE"/>
          </a:p>
        </p:txBody>
      </p:sp>
    </p:spTree>
    <p:extLst>
      <p:ext uri="{BB962C8B-B14F-4D97-AF65-F5344CB8AC3E}">
        <p14:creationId xmlns:p14="http://schemas.microsoft.com/office/powerpoint/2010/main" val="3658674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a:t>
            </a:fld>
            <a:endParaRPr lang="nl-BE"/>
          </a:p>
        </p:txBody>
      </p:sp>
    </p:spTree>
    <p:extLst>
      <p:ext uri="{BB962C8B-B14F-4D97-AF65-F5344CB8AC3E}">
        <p14:creationId xmlns:p14="http://schemas.microsoft.com/office/powerpoint/2010/main" val="125697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smtClean="0"/>
          </a:p>
        </p:txBody>
      </p:sp>
      <p:sp>
        <p:nvSpPr>
          <p:cNvPr id="4" name="Slide Number Placeholder 3"/>
          <p:cNvSpPr>
            <a:spLocks noGrp="1"/>
          </p:cNvSpPr>
          <p:nvPr>
            <p:ph type="sldNum" sz="quarter" idx="5"/>
          </p:nvPr>
        </p:nvSpPr>
        <p:spPr/>
        <p:txBody>
          <a:bodyPr/>
          <a:lstStyle/>
          <a:p>
            <a:pPr>
              <a:defRPr/>
            </a:pPr>
            <a:fld id="{D2903817-806C-4FC0-B9A9-4759DB895038}" type="slidenum">
              <a:rPr lang="en-GB" smtClean="0"/>
              <a:pPr>
                <a:defRPr/>
              </a:pPr>
              <a:t>17</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43</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44</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45</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46</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47</a:t>
            </a:fld>
            <a:endParaRPr lang="nl-BE"/>
          </a:p>
        </p:txBody>
      </p:sp>
    </p:spTree>
    <p:extLst>
      <p:ext uri="{BB962C8B-B14F-4D97-AF65-F5344CB8AC3E}">
        <p14:creationId xmlns:p14="http://schemas.microsoft.com/office/powerpoint/2010/main" val="1246507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48</a:t>
            </a:fld>
            <a:endParaRPr lang="nl-BE"/>
          </a:p>
        </p:txBody>
      </p:sp>
    </p:spTree>
    <p:extLst>
      <p:ext uri="{BB962C8B-B14F-4D97-AF65-F5344CB8AC3E}">
        <p14:creationId xmlns:p14="http://schemas.microsoft.com/office/powerpoint/2010/main" val="461688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49</a:t>
            </a:fld>
            <a:endParaRPr lang="nl-BE"/>
          </a:p>
        </p:txBody>
      </p:sp>
    </p:spTree>
    <p:extLst>
      <p:ext uri="{BB962C8B-B14F-4D97-AF65-F5344CB8AC3E}">
        <p14:creationId xmlns:p14="http://schemas.microsoft.com/office/powerpoint/2010/main" val="2913891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50</a:t>
            </a:fld>
            <a:endParaRPr lang="nl-BE"/>
          </a:p>
        </p:txBody>
      </p:sp>
    </p:spTree>
    <p:extLst>
      <p:ext uri="{BB962C8B-B14F-4D97-AF65-F5344CB8AC3E}">
        <p14:creationId xmlns:p14="http://schemas.microsoft.com/office/powerpoint/2010/main" val="2859717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51</a:t>
            </a:fld>
            <a:endParaRPr lang="nl-BE"/>
          </a:p>
        </p:txBody>
      </p:sp>
    </p:spTree>
    <p:extLst>
      <p:ext uri="{BB962C8B-B14F-4D97-AF65-F5344CB8AC3E}">
        <p14:creationId xmlns:p14="http://schemas.microsoft.com/office/powerpoint/2010/main" val="958699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52</a:t>
            </a:fld>
            <a:endParaRPr lang="nl-BE"/>
          </a:p>
        </p:txBody>
      </p:sp>
    </p:spTree>
    <p:extLst>
      <p:ext uri="{BB962C8B-B14F-4D97-AF65-F5344CB8AC3E}">
        <p14:creationId xmlns:p14="http://schemas.microsoft.com/office/powerpoint/2010/main" val="2765060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53</a:t>
            </a:fld>
            <a:endParaRPr lang="nl-BE"/>
          </a:p>
        </p:txBody>
      </p:sp>
    </p:spTree>
    <p:extLst>
      <p:ext uri="{BB962C8B-B14F-4D97-AF65-F5344CB8AC3E}">
        <p14:creationId xmlns:p14="http://schemas.microsoft.com/office/powerpoint/2010/main" val="276506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
        <p:nvSpPr>
          <p:cNvPr id="4" name="Slide Number Placeholder 3"/>
          <p:cNvSpPr>
            <a:spLocks noGrp="1"/>
          </p:cNvSpPr>
          <p:nvPr>
            <p:ph type="sldNum" sz="quarter" idx="5"/>
          </p:nvPr>
        </p:nvSpPr>
        <p:spPr/>
        <p:txBody>
          <a:bodyPr/>
          <a:lstStyle/>
          <a:p>
            <a:pPr>
              <a:defRPr/>
            </a:pPr>
            <a:fld id="{371D7E34-07EB-499E-9137-05C3566E1151}" type="slidenum">
              <a:rPr lang="en-GB" smtClean="0"/>
              <a:pPr>
                <a:defRPr/>
              </a:pPr>
              <a:t>6</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54</a:t>
            </a:fld>
            <a:endParaRPr lang="nl-BE"/>
          </a:p>
        </p:txBody>
      </p:sp>
    </p:spTree>
    <p:extLst>
      <p:ext uri="{BB962C8B-B14F-4D97-AF65-F5344CB8AC3E}">
        <p14:creationId xmlns:p14="http://schemas.microsoft.com/office/powerpoint/2010/main" val="2426135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55</a:t>
            </a:fld>
            <a:endParaRPr lang="nl-BE"/>
          </a:p>
        </p:txBody>
      </p:sp>
    </p:spTree>
    <p:extLst>
      <p:ext uri="{BB962C8B-B14F-4D97-AF65-F5344CB8AC3E}">
        <p14:creationId xmlns:p14="http://schemas.microsoft.com/office/powerpoint/2010/main" val="16157547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56</a:t>
            </a:fld>
            <a:endParaRPr lang="nl-BE"/>
          </a:p>
        </p:txBody>
      </p:sp>
    </p:spTree>
    <p:extLst>
      <p:ext uri="{BB962C8B-B14F-4D97-AF65-F5344CB8AC3E}">
        <p14:creationId xmlns:p14="http://schemas.microsoft.com/office/powerpoint/2010/main" val="2765060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Wingdings" pitchFamily="2" charset="2"/>
              <a:buNone/>
            </a:pPr>
            <a:r>
              <a:rPr lang="nl-BE" sz="1200" dirty="0" smtClean="0"/>
              <a:t>Voorbeeld</a:t>
            </a:r>
            <a:r>
              <a:rPr lang="nl-BE" sz="1200" smtClean="0"/>
              <a:t>:</a:t>
            </a:r>
            <a:r>
              <a:rPr lang="nl-BE" smtClean="0"/>
              <a:t> a</a:t>
            </a:r>
            <a:r>
              <a:rPr lang="nl-BE" sz="1200" baseline="0" smtClean="0"/>
              <a:t>an </a:t>
            </a:r>
            <a:r>
              <a:rPr lang="nl-BE" sz="1200" baseline="0" dirty="0" smtClean="0"/>
              <a:t>de hand van MyCareNet Verzekerbaarheid kan er nagegaan worden:</a:t>
            </a:r>
            <a:endParaRPr lang="nl-BE" sz="1200" dirty="0" smtClean="0"/>
          </a:p>
          <a:p>
            <a:pPr marL="285750" indent="-285750">
              <a:spcBef>
                <a:spcPts val="0"/>
              </a:spcBef>
              <a:buFont typeface="Wingdings" pitchFamily="2" charset="2"/>
              <a:buChar char="ü"/>
            </a:pPr>
            <a:r>
              <a:rPr lang="nl-BE" sz="1200" dirty="0" smtClean="0"/>
              <a:t>of de patiënt recht heeft op de derdebetalersregeling </a:t>
            </a:r>
          </a:p>
          <a:p>
            <a:pPr marL="285750" indent="-285750">
              <a:spcBef>
                <a:spcPts val="0"/>
              </a:spcBef>
              <a:buFont typeface="Wingdings" pitchFamily="2" charset="2"/>
              <a:buChar char="ü"/>
            </a:pPr>
            <a:r>
              <a:rPr lang="nl-BE" sz="1200" dirty="0" smtClean="0"/>
              <a:t>bij welk ziekenfonds de patiënt aangesloten is</a:t>
            </a:r>
          </a:p>
          <a:p>
            <a:pPr marL="285750" indent="-285750">
              <a:spcBef>
                <a:spcPts val="0"/>
              </a:spcBef>
              <a:buFont typeface="Wingdings" pitchFamily="2" charset="2"/>
              <a:buChar char="ü"/>
            </a:pPr>
            <a:r>
              <a:rPr lang="nl-BE" sz="1200" dirty="0" smtClean="0"/>
              <a:t>wat de terugbetalingscategorie van de patiënt is (voorkeurstarief of niet)</a:t>
            </a:r>
          </a:p>
          <a:p>
            <a:pPr marL="285750" indent="-285750">
              <a:spcBef>
                <a:spcPts val="0"/>
              </a:spcBef>
              <a:buFont typeface="Wingdings" pitchFamily="2" charset="2"/>
              <a:buChar char="ü"/>
            </a:pPr>
            <a:r>
              <a:rPr lang="nl-BE" sz="1200" dirty="0" smtClean="0"/>
              <a:t>of de patiënt aangesloten is bij een medisch huis </a:t>
            </a:r>
          </a:p>
          <a:p>
            <a:pPr marL="285750" indent="-285750">
              <a:spcBef>
                <a:spcPts val="0"/>
              </a:spcBef>
              <a:buFont typeface="Wingdings" pitchFamily="2" charset="2"/>
              <a:buChar char="ü"/>
            </a:pPr>
            <a:r>
              <a:rPr lang="nl-BE" sz="1200" dirty="0" smtClean="0">
                <a:sym typeface="Wingdings" pitchFamily="2" charset="2"/>
              </a:rPr>
              <a:t>wat het RIZIV-nummer is van het ziekenhuis, of de arts een bezoek brengt aan zijn patiënt die in het ziekenhuis verblijft</a:t>
            </a:r>
          </a:p>
          <a:p>
            <a:endParaRPr lang="nl-BE" dirty="0"/>
          </a:p>
        </p:txBody>
      </p:sp>
      <p:sp>
        <p:nvSpPr>
          <p:cNvPr id="4" name="Slide Number Placeholder 3"/>
          <p:cNvSpPr>
            <a:spLocks noGrp="1"/>
          </p:cNvSpPr>
          <p:nvPr>
            <p:ph type="sldNum" sz="quarter" idx="10"/>
          </p:nvPr>
        </p:nvSpPr>
        <p:spPr/>
        <p:txBody>
          <a:bodyPr/>
          <a:lstStyle/>
          <a:p>
            <a:fld id="{380DF003-9532-45B2-A88B-F94D0FEB7981}" type="slidenum">
              <a:rPr lang="en-US" smtClean="0"/>
              <a:t>57</a:t>
            </a:fld>
            <a:endParaRPr lang="nl-BE"/>
          </a:p>
        </p:txBody>
      </p:sp>
    </p:spTree>
    <p:extLst>
      <p:ext uri="{BB962C8B-B14F-4D97-AF65-F5344CB8AC3E}">
        <p14:creationId xmlns:p14="http://schemas.microsoft.com/office/powerpoint/2010/main" val="2232255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58</a:t>
            </a:fld>
            <a:endParaRPr lang="nl-BE"/>
          </a:p>
        </p:txBody>
      </p:sp>
    </p:spTree>
    <p:extLst>
      <p:ext uri="{BB962C8B-B14F-4D97-AF65-F5344CB8AC3E}">
        <p14:creationId xmlns:p14="http://schemas.microsoft.com/office/powerpoint/2010/main" val="2232255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59</a:t>
            </a:fld>
            <a:endParaRPr lang="nl-BE"/>
          </a:p>
        </p:txBody>
      </p:sp>
    </p:spTree>
    <p:extLst>
      <p:ext uri="{BB962C8B-B14F-4D97-AF65-F5344CB8AC3E}">
        <p14:creationId xmlns:p14="http://schemas.microsoft.com/office/powerpoint/2010/main" val="2232255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DF003-9532-45B2-A88B-F94D0FEB7981}" type="slidenum">
              <a:rPr lang="en-US" smtClean="0"/>
              <a:t>60</a:t>
            </a:fld>
            <a:endParaRPr lang="nl-BE"/>
          </a:p>
        </p:txBody>
      </p:sp>
    </p:spTree>
    <p:extLst>
      <p:ext uri="{BB962C8B-B14F-4D97-AF65-F5344CB8AC3E}">
        <p14:creationId xmlns:p14="http://schemas.microsoft.com/office/powerpoint/2010/main" val="2232255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61</a:t>
            </a:fld>
            <a:endParaRPr lang="nl-BE"/>
          </a:p>
        </p:txBody>
      </p:sp>
    </p:spTree>
    <p:extLst>
      <p:ext uri="{BB962C8B-B14F-4D97-AF65-F5344CB8AC3E}">
        <p14:creationId xmlns:p14="http://schemas.microsoft.com/office/powerpoint/2010/main" val="323640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
        <p:nvSpPr>
          <p:cNvPr id="4" name="Slide Number Placeholder 3"/>
          <p:cNvSpPr>
            <a:spLocks noGrp="1"/>
          </p:cNvSpPr>
          <p:nvPr>
            <p:ph type="sldNum" sz="quarter" idx="5"/>
          </p:nvPr>
        </p:nvSpPr>
        <p:spPr/>
        <p:txBody>
          <a:bodyPr/>
          <a:lstStyle/>
          <a:p>
            <a:pPr>
              <a:defRPr/>
            </a:pPr>
            <a:fld id="{6EC36D9C-488A-4EC9-9C0C-BB001227FD2D}" type="slidenum">
              <a:rPr lang="en-GB" smtClean="0"/>
              <a:pPr>
                <a:defRPr/>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8AEB3D34-D951-4230-BE2A-6FE606726F5B}" type="slidenum">
              <a:rPr lang="nl-NL" altLang="en-US" sz="1200">
                <a:solidFill>
                  <a:prstClr val="black"/>
                </a:solidFill>
                <a:latin typeface="Arial" charset="0"/>
              </a:rPr>
              <a:pPr algn="r" eaLnBrk="1" hangingPunct="1"/>
              <a:t>8</a:t>
            </a:fld>
            <a:endParaRPr lang="nl-BE" altLang="en-US" sz="1200">
              <a:solidFill>
                <a:prstClr val="black"/>
              </a:solidFill>
              <a:latin typeface="Arial" charset="0"/>
            </a:endParaRPr>
          </a:p>
        </p:txBody>
      </p:sp>
      <p:sp>
        <p:nvSpPr>
          <p:cNvPr id="60419" name="Rectangle 7"/>
          <p:cNvSpPr txBox="1">
            <a:spLocks noGrp="1" noChangeArrowheads="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eaLnBrk="0" hangingPunct="0">
              <a:defRPr>
                <a:solidFill>
                  <a:schemeClr val="tx1"/>
                </a:solidFill>
                <a:latin typeface="Calibri" pitchFamily="34" charset="0"/>
                <a:cs typeface="Arial" charset="0"/>
              </a:defRPr>
            </a:lvl1pPr>
            <a:lvl2pPr marL="742950" indent="-285750" defTabSz="931863" eaLnBrk="0" hangingPunct="0">
              <a:defRPr>
                <a:solidFill>
                  <a:schemeClr val="tx1"/>
                </a:solidFill>
                <a:latin typeface="Calibri" pitchFamily="34" charset="0"/>
                <a:cs typeface="Arial" charset="0"/>
              </a:defRPr>
            </a:lvl2pPr>
            <a:lvl3pPr marL="1143000" indent="-228600" defTabSz="931863" eaLnBrk="0" hangingPunct="0">
              <a:defRPr>
                <a:solidFill>
                  <a:schemeClr val="tx1"/>
                </a:solidFill>
                <a:latin typeface="Calibri" pitchFamily="34" charset="0"/>
                <a:cs typeface="Arial" charset="0"/>
              </a:defRPr>
            </a:lvl3pPr>
            <a:lvl4pPr marL="1600200" indent="-228600" defTabSz="931863" eaLnBrk="0" hangingPunct="0">
              <a:defRPr>
                <a:solidFill>
                  <a:schemeClr val="tx1"/>
                </a:solidFill>
                <a:latin typeface="Calibri" pitchFamily="34" charset="0"/>
                <a:cs typeface="Arial" charset="0"/>
              </a:defRPr>
            </a:lvl4pPr>
            <a:lvl5pPr marL="2057400" indent="-228600" defTabSz="931863" eaLnBrk="0" hangingPunct="0">
              <a:defRPr>
                <a:solidFill>
                  <a:schemeClr val="tx1"/>
                </a:solidFill>
                <a:latin typeface="Calibri" pitchFamily="34" charset="0"/>
                <a:cs typeface="Arial" charset="0"/>
              </a:defRPr>
            </a:lvl5pPr>
            <a:lvl6pPr marL="2514600" indent="-228600" defTabSz="931863" eaLnBrk="0" fontAlgn="base" hangingPunct="0">
              <a:spcBef>
                <a:spcPct val="0"/>
              </a:spcBef>
              <a:spcAft>
                <a:spcPct val="0"/>
              </a:spcAft>
              <a:defRPr>
                <a:solidFill>
                  <a:schemeClr val="tx1"/>
                </a:solidFill>
                <a:latin typeface="Calibri" pitchFamily="34" charset="0"/>
                <a:cs typeface="Arial" charset="0"/>
              </a:defRPr>
            </a:lvl6pPr>
            <a:lvl7pPr marL="2971800" indent="-228600" defTabSz="931863" eaLnBrk="0" fontAlgn="base" hangingPunct="0">
              <a:spcBef>
                <a:spcPct val="0"/>
              </a:spcBef>
              <a:spcAft>
                <a:spcPct val="0"/>
              </a:spcAft>
              <a:defRPr>
                <a:solidFill>
                  <a:schemeClr val="tx1"/>
                </a:solidFill>
                <a:latin typeface="Calibri" pitchFamily="34" charset="0"/>
                <a:cs typeface="Arial" charset="0"/>
              </a:defRPr>
            </a:lvl7pPr>
            <a:lvl8pPr marL="3429000" indent="-228600" defTabSz="931863" eaLnBrk="0" fontAlgn="base" hangingPunct="0">
              <a:spcBef>
                <a:spcPct val="0"/>
              </a:spcBef>
              <a:spcAft>
                <a:spcPct val="0"/>
              </a:spcAft>
              <a:defRPr>
                <a:solidFill>
                  <a:schemeClr val="tx1"/>
                </a:solidFill>
                <a:latin typeface="Calibri" pitchFamily="34" charset="0"/>
                <a:cs typeface="Arial" charset="0"/>
              </a:defRPr>
            </a:lvl8pPr>
            <a:lvl9pPr marL="3886200" indent="-228600" defTabSz="931863"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26157620-3D31-4072-88FD-FE5C84BB4A60}" type="slidenum">
              <a:rPr lang="nl-NL" altLang="en-US" sz="1200">
                <a:solidFill>
                  <a:prstClr val="black"/>
                </a:solidFill>
                <a:latin typeface="Arial" charset="0"/>
              </a:rPr>
              <a:pPr algn="r" eaLnBrk="1" hangingPunct="1"/>
              <a:t>8</a:t>
            </a:fld>
            <a:endParaRPr lang="nl-BE" altLang="en-US" sz="1200">
              <a:solidFill>
                <a:prstClr val="black"/>
              </a:solidFill>
              <a:latin typeface="Arial" charset="0"/>
            </a:endParaRPr>
          </a:p>
        </p:txBody>
      </p:sp>
      <p:sp>
        <p:nvSpPr>
          <p:cNvPr id="604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11</a:t>
            </a:fld>
            <a:endParaRPr lang="nl-BE"/>
          </a:p>
        </p:txBody>
      </p:sp>
    </p:spTree>
    <p:extLst>
      <p:ext uri="{BB962C8B-B14F-4D97-AF65-F5344CB8AC3E}">
        <p14:creationId xmlns:p14="http://schemas.microsoft.com/office/powerpoint/2010/main" val="481292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DF003-9532-45B2-A88B-F94D0FEB7981}" type="slidenum">
              <a:rPr lang="en-US" smtClean="0"/>
              <a:t>15</a:t>
            </a:fld>
            <a:endParaRPr lang="nl-BE"/>
          </a:p>
        </p:txBody>
      </p:sp>
    </p:spTree>
    <p:extLst>
      <p:ext uri="{BB962C8B-B14F-4D97-AF65-F5344CB8AC3E}">
        <p14:creationId xmlns:p14="http://schemas.microsoft.com/office/powerpoint/2010/main" val="164506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12/06/2014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677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pPr/>
              <a:t>‹#›</a:t>
            </a:fld>
            <a:endParaRPr lang="en-US"/>
          </a:p>
        </p:txBody>
      </p:sp>
    </p:spTree>
    <p:extLst>
      <p:ext uri="{BB962C8B-B14F-4D97-AF65-F5344CB8AC3E}">
        <p14:creationId xmlns:p14="http://schemas.microsoft.com/office/powerpoint/2010/main" val="12368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87680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12/06/2014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pPr/>
              <a:t>‹#›</a:t>
            </a:fld>
            <a:endParaRPr lang="en-US"/>
          </a:p>
        </p:txBody>
      </p:sp>
    </p:spTree>
    <p:extLst>
      <p:ext uri="{BB962C8B-B14F-4D97-AF65-F5344CB8AC3E}">
        <p14:creationId xmlns:p14="http://schemas.microsoft.com/office/powerpoint/2010/main" val="2316877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12/06/2014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082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12/06/2014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pPr/>
              <a:t>‹#›</a:t>
            </a:fld>
            <a:endParaRPr lang="en-US"/>
          </a:p>
        </p:txBody>
      </p:sp>
    </p:spTree>
    <p:extLst>
      <p:ext uri="{BB962C8B-B14F-4D97-AF65-F5344CB8AC3E}">
        <p14:creationId xmlns:p14="http://schemas.microsoft.com/office/powerpoint/2010/main" val="1230776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12/06/2014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pPr/>
              <a:t>‹#›</a:t>
            </a:fld>
            <a:endParaRPr lang="en-US"/>
          </a:p>
        </p:txBody>
      </p:sp>
    </p:spTree>
    <p:extLst>
      <p:ext uri="{BB962C8B-B14F-4D97-AF65-F5344CB8AC3E}">
        <p14:creationId xmlns:p14="http://schemas.microsoft.com/office/powerpoint/2010/main" val="1030167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12/06/2014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85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12/06/2014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pPr/>
              <a:t>‹#›</a:t>
            </a:fld>
            <a:endParaRPr lang="en-US"/>
          </a:p>
        </p:txBody>
      </p:sp>
    </p:spTree>
    <p:extLst>
      <p:ext uri="{BB962C8B-B14F-4D97-AF65-F5344CB8AC3E}">
        <p14:creationId xmlns:p14="http://schemas.microsoft.com/office/powerpoint/2010/main" val="344236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pPr/>
              <a:t>‹#›</a:t>
            </a:fld>
            <a:endParaRPr lang="en-US"/>
          </a:p>
        </p:txBody>
      </p:sp>
    </p:spTree>
    <p:extLst>
      <p:ext uri="{BB962C8B-B14F-4D97-AF65-F5344CB8AC3E}">
        <p14:creationId xmlns:p14="http://schemas.microsoft.com/office/powerpoint/2010/main" val="1750324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pPr/>
              <a:t>‹#›</a:t>
            </a:fld>
            <a:endParaRPr lang="en-US"/>
          </a:p>
        </p:txBody>
      </p:sp>
    </p:spTree>
    <p:extLst>
      <p:ext uri="{BB962C8B-B14F-4D97-AF65-F5344CB8AC3E}">
        <p14:creationId xmlns:p14="http://schemas.microsoft.com/office/powerpoint/2010/main" val="65741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14/06/2014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14/06/2014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14/06/2014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14/06/2014</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AADB71D-6A6A-403E-B8B0-DAC18C9A03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r>
              <a:rPr lang="en-US" smtClean="0"/>
              <a:t>12/06/2014</a:t>
            </a: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AADB71D-6A6A-403E-B8B0-DAC18C9A03D5}" type="slidenum">
              <a:rPr lang="en-US" smtClean="0"/>
              <a:pPr/>
              <a:t>‹#›</a:t>
            </a:fld>
            <a:endParaRPr lang="en-US"/>
          </a:p>
        </p:txBody>
      </p:sp>
    </p:spTree>
    <p:extLst>
      <p:ext uri="{BB962C8B-B14F-4D97-AF65-F5344CB8AC3E}">
        <p14:creationId xmlns:p14="http://schemas.microsoft.com/office/powerpoint/2010/main" val="1993160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1.emf"/></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70.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71.png"/><Relationship Id="rId7"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73.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gif"/><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ehealth.fgov.be/nl/zorgverleners/online-diensten/ehealthconsen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4.jpeg"/><Relationship Id="rId7" Type="http://schemas.openxmlformats.org/officeDocument/2006/relationships/image" Target="../media/image88.jpe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jpe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8.jpeg"/><Relationship Id="rId5" Type="http://schemas.openxmlformats.org/officeDocument/2006/relationships/diagramQuickStyle" Target="../diagrams/quickStyle1.xml"/><Relationship Id="rId1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 Id="rId14" Type="http://schemas.openxmlformats.org/officeDocument/2006/relationships/image" Target="../media/image11.jpeg"/></Relationships>
</file>

<file path=ppt/slides/_rels/slide5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98.jpg"/><Relationship Id="rId7" Type="http://schemas.openxmlformats.org/officeDocument/2006/relationships/image" Target="../media/image102.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59.xml.rels><?xml version="1.0" encoding="UTF-8" standalone="yes"?>
<Relationships xmlns="http://schemas.openxmlformats.org/package/2006/relationships"><Relationship Id="rId3" Type="http://schemas.openxmlformats.org/officeDocument/2006/relationships/image" Target="../media/image98.jpg"/><Relationship Id="rId7" Type="http://schemas.openxmlformats.org/officeDocument/2006/relationships/image" Target="../media/image102.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98.jpg"/><Relationship Id="rId7" Type="http://schemas.openxmlformats.org/officeDocument/2006/relationships/image" Target="../media/image102.png"/><Relationship Id="rId12"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101.png"/><Relationship Id="rId11" Type="http://schemas.openxmlformats.org/officeDocument/2006/relationships/diagramColors" Target="../diagrams/colors5.xml"/><Relationship Id="rId5" Type="http://schemas.openxmlformats.org/officeDocument/2006/relationships/image" Target="../media/image100.png"/><Relationship Id="rId10" Type="http://schemas.openxmlformats.org/officeDocument/2006/relationships/diagramQuickStyle" Target="../diagrams/quickStyle5.xml"/><Relationship Id="rId4" Type="http://schemas.openxmlformats.org/officeDocument/2006/relationships/image" Target="../media/image99.png"/><Relationship Id="rId9" Type="http://schemas.openxmlformats.org/officeDocument/2006/relationships/diagramLayout" Target="../diagrams/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9.png"/><Relationship Id="rId5" Type="http://schemas.openxmlformats.org/officeDocument/2006/relationships/image" Target="../media/image15.png"/><Relationship Id="rId10" Type="http://schemas.openxmlformats.org/officeDocument/2006/relationships/image" Target="../media/image28.png"/><Relationship Id="rId4" Type="http://schemas.openxmlformats.org/officeDocument/2006/relationships/image" Target="../media/image14.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BE" sz="4000" b="1" cap="none" dirty="0">
                <a:solidFill>
                  <a:srgbClr val="3E6E5A"/>
                </a:solidFill>
              </a:rPr>
              <a:t>eHealth-platform:</a:t>
            </a:r>
            <a:r>
              <a:rPr lang="nl-BE" sz="4000" b="1" cap="none" dirty="0">
                <a:solidFill>
                  <a:srgbClr val="C00000"/>
                </a:solidFill>
              </a:rPr>
              <a:t> stand van zaken en perspectieven</a:t>
            </a:r>
            <a:endParaRPr lang="nl-BE" sz="4000" b="1" cap="none" dirty="0"/>
          </a:p>
        </p:txBody>
      </p:sp>
      <p:grpSp>
        <p:nvGrpSpPr>
          <p:cNvPr id="6" name="Group 11"/>
          <p:cNvGrpSpPr>
            <a:grpSpLocks/>
          </p:cNvGrpSpPr>
          <p:nvPr/>
        </p:nvGrpSpPr>
        <p:grpSpPr bwMode="auto">
          <a:xfrm>
            <a:off x="4119636" y="3580978"/>
            <a:ext cx="4268788" cy="2800350"/>
            <a:chOff x="4406900" y="2676525"/>
            <a:chExt cx="4268788" cy="2801603"/>
          </a:xfrm>
        </p:grpSpPr>
        <p:pic>
          <p:nvPicPr>
            <p:cNvPr id="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Tree>
    <p:extLst>
      <p:ext uri="{BB962C8B-B14F-4D97-AF65-F5344CB8AC3E}">
        <p14:creationId xmlns:p14="http://schemas.microsoft.com/office/powerpoint/2010/main" val="665227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10 opdrachten</a:t>
            </a:r>
            <a:endParaRPr lang="en-US" dirty="0"/>
          </a:p>
        </p:txBody>
      </p:sp>
      <p:sp>
        <p:nvSpPr>
          <p:cNvPr id="1638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Concipiëren, uitwerken en beheren van een </a:t>
            </a:r>
            <a:r>
              <a:rPr lang="nl-BE" altLang="en-US" sz="2000" b="1" smtClean="0">
                <a:sym typeface="Arial" charset="0"/>
              </a:rPr>
              <a:t>samenwerkingsplatform</a:t>
            </a:r>
            <a:r>
              <a:rPr lang="nl-BE" altLang="en-US" sz="2000" smtClean="0">
                <a:sym typeface="Arial" charset="0"/>
              </a:rPr>
              <a:t> voor de veilige elektronische gegevensuitwisseling met de bijhorende basisdiensten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Een akkoord bereiken over een</a:t>
            </a:r>
            <a:r>
              <a:rPr lang="nl-BE" altLang="en-US" sz="2000" b="1" smtClean="0">
                <a:sym typeface="Arial" charset="0"/>
              </a:rPr>
              <a:t> taakverdeling</a:t>
            </a:r>
            <a:r>
              <a:rPr lang="nl-BE" altLang="en-US" sz="2000" smtClean="0">
                <a:sym typeface="Arial" charset="0"/>
              </a:rPr>
              <a:t> en over de</a:t>
            </a:r>
            <a:r>
              <a:rPr lang="nl-BE" altLang="en-US" sz="2000" b="1" smtClean="0">
                <a:sym typeface="Arial" charset="0"/>
              </a:rPr>
              <a:t> kwaliteitsnormen</a:t>
            </a:r>
            <a:r>
              <a:rPr lang="nl-BE" altLang="en-US" sz="2000" smtClean="0">
                <a:sym typeface="Arial" charset="0"/>
              </a:rPr>
              <a:t> en nagaan of de kwaliteitsnormen worden nageleefd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Als </a:t>
            </a:r>
            <a:r>
              <a:rPr lang="nl-BE" altLang="en-US" sz="2000" b="1" smtClean="0">
                <a:sym typeface="Arial" charset="0"/>
              </a:rPr>
              <a:t>onafhankelijke trusted third party (TTP)  </a:t>
            </a:r>
            <a:r>
              <a:rPr lang="nl-BE" altLang="en-US" sz="2000" smtClean="0">
                <a:sym typeface="Arial" charset="0"/>
              </a:rPr>
              <a:t>optreden voor het</a:t>
            </a:r>
            <a:r>
              <a:rPr lang="nl-BE" altLang="en-US" sz="2000" b="1" smtClean="0">
                <a:sym typeface="Arial" charset="0"/>
              </a:rPr>
              <a:t> coderen</a:t>
            </a:r>
            <a:r>
              <a:rPr lang="nl-BE" altLang="en-US" sz="2000" smtClean="0">
                <a:sym typeface="Arial" charset="0"/>
              </a:rPr>
              <a:t> en </a:t>
            </a:r>
            <a:r>
              <a:rPr lang="nl-BE" altLang="en-US" sz="2000" b="1" smtClean="0">
                <a:sym typeface="Arial" charset="0"/>
              </a:rPr>
              <a:t>anonimiseren</a:t>
            </a:r>
            <a:r>
              <a:rPr lang="nl-BE" altLang="en-US" sz="2000" smtClean="0">
                <a:sym typeface="Arial" charset="0"/>
              </a:rPr>
              <a:t> van persoonsgegevens m.b.t. de gezondheid voor rekening van bepaalde, in de wet opgesomde instanties ter ondersteuning van het wetenschappelijk onderzoek en het beleid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De </a:t>
            </a:r>
            <a:r>
              <a:rPr lang="nl-BE" altLang="en-US" sz="2000" b="1" smtClean="0">
                <a:sym typeface="Arial" charset="0"/>
              </a:rPr>
              <a:t>totstandkoming van</a:t>
            </a:r>
            <a:r>
              <a:rPr lang="nl-BE" altLang="en-US" sz="2000" smtClean="0">
                <a:sym typeface="Arial" charset="0"/>
              </a:rPr>
              <a:t> </a:t>
            </a:r>
            <a:r>
              <a:rPr lang="nl-BE" altLang="en-US" sz="2000" b="1" smtClean="0">
                <a:sym typeface="Arial" charset="0"/>
              </a:rPr>
              <a:t>programma's</a:t>
            </a:r>
            <a:r>
              <a:rPr lang="nl-BE" altLang="en-US" sz="2000" smtClean="0">
                <a:sym typeface="Arial" charset="0"/>
              </a:rPr>
              <a:t> en </a:t>
            </a:r>
            <a:r>
              <a:rPr lang="nl-BE" altLang="en-US" sz="2000" b="1" smtClean="0">
                <a:sym typeface="Arial" charset="0"/>
              </a:rPr>
              <a:t>projecten</a:t>
            </a:r>
            <a:r>
              <a:rPr lang="nl-BE" altLang="en-US" sz="2000" smtClean="0">
                <a:sym typeface="Arial" charset="0"/>
              </a:rPr>
              <a:t> promoten en coördineren</a:t>
            </a:r>
            <a:r>
              <a:rPr lang="nl-BE" altLang="en-US" sz="2000" smtClean="0"/>
              <a:t> </a:t>
            </a:r>
          </a:p>
          <a:p>
            <a:pPr marL="457200" indent="-457200" eaLnBrk="1" hangingPunct="1">
              <a:lnSpc>
                <a:spcPct val="80000"/>
              </a:lnSpc>
              <a:buFont typeface="Wingdings" pitchFamily="2" charset="2"/>
              <a:buAutoNum type="arabicPeriod" startAt="6"/>
            </a:pPr>
            <a:endParaRPr lang="nl-BE" altLang="en-US" sz="800" smtClean="0">
              <a:sym typeface="Arial" charset="0"/>
            </a:endParaRPr>
          </a:p>
          <a:p>
            <a:pPr marL="457200" indent="-457200" eaLnBrk="1" hangingPunct="1">
              <a:lnSpc>
                <a:spcPct val="80000"/>
              </a:lnSpc>
              <a:buFont typeface="Wingdings" pitchFamily="2" charset="2"/>
              <a:buAutoNum type="arabicPeriod" startAt="6"/>
            </a:pPr>
            <a:r>
              <a:rPr lang="nl-BE" altLang="en-US" sz="2000" smtClean="0">
                <a:sym typeface="Arial" charset="0"/>
              </a:rPr>
              <a:t>De ICT-aspecten van de gegevensuitwisseling beheren en coördineren in het kader van de </a:t>
            </a:r>
            <a:r>
              <a:rPr lang="nl-BE" altLang="en-US" sz="2000" b="1" smtClean="0">
                <a:sym typeface="Arial" charset="0"/>
              </a:rPr>
              <a:t>elektronische patiëntendossiers</a:t>
            </a:r>
            <a:r>
              <a:rPr lang="nl-BE" altLang="en-US" sz="2000" smtClean="0">
                <a:sym typeface="Arial" charset="0"/>
              </a:rPr>
              <a:t> en van de </a:t>
            </a:r>
            <a:r>
              <a:rPr lang="nl-BE" altLang="en-US" sz="2000" b="1" smtClean="0">
                <a:sym typeface="Arial" charset="0"/>
              </a:rPr>
              <a:t>elektronische medische voorschriften</a:t>
            </a:r>
            <a:endParaRPr lang="nl-BE" altLang="en-US" sz="2000" smtClean="0">
              <a:sym typeface="Arial" charset="0"/>
            </a:endParaRPr>
          </a:p>
          <a:p>
            <a:pPr marL="457200" indent="-457200" eaLnBrk="1" hangingPunct="1">
              <a:lnSpc>
                <a:spcPct val="80000"/>
              </a:lnSpc>
              <a:buFont typeface="Wingdings" pitchFamily="2" charset="2"/>
              <a:buAutoNum type="arabicPeriod"/>
            </a:pPr>
            <a:endParaRPr lang="nl-BE" altLang="en-US" sz="2000" smtClean="0">
              <a:solidFill>
                <a:srgbClr val="000000"/>
              </a:solidFill>
              <a:cs typeface="Arial" charset="0"/>
              <a:sym typeface="Arial" charset="0"/>
            </a:endParaRP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10</a:t>
            </a:fld>
            <a:endParaRPr lang="en-US"/>
          </a:p>
        </p:txBody>
      </p:sp>
    </p:spTree>
    <p:extLst>
      <p:ext uri="{BB962C8B-B14F-4D97-AF65-F5344CB8AC3E}">
        <p14:creationId xmlns:p14="http://schemas.microsoft.com/office/powerpoint/2010/main" val="2783416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1" dirty="0" smtClean="0"/>
              <a:t>10 basisdiensten</a:t>
            </a:r>
            <a:endParaRPr lang="nl-BE"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399541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r>
              <a:rPr lang="en-US" smtClean="0"/>
              <a:t>14/06/2014</a:t>
            </a:r>
            <a:endParaRPr lang="nl-BE"/>
          </a:p>
        </p:txBody>
      </p:sp>
      <p:sp>
        <p:nvSpPr>
          <p:cNvPr id="5" name="Slide Number Placeholder 4"/>
          <p:cNvSpPr>
            <a:spLocks noGrp="1"/>
          </p:cNvSpPr>
          <p:nvPr>
            <p:ph type="sldNum" sz="quarter" idx="12"/>
          </p:nvPr>
        </p:nvSpPr>
        <p:spPr/>
        <p:txBody>
          <a:bodyPr/>
          <a:lstStyle/>
          <a:p>
            <a:fld id="{BAADB71D-6A6A-403E-B8B0-DAC18C9A03D5}" type="slidenum">
              <a:rPr lang="en-US" smtClean="0"/>
              <a:t>11</a:t>
            </a:fld>
            <a:endParaRPr lang="nl-BE"/>
          </a:p>
        </p:txBody>
      </p:sp>
    </p:spTree>
    <p:extLst>
      <p:ext uri="{BB962C8B-B14F-4D97-AF65-F5344CB8AC3E}">
        <p14:creationId xmlns:p14="http://schemas.microsoft.com/office/powerpoint/2010/main" val="2005447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331913"/>
            <a:ext cx="8267700" cy="5337175"/>
          </a:xfrm>
        </p:spPr>
        <p:txBody>
          <a:bodyPr/>
          <a:lstStyle/>
          <a:p>
            <a:pPr marL="514350" indent="-457200" eaLnBrk="1" hangingPunct="1">
              <a:buFont typeface="+mj-lt"/>
              <a:buAutoNum type="arabicPeriod"/>
              <a:defRPr/>
            </a:pPr>
            <a:endParaRPr lang="nl-BE" sz="800" dirty="0" smtClean="0"/>
          </a:p>
          <a:p>
            <a:pPr marL="895350" lvl="1" indent="-809625" eaLnBrk="1" hangingPunct="1">
              <a:buFont typeface="Arial" charset="0"/>
              <a:buNone/>
              <a:defRPr/>
            </a:pPr>
            <a:r>
              <a:rPr lang="nl-BE" sz="2000" b="1" dirty="0" smtClean="0">
                <a:solidFill>
                  <a:srgbClr val="000000"/>
                </a:solidFill>
                <a:sym typeface="Arial" charset="0"/>
              </a:rPr>
              <a:t>6.1.</a:t>
            </a:r>
            <a:r>
              <a:rPr lang="en-US" sz="2000" b="1" dirty="0">
                <a:solidFill>
                  <a:srgbClr val="000000"/>
                </a:solidFill>
                <a:sym typeface="Arial" charset="0"/>
              </a:rPr>
              <a:t>	</a:t>
            </a:r>
            <a:r>
              <a:rPr lang="nl-BE" sz="2000" b="1" dirty="0">
                <a:solidFill>
                  <a:srgbClr val="000000"/>
                </a:solidFill>
                <a:sym typeface="Arial" charset="0"/>
              </a:rPr>
              <a:t>Geïntegreerd gebruikers- en toegangsbeheer</a:t>
            </a:r>
            <a:r>
              <a:rPr lang="nl-BE" sz="2000" dirty="0">
                <a:solidFill>
                  <a:srgbClr val="000000"/>
                </a:solidFill>
                <a:sym typeface="Arial" charset="0"/>
              </a:rPr>
              <a:t>: </a:t>
            </a:r>
            <a:endParaRPr lang="nl-BE" sz="2000" dirty="0" smtClean="0">
              <a:solidFill>
                <a:srgbClr val="000000"/>
              </a:solidFill>
              <a:sym typeface="Arial" charset="0"/>
            </a:endParaRPr>
          </a:p>
          <a:p>
            <a:pPr marL="895350" lvl="1" indent="-715963" eaLnBrk="1" hangingPunct="1">
              <a:buFont typeface="Arial" charset="0"/>
              <a:buNone/>
              <a:defRPr/>
            </a:pPr>
            <a:r>
              <a:rPr lang="nl-BE" sz="2000" dirty="0">
                <a:solidFill>
                  <a:srgbClr val="000000"/>
                </a:solidFill>
                <a:sym typeface="Arial" charset="0"/>
              </a:rPr>
              <a:t>	</a:t>
            </a:r>
            <a:r>
              <a:rPr lang="nl-BE" sz="2000" dirty="0" smtClean="0">
                <a:sym typeface="Arial" charset="0"/>
              </a:rPr>
              <a:t>hierdoor </a:t>
            </a:r>
            <a:r>
              <a:rPr lang="nl-BE" sz="2000" dirty="0">
                <a:sym typeface="Arial" charset="0"/>
              </a:rPr>
              <a:t>wordt gegarandeerd dat enkel de gemachtigde zorgverleners/zorginstellingen toegang krijgen tot de persoonsgegevens waartoe ze toegang mogen </a:t>
            </a:r>
            <a:r>
              <a:rPr lang="nl-BE" sz="2000" dirty="0" smtClean="0">
                <a:sym typeface="Arial" charset="0"/>
              </a:rPr>
              <a:t>hebben:</a:t>
            </a:r>
            <a:endParaRPr lang="nl-BE" sz="2000" dirty="0">
              <a:sym typeface="Arial" charset="0"/>
            </a:endParaRPr>
          </a:p>
          <a:p>
            <a:pPr marL="838200" lvl="1" indent="-381000" eaLnBrk="1" hangingPunct="1">
              <a:buFontTx/>
              <a:buAutoNum type="arabicPeriod" startAt="3"/>
              <a:defRPr/>
            </a:pPr>
            <a:endParaRPr lang="nl-BE" sz="800" dirty="0">
              <a:sym typeface="Arial" charset="0"/>
            </a:endParaRPr>
          </a:p>
          <a:p>
            <a:pPr marL="1219200" lvl="2" indent="-304800" eaLnBrk="1" hangingPunct="1">
              <a:buFontTx/>
              <a:buChar char="•"/>
              <a:defRPr/>
            </a:pPr>
            <a:r>
              <a:rPr lang="nl-BE" sz="1800" dirty="0">
                <a:sym typeface="Arial" charset="0"/>
              </a:rPr>
              <a:t>toegangsregels worden onder meer opgelegd door de </a:t>
            </a:r>
            <a:r>
              <a:rPr lang="nl-BE" sz="1800" dirty="0" smtClean="0">
                <a:sym typeface="Arial" charset="0"/>
              </a:rPr>
              <a:t>wet of </a:t>
            </a:r>
            <a:r>
              <a:rPr lang="nl-BE" sz="1800" dirty="0">
                <a:sym typeface="Arial" charset="0"/>
              </a:rPr>
              <a:t>door de machtigingen van de afdeling Gezondheid van het Sectoraal Comité (opgericht binnen de Commissie voor de Bescherming van de Persoonlijke Levenssfeer) </a:t>
            </a:r>
          </a:p>
          <a:p>
            <a:pPr marL="1219200" lvl="2" indent="-304800" eaLnBrk="1" hangingPunct="1">
              <a:buFontTx/>
              <a:buChar char="•"/>
              <a:defRPr/>
            </a:pPr>
            <a:r>
              <a:rPr lang="nl-BE" sz="1800" dirty="0">
                <a:sym typeface="Arial" charset="0"/>
              </a:rPr>
              <a:t>voor elke toepassing worden er specifieke toegangsregels vastgelegd  </a:t>
            </a:r>
          </a:p>
          <a:p>
            <a:pPr marL="1219200" lvl="2" indent="-304800" eaLnBrk="1" hangingPunct="1">
              <a:buFontTx/>
              <a:buChar char="•"/>
              <a:defRPr/>
            </a:pPr>
            <a:r>
              <a:rPr lang="nl-BE" sz="1800" dirty="0">
                <a:sym typeface="Arial" charset="0"/>
              </a:rPr>
              <a:t>wanneer de gebruiker zijn identiteit authentiseert (via de elektronische identiteitskaart of de token), dan wordt het generisch verificatiemodel van de tool opgestart: het model raadpleegt de regels die voor de toepassing werden vastgelegd, gaat na of de gebruiker wel degelijk </a:t>
            </a:r>
            <a:r>
              <a:rPr lang="nl-BE" sz="1800" dirty="0" smtClean="0">
                <a:sym typeface="Arial" charset="0"/>
              </a:rPr>
              <a:t>voldoet aan deze regels en </a:t>
            </a:r>
            <a:r>
              <a:rPr lang="nl-BE" sz="1800" dirty="0">
                <a:sym typeface="Arial" charset="0"/>
              </a:rPr>
              <a:t>verleent al dan niet de toegang tot de </a:t>
            </a:r>
            <a:r>
              <a:rPr lang="nl-BE" sz="1800" dirty="0" smtClean="0">
                <a:sym typeface="Arial" charset="0"/>
              </a:rPr>
              <a:t>toepassing</a:t>
            </a:r>
            <a:endParaRPr lang="nl-BE" sz="1800" dirty="0">
              <a:solidFill>
                <a:srgbClr val="000000"/>
              </a:solidFill>
              <a:cs typeface="Arial" charset="0"/>
              <a:sym typeface="Arial" charset="0"/>
            </a:endParaRPr>
          </a:p>
          <a:p>
            <a:pPr marL="838200" lvl="1" indent="-381000" eaLnBrk="1" hangingPunct="1">
              <a:buFontTx/>
              <a:buAutoNum type="arabicPeriod" startAt="8"/>
              <a:defRPr/>
            </a:pPr>
            <a:endParaRPr lang="nl-BE" dirty="0" smtClean="0"/>
          </a:p>
        </p:txBody>
      </p:sp>
      <p:pic>
        <p:nvPicPr>
          <p:cNvPr id="1843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133600"/>
            <a:ext cx="59848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altLang="en-US" b="1" dirty="0"/>
              <a:t>10 basisdiensten</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12</a:t>
            </a:fld>
            <a:endParaRPr lang="en-US"/>
          </a:p>
        </p:txBody>
      </p:sp>
    </p:spTree>
    <p:extLst>
      <p:ext uri="{BB962C8B-B14F-4D97-AF65-F5344CB8AC3E}">
        <p14:creationId xmlns:p14="http://schemas.microsoft.com/office/powerpoint/2010/main" val="27525760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altLang="en-US" b="1" dirty="0"/>
              <a:t>Geïntegreerd gebruikers- en </a:t>
            </a:r>
            <a:br>
              <a:rPr lang="nl-BE" altLang="en-US" b="1" dirty="0"/>
            </a:br>
            <a:r>
              <a:rPr lang="nl-BE" altLang="en-US" b="1" dirty="0"/>
              <a:t>toegangsbeheer</a:t>
            </a:r>
            <a:endParaRPr lang="en-US" dirty="0"/>
          </a:p>
        </p:txBody>
      </p:sp>
      <p:graphicFrame>
        <p:nvGraphicFramePr>
          <p:cNvPr id="19460" name="Object 3"/>
          <p:cNvGraphicFramePr>
            <a:graphicFrameLocks noChangeAspect="1"/>
          </p:cNvGraphicFramePr>
          <p:nvPr>
            <p:extLst>
              <p:ext uri="{D42A27DB-BD31-4B8C-83A1-F6EECF244321}">
                <p14:modId xmlns:p14="http://schemas.microsoft.com/office/powerpoint/2010/main" val="2804388425"/>
              </p:ext>
            </p:extLst>
          </p:nvPr>
        </p:nvGraphicFramePr>
        <p:xfrm>
          <a:off x="468313" y="1627460"/>
          <a:ext cx="8207375" cy="5041900"/>
        </p:xfrm>
        <a:graphic>
          <a:graphicData uri="http://schemas.openxmlformats.org/presentationml/2006/ole">
            <mc:AlternateContent xmlns:mc="http://schemas.openxmlformats.org/markup-compatibility/2006">
              <mc:Choice xmlns:v="urn:schemas-microsoft-com:vml" Requires="v">
                <p:oleObj spid="_x0000_s1038" name="Visio" r:id="rId3" imgW="8296656" imgH="5516499" progId="Visio.Drawing.11">
                  <p:embed/>
                </p:oleObj>
              </mc:Choice>
              <mc:Fallback>
                <p:oleObj name="Visio" r:id="rId3" imgW="8296656" imgH="5516499"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627460"/>
                        <a:ext cx="820737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13</a:t>
            </a:fld>
            <a:endParaRPr lang="en-US"/>
          </a:p>
        </p:txBody>
      </p:sp>
    </p:spTree>
    <p:extLst>
      <p:ext uri="{BB962C8B-B14F-4D97-AF65-F5344CB8AC3E}">
        <p14:creationId xmlns:p14="http://schemas.microsoft.com/office/powerpoint/2010/main" val="1325665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457200" eaLnBrk="1" hangingPunct="1">
              <a:buFont typeface="Calibri" pitchFamily="34" charset="0"/>
              <a:buAutoNum type="arabicPeriod"/>
            </a:pPr>
            <a:endParaRPr lang="nl-BE" altLang="en-US" sz="800" smtClean="0"/>
          </a:p>
          <a:p>
            <a:pPr marL="806450" lvl="1" indent="-722313" eaLnBrk="1" hangingPunct="1">
              <a:buFont typeface="Arial" charset="0"/>
              <a:buNone/>
            </a:pPr>
            <a:r>
              <a:rPr lang="nl-BE" altLang="en-US" sz="2000" b="1" smtClean="0">
                <a:solidFill>
                  <a:srgbClr val="000000"/>
                </a:solidFill>
                <a:sym typeface="Arial" charset="0"/>
              </a:rPr>
              <a:t>6.2.</a:t>
            </a:r>
            <a:r>
              <a:rPr lang="en-US" altLang="en-US" sz="2000" b="1" smtClean="0">
                <a:solidFill>
                  <a:srgbClr val="000000"/>
                </a:solidFill>
                <a:sym typeface="Arial" charset="0"/>
              </a:rPr>
              <a:t>	</a:t>
            </a:r>
            <a:r>
              <a:rPr lang="nl-BE" altLang="en-US" sz="2000" b="1" smtClean="0">
                <a:solidFill>
                  <a:srgbClr val="000000"/>
                </a:solidFill>
                <a:sym typeface="Arial" charset="0"/>
              </a:rPr>
              <a:t>Coördinatie van elektronische deelprocessen</a:t>
            </a:r>
            <a:r>
              <a:rPr lang="nl-BE" altLang="en-US" sz="2000" smtClean="0">
                <a:solidFill>
                  <a:srgbClr val="000000"/>
                </a:solidFill>
                <a:sym typeface="Arial" charset="0"/>
              </a:rPr>
              <a:t>: </a:t>
            </a:r>
            <a:r>
              <a:rPr lang="nl-BE" altLang="en-US" sz="2000" smtClean="0">
                <a:sym typeface="Arial" charset="0"/>
              </a:rPr>
              <a:t>maakt een soepele en harmonieuze integratie mogelijk van de verschillende processen met betrekking tot de implementatie van verschillende basisdiensten binnen eenzelfde toepassing</a:t>
            </a:r>
          </a:p>
          <a:p>
            <a:pPr marL="806450" lvl="2" indent="0" eaLnBrk="1" hangingPunct="1">
              <a:buFontTx/>
              <a:buAutoNum type="arabicPeriod" startAt="8"/>
            </a:pPr>
            <a:endParaRPr lang="nl-BE" altLang="en-US" sz="800" smtClean="0">
              <a:solidFill>
                <a:srgbClr val="000000"/>
              </a:solidFill>
              <a:cs typeface="Arial" charset="0"/>
              <a:sym typeface="Arial" charset="0"/>
            </a:endParaRPr>
          </a:p>
          <a:p>
            <a:pPr marL="806450" lvl="1" indent="-722313" eaLnBrk="1" hangingPunct="1">
              <a:buFont typeface="Arial" charset="0"/>
              <a:buNone/>
            </a:pPr>
            <a:r>
              <a:rPr lang="nl-BE" altLang="en-US" sz="2000" b="1" smtClean="0">
                <a:solidFill>
                  <a:srgbClr val="000000"/>
                </a:solidFill>
                <a:sym typeface="Arial" charset="0"/>
              </a:rPr>
              <a:t>6.3.</a:t>
            </a:r>
            <a:r>
              <a:rPr lang="en-US" altLang="en-US" sz="2000" b="1" smtClean="0">
                <a:solidFill>
                  <a:srgbClr val="000000"/>
                </a:solidFill>
                <a:sym typeface="Arial" charset="0"/>
              </a:rPr>
              <a:t>	</a:t>
            </a:r>
            <a:r>
              <a:rPr lang="nl-BE" altLang="en-US" sz="2000" b="1" smtClean="0">
                <a:solidFill>
                  <a:srgbClr val="000000"/>
                </a:solidFill>
                <a:sym typeface="Arial" charset="0"/>
              </a:rPr>
              <a:t>Portaalomgeving</a:t>
            </a:r>
            <a:r>
              <a:rPr lang="nl-BE" altLang="en-US" sz="2000" smtClean="0">
                <a:solidFill>
                  <a:srgbClr val="000000"/>
                </a:solidFill>
                <a:sym typeface="Arial" charset="0"/>
              </a:rPr>
              <a:t>: </a:t>
            </a:r>
            <a:r>
              <a:rPr lang="nl-BE" altLang="en-US" sz="2000" smtClean="0">
                <a:sym typeface="Arial" charset="0"/>
              </a:rPr>
              <a:t>venster op het web dat verschillende online diensten aanbiedt aan de actoren in de gezondheidszorg om hen te helpen bij het verstrekken van de best mogelijke zorg; biedt alle nuttige informatie met betrekking tot de diensten die door het </a:t>
            </a:r>
            <a:r>
              <a:rPr lang="nl-BE" altLang="en-US" sz="2000" smtClean="0">
                <a:solidFill>
                  <a:srgbClr val="3E6E5A"/>
                </a:solidFill>
                <a:sym typeface="Arial" charset="0"/>
              </a:rPr>
              <a:t>eHealth</a:t>
            </a:r>
            <a:r>
              <a:rPr lang="nl-BE" altLang="en-US" sz="2000" smtClean="0">
                <a:sym typeface="Arial" charset="0"/>
              </a:rPr>
              <a:t>-platform worden aangeboden, zijn opdrachten, zijn standaarden, enz. </a:t>
            </a:r>
          </a:p>
          <a:p>
            <a:pPr marL="806450" lvl="1" indent="-722313" eaLnBrk="1" hangingPunct="1">
              <a:buFont typeface="Arial" charset="0"/>
              <a:buNone/>
            </a:pPr>
            <a:r>
              <a:rPr lang="nl-BE" altLang="en-US" sz="2000" smtClean="0">
                <a:sym typeface="Arial" charset="0"/>
              </a:rPr>
              <a:t>	De portaalomgeving bevat onder meer alle documenten die noodzakelijk zijn voor de gebruikers om de juiste configuraties te kunnen realiseren en aldus toegang te krijgen tot de beschikbare online diensten</a:t>
            </a:r>
          </a:p>
          <a:p>
            <a:pPr marL="806450" lvl="1" indent="-722313" eaLnBrk="1" hangingPunct="1">
              <a:buFontTx/>
              <a:buAutoNum type="arabicPeriod" startAt="8"/>
            </a:pPr>
            <a:endParaRPr lang="nl-BE" altLang="en-US" smtClean="0"/>
          </a:p>
        </p:txBody>
      </p:sp>
      <p:pic>
        <p:nvPicPr>
          <p:cNvPr id="204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538" y="213360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963" y="3813175"/>
            <a:ext cx="61277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altLang="en-US" b="1" dirty="0"/>
              <a:t>10 basisdiensten</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14</a:t>
            </a:fld>
            <a:endParaRPr lang="en-US"/>
          </a:p>
        </p:txBody>
      </p:sp>
    </p:spTree>
    <p:extLst>
      <p:ext uri="{BB962C8B-B14F-4D97-AF65-F5344CB8AC3E}">
        <p14:creationId xmlns:p14="http://schemas.microsoft.com/office/powerpoint/2010/main" val="3940925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14/06/2014</a:t>
            </a:r>
            <a:endParaRPr lang="nl-BE"/>
          </a:p>
        </p:txBody>
      </p:sp>
      <p:sp>
        <p:nvSpPr>
          <p:cNvPr id="5" name="Slide Number Placeholder 4"/>
          <p:cNvSpPr>
            <a:spLocks noGrp="1"/>
          </p:cNvSpPr>
          <p:nvPr>
            <p:ph type="sldNum" sz="quarter" idx="12"/>
          </p:nvPr>
        </p:nvSpPr>
        <p:spPr/>
        <p:txBody>
          <a:bodyPr/>
          <a:lstStyle/>
          <a:p>
            <a:fld id="{BAADB71D-6A6A-403E-B8B0-DAC18C9A03D5}" type="slidenum">
              <a:rPr lang="en-US" smtClean="0"/>
              <a:t>15</a:t>
            </a:fld>
            <a:endParaRPr lang="nl-B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027" y="548680"/>
            <a:ext cx="7214357" cy="6065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021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331913"/>
            <a:ext cx="8267700" cy="5337175"/>
          </a:xfrm>
        </p:spPr>
        <p:txBody>
          <a:bodyPr/>
          <a:lstStyle/>
          <a:p>
            <a:pPr marL="514350" indent="-457200" eaLnBrk="1" hangingPunct="1">
              <a:buFont typeface="+mj-lt"/>
              <a:buAutoNum type="arabicPeriod"/>
              <a:defRPr/>
            </a:pPr>
            <a:endParaRPr lang="nl-BE" sz="800" dirty="0" smtClean="0"/>
          </a:p>
          <a:p>
            <a:pPr marL="895350" lvl="1" indent="-811213" eaLnBrk="1" hangingPunct="1">
              <a:lnSpc>
                <a:spcPct val="90000"/>
              </a:lnSpc>
              <a:buFont typeface="Arial" charset="0"/>
              <a:buNone/>
              <a:tabLst>
                <a:tab pos="895350" algn="l"/>
              </a:tabLst>
              <a:defRPr/>
            </a:pPr>
            <a:r>
              <a:rPr lang="nl-BE" sz="2000" b="1" dirty="0">
                <a:solidFill>
                  <a:srgbClr val="000000"/>
                </a:solidFill>
                <a:sym typeface="Arial" charset="0"/>
              </a:rPr>
              <a:t>6.4.</a:t>
            </a:r>
            <a:r>
              <a:rPr lang="en-US" sz="2000" b="1" dirty="0">
                <a:solidFill>
                  <a:srgbClr val="000000"/>
                </a:solidFill>
                <a:sym typeface="Arial" charset="0"/>
              </a:rPr>
              <a:t>	</a:t>
            </a:r>
            <a:r>
              <a:rPr lang="nl-BE" sz="2000" b="1" dirty="0">
                <a:solidFill>
                  <a:srgbClr val="000000"/>
                </a:solidFill>
                <a:sym typeface="Arial" charset="0"/>
              </a:rPr>
              <a:t>Beheer van loggings: </a:t>
            </a:r>
            <a:r>
              <a:rPr lang="nl-BE" sz="2000" dirty="0">
                <a:sym typeface="Arial" charset="0"/>
              </a:rPr>
              <a:t>beheer van een toegangsregister tot het </a:t>
            </a:r>
            <a:r>
              <a:rPr lang="nl-BE" sz="2000" dirty="0" smtClean="0">
                <a:sym typeface="Arial" charset="0"/>
              </a:rPr>
              <a:t>gegevensbeheersysteem: </a:t>
            </a:r>
            <a:r>
              <a:rPr lang="nl-BE" sz="2000" dirty="0">
                <a:sym typeface="Arial" charset="0"/>
              </a:rPr>
              <a:t>alle lees- en schrijftoegangen en verwijderingen worden geregistreerd en gelden als bewijs indien er hieromtrent een klacht wordt ingediend</a:t>
            </a:r>
          </a:p>
          <a:p>
            <a:pPr marL="838200" lvl="1" indent="-381000" eaLnBrk="1" hangingPunct="1">
              <a:lnSpc>
                <a:spcPct val="90000"/>
              </a:lnSpc>
              <a:buFontTx/>
              <a:buAutoNum type="arabicPeriod" startAt="4"/>
              <a:defRPr/>
            </a:pPr>
            <a:endParaRPr lang="nl-BE" sz="800" dirty="0">
              <a:solidFill>
                <a:srgbClr val="000000"/>
              </a:solidFill>
              <a:cs typeface="Arial" charset="0"/>
              <a:sym typeface="Arial" charset="0"/>
            </a:endParaRPr>
          </a:p>
          <a:p>
            <a:pPr marL="895350" lvl="1" indent="-808038" eaLnBrk="1" hangingPunct="1">
              <a:lnSpc>
                <a:spcPct val="90000"/>
              </a:lnSpc>
              <a:buFont typeface="Arial" charset="0"/>
              <a:buNone/>
              <a:defRPr/>
            </a:pPr>
            <a:r>
              <a:rPr lang="nl-BE" sz="2000" b="1" dirty="0">
                <a:solidFill>
                  <a:srgbClr val="000000"/>
                </a:solidFill>
                <a:sym typeface="Arial" charset="0"/>
              </a:rPr>
              <a:t>6.5.</a:t>
            </a:r>
            <a:r>
              <a:rPr lang="en-US" sz="2000" b="1" dirty="0">
                <a:solidFill>
                  <a:srgbClr val="000000"/>
                </a:solidFill>
                <a:sym typeface="Arial" charset="0"/>
              </a:rPr>
              <a:t>	</a:t>
            </a:r>
            <a:r>
              <a:rPr lang="nl-BE" sz="2000" b="1" dirty="0">
                <a:solidFill>
                  <a:srgbClr val="000000"/>
                </a:solidFill>
                <a:sym typeface="Arial" charset="0"/>
              </a:rPr>
              <a:t>Systeem voor end-</a:t>
            </a:r>
            <a:r>
              <a:rPr lang="nl-BE" sz="2000" b="1" dirty="0" err="1">
                <a:solidFill>
                  <a:srgbClr val="000000"/>
                </a:solidFill>
                <a:sym typeface="Arial" charset="0"/>
              </a:rPr>
              <a:t>to</a:t>
            </a:r>
            <a:r>
              <a:rPr lang="nl-BE" sz="2000" b="1" dirty="0">
                <a:solidFill>
                  <a:srgbClr val="000000"/>
                </a:solidFill>
                <a:sym typeface="Arial" charset="0"/>
              </a:rPr>
              <a:t>-end </a:t>
            </a:r>
            <a:r>
              <a:rPr lang="nl-BE" sz="2000" b="1" dirty="0" err="1">
                <a:solidFill>
                  <a:srgbClr val="000000"/>
                </a:solidFill>
                <a:sym typeface="Arial" charset="0"/>
              </a:rPr>
              <a:t>vercijfering</a:t>
            </a:r>
            <a:r>
              <a:rPr lang="nl-BE" sz="2000" dirty="0">
                <a:solidFill>
                  <a:srgbClr val="000000"/>
                </a:solidFill>
                <a:sym typeface="Arial" charset="0"/>
              </a:rPr>
              <a:t>: </a:t>
            </a:r>
            <a:r>
              <a:rPr lang="nl-BE" sz="2000" dirty="0">
                <a:sym typeface="Arial" charset="0"/>
              </a:rPr>
              <a:t>overdracht van volledige, niet gewijzigde gegevens van het ene punt naar het andere door ze met een sleutel onleesbaar te maken (</a:t>
            </a:r>
            <a:r>
              <a:rPr lang="nl-BE" sz="2000" dirty="0" err="1">
                <a:sym typeface="Arial" charset="0"/>
              </a:rPr>
              <a:t>vercijfering</a:t>
            </a:r>
            <a:r>
              <a:rPr lang="nl-BE" sz="2000" dirty="0">
                <a:sym typeface="Arial" charset="0"/>
              </a:rPr>
              <a:t>) zolang ze niet werden ontcijferd aan de hand van een </a:t>
            </a:r>
            <a:r>
              <a:rPr lang="nl-BE" sz="2000" dirty="0" smtClean="0">
                <a:sym typeface="Arial" charset="0"/>
              </a:rPr>
              <a:t>sleutel</a:t>
            </a:r>
          </a:p>
          <a:p>
            <a:pPr marL="457200" lvl="1" indent="0" eaLnBrk="1" hangingPunct="1">
              <a:lnSpc>
                <a:spcPct val="90000"/>
              </a:lnSpc>
              <a:buFont typeface="Arial" charset="0"/>
              <a:buNone/>
              <a:defRPr/>
            </a:pPr>
            <a:r>
              <a:rPr lang="nl-BE" sz="2000" dirty="0" smtClean="0">
                <a:sym typeface="Arial" charset="0"/>
              </a:rPr>
              <a:t>	2 </a:t>
            </a:r>
            <a:r>
              <a:rPr lang="nl-BE" sz="2000" dirty="0">
                <a:sym typeface="Arial" charset="0"/>
              </a:rPr>
              <a:t>methodes:</a:t>
            </a:r>
          </a:p>
          <a:p>
            <a:pPr marL="457200" lvl="1" indent="0" eaLnBrk="1" hangingPunct="1">
              <a:lnSpc>
                <a:spcPct val="90000"/>
              </a:lnSpc>
              <a:buFont typeface="Arial" charset="0"/>
              <a:buNone/>
              <a:defRPr/>
            </a:pPr>
            <a:endParaRPr lang="nl-BE" sz="800" dirty="0">
              <a:sym typeface="Arial" charset="0"/>
            </a:endParaRPr>
          </a:p>
          <a:p>
            <a:pPr marL="1219200" lvl="2" indent="-304800" eaLnBrk="1" hangingPunct="1">
              <a:lnSpc>
                <a:spcPct val="90000"/>
              </a:lnSpc>
              <a:defRPr/>
            </a:pPr>
            <a:r>
              <a:rPr lang="nl-BE" sz="1800" dirty="0">
                <a:sym typeface="Arial" charset="0"/>
              </a:rPr>
              <a:t>wanneer de bestemmeling gekend is: gebruik van het asymmetrische </a:t>
            </a:r>
            <a:r>
              <a:rPr lang="nl-BE" sz="1800" dirty="0" err="1">
                <a:sym typeface="Arial" charset="0"/>
              </a:rPr>
              <a:t>vercijferingssysteem</a:t>
            </a:r>
            <a:r>
              <a:rPr lang="nl-BE" sz="1800" dirty="0">
                <a:sym typeface="Arial" charset="0"/>
              </a:rPr>
              <a:t> (2 sleutels)</a:t>
            </a:r>
          </a:p>
          <a:p>
            <a:pPr marL="1219200" lvl="2" indent="-304800" eaLnBrk="1" hangingPunct="1">
              <a:lnSpc>
                <a:spcPct val="90000"/>
              </a:lnSpc>
              <a:defRPr/>
            </a:pPr>
            <a:r>
              <a:rPr lang="nl-BE" sz="1800" dirty="0">
                <a:sym typeface="Arial" charset="0"/>
              </a:rPr>
              <a:t>wanneer de bestemmeling niet gekend is: gebruik van symmetrische </a:t>
            </a:r>
            <a:r>
              <a:rPr lang="nl-BE" sz="1800" dirty="0" err="1">
                <a:sym typeface="Arial" charset="0"/>
              </a:rPr>
              <a:t>vercijfering</a:t>
            </a:r>
            <a:r>
              <a:rPr lang="nl-BE" sz="1800" dirty="0">
                <a:sym typeface="Arial" charset="0"/>
              </a:rPr>
              <a:t> (de informatie wordt vercijferd en bewaard buiten het </a:t>
            </a:r>
            <a:r>
              <a:rPr lang="nl-BE" sz="1800" dirty="0" err="1">
                <a:solidFill>
                  <a:srgbClr val="3E6E5A"/>
                </a:solidFill>
                <a:sym typeface="Arial" charset="0"/>
              </a:rPr>
              <a:t>eHealth</a:t>
            </a:r>
            <a:r>
              <a:rPr lang="nl-BE" sz="1800" dirty="0">
                <a:sym typeface="Arial" charset="0"/>
              </a:rPr>
              <a:t>-platform; de ontcijferingssleutel kan enkel via het </a:t>
            </a:r>
            <a:r>
              <a:rPr lang="nl-BE" sz="1800" dirty="0" err="1">
                <a:solidFill>
                  <a:srgbClr val="3E6E5A"/>
                </a:solidFill>
                <a:sym typeface="Arial" charset="0"/>
              </a:rPr>
              <a:t>eHealth</a:t>
            </a:r>
            <a:r>
              <a:rPr lang="nl-BE" sz="1800" dirty="0">
                <a:sym typeface="Arial" charset="0"/>
              </a:rPr>
              <a:t>-platform verkregen worden)</a:t>
            </a:r>
          </a:p>
          <a:p>
            <a:pPr marL="457200" lvl="1" indent="0" eaLnBrk="1" hangingPunct="1">
              <a:buFont typeface="Arial" charset="0"/>
              <a:buNone/>
              <a:defRPr/>
            </a:pPr>
            <a:endParaRPr lang="nl-BE" dirty="0" smtClean="0"/>
          </a:p>
        </p:txBody>
      </p:sp>
      <p:pic>
        <p:nvPicPr>
          <p:cNvPr id="2150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9138"/>
            <a:ext cx="7366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357563"/>
            <a:ext cx="7921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altLang="en-US" b="1" dirty="0"/>
              <a:t>10 basisdiensten</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16</a:t>
            </a:fld>
            <a:endParaRPr lang="en-US"/>
          </a:p>
        </p:txBody>
      </p:sp>
    </p:spTree>
    <p:extLst>
      <p:ext uri="{BB962C8B-B14F-4D97-AF65-F5344CB8AC3E}">
        <p14:creationId xmlns:p14="http://schemas.microsoft.com/office/powerpoint/2010/main" val="3124620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313488" y="1533525"/>
            <a:ext cx="2309812" cy="4751388"/>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2531" name="Rectangle 3"/>
          <p:cNvSpPr>
            <a:spLocks noChangeArrowheads="1"/>
          </p:cNvSpPr>
          <p:nvPr/>
        </p:nvSpPr>
        <p:spPr bwMode="auto">
          <a:xfrm>
            <a:off x="684213" y="1562100"/>
            <a:ext cx="2270125" cy="4740275"/>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 name="Title 1"/>
          <p:cNvSpPr>
            <a:spLocks noGrp="1"/>
          </p:cNvSpPr>
          <p:nvPr>
            <p:ph type="title"/>
          </p:nvPr>
        </p:nvSpPr>
        <p:spPr>
          <a:xfrm>
            <a:off x="457200" y="332656"/>
            <a:ext cx="8229600" cy="990600"/>
          </a:xfrm>
        </p:spPr>
        <p:txBody>
          <a:bodyPr>
            <a:normAutofit fontScale="90000"/>
          </a:bodyPr>
          <a:lstStyle/>
          <a:p>
            <a:r>
              <a:rPr lang="nl-BE" altLang="en-US" b="1" dirty="0" err="1"/>
              <a:t>Vercijfering</a:t>
            </a:r>
            <a:r>
              <a:rPr lang="nl-BE" altLang="en-US" b="1" dirty="0"/>
              <a:t> bekende bestemmeling</a:t>
            </a:r>
            <a:endParaRPr lang="en-US" dirty="0"/>
          </a:p>
        </p:txBody>
      </p:sp>
      <p:sp>
        <p:nvSpPr>
          <p:cNvPr id="22534" name="Line 5"/>
          <p:cNvSpPr>
            <a:spLocks noChangeShapeType="1"/>
          </p:cNvSpPr>
          <p:nvPr/>
        </p:nvSpPr>
        <p:spPr bwMode="auto">
          <a:xfrm>
            <a:off x="4872038" y="1492250"/>
            <a:ext cx="0" cy="47926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35" name="Text Box 6"/>
          <p:cNvSpPr txBox="1">
            <a:spLocks noChangeArrowheads="1"/>
          </p:cNvSpPr>
          <p:nvPr/>
        </p:nvSpPr>
        <p:spPr bwMode="auto">
          <a:xfrm>
            <a:off x="6742113" y="16557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eHealth-platform</a:t>
            </a:r>
          </a:p>
        </p:txBody>
      </p:sp>
      <p:sp>
        <p:nvSpPr>
          <p:cNvPr id="22536" name="Text Box 7"/>
          <p:cNvSpPr txBox="1">
            <a:spLocks noChangeArrowheads="1"/>
          </p:cNvSpPr>
          <p:nvPr/>
        </p:nvSpPr>
        <p:spPr bwMode="auto">
          <a:xfrm>
            <a:off x="1103313" y="1562100"/>
            <a:ext cx="16779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600"/>
              <a:t>Healthcare actor</a:t>
            </a:r>
          </a:p>
          <a:p>
            <a:r>
              <a:rPr lang="en-US" altLang="en-US" sz="1600"/>
              <a:t>Person or entity</a:t>
            </a:r>
          </a:p>
        </p:txBody>
      </p:sp>
      <p:sp>
        <p:nvSpPr>
          <p:cNvPr id="22537" name="Line 8"/>
          <p:cNvSpPr>
            <a:spLocks noChangeShapeType="1"/>
          </p:cNvSpPr>
          <p:nvPr/>
        </p:nvSpPr>
        <p:spPr bwMode="auto">
          <a:xfrm>
            <a:off x="4402138" y="1504950"/>
            <a:ext cx="0" cy="47926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38" name="Text Box 9"/>
          <p:cNvSpPr txBox="1">
            <a:spLocks noChangeArrowheads="1"/>
          </p:cNvSpPr>
          <p:nvPr/>
        </p:nvSpPr>
        <p:spPr bwMode="auto">
          <a:xfrm rot="-5400000">
            <a:off x="4152901" y="1801812"/>
            <a:ext cx="9588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Internet</a:t>
            </a:r>
          </a:p>
        </p:txBody>
      </p:sp>
      <p:sp>
        <p:nvSpPr>
          <p:cNvPr id="22539" name="Text Box 10"/>
          <p:cNvSpPr txBox="1">
            <a:spLocks noChangeArrowheads="1"/>
          </p:cNvSpPr>
          <p:nvPr/>
        </p:nvSpPr>
        <p:spPr bwMode="auto">
          <a:xfrm>
            <a:off x="590550" y="19351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22540" name="Text Box 11"/>
          <p:cNvSpPr txBox="1">
            <a:spLocks noChangeArrowheads="1"/>
          </p:cNvSpPr>
          <p:nvPr/>
        </p:nvSpPr>
        <p:spPr bwMode="auto">
          <a:xfrm rot="-5400000">
            <a:off x="2541588" y="3355975"/>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3E6E5A"/>
                </a:solidFill>
              </a:rPr>
              <a:t>Identification</a:t>
            </a:r>
          </a:p>
          <a:p>
            <a:r>
              <a:rPr lang="en-US" altLang="en-US">
                <a:solidFill>
                  <a:srgbClr val="3E6E5A"/>
                </a:solidFill>
              </a:rPr>
              <a:t>certificate</a:t>
            </a:r>
          </a:p>
        </p:txBody>
      </p:sp>
      <p:sp>
        <p:nvSpPr>
          <p:cNvPr id="22541" name="Text Box 12"/>
          <p:cNvSpPr txBox="1">
            <a:spLocks noChangeArrowheads="1"/>
          </p:cNvSpPr>
          <p:nvPr/>
        </p:nvSpPr>
        <p:spPr bwMode="auto">
          <a:xfrm rot="-5400000">
            <a:off x="5246688" y="3287713"/>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3E6E5A"/>
                </a:solidFill>
              </a:rPr>
              <a:t>Identification</a:t>
            </a:r>
          </a:p>
          <a:p>
            <a:r>
              <a:rPr lang="en-US" altLang="en-US">
                <a:solidFill>
                  <a:srgbClr val="3E6E5A"/>
                </a:solidFill>
              </a:rPr>
              <a:t>certificate</a:t>
            </a:r>
          </a:p>
        </p:txBody>
      </p:sp>
      <p:sp>
        <p:nvSpPr>
          <p:cNvPr id="2254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3" name="Text Box 14"/>
          <p:cNvSpPr txBox="1">
            <a:spLocks noChangeArrowheads="1"/>
          </p:cNvSpPr>
          <p:nvPr/>
        </p:nvSpPr>
        <p:spPr bwMode="auto">
          <a:xfrm>
            <a:off x="4108450" y="3571875"/>
            <a:ext cx="1182688" cy="530225"/>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solidFill>
                  <a:srgbClr val="A50021"/>
                </a:solidFill>
              </a:rPr>
              <a:t>Web service</a:t>
            </a:r>
          </a:p>
          <a:p>
            <a:r>
              <a:rPr lang="en-US" altLang="en-US">
                <a:solidFill>
                  <a:srgbClr val="A50021"/>
                </a:solidFill>
              </a:rPr>
              <a:t>Register key</a:t>
            </a:r>
          </a:p>
        </p:txBody>
      </p:sp>
      <p:sp>
        <p:nvSpPr>
          <p:cNvPr id="22544" name="Text Box 15"/>
          <p:cNvSpPr txBox="1">
            <a:spLocks noChangeArrowheads="1"/>
          </p:cNvSpPr>
          <p:nvPr/>
        </p:nvSpPr>
        <p:spPr bwMode="auto">
          <a:xfrm>
            <a:off x="819150" y="2062163"/>
            <a:ext cx="1962150" cy="92710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Connector or </a:t>
            </a:r>
          </a:p>
          <a:p>
            <a:r>
              <a:rPr lang="en-US" altLang="en-US"/>
              <a:t>other software to</a:t>
            </a:r>
          </a:p>
          <a:p>
            <a:r>
              <a:rPr lang="en-US" altLang="en-US"/>
              <a:t>generate key pair</a:t>
            </a:r>
          </a:p>
        </p:txBody>
      </p:sp>
      <p:sp>
        <p:nvSpPr>
          <p:cNvPr id="2254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Sends</a:t>
            </a:r>
          </a:p>
          <a:p>
            <a:r>
              <a:rPr lang="en-US" altLang="en-US"/>
              <a:t>public key</a:t>
            </a:r>
          </a:p>
        </p:txBody>
      </p:sp>
      <p:sp>
        <p:nvSpPr>
          <p:cNvPr id="22546" name="Text Box 17"/>
          <p:cNvSpPr txBox="1">
            <a:spLocks noChangeArrowheads="1"/>
          </p:cNvSpPr>
          <p:nvPr/>
        </p:nvSpPr>
        <p:spPr bwMode="auto">
          <a:xfrm>
            <a:off x="803275" y="4916488"/>
            <a:ext cx="20256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Stores private key</a:t>
            </a:r>
          </a:p>
          <a:p>
            <a:r>
              <a:rPr lang="en-US" altLang="en-US"/>
              <a:t>in a secure way</a:t>
            </a:r>
          </a:p>
        </p:txBody>
      </p:sp>
      <p:sp>
        <p:nvSpPr>
          <p:cNvPr id="2254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8" name="Line 19"/>
          <p:cNvSpPr>
            <a:spLocks noChangeShapeType="1"/>
          </p:cNvSpPr>
          <p:nvPr/>
        </p:nvSpPr>
        <p:spPr bwMode="auto">
          <a:xfrm>
            <a:off x="855663" y="2989263"/>
            <a:ext cx="0" cy="1841500"/>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49" name="Oval 20"/>
          <p:cNvSpPr>
            <a:spLocks noChangeArrowheads="1"/>
          </p:cNvSpPr>
          <p:nvPr/>
        </p:nvSpPr>
        <p:spPr bwMode="auto">
          <a:xfrm>
            <a:off x="6816725" y="4646613"/>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Public keys</a:t>
            </a:r>
          </a:p>
          <a:p>
            <a:r>
              <a:rPr lang="en-US" altLang="en-US"/>
              <a:t>repository</a:t>
            </a:r>
          </a:p>
        </p:txBody>
      </p:sp>
      <p:sp>
        <p:nvSpPr>
          <p:cNvPr id="2255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1" name="Oval 22"/>
          <p:cNvSpPr>
            <a:spLocks noChangeArrowheads="1"/>
          </p:cNvSpPr>
          <p:nvPr/>
        </p:nvSpPr>
        <p:spPr bwMode="auto">
          <a:xfrm>
            <a:off x="735013" y="1797050"/>
            <a:ext cx="360362" cy="363538"/>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1</a:t>
            </a:r>
          </a:p>
        </p:txBody>
      </p:sp>
      <p:sp>
        <p:nvSpPr>
          <p:cNvPr id="22552" name="Oval 23"/>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2</a:t>
            </a:r>
          </a:p>
        </p:txBody>
      </p:sp>
      <p:sp>
        <p:nvSpPr>
          <p:cNvPr id="22553" name="Oval 24"/>
          <p:cNvSpPr>
            <a:spLocks noChangeArrowheads="1"/>
          </p:cNvSpPr>
          <p:nvPr/>
        </p:nvSpPr>
        <p:spPr bwMode="auto">
          <a:xfrm>
            <a:off x="922338" y="4608513"/>
            <a:ext cx="360362"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2</a:t>
            </a:r>
          </a:p>
        </p:txBody>
      </p:sp>
      <p:sp>
        <p:nvSpPr>
          <p:cNvPr id="22554" name="Text Box 25"/>
          <p:cNvSpPr txBox="1">
            <a:spLocks noChangeArrowheads="1"/>
          </p:cNvSpPr>
          <p:nvPr/>
        </p:nvSpPr>
        <p:spPr bwMode="auto">
          <a:xfrm>
            <a:off x="6381750" y="2216150"/>
            <a:ext cx="2233613" cy="369888"/>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Authenticates sender</a:t>
            </a:r>
          </a:p>
        </p:txBody>
      </p:sp>
      <p:sp>
        <p:nvSpPr>
          <p:cNvPr id="2255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Stores</a:t>
            </a:r>
          </a:p>
          <a:p>
            <a:r>
              <a:rPr lang="en-US" altLang="en-US"/>
              <a:t>public key</a:t>
            </a:r>
          </a:p>
        </p:txBody>
      </p:sp>
      <p:sp>
        <p:nvSpPr>
          <p:cNvPr id="22556" name="Line 27"/>
          <p:cNvSpPr>
            <a:spLocks noChangeShapeType="1"/>
          </p:cNvSpPr>
          <p:nvPr/>
        </p:nvSpPr>
        <p:spPr bwMode="auto">
          <a:xfrm flipV="1">
            <a:off x="6324600" y="2571750"/>
            <a:ext cx="330200" cy="1047750"/>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7" name="Line 28"/>
          <p:cNvSpPr>
            <a:spLocks noChangeShapeType="1"/>
          </p:cNvSpPr>
          <p:nvPr/>
        </p:nvSpPr>
        <p:spPr bwMode="auto">
          <a:xfrm flipH="1">
            <a:off x="7669213" y="2586038"/>
            <a:ext cx="0" cy="798512"/>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2559" name="Oval 3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3</a:t>
            </a:r>
          </a:p>
        </p:txBody>
      </p:sp>
      <p:sp>
        <p:nvSpPr>
          <p:cNvPr id="22560" name="Oval 3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4</a:t>
            </a:r>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17</a:t>
            </a:fld>
            <a:endParaRPr lang="en-US"/>
          </a:p>
        </p:txBody>
      </p:sp>
    </p:spTree>
    <p:extLst>
      <p:ext uri="{BB962C8B-B14F-4D97-AF65-F5344CB8AC3E}">
        <p14:creationId xmlns:p14="http://schemas.microsoft.com/office/powerpoint/2010/main" val="71083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rot="-5400000">
            <a:off x="5248275" y="1820863"/>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solidFill>
                  <a:srgbClr val="3E6E5A"/>
                </a:solidFill>
              </a:rPr>
              <a:t>Identification</a:t>
            </a:r>
          </a:p>
          <a:p>
            <a:pPr algn="ctr"/>
            <a:r>
              <a:rPr lang="en-US" altLang="en-US">
                <a:solidFill>
                  <a:srgbClr val="3E6E5A"/>
                </a:solidFill>
              </a:rPr>
              <a:t>certificate</a:t>
            </a:r>
          </a:p>
        </p:txBody>
      </p:sp>
      <p:sp>
        <p:nvSpPr>
          <p:cNvPr id="2" name="Title 1"/>
          <p:cNvSpPr>
            <a:spLocks noGrp="1"/>
          </p:cNvSpPr>
          <p:nvPr>
            <p:ph type="title"/>
          </p:nvPr>
        </p:nvSpPr>
        <p:spPr>
          <a:xfrm>
            <a:off x="457200" y="332656"/>
            <a:ext cx="8229600" cy="990600"/>
          </a:xfrm>
        </p:spPr>
        <p:txBody>
          <a:bodyPr>
            <a:normAutofit fontScale="90000"/>
          </a:bodyPr>
          <a:lstStyle/>
          <a:p>
            <a:r>
              <a:rPr lang="nl-BE" altLang="en-US" b="1" dirty="0" err="1"/>
              <a:t>Vercijfering</a:t>
            </a:r>
            <a:r>
              <a:rPr lang="nl-BE" altLang="en-US" b="1" dirty="0"/>
              <a:t> bekende bestemmeling</a:t>
            </a:r>
            <a:endParaRPr lang="en-US" dirty="0"/>
          </a:p>
        </p:txBody>
      </p:sp>
      <p:sp>
        <p:nvSpPr>
          <p:cNvPr id="23557" name="Rectangle 4"/>
          <p:cNvSpPr>
            <a:spLocks noChangeArrowheads="1"/>
          </p:cNvSpPr>
          <p:nvPr/>
        </p:nvSpPr>
        <p:spPr bwMode="auto">
          <a:xfrm>
            <a:off x="3449638" y="1422400"/>
            <a:ext cx="1920875" cy="2482850"/>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Internet</a:t>
            </a:r>
          </a:p>
        </p:txBody>
      </p:sp>
      <p:sp>
        <p:nvSpPr>
          <p:cNvPr id="23558" name="Rectangle 5"/>
          <p:cNvSpPr>
            <a:spLocks noChangeArrowheads="1"/>
          </p:cNvSpPr>
          <p:nvPr/>
        </p:nvSpPr>
        <p:spPr bwMode="auto">
          <a:xfrm>
            <a:off x="6316663" y="1408113"/>
            <a:ext cx="2359025" cy="4791075"/>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3559" name="Text Box 6"/>
          <p:cNvSpPr txBox="1">
            <a:spLocks noChangeArrowheads="1"/>
          </p:cNvSpPr>
          <p:nvPr/>
        </p:nvSpPr>
        <p:spPr bwMode="auto">
          <a:xfrm>
            <a:off x="6742113" y="14906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eHealth-platform</a:t>
            </a:r>
          </a:p>
        </p:txBody>
      </p:sp>
      <p:sp>
        <p:nvSpPr>
          <p:cNvPr id="23560"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Public keys</a:t>
            </a:r>
          </a:p>
          <a:p>
            <a:r>
              <a:rPr lang="en-US" altLang="en-US"/>
              <a:t>repository</a:t>
            </a:r>
          </a:p>
        </p:txBody>
      </p:sp>
      <p:sp>
        <p:nvSpPr>
          <p:cNvPr id="23561" name="Text Box 8"/>
          <p:cNvSpPr txBox="1">
            <a:spLocks noChangeArrowheads="1"/>
          </p:cNvSpPr>
          <p:nvPr/>
        </p:nvSpPr>
        <p:spPr bwMode="auto">
          <a:xfrm>
            <a:off x="6561138" y="2162175"/>
            <a:ext cx="2103437" cy="646113"/>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Authenticates sender</a:t>
            </a:r>
          </a:p>
        </p:txBody>
      </p:sp>
      <p:sp>
        <p:nvSpPr>
          <p:cNvPr id="23562" name="Text Box 9"/>
          <p:cNvSpPr txBox="1">
            <a:spLocks noChangeArrowheads="1"/>
          </p:cNvSpPr>
          <p:nvPr/>
        </p:nvSpPr>
        <p:spPr bwMode="auto">
          <a:xfrm>
            <a:off x="7135813" y="3363913"/>
            <a:ext cx="1120775" cy="646112"/>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Sends</a:t>
            </a:r>
          </a:p>
          <a:p>
            <a:pPr algn="ctr"/>
            <a:r>
              <a:rPr lang="en-US" altLang="en-US"/>
              <a:t>public key</a:t>
            </a:r>
          </a:p>
        </p:txBody>
      </p:sp>
      <p:sp>
        <p:nvSpPr>
          <p:cNvPr id="23563" name="Oval 10"/>
          <p:cNvSpPr>
            <a:spLocks noChangeArrowheads="1"/>
          </p:cNvSpPr>
          <p:nvPr/>
        </p:nvSpPr>
        <p:spPr bwMode="auto">
          <a:xfrm>
            <a:off x="6381750" y="1852613"/>
            <a:ext cx="360363"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2</a:t>
            </a:r>
          </a:p>
        </p:txBody>
      </p:sp>
      <p:sp>
        <p:nvSpPr>
          <p:cNvPr id="23564" name="Oval 11"/>
          <p:cNvSpPr>
            <a:spLocks noChangeArrowheads="1"/>
          </p:cNvSpPr>
          <p:nvPr/>
        </p:nvSpPr>
        <p:spPr bwMode="auto">
          <a:xfrm>
            <a:off x="6878638" y="3152775"/>
            <a:ext cx="360362" cy="363538"/>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3</a:t>
            </a:r>
          </a:p>
        </p:txBody>
      </p:sp>
      <p:sp>
        <p:nvSpPr>
          <p:cNvPr id="23565" name="Rectangle 12"/>
          <p:cNvSpPr>
            <a:spLocks noChangeArrowheads="1"/>
          </p:cNvSpPr>
          <p:nvPr/>
        </p:nvSpPr>
        <p:spPr bwMode="auto">
          <a:xfrm>
            <a:off x="520700" y="1422400"/>
            <a:ext cx="2024063" cy="3038475"/>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3566" name="Text Box 13"/>
          <p:cNvSpPr txBox="1">
            <a:spLocks noChangeArrowheads="1"/>
          </p:cNvSpPr>
          <p:nvPr/>
        </p:nvSpPr>
        <p:spPr bwMode="auto">
          <a:xfrm>
            <a:off x="512763" y="1433513"/>
            <a:ext cx="2032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Message originator</a:t>
            </a:r>
          </a:p>
        </p:txBody>
      </p:sp>
      <p:sp>
        <p:nvSpPr>
          <p:cNvPr id="23567" name="Text Box 14"/>
          <p:cNvSpPr txBox="1">
            <a:spLocks noChangeArrowheads="1"/>
          </p:cNvSpPr>
          <p:nvPr/>
        </p:nvSpPr>
        <p:spPr bwMode="auto">
          <a:xfrm rot="-5400000">
            <a:off x="2133600" y="1835150"/>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solidFill>
                  <a:srgbClr val="3E6E5A"/>
                </a:solidFill>
              </a:rPr>
              <a:t>Identification</a:t>
            </a:r>
          </a:p>
          <a:p>
            <a:pPr algn="ctr"/>
            <a:r>
              <a:rPr lang="en-US" altLang="en-US">
                <a:solidFill>
                  <a:srgbClr val="3E6E5A"/>
                </a:solidFill>
              </a:rPr>
              <a:t>certificate</a:t>
            </a:r>
          </a:p>
        </p:txBody>
      </p:sp>
      <p:sp>
        <p:nvSpPr>
          <p:cNvPr id="23568" name="Text Box 15"/>
          <p:cNvSpPr txBox="1">
            <a:spLocks noChangeArrowheads="1"/>
          </p:cNvSpPr>
          <p:nvPr/>
        </p:nvSpPr>
        <p:spPr bwMode="auto">
          <a:xfrm>
            <a:off x="701675" y="2146300"/>
            <a:ext cx="1797050" cy="646113"/>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Asks for public key</a:t>
            </a:r>
          </a:p>
        </p:txBody>
      </p:sp>
      <p:sp>
        <p:nvSpPr>
          <p:cNvPr id="2356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Encrypts</a:t>
            </a:r>
          </a:p>
          <a:p>
            <a:r>
              <a:rPr lang="en-US" altLang="en-US"/>
              <a:t>message</a:t>
            </a:r>
          </a:p>
        </p:txBody>
      </p:sp>
      <p:sp>
        <p:nvSpPr>
          <p:cNvPr id="23570" name="Oval 17"/>
          <p:cNvSpPr>
            <a:spLocks noChangeArrowheads="1"/>
          </p:cNvSpPr>
          <p:nvPr/>
        </p:nvSpPr>
        <p:spPr bwMode="auto">
          <a:xfrm>
            <a:off x="922338" y="3278188"/>
            <a:ext cx="360362"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4</a:t>
            </a:r>
          </a:p>
        </p:txBody>
      </p:sp>
      <p:sp>
        <p:nvSpPr>
          <p:cNvPr id="23571" name="Oval 18"/>
          <p:cNvSpPr>
            <a:spLocks noChangeArrowheads="1"/>
          </p:cNvSpPr>
          <p:nvPr/>
        </p:nvSpPr>
        <p:spPr bwMode="auto">
          <a:xfrm>
            <a:off x="522288" y="1852613"/>
            <a:ext cx="358775"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1</a:t>
            </a:r>
          </a:p>
        </p:txBody>
      </p:sp>
      <p:sp>
        <p:nvSpPr>
          <p:cNvPr id="23572" name="Rectangle 19"/>
          <p:cNvSpPr>
            <a:spLocks noChangeArrowheads="1"/>
          </p:cNvSpPr>
          <p:nvPr/>
        </p:nvSpPr>
        <p:spPr bwMode="auto">
          <a:xfrm>
            <a:off x="733425" y="4721225"/>
            <a:ext cx="4637088" cy="1587500"/>
          </a:xfrm>
          <a:prstGeom prst="rect">
            <a:avLst/>
          </a:prstGeom>
          <a:solidFill>
            <a:srgbClr val="3E6E5A">
              <a:alpha val="50195"/>
            </a:srgbClr>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3573" name="Text Box 20"/>
          <p:cNvSpPr txBox="1">
            <a:spLocks noChangeArrowheads="1"/>
          </p:cNvSpPr>
          <p:nvPr/>
        </p:nvSpPr>
        <p:spPr bwMode="auto">
          <a:xfrm>
            <a:off x="987425" y="4737100"/>
            <a:ext cx="2038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a:t>Message recipient</a:t>
            </a:r>
          </a:p>
        </p:txBody>
      </p:sp>
      <p:sp>
        <p:nvSpPr>
          <p:cNvPr id="23574" name="Text Box 21"/>
          <p:cNvSpPr txBox="1">
            <a:spLocks noChangeArrowheads="1"/>
          </p:cNvSpPr>
          <p:nvPr/>
        </p:nvSpPr>
        <p:spPr bwMode="auto">
          <a:xfrm>
            <a:off x="1020763" y="5353050"/>
            <a:ext cx="1879600" cy="369888"/>
          </a:xfrm>
          <a:prstGeom prst="rect">
            <a:avLst/>
          </a:prstGeom>
          <a:solidFill>
            <a:schemeClr val="bg1"/>
          </a:solidFill>
          <a:ln w="12700" algn="ctr">
            <a:solidFill>
              <a:srgbClr val="3E6E5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Decrypts message</a:t>
            </a:r>
          </a:p>
        </p:txBody>
      </p:sp>
      <p:sp>
        <p:nvSpPr>
          <p:cNvPr id="23575" name="Oval 22"/>
          <p:cNvSpPr>
            <a:spLocks noChangeArrowheads="1"/>
          </p:cNvSpPr>
          <p:nvPr/>
        </p:nvSpPr>
        <p:spPr bwMode="auto">
          <a:xfrm>
            <a:off x="777875" y="5084763"/>
            <a:ext cx="360363" cy="363537"/>
          </a:xfrm>
          <a:prstGeom prst="ellipse">
            <a:avLst/>
          </a:prstGeom>
          <a:solidFill>
            <a:schemeClr val="bg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5</a:t>
            </a:r>
          </a:p>
        </p:txBody>
      </p:sp>
      <p:sp>
        <p:nvSpPr>
          <p:cNvPr id="2357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Stored</a:t>
            </a:r>
          </a:p>
          <a:p>
            <a:pPr algn="ctr"/>
            <a:r>
              <a:rPr lang="en-US" altLang="en-US"/>
              <a:t>private</a:t>
            </a:r>
          </a:p>
          <a:p>
            <a:pPr algn="ctr"/>
            <a:r>
              <a:rPr lang="en-US" altLang="en-US"/>
              <a:t>key</a:t>
            </a:r>
          </a:p>
        </p:txBody>
      </p:sp>
      <p:sp>
        <p:nvSpPr>
          <p:cNvPr id="23577" name="Line 24"/>
          <p:cNvSpPr>
            <a:spLocks noChangeShapeType="1"/>
          </p:cNvSpPr>
          <p:nvPr/>
        </p:nvSpPr>
        <p:spPr bwMode="auto">
          <a:xfrm flipH="1">
            <a:off x="2949575" y="5583238"/>
            <a:ext cx="528638" cy="1587"/>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78" name="Text Box 25"/>
          <p:cNvSpPr txBox="1">
            <a:spLocks noChangeArrowheads="1"/>
          </p:cNvSpPr>
          <p:nvPr/>
        </p:nvSpPr>
        <p:spPr bwMode="auto">
          <a:xfrm>
            <a:off x="3644900" y="4056063"/>
            <a:ext cx="1479550" cy="654050"/>
          </a:xfrm>
          <a:prstGeom prst="rect">
            <a:avLst/>
          </a:prstGeom>
          <a:noFill/>
          <a:ln w="1270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solidFill>
                  <a:srgbClr val="3E6E5A"/>
                </a:solidFill>
              </a:rPr>
              <a:t>Identification</a:t>
            </a:r>
          </a:p>
          <a:p>
            <a:pPr algn="ctr"/>
            <a:r>
              <a:rPr lang="en-US" altLang="en-US">
                <a:solidFill>
                  <a:srgbClr val="3E6E5A"/>
                </a:solidFill>
              </a:rPr>
              <a:t>certificate</a:t>
            </a:r>
          </a:p>
        </p:txBody>
      </p:sp>
      <p:sp>
        <p:nvSpPr>
          <p:cNvPr id="2357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0"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1" name="Text Box 28"/>
          <p:cNvSpPr txBox="1">
            <a:spLocks noChangeArrowheads="1"/>
          </p:cNvSpPr>
          <p:nvPr/>
        </p:nvSpPr>
        <p:spPr bwMode="auto">
          <a:xfrm>
            <a:off x="3805238" y="1754188"/>
            <a:ext cx="1350962" cy="584200"/>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600">
                <a:solidFill>
                  <a:srgbClr val="A50021"/>
                </a:solidFill>
              </a:rPr>
              <a:t>Web service</a:t>
            </a:r>
          </a:p>
          <a:p>
            <a:pPr algn="ctr"/>
            <a:r>
              <a:rPr lang="en-US" altLang="en-US" sz="1600">
                <a:solidFill>
                  <a:srgbClr val="A50021"/>
                </a:solidFill>
              </a:rPr>
              <a:t>Ask public key</a:t>
            </a:r>
          </a:p>
        </p:txBody>
      </p:sp>
      <p:sp>
        <p:nvSpPr>
          <p:cNvPr id="23582" name="Text Box 29"/>
          <p:cNvSpPr txBox="1">
            <a:spLocks noChangeArrowheads="1"/>
          </p:cNvSpPr>
          <p:nvPr/>
        </p:nvSpPr>
        <p:spPr bwMode="auto">
          <a:xfrm rot="3135873">
            <a:off x="3090069" y="3020219"/>
            <a:ext cx="1363662" cy="584200"/>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600">
                <a:solidFill>
                  <a:srgbClr val="A50021"/>
                </a:solidFill>
              </a:rPr>
              <a:t>Send message</a:t>
            </a:r>
          </a:p>
          <a:p>
            <a:pPr algn="ctr"/>
            <a:r>
              <a:rPr lang="en-US" altLang="en-US" sz="1600">
                <a:solidFill>
                  <a:srgbClr val="A50021"/>
                </a:solidFill>
              </a:rPr>
              <a:t>Any protocol</a:t>
            </a:r>
          </a:p>
        </p:txBody>
      </p:sp>
      <p:sp>
        <p:nvSpPr>
          <p:cNvPr id="23583"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4"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5" name="Line 32"/>
          <p:cNvSpPr>
            <a:spLocks noChangeShapeType="1"/>
          </p:cNvSpPr>
          <p:nvPr/>
        </p:nvSpPr>
        <p:spPr bwMode="auto">
          <a:xfrm flipH="1" flipV="1">
            <a:off x="6315075" y="2540000"/>
            <a:ext cx="1217613" cy="823913"/>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6" name="Line 33"/>
          <p:cNvSpPr>
            <a:spLocks noChangeShapeType="1"/>
          </p:cNvSpPr>
          <p:nvPr/>
        </p:nvSpPr>
        <p:spPr bwMode="auto">
          <a:xfrm>
            <a:off x="7720013" y="2808288"/>
            <a:ext cx="0" cy="573087"/>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7" name="Line 34"/>
          <p:cNvSpPr>
            <a:spLocks noChangeShapeType="1"/>
          </p:cNvSpPr>
          <p:nvPr/>
        </p:nvSpPr>
        <p:spPr bwMode="auto">
          <a:xfrm flipH="1">
            <a:off x="1724025" y="2808288"/>
            <a:ext cx="0" cy="650875"/>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8"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89"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590"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18</a:t>
            </a:fld>
            <a:endParaRPr lang="en-US"/>
          </a:p>
        </p:txBody>
      </p:sp>
    </p:spTree>
    <p:extLst>
      <p:ext uri="{BB962C8B-B14F-4D97-AF65-F5344CB8AC3E}">
        <p14:creationId xmlns:p14="http://schemas.microsoft.com/office/powerpoint/2010/main" val="311951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990600"/>
          </a:xfrm>
        </p:spPr>
        <p:txBody>
          <a:bodyPr>
            <a:normAutofit fontScale="90000"/>
          </a:bodyPr>
          <a:lstStyle/>
          <a:p>
            <a:r>
              <a:rPr lang="nl-BE" altLang="en-US" b="1" dirty="0" err="1"/>
              <a:t>Vercijfering</a:t>
            </a:r>
            <a:r>
              <a:rPr lang="nl-BE" altLang="en-US" b="1" dirty="0"/>
              <a:t> onbekende bestemmeling</a:t>
            </a:r>
            <a:endParaRPr lang="en-US" dirty="0"/>
          </a:p>
        </p:txBody>
      </p:sp>
      <p:sp>
        <p:nvSpPr>
          <p:cNvPr id="24580" name="Oval 3"/>
          <p:cNvSpPr>
            <a:spLocks noChangeArrowheads="1"/>
          </p:cNvSpPr>
          <p:nvPr/>
        </p:nvSpPr>
        <p:spPr bwMode="auto">
          <a:xfrm>
            <a:off x="6950075" y="2597150"/>
            <a:ext cx="1708150" cy="1271588"/>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User 2</a:t>
            </a:r>
          </a:p>
          <a:p>
            <a:pPr algn="ctr"/>
            <a:r>
              <a:rPr lang="en-US" altLang="en-US"/>
              <a:t>Recipient</a:t>
            </a:r>
          </a:p>
        </p:txBody>
      </p:sp>
      <p:sp>
        <p:nvSpPr>
          <p:cNvPr id="24581" name="Oval 4"/>
          <p:cNvSpPr>
            <a:spLocks noChangeArrowheads="1"/>
          </p:cNvSpPr>
          <p:nvPr/>
        </p:nvSpPr>
        <p:spPr bwMode="auto">
          <a:xfrm>
            <a:off x="536575" y="2578100"/>
            <a:ext cx="1708150" cy="1271588"/>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User 1</a:t>
            </a:r>
          </a:p>
          <a:p>
            <a:pPr algn="ctr"/>
            <a:r>
              <a:rPr lang="en-US" altLang="en-US"/>
              <a:t>Originator</a:t>
            </a:r>
          </a:p>
        </p:txBody>
      </p:sp>
      <p:sp>
        <p:nvSpPr>
          <p:cNvPr id="24582" name="Oval 5"/>
          <p:cNvSpPr>
            <a:spLocks noChangeArrowheads="1"/>
          </p:cNvSpPr>
          <p:nvPr/>
        </p:nvSpPr>
        <p:spPr bwMode="auto">
          <a:xfrm>
            <a:off x="3478213" y="1379538"/>
            <a:ext cx="1708150" cy="1271587"/>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Key </a:t>
            </a:r>
          </a:p>
          <a:p>
            <a:pPr algn="ctr"/>
            <a:r>
              <a:rPr lang="en-US" altLang="en-US"/>
              <a:t>Management</a:t>
            </a:r>
          </a:p>
          <a:p>
            <a:pPr algn="ctr"/>
            <a:r>
              <a:rPr lang="en-US" altLang="en-US"/>
              <a:t>/ Depot</a:t>
            </a:r>
          </a:p>
        </p:txBody>
      </p:sp>
      <p:sp>
        <p:nvSpPr>
          <p:cNvPr id="2458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a:t>Messages</a:t>
            </a:r>
          </a:p>
          <a:p>
            <a:pPr algn="ctr"/>
            <a:r>
              <a:rPr lang="en-US" altLang="en-US"/>
              <a:t>Depot</a:t>
            </a:r>
          </a:p>
        </p:txBody>
      </p:sp>
      <p:sp>
        <p:nvSpPr>
          <p:cNvPr id="24584" name="Line 7"/>
          <p:cNvSpPr>
            <a:spLocks noChangeShapeType="1"/>
          </p:cNvSpPr>
          <p:nvPr/>
        </p:nvSpPr>
        <p:spPr bwMode="auto">
          <a:xfrm flipV="1">
            <a:off x="2054225" y="2081213"/>
            <a:ext cx="1423988" cy="711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85" name="Text Box 8"/>
          <p:cNvSpPr txBox="1">
            <a:spLocks noChangeArrowheads="1"/>
          </p:cNvSpPr>
          <p:nvPr/>
        </p:nvSpPr>
        <p:spPr bwMode="auto">
          <a:xfrm>
            <a:off x="2554288" y="2566988"/>
            <a:ext cx="9636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1</a:t>
            </a:r>
            <a:r>
              <a:rPr lang="en-US" altLang="en-US" sz="1000"/>
              <a:t> asks for key</a:t>
            </a:r>
          </a:p>
        </p:txBody>
      </p:sp>
      <p:sp>
        <p:nvSpPr>
          <p:cNvPr id="24586" name="Line 9"/>
          <p:cNvSpPr>
            <a:spLocks noChangeShapeType="1"/>
          </p:cNvSpPr>
          <p:nvPr/>
        </p:nvSpPr>
        <p:spPr bwMode="auto">
          <a:xfrm flipH="1">
            <a:off x="1908175" y="1906588"/>
            <a:ext cx="1603375" cy="782637"/>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87" name="Text Box 10"/>
          <p:cNvSpPr txBox="1">
            <a:spLocks noChangeArrowheads="1"/>
          </p:cNvSpPr>
          <p:nvPr/>
        </p:nvSpPr>
        <p:spPr bwMode="auto">
          <a:xfrm>
            <a:off x="1196975" y="2314575"/>
            <a:ext cx="857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2</a:t>
            </a:r>
            <a:r>
              <a:rPr lang="en-US" altLang="en-US" sz="1000"/>
              <a:t> sends key</a:t>
            </a:r>
          </a:p>
        </p:txBody>
      </p:sp>
      <p:grpSp>
        <p:nvGrpSpPr>
          <p:cNvPr id="24588" name="Group 11"/>
          <p:cNvGrpSpPr>
            <a:grpSpLocks/>
          </p:cNvGrpSpPr>
          <p:nvPr/>
        </p:nvGrpSpPr>
        <p:grpSpPr bwMode="auto">
          <a:xfrm rot="-1540434">
            <a:off x="1622425" y="1543050"/>
            <a:ext cx="1647825" cy="804863"/>
            <a:chOff x="1174" y="2540"/>
            <a:chExt cx="1038" cy="507"/>
          </a:xfrm>
        </p:grpSpPr>
        <p:sp>
          <p:nvSpPr>
            <p:cNvPr id="24609" name="Text Box 12"/>
            <p:cNvSpPr txBox="1">
              <a:spLocks noChangeArrowheads="1"/>
            </p:cNvSpPr>
            <p:nvPr/>
          </p:nvSpPr>
          <p:spPr bwMode="auto">
            <a:xfrm>
              <a:off x="1375" y="2824"/>
              <a:ext cx="753" cy="181"/>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a:solidFill>
                    <a:schemeClr val="hlink"/>
                  </a:solidFill>
                </a:rPr>
                <a:t>Symmetric key</a:t>
              </a:r>
            </a:p>
          </p:txBody>
        </p:sp>
        <p:sp>
          <p:nvSpPr>
            <p:cNvPr id="24610" name="Rectangle 13"/>
            <p:cNvSpPr>
              <a:spLocks noChangeArrowheads="1"/>
            </p:cNvSpPr>
            <p:nvPr/>
          </p:nvSpPr>
          <p:spPr bwMode="auto">
            <a:xfrm>
              <a:off x="1346" y="2786"/>
              <a:ext cx="811" cy="261"/>
            </a:xfrm>
            <a:prstGeom prst="rect">
              <a:avLst/>
            </a:prstGeom>
            <a:noFill/>
            <a:ln w="1905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611" name="Text Box 14"/>
            <p:cNvSpPr txBox="1">
              <a:spLocks noChangeArrowheads="1"/>
            </p:cNvSpPr>
            <p:nvPr/>
          </p:nvSpPr>
          <p:spPr bwMode="auto">
            <a:xfrm>
              <a:off x="1174" y="2540"/>
              <a:ext cx="103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user 1</a:t>
              </a:r>
            </a:p>
          </p:txBody>
        </p:sp>
      </p:grpSp>
      <p:sp>
        <p:nvSpPr>
          <p:cNvPr id="24589" name="Line 15"/>
          <p:cNvSpPr>
            <a:spLocks noChangeShapeType="1"/>
          </p:cNvSpPr>
          <p:nvPr/>
        </p:nvSpPr>
        <p:spPr bwMode="auto">
          <a:xfrm>
            <a:off x="1944688" y="3673475"/>
            <a:ext cx="1906587" cy="10509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0" name="Text Box 16"/>
          <p:cNvSpPr txBox="1">
            <a:spLocks noChangeArrowheads="1"/>
          </p:cNvSpPr>
          <p:nvPr/>
        </p:nvSpPr>
        <p:spPr bwMode="auto">
          <a:xfrm>
            <a:off x="2500313" y="3881438"/>
            <a:ext cx="1762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3</a:t>
            </a:r>
            <a:r>
              <a:rPr lang="en-US" altLang="en-US" sz="1000"/>
              <a:t> sends encrypted message</a:t>
            </a:r>
          </a:p>
        </p:txBody>
      </p:sp>
      <p:sp>
        <p:nvSpPr>
          <p:cNvPr id="24591" name="Text Box 17"/>
          <p:cNvSpPr txBox="1">
            <a:spLocks noChangeArrowheads="1"/>
          </p:cNvSpPr>
          <p:nvPr/>
        </p:nvSpPr>
        <p:spPr bwMode="auto">
          <a:xfrm rot="1788510">
            <a:off x="1382713" y="4592638"/>
            <a:ext cx="1714500" cy="460375"/>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solidFill>
                  <a:schemeClr val="hlink"/>
                </a:solidFill>
              </a:rPr>
              <a:t>Message encrypted with</a:t>
            </a:r>
          </a:p>
          <a:p>
            <a:pPr algn="ctr"/>
            <a:r>
              <a:rPr lang="en-US" altLang="en-US" sz="1200">
                <a:solidFill>
                  <a:schemeClr val="hlink"/>
                </a:solidFill>
              </a:rPr>
              <a:t>symmetric key</a:t>
            </a:r>
          </a:p>
        </p:txBody>
      </p:sp>
      <p:sp>
        <p:nvSpPr>
          <p:cNvPr id="24592" name="Rectangle 18"/>
          <p:cNvSpPr>
            <a:spLocks noChangeArrowheads="1"/>
          </p:cNvSpPr>
          <p:nvPr/>
        </p:nvSpPr>
        <p:spPr bwMode="auto">
          <a:xfrm rot="1788510">
            <a:off x="1273175" y="4532313"/>
            <a:ext cx="1939925" cy="566737"/>
          </a:xfrm>
          <a:prstGeom prst="rect">
            <a:avLst/>
          </a:prstGeom>
          <a:noFill/>
          <a:ln w="19050" algn="ctr">
            <a:solidFill>
              <a:srgbClr val="3E6E5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593" name="Text Box 19"/>
          <p:cNvSpPr txBox="1">
            <a:spLocks noChangeArrowheads="1"/>
          </p:cNvSpPr>
          <p:nvPr/>
        </p:nvSpPr>
        <p:spPr bwMode="auto">
          <a:xfrm rot="1788510">
            <a:off x="1352550" y="4132263"/>
            <a:ext cx="229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Message depot</a:t>
            </a:r>
          </a:p>
        </p:txBody>
      </p:sp>
      <p:sp>
        <p:nvSpPr>
          <p:cNvPr id="24594" name="Text Box 20"/>
          <p:cNvSpPr txBox="1">
            <a:spLocks noChangeArrowheads="1"/>
          </p:cNvSpPr>
          <p:nvPr/>
        </p:nvSpPr>
        <p:spPr bwMode="auto">
          <a:xfrm>
            <a:off x="3513138" y="5888038"/>
            <a:ext cx="1714500" cy="461962"/>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solidFill>
                  <a:schemeClr val="hlink"/>
                </a:solidFill>
              </a:rPr>
              <a:t>Message encrypted with</a:t>
            </a:r>
          </a:p>
          <a:p>
            <a:pPr algn="ctr"/>
            <a:r>
              <a:rPr lang="en-US" altLang="en-US" sz="1200">
                <a:solidFill>
                  <a:schemeClr val="hlink"/>
                </a:solidFill>
              </a:rPr>
              <a:t>symmetric key</a:t>
            </a:r>
          </a:p>
        </p:txBody>
      </p:sp>
      <p:sp>
        <p:nvSpPr>
          <p:cNvPr id="24595" name="Line 21"/>
          <p:cNvSpPr>
            <a:spLocks noChangeShapeType="1"/>
          </p:cNvSpPr>
          <p:nvPr/>
        </p:nvSpPr>
        <p:spPr bwMode="auto">
          <a:xfrm flipH="1" flipV="1">
            <a:off x="5186363" y="2081213"/>
            <a:ext cx="1962150" cy="857250"/>
          </a:xfrm>
          <a:prstGeom prst="line">
            <a:avLst/>
          </a:prstGeom>
          <a:noFill/>
          <a:ln w="12700">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6" name="Text Box 22"/>
          <p:cNvSpPr txBox="1">
            <a:spLocks noChangeArrowheads="1"/>
          </p:cNvSpPr>
          <p:nvPr/>
        </p:nvSpPr>
        <p:spPr bwMode="auto">
          <a:xfrm>
            <a:off x="5965825" y="2792413"/>
            <a:ext cx="113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4</a:t>
            </a:r>
            <a:r>
              <a:rPr lang="en-US" altLang="en-US" sz="1000"/>
              <a:t> justifies right to</a:t>
            </a:r>
          </a:p>
          <a:p>
            <a:r>
              <a:rPr lang="en-US" altLang="en-US" sz="1000"/>
              <a:t>obtain key</a:t>
            </a:r>
          </a:p>
        </p:txBody>
      </p:sp>
      <p:sp>
        <p:nvSpPr>
          <p:cNvPr id="2459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598" name="Text Box 24"/>
          <p:cNvSpPr txBox="1">
            <a:spLocks noChangeArrowheads="1"/>
          </p:cNvSpPr>
          <p:nvPr/>
        </p:nvSpPr>
        <p:spPr bwMode="auto">
          <a:xfrm>
            <a:off x="5899150" y="3573463"/>
            <a:ext cx="113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4</a:t>
            </a:r>
            <a:r>
              <a:rPr lang="en-US" altLang="en-US" sz="1000"/>
              <a:t> justifies right to</a:t>
            </a:r>
          </a:p>
          <a:p>
            <a:r>
              <a:rPr lang="en-US" altLang="en-US" sz="1000"/>
              <a:t>obtain message</a:t>
            </a:r>
          </a:p>
        </p:txBody>
      </p:sp>
      <p:sp>
        <p:nvSpPr>
          <p:cNvPr id="24599" name="Text Box 25"/>
          <p:cNvSpPr txBox="1">
            <a:spLocks noChangeArrowheads="1"/>
          </p:cNvSpPr>
          <p:nvPr/>
        </p:nvSpPr>
        <p:spPr bwMode="auto">
          <a:xfrm rot="1408605">
            <a:off x="5695950" y="1935163"/>
            <a:ext cx="1195388" cy="287337"/>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a:solidFill>
                  <a:schemeClr val="hlink"/>
                </a:solidFill>
              </a:rPr>
              <a:t>Symmetric key</a:t>
            </a:r>
          </a:p>
        </p:txBody>
      </p:sp>
      <p:sp>
        <p:nvSpPr>
          <p:cNvPr id="24600" name="Rectangle 26"/>
          <p:cNvSpPr>
            <a:spLocks noChangeArrowheads="1"/>
          </p:cNvSpPr>
          <p:nvPr/>
        </p:nvSpPr>
        <p:spPr bwMode="auto">
          <a:xfrm rot="1408605">
            <a:off x="5649913" y="1874838"/>
            <a:ext cx="1287462" cy="414337"/>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601" name="Text Box 27"/>
          <p:cNvSpPr txBox="1">
            <a:spLocks noChangeArrowheads="1"/>
          </p:cNvSpPr>
          <p:nvPr/>
        </p:nvSpPr>
        <p:spPr bwMode="auto">
          <a:xfrm rot="1408605">
            <a:off x="5773738" y="1522413"/>
            <a:ext cx="158908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user 2</a:t>
            </a:r>
          </a:p>
        </p:txBody>
      </p:sp>
      <p:sp>
        <p:nvSpPr>
          <p:cNvPr id="24602" name="Line 28"/>
          <p:cNvSpPr>
            <a:spLocks noChangeShapeType="1"/>
          </p:cNvSpPr>
          <p:nvPr/>
        </p:nvSpPr>
        <p:spPr bwMode="auto">
          <a:xfrm>
            <a:off x="5170488" y="1870075"/>
            <a:ext cx="2065337" cy="903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603" name="Text Box 29"/>
          <p:cNvSpPr txBox="1">
            <a:spLocks noChangeArrowheads="1"/>
          </p:cNvSpPr>
          <p:nvPr/>
        </p:nvSpPr>
        <p:spPr bwMode="auto">
          <a:xfrm>
            <a:off x="4733925" y="2528888"/>
            <a:ext cx="1009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5 </a:t>
            </a:r>
            <a:r>
              <a:rPr lang="en-US" altLang="en-US" sz="1000"/>
              <a:t>receives key</a:t>
            </a:r>
          </a:p>
        </p:txBody>
      </p:sp>
      <p:sp>
        <p:nvSpPr>
          <p:cNvPr id="24604" name="Text Box 30"/>
          <p:cNvSpPr txBox="1">
            <a:spLocks noChangeArrowheads="1"/>
          </p:cNvSpPr>
          <p:nvPr/>
        </p:nvSpPr>
        <p:spPr bwMode="auto">
          <a:xfrm>
            <a:off x="4545013" y="4316413"/>
            <a:ext cx="1387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000" b="1"/>
              <a:t>5 </a:t>
            </a:r>
            <a:r>
              <a:rPr lang="en-US" altLang="en-US" sz="1000"/>
              <a:t>receives message</a:t>
            </a:r>
          </a:p>
        </p:txBody>
      </p:sp>
      <p:sp>
        <p:nvSpPr>
          <p:cNvPr id="24605" name="Line 31"/>
          <p:cNvSpPr>
            <a:spLocks noChangeShapeType="1"/>
          </p:cNvSpPr>
          <p:nvPr/>
        </p:nvSpPr>
        <p:spPr bwMode="auto">
          <a:xfrm flipV="1">
            <a:off x="5126038" y="3849688"/>
            <a:ext cx="2470150" cy="11747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4606" name="Text Box 32"/>
          <p:cNvSpPr txBox="1">
            <a:spLocks noChangeArrowheads="1"/>
          </p:cNvSpPr>
          <p:nvPr/>
        </p:nvSpPr>
        <p:spPr bwMode="auto">
          <a:xfrm rot="-1568230">
            <a:off x="6019800" y="4848225"/>
            <a:ext cx="1714500" cy="460375"/>
          </a:xfrm>
          <a:prstGeom prst="rect">
            <a:avLst/>
          </a:prstGeom>
          <a:noFill/>
          <a:ln w="12700" algn="ctr">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solidFill>
                  <a:schemeClr val="hlink"/>
                </a:solidFill>
              </a:rPr>
              <a:t>Message encrypted with</a:t>
            </a:r>
          </a:p>
          <a:p>
            <a:pPr algn="ctr"/>
            <a:r>
              <a:rPr lang="en-US" altLang="en-US" sz="1200">
                <a:solidFill>
                  <a:schemeClr val="hlink"/>
                </a:solidFill>
              </a:rPr>
              <a:t>symmetric key</a:t>
            </a:r>
          </a:p>
        </p:txBody>
      </p:sp>
      <p:sp>
        <p:nvSpPr>
          <p:cNvPr id="24607" name="Rectangle 33"/>
          <p:cNvSpPr>
            <a:spLocks noChangeArrowheads="1"/>
          </p:cNvSpPr>
          <p:nvPr/>
        </p:nvSpPr>
        <p:spPr bwMode="auto">
          <a:xfrm rot="-1568230">
            <a:off x="5915025" y="4786313"/>
            <a:ext cx="1919288" cy="566737"/>
          </a:xfrm>
          <a:prstGeom prst="rect">
            <a:avLst/>
          </a:pr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fr-FR" altLang="en-US"/>
          </a:p>
        </p:txBody>
      </p:sp>
      <p:sp>
        <p:nvSpPr>
          <p:cNvPr id="24608" name="Text Box 34"/>
          <p:cNvSpPr txBox="1">
            <a:spLocks noChangeArrowheads="1"/>
          </p:cNvSpPr>
          <p:nvPr/>
        </p:nvSpPr>
        <p:spPr bwMode="auto">
          <a:xfrm rot="-1568230">
            <a:off x="5489575" y="4370388"/>
            <a:ext cx="2298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1200"/>
              <a:t>Encrypted with public key of User 2</a:t>
            </a:r>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19</a:t>
            </a:fld>
            <a:endParaRPr lang="en-US"/>
          </a:p>
        </p:txBody>
      </p:sp>
    </p:spTree>
    <p:extLst>
      <p:ext uri="{BB962C8B-B14F-4D97-AF65-F5344CB8AC3E}">
        <p14:creationId xmlns:p14="http://schemas.microsoft.com/office/powerpoint/2010/main" val="179079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bwMode="auto">
          <a:xfrm>
            <a:off x="457200" y="1484784"/>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ltLang="en-US" sz="800" dirty="0" smtClean="0"/>
          </a:p>
          <a:p>
            <a:r>
              <a:rPr lang="nl-BE" altLang="en-US" sz="2000" dirty="0" smtClean="0"/>
              <a:t>meer chronische zorg i.p.v. louter acute zorg</a:t>
            </a:r>
          </a:p>
          <a:p>
            <a:r>
              <a:rPr lang="nl-BE" altLang="en-US" sz="2000" dirty="0" smtClean="0"/>
              <a:t>zorg op afstand (monitoring, bijstand, raadpleging, diagnose, operatie, …), o.a. thuiszorg</a:t>
            </a:r>
          </a:p>
          <a:p>
            <a:r>
              <a:rPr lang="nl-BE" altLang="en-US" sz="2000" dirty="0" smtClean="0"/>
              <a:t>multidisciplinaire, transmurale en geïntegreerde zorg</a:t>
            </a:r>
          </a:p>
          <a:p>
            <a:r>
              <a:rPr lang="nl-BE" altLang="en-US" sz="2000" dirty="0" smtClean="0"/>
              <a:t>patiënt centrische zorg en empowerment van de patiënt</a:t>
            </a:r>
          </a:p>
          <a:p>
            <a:r>
              <a:rPr lang="nl-BE" altLang="en-US" sz="2000" dirty="0" smtClean="0"/>
              <a:t>snel evoluerende kennis =&gt; nood aan betrouwbaar, gecoördineerd kennisbeheer en –ontsluiting</a:t>
            </a:r>
          </a:p>
          <a:p>
            <a:r>
              <a:rPr lang="nl-BE" altLang="en-US" sz="2000" dirty="0" smtClean="0"/>
              <a:t>dreiging van te tijdrovende administratieve processen</a:t>
            </a:r>
          </a:p>
          <a:p>
            <a:r>
              <a:rPr lang="nl-BE" altLang="en-US" sz="2000" dirty="0" smtClean="0"/>
              <a:t>degelijke ondersteuning van het gezondheidszorgbeleid en –onderzoek vergt degelijke, geïntegreerde en geanonimiseerde informatie</a:t>
            </a:r>
          </a:p>
          <a:p>
            <a:r>
              <a:rPr lang="nl-BE" altLang="en-US" sz="2000" dirty="0" smtClean="0"/>
              <a:t>grensoverschrijdende mobiliteit</a:t>
            </a:r>
          </a:p>
          <a:p>
            <a:r>
              <a:rPr lang="nl-BE" altLang="en-US" sz="2000" dirty="0" smtClean="0"/>
              <a:t>nood aan kostenbeheersing</a:t>
            </a:r>
          </a:p>
          <a:p>
            <a:endParaRPr lang="nl-BE" altLang="en-US" sz="2000" dirty="0" smtClean="0"/>
          </a:p>
        </p:txBody>
      </p:sp>
      <p:sp>
        <p:nvSpPr>
          <p:cNvPr id="2" name="Title 1"/>
          <p:cNvSpPr>
            <a:spLocks noGrp="1"/>
          </p:cNvSpPr>
          <p:nvPr>
            <p:ph type="title"/>
          </p:nvPr>
        </p:nvSpPr>
        <p:spPr/>
        <p:txBody>
          <a:bodyPr>
            <a:normAutofit/>
          </a:bodyPr>
          <a:lstStyle/>
          <a:p>
            <a:r>
              <a:rPr lang="nl-BE" altLang="en-US" sz="3400" b="1" dirty="0"/>
              <a:t>Enkele evoluties in de </a:t>
            </a:r>
            <a:r>
              <a:rPr lang="nl-BE" altLang="en-US" sz="3400" b="1" dirty="0" smtClean="0"/>
              <a:t>gezondheidszorg</a:t>
            </a:r>
            <a:endParaRPr lang="en-US" sz="3400"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a:t>
            </a:fld>
            <a:endParaRPr lang="en-US"/>
          </a:p>
        </p:txBody>
      </p:sp>
    </p:spTree>
    <p:extLst>
      <p:ext uri="{BB962C8B-B14F-4D97-AF65-F5344CB8AC3E}">
        <p14:creationId xmlns:p14="http://schemas.microsoft.com/office/powerpoint/2010/main" val="4244862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00050" lvl="2" indent="0" eaLnBrk="1" hangingPunct="1">
              <a:lnSpc>
                <a:spcPct val="80000"/>
              </a:lnSpc>
              <a:buFont typeface="Arial" charset="0"/>
              <a:buNone/>
            </a:pPr>
            <a:endParaRPr lang="nl-BE" altLang="en-US" sz="2000" b="1" dirty="0" smtClean="0">
              <a:sym typeface="Arial" charset="0"/>
            </a:endParaRPr>
          </a:p>
          <a:p>
            <a:pPr eaLnBrk="1" hangingPunct="1">
              <a:lnSpc>
                <a:spcPct val="80000"/>
              </a:lnSpc>
              <a:buFont typeface="Arial" charset="0"/>
              <a:buNone/>
            </a:pPr>
            <a:r>
              <a:rPr lang="nl-BE" altLang="en-US" sz="2000" b="1" dirty="0" smtClean="0">
                <a:sym typeface="Arial" charset="0"/>
              </a:rPr>
              <a:t>6.8.</a:t>
            </a:r>
            <a:r>
              <a:rPr lang="en-US" altLang="en-US" sz="2000" b="1" dirty="0" smtClean="0">
                <a:sym typeface="Arial" charset="0"/>
              </a:rPr>
              <a:t>	</a:t>
            </a:r>
            <a:r>
              <a:rPr lang="nl-BE" altLang="en-US" sz="2000" b="1" dirty="0" smtClean="0">
                <a:sym typeface="Arial" charset="0"/>
              </a:rPr>
              <a:t>Raadpleging van het Rijksregister en van de KSZ-registers</a:t>
            </a:r>
            <a:r>
              <a:rPr lang="nl-BE" altLang="en-US" sz="2000" dirty="0" smtClean="0">
                <a:sym typeface="Arial" charset="0"/>
              </a:rPr>
              <a:t>:</a:t>
            </a:r>
            <a:r>
              <a:rPr lang="nl-BE" altLang="en-US" dirty="0" smtClean="0"/>
              <a:t> </a:t>
            </a:r>
          </a:p>
          <a:p>
            <a:pPr marL="400050" lvl="2" indent="0" eaLnBrk="1" hangingPunct="1">
              <a:lnSpc>
                <a:spcPct val="80000"/>
              </a:lnSpc>
              <a:buFont typeface="Arial" charset="0"/>
              <a:buNone/>
            </a:pPr>
            <a:r>
              <a:rPr lang="nl-BE" altLang="en-US" sz="2000" dirty="0" smtClean="0">
                <a:sym typeface="Arial" charset="0"/>
              </a:rPr>
              <a:t>	toegang tot het Rijksregister en tot de Kruispuntbankregisters 	onder strikte voorwaarden door de hiertoe gemachtigde actoren 	in de gezondheidszorg</a:t>
            </a:r>
          </a:p>
          <a:p>
            <a:pPr marL="400050" lvl="2" indent="0" eaLnBrk="1" hangingPunct="1">
              <a:lnSpc>
                <a:spcPct val="80000"/>
              </a:lnSpc>
              <a:buFont typeface="Arial" charset="0"/>
              <a:buNone/>
            </a:pPr>
            <a:endParaRPr lang="nl-BE" altLang="en-US" sz="2000" dirty="0" smtClean="0">
              <a:sym typeface="Arial" charset="0"/>
            </a:endParaRPr>
          </a:p>
          <a:p>
            <a:pPr marL="400050" lvl="2" indent="0" eaLnBrk="1" hangingPunct="1">
              <a:lnSpc>
                <a:spcPct val="80000"/>
              </a:lnSpc>
              <a:buFont typeface="Calibri" pitchFamily="34" charset="0"/>
              <a:buAutoNum type="arabicPeriod" startAt="8"/>
            </a:pPr>
            <a:endParaRPr lang="nl-BE" altLang="en-US" sz="800" dirty="0" smtClean="0">
              <a:sym typeface="Arial" charset="0"/>
            </a:endParaRPr>
          </a:p>
          <a:p>
            <a:pPr eaLnBrk="1" hangingPunct="1">
              <a:lnSpc>
                <a:spcPct val="80000"/>
              </a:lnSpc>
              <a:buFont typeface="Arial" charset="0"/>
              <a:buNone/>
            </a:pPr>
            <a:r>
              <a:rPr lang="nl-BE" altLang="en-US" sz="2000" b="1" dirty="0" smtClean="0">
                <a:sym typeface="Arial" charset="0"/>
              </a:rPr>
              <a:t>6.9.</a:t>
            </a:r>
            <a:r>
              <a:rPr lang="en-US" altLang="en-US" sz="2000" b="1" dirty="0" smtClean="0">
                <a:sym typeface="Arial" charset="0"/>
              </a:rPr>
              <a:t>	</a:t>
            </a:r>
            <a:r>
              <a:rPr lang="nl-BE" altLang="en-US" sz="2000" b="1" dirty="0" err="1" smtClean="0">
                <a:solidFill>
                  <a:srgbClr val="3E6E5A"/>
                </a:solidFill>
                <a:sym typeface="Arial" charset="0"/>
              </a:rPr>
              <a:t>eHealth</a:t>
            </a:r>
            <a:r>
              <a:rPr lang="nl-BE" altLang="en-US" sz="2000" b="1" dirty="0" err="1" smtClean="0">
                <a:sym typeface="Arial" charset="0"/>
              </a:rPr>
              <a:t>Box</a:t>
            </a:r>
            <a:r>
              <a:rPr lang="nl-BE" altLang="en-US" sz="2000" dirty="0" smtClean="0">
                <a:sym typeface="Arial" charset="0"/>
              </a:rPr>
              <a:t>:</a:t>
            </a:r>
            <a:r>
              <a:rPr lang="nl-BE" altLang="en-US" sz="2800" dirty="0" smtClean="0">
                <a:sym typeface="Arial" charset="0"/>
              </a:rPr>
              <a:t> </a:t>
            </a:r>
          </a:p>
          <a:p>
            <a:pPr marL="400050" lvl="2" indent="0" eaLnBrk="1" hangingPunct="1">
              <a:lnSpc>
                <a:spcPct val="80000"/>
              </a:lnSpc>
              <a:buFont typeface="Arial" charset="0"/>
              <a:buNone/>
            </a:pPr>
            <a:r>
              <a:rPr lang="nl-BE" altLang="en-US" sz="2000" dirty="0" smtClean="0">
                <a:sym typeface="Arial" charset="0"/>
              </a:rPr>
              <a:t>	beveiligde elektronische brievenbus voor de uitwisseling van 	medische gegevens</a:t>
            </a:r>
          </a:p>
          <a:p>
            <a:pPr marL="400050" lvl="2" indent="0" eaLnBrk="1" hangingPunct="1">
              <a:lnSpc>
                <a:spcPct val="80000"/>
              </a:lnSpc>
              <a:buFont typeface="Arial" charset="0"/>
              <a:buNone/>
            </a:pPr>
            <a:endParaRPr lang="nl-BE" altLang="en-US" sz="2000" dirty="0" smtClean="0">
              <a:sym typeface="Arial" charset="0"/>
            </a:endParaRPr>
          </a:p>
          <a:p>
            <a:pPr marL="400050" lvl="2" indent="0" eaLnBrk="1" hangingPunct="1">
              <a:lnSpc>
                <a:spcPct val="80000"/>
              </a:lnSpc>
              <a:buFont typeface="Calibri" pitchFamily="34" charset="0"/>
              <a:buAutoNum type="arabicPeriod" startAt="8"/>
            </a:pPr>
            <a:endParaRPr lang="nl-BE" altLang="en-US" sz="800" dirty="0" smtClean="0">
              <a:sym typeface="Arial" charset="0"/>
            </a:endParaRPr>
          </a:p>
          <a:p>
            <a:pPr eaLnBrk="1" hangingPunct="1">
              <a:lnSpc>
                <a:spcPct val="80000"/>
              </a:lnSpc>
              <a:buFont typeface="Arial" charset="0"/>
              <a:buNone/>
            </a:pPr>
            <a:r>
              <a:rPr lang="nl-BE" altLang="en-US" sz="2000" b="1" dirty="0" smtClean="0">
                <a:sym typeface="Arial" charset="0"/>
              </a:rPr>
              <a:t>6.10.	Verwijzingsrepertorium</a:t>
            </a:r>
            <a:r>
              <a:rPr lang="nl-BE" altLang="en-US" sz="2000" dirty="0" smtClean="0">
                <a:sym typeface="Arial" charset="0"/>
              </a:rPr>
              <a:t>:</a:t>
            </a:r>
            <a:r>
              <a:rPr lang="nl-BE" altLang="en-US" sz="2800" dirty="0" smtClean="0">
                <a:sym typeface="Arial" charset="0"/>
              </a:rPr>
              <a:t> </a:t>
            </a:r>
          </a:p>
          <a:p>
            <a:pPr marL="400050" lvl="2" indent="0" eaLnBrk="1" hangingPunct="1">
              <a:lnSpc>
                <a:spcPct val="80000"/>
              </a:lnSpc>
              <a:buFont typeface="Arial" charset="0"/>
              <a:buNone/>
            </a:pPr>
            <a:r>
              <a:rPr lang="nl-BE" altLang="en-US" sz="2000" dirty="0" smtClean="0">
                <a:sym typeface="Arial" charset="0"/>
              </a:rPr>
              <a:t>	geeft mits het akkoord van de betrokken patiënten aan bij welke 	actoren in de gezondheidszorg welke soort gegevens met 	betrekking tot welke patiënten worden bewaard</a:t>
            </a:r>
          </a:p>
          <a:p>
            <a:pPr marL="457200" lvl="1" indent="0" eaLnBrk="1" hangingPunct="1">
              <a:lnSpc>
                <a:spcPct val="80000"/>
              </a:lnSpc>
              <a:buFont typeface="Arial" charset="0"/>
              <a:buNone/>
            </a:pPr>
            <a:endParaRPr lang="nl-BE" altLang="en-US" dirty="0" smtClean="0"/>
          </a:p>
        </p:txBody>
      </p:sp>
      <p:pic>
        <p:nvPicPr>
          <p:cNvPr id="2765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916" y="5217319"/>
            <a:ext cx="5048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6425" y="3925888"/>
            <a:ext cx="5715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8091" y="2087563"/>
            <a:ext cx="5175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altLang="en-US" b="1" dirty="0"/>
              <a:t>10 basisdiensten</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20</a:t>
            </a:fld>
            <a:endParaRPr lang="en-US"/>
          </a:p>
        </p:txBody>
      </p:sp>
    </p:spTree>
    <p:extLst>
      <p:ext uri="{BB962C8B-B14F-4D97-AF65-F5344CB8AC3E}">
        <p14:creationId xmlns:p14="http://schemas.microsoft.com/office/powerpoint/2010/main" val="3544413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95350" lvl="1" indent="-808038" eaLnBrk="1" hangingPunct="1">
              <a:buFont typeface="Arial" charset="0"/>
              <a:buNone/>
            </a:pPr>
            <a:endParaRPr lang="nl-BE" altLang="en-US" sz="900" b="1" dirty="0" smtClean="0">
              <a:solidFill>
                <a:srgbClr val="000000"/>
              </a:solidFill>
              <a:sym typeface="Arial" charset="0"/>
            </a:endParaRPr>
          </a:p>
          <a:p>
            <a:pPr marL="895350" lvl="1" indent="-808038" eaLnBrk="1" hangingPunct="1">
              <a:buFont typeface="Arial" charset="0"/>
              <a:buNone/>
            </a:pPr>
            <a:r>
              <a:rPr lang="nl-BE" altLang="en-US" sz="2000" b="1" dirty="0" smtClean="0">
                <a:solidFill>
                  <a:srgbClr val="000000"/>
                </a:solidFill>
                <a:sym typeface="Arial" charset="0"/>
              </a:rPr>
              <a:t>6.6.</a:t>
            </a:r>
            <a:r>
              <a:rPr lang="en-US" altLang="en-US" sz="2000" b="1" dirty="0" smtClean="0">
                <a:solidFill>
                  <a:srgbClr val="000000"/>
                </a:solidFill>
                <a:sym typeface="Arial" charset="0"/>
              </a:rPr>
              <a:t>	</a:t>
            </a:r>
            <a:r>
              <a:rPr lang="nl-BE" altLang="en-US" sz="2000" b="1" dirty="0" smtClean="0">
                <a:solidFill>
                  <a:srgbClr val="000000"/>
                </a:solidFill>
                <a:sym typeface="Arial" charset="0"/>
              </a:rPr>
              <a:t>Elektronische datering </a:t>
            </a:r>
            <a:r>
              <a:rPr lang="nl-BE" altLang="en-US" sz="2000" dirty="0" smtClean="0">
                <a:solidFill>
                  <a:srgbClr val="000000"/>
                </a:solidFill>
                <a:sym typeface="Arial" charset="0"/>
              </a:rPr>
              <a:t>(timestamping):</a:t>
            </a:r>
            <a:r>
              <a:rPr lang="nl-BE" altLang="en-US" sz="2400" dirty="0" smtClean="0">
                <a:solidFill>
                  <a:srgbClr val="000000"/>
                </a:solidFill>
                <a:sym typeface="Arial" charset="0"/>
              </a:rPr>
              <a:t> </a:t>
            </a:r>
          </a:p>
          <a:p>
            <a:pPr marL="400050" lvl="2" indent="0" eaLnBrk="1" hangingPunct="1">
              <a:buFont typeface="Arial" charset="0"/>
              <a:buNone/>
            </a:pPr>
            <a:r>
              <a:rPr lang="nl-BE" altLang="en-US" sz="2000" dirty="0" smtClean="0">
                <a:solidFill>
                  <a:srgbClr val="000000"/>
                </a:solidFill>
                <a:sym typeface="Arial" charset="0"/>
              </a:rPr>
              <a:t>	</a:t>
            </a:r>
            <a:r>
              <a:rPr lang="nl-BE" altLang="en-US" sz="2000" dirty="0" smtClean="0">
                <a:sym typeface="Arial" charset="0"/>
              </a:rPr>
              <a:t>mogelijkheid om op de seconde na elk document dat in de 	gezondheidszorg werd opgemaakt, te dateren en aldus de 	geldigheid van de inhoud ervan in de tijd te waarborgen door 	een </a:t>
            </a:r>
            <a:r>
              <a:rPr lang="nl-BE" altLang="en-US" sz="2000" dirty="0" err="1" smtClean="0">
                <a:solidFill>
                  <a:srgbClr val="3E6E5A"/>
                </a:solidFill>
                <a:sym typeface="Arial" charset="0"/>
              </a:rPr>
              <a:t>eHealth</a:t>
            </a:r>
            <a:r>
              <a:rPr lang="nl-BE" altLang="en-US" sz="2000" dirty="0" smtClean="0">
                <a:sym typeface="Arial" charset="0"/>
              </a:rPr>
              <a:t>-handtekening te plaatsen</a:t>
            </a:r>
          </a:p>
          <a:p>
            <a:pPr marL="457200" indent="-457200" eaLnBrk="1" hangingPunct="1">
              <a:buFont typeface="Wingdings" pitchFamily="2" charset="2"/>
              <a:buAutoNum type="arabicPeriod" startAt="9"/>
            </a:pPr>
            <a:endParaRPr lang="nl-BE" altLang="en-US" sz="800" dirty="0" smtClean="0">
              <a:solidFill>
                <a:srgbClr val="000000"/>
              </a:solidFill>
              <a:cs typeface="Arial" charset="0"/>
              <a:sym typeface="Arial" charset="0"/>
            </a:endParaRPr>
          </a:p>
          <a:p>
            <a:pPr marL="895350" lvl="1" indent="-808038" eaLnBrk="1" hangingPunct="1">
              <a:buFont typeface="Arial" charset="0"/>
              <a:buNone/>
            </a:pPr>
            <a:r>
              <a:rPr lang="nl-BE" altLang="en-US" sz="2000" b="1" dirty="0" smtClean="0">
                <a:solidFill>
                  <a:srgbClr val="000000"/>
                </a:solidFill>
                <a:sym typeface="Arial" charset="0"/>
              </a:rPr>
              <a:t>6.7.</a:t>
            </a:r>
            <a:r>
              <a:rPr lang="en-US" altLang="en-US" sz="2000" b="1" dirty="0" smtClean="0">
                <a:solidFill>
                  <a:srgbClr val="000000"/>
                </a:solidFill>
                <a:sym typeface="Arial" charset="0"/>
              </a:rPr>
              <a:t>	</a:t>
            </a:r>
            <a:r>
              <a:rPr lang="nl-BE" altLang="en-US" sz="2000" b="1" dirty="0" smtClean="0">
                <a:solidFill>
                  <a:srgbClr val="000000"/>
                </a:solidFill>
                <a:sym typeface="Arial" charset="0"/>
              </a:rPr>
              <a:t>Codering en </a:t>
            </a:r>
            <a:r>
              <a:rPr lang="nl-BE" altLang="en-US" sz="2000" b="1" dirty="0" err="1" smtClean="0">
                <a:solidFill>
                  <a:srgbClr val="000000"/>
                </a:solidFill>
                <a:sym typeface="Arial" charset="0"/>
              </a:rPr>
              <a:t>anonimisering</a:t>
            </a:r>
            <a:r>
              <a:rPr lang="nl-BE" altLang="en-US" sz="2000" dirty="0" smtClean="0">
                <a:solidFill>
                  <a:srgbClr val="000000"/>
                </a:solidFill>
                <a:sym typeface="Arial" charset="0"/>
              </a:rPr>
              <a:t>: </a:t>
            </a:r>
          </a:p>
          <a:p>
            <a:pPr marL="895350" lvl="1" indent="-808038" eaLnBrk="1" hangingPunct="1">
              <a:buFont typeface="Arial" charset="0"/>
              <a:buNone/>
            </a:pPr>
            <a:r>
              <a:rPr lang="nl-BE" altLang="en-US" sz="2000" dirty="0" smtClean="0">
                <a:solidFill>
                  <a:srgbClr val="000000"/>
                </a:solidFill>
                <a:sym typeface="Arial" charset="0"/>
              </a:rPr>
              <a:t>	mogelijkheid </a:t>
            </a:r>
            <a:r>
              <a:rPr lang="nl-BE" altLang="en-US" sz="2000" dirty="0" smtClean="0">
                <a:sym typeface="Arial" charset="0"/>
              </a:rPr>
              <a:t>om de identiteit van personen achter een </a:t>
            </a:r>
            <a:r>
              <a:rPr lang="nl-BE" altLang="en-US" sz="2000" i="1" dirty="0" smtClean="0">
                <a:sym typeface="Arial" charset="0"/>
              </a:rPr>
              <a:t>code</a:t>
            </a:r>
            <a:r>
              <a:rPr lang="nl-BE" altLang="en-US" sz="2000" dirty="0" smtClean="0">
                <a:sym typeface="Arial" charset="0"/>
              </a:rPr>
              <a:t> te verbergen opdat de nuttige gegevens van deze personen zouden kunnen worden gebruikt zonder dat hun privéleven wordt geschonden, en mogelijkheid om gegevens anoniem te maken</a:t>
            </a:r>
            <a:r>
              <a:rPr lang="nl-BE" altLang="en-US" dirty="0" smtClean="0"/>
              <a:t> </a:t>
            </a:r>
            <a:r>
              <a:rPr lang="nl-BE" altLang="en-US" sz="2000" dirty="0" smtClean="0">
                <a:sym typeface="Arial" charset="0"/>
              </a:rPr>
              <a:t>door de gedetailleerde kenmerken ervan te vervangen door algemene kenmerken; eenmaal gecodeerd of geanonimiseerd behouden de gegevens hun nut, maar het is niet meer mogelijk om de identiteit van de persoon er rechtstreeks of onrechtstreeks uit af te leiden</a:t>
            </a:r>
          </a:p>
          <a:p>
            <a:pPr marL="895350" lvl="1" indent="-808038" eaLnBrk="1" hangingPunct="1">
              <a:buFont typeface="Arial" charset="0"/>
              <a:buNone/>
            </a:pPr>
            <a:endParaRPr lang="nl-BE" altLang="en-US" dirty="0" smtClean="0"/>
          </a:p>
        </p:txBody>
      </p:sp>
      <p:pic>
        <p:nvPicPr>
          <p:cNvPr id="2560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989138"/>
            <a:ext cx="59213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813" y="3860800"/>
            <a:ext cx="6492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nl-BE" altLang="en-US" b="1" dirty="0"/>
              <a:t>10 basisdiensten</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21</a:t>
            </a:fld>
            <a:endParaRPr lang="en-US"/>
          </a:p>
        </p:txBody>
      </p:sp>
    </p:spTree>
    <p:extLst>
      <p:ext uri="{BB962C8B-B14F-4D97-AF65-F5344CB8AC3E}">
        <p14:creationId xmlns:p14="http://schemas.microsoft.com/office/powerpoint/2010/main" val="443839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altLang="en-US" sz="3200" b="1" dirty="0"/>
              <a:t>Toepassing timestamping: elektronisch</a:t>
            </a:r>
            <a:br>
              <a:rPr lang="nl-BE" altLang="en-US" sz="3200" b="1" dirty="0"/>
            </a:br>
            <a:r>
              <a:rPr lang="nl-BE" altLang="en-US" sz="3200" b="1" dirty="0"/>
              <a:t>voorschrift in ziekenhuizen</a:t>
            </a:r>
            <a:endParaRPr lang="en-US" sz="3200" dirty="0"/>
          </a:p>
        </p:txBody>
      </p:sp>
      <p:sp>
        <p:nvSpPr>
          <p:cNvPr id="26628"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en-GB" altLang="en-US"/>
          </a:p>
        </p:txBody>
      </p:sp>
      <p:sp>
        <p:nvSpPr>
          <p:cNvPr id="26629" name="Rectangle 4"/>
          <p:cNvSpPr>
            <a:spLocks noChangeArrowheads="1"/>
          </p:cNvSpPr>
          <p:nvPr/>
        </p:nvSpPr>
        <p:spPr bwMode="auto">
          <a:xfrm>
            <a:off x="625475" y="1730375"/>
            <a:ext cx="3589338" cy="450532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b="1"/>
          </a:p>
        </p:txBody>
      </p:sp>
      <p:sp>
        <p:nvSpPr>
          <p:cNvPr id="26630" name="Rectangle 6"/>
          <p:cNvSpPr>
            <a:spLocks noChangeArrowheads="1"/>
          </p:cNvSpPr>
          <p:nvPr/>
        </p:nvSpPr>
        <p:spPr bwMode="auto">
          <a:xfrm>
            <a:off x="838200" y="2606675"/>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Voorschrift  A</a:t>
            </a:r>
            <a:endParaRPr lang="en-US" altLang="en-US"/>
          </a:p>
        </p:txBody>
      </p:sp>
      <p:sp>
        <p:nvSpPr>
          <p:cNvPr id="26631" name="Oval 8"/>
          <p:cNvSpPr>
            <a:spLocks noChangeArrowheads="1"/>
          </p:cNvSpPr>
          <p:nvPr/>
        </p:nvSpPr>
        <p:spPr bwMode="auto">
          <a:xfrm>
            <a:off x="620713" y="24098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1200" b="1"/>
              <a:t>1</a:t>
            </a:r>
          </a:p>
        </p:txBody>
      </p:sp>
      <p:sp>
        <p:nvSpPr>
          <p:cNvPr id="26632" name="Rectangle 10"/>
          <p:cNvSpPr>
            <a:spLocks noChangeArrowheads="1"/>
          </p:cNvSpPr>
          <p:nvPr/>
        </p:nvSpPr>
        <p:spPr bwMode="auto">
          <a:xfrm>
            <a:off x="876300" y="3752850"/>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sz="1600"/>
              <a:t>Hashcode A</a:t>
            </a:r>
            <a:endParaRPr lang="en-US" altLang="en-US" sz="1600"/>
          </a:p>
        </p:txBody>
      </p:sp>
      <p:sp>
        <p:nvSpPr>
          <p:cNvPr id="26633" name="Rectangle 12"/>
          <p:cNvSpPr>
            <a:spLocks noChangeArrowheads="1"/>
          </p:cNvSpPr>
          <p:nvPr/>
        </p:nvSpPr>
        <p:spPr bwMode="auto">
          <a:xfrm>
            <a:off x="4935538" y="1795463"/>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b="1"/>
          </a:p>
        </p:txBody>
      </p:sp>
      <p:sp>
        <p:nvSpPr>
          <p:cNvPr id="26634" name="Oval 13"/>
          <p:cNvSpPr>
            <a:spLocks noChangeArrowheads="1"/>
          </p:cNvSpPr>
          <p:nvPr/>
        </p:nvSpPr>
        <p:spPr bwMode="auto">
          <a:xfrm>
            <a:off x="693738" y="34671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2</a:t>
            </a:r>
            <a:endParaRPr lang="en-US" altLang="en-US" sz="1200" b="1"/>
          </a:p>
        </p:txBody>
      </p:sp>
      <p:sp>
        <p:nvSpPr>
          <p:cNvPr id="26635" name="Rectangle 17"/>
          <p:cNvSpPr>
            <a:spLocks noChangeArrowheads="1"/>
          </p:cNvSpPr>
          <p:nvPr/>
        </p:nvSpPr>
        <p:spPr bwMode="auto">
          <a:xfrm>
            <a:off x="2513013" y="2616200"/>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Voorschrift B</a:t>
            </a:r>
            <a:endParaRPr lang="en-US" altLang="en-US"/>
          </a:p>
        </p:txBody>
      </p:sp>
      <p:sp>
        <p:nvSpPr>
          <p:cNvPr id="26636" name="Rectangle 18"/>
          <p:cNvSpPr>
            <a:spLocks noChangeArrowheads="1"/>
          </p:cNvSpPr>
          <p:nvPr/>
        </p:nvSpPr>
        <p:spPr bwMode="auto">
          <a:xfrm>
            <a:off x="2611438" y="3732213"/>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sz="1600"/>
              <a:t>Hashcode B</a:t>
            </a:r>
            <a:endParaRPr lang="en-US" altLang="en-US" sz="1600"/>
          </a:p>
        </p:txBody>
      </p:sp>
      <p:sp>
        <p:nvSpPr>
          <p:cNvPr id="26637" name="Rectangle 23"/>
          <p:cNvSpPr>
            <a:spLocks noChangeArrowheads="1"/>
          </p:cNvSpPr>
          <p:nvPr/>
        </p:nvSpPr>
        <p:spPr bwMode="auto">
          <a:xfrm>
            <a:off x="1347788" y="4856163"/>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Timestamp bag</a:t>
            </a:r>
            <a:endParaRPr lang="en-US" altLang="en-US"/>
          </a:p>
        </p:txBody>
      </p:sp>
      <p:sp>
        <p:nvSpPr>
          <p:cNvPr id="26638" name="Rectangle 26"/>
          <p:cNvSpPr>
            <a:spLocks noChangeArrowheads="1"/>
          </p:cNvSpPr>
          <p:nvPr/>
        </p:nvSpPr>
        <p:spPr bwMode="auto">
          <a:xfrm>
            <a:off x="5410200" y="5184775"/>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Electronic</a:t>
            </a:r>
          </a:p>
          <a:p>
            <a:pPr algn="ctr"/>
            <a:r>
              <a:rPr lang="fr-BE" altLang="en-US"/>
              <a:t>timestamping</a:t>
            </a:r>
            <a:endParaRPr lang="en-US" altLang="en-US"/>
          </a:p>
        </p:txBody>
      </p:sp>
      <p:sp>
        <p:nvSpPr>
          <p:cNvPr id="26639" name="Oval 27"/>
          <p:cNvSpPr>
            <a:spLocks noChangeArrowheads="1"/>
          </p:cNvSpPr>
          <p:nvPr/>
        </p:nvSpPr>
        <p:spPr bwMode="auto">
          <a:xfrm>
            <a:off x="5264150" y="49641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4</a:t>
            </a:r>
            <a:endParaRPr lang="en-US" altLang="en-US" sz="1200" b="1"/>
          </a:p>
        </p:txBody>
      </p:sp>
      <p:sp>
        <p:nvSpPr>
          <p:cNvPr id="26640" name="Rectangle 28"/>
          <p:cNvSpPr>
            <a:spLocks noChangeArrowheads="1"/>
          </p:cNvSpPr>
          <p:nvPr/>
        </p:nvSpPr>
        <p:spPr bwMode="auto">
          <a:xfrm>
            <a:off x="5946775" y="2619375"/>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fr-BE" altLang="en-US"/>
              <a:t>Electronic</a:t>
            </a:r>
          </a:p>
          <a:p>
            <a:pPr algn="ctr"/>
            <a:r>
              <a:rPr lang="fr-BE" altLang="en-US"/>
              <a:t>signature</a:t>
            </a:r>
            <a:endParaRPr lang="en-US" altLang="en-US"/>
          </a:p>
        </p:txBody>
      </p:sp>
      <p:sp>
        <p:nvSpPr>
          <p:cNvPr id="26641" name="Oval 30"/>
          <p:cNvSpPr>
            <a:spLocks noChangeArrowheads="1"/>
          </p:cNvSpPr>
          <p:nvPr/>
        </p:nvSpPr>
        <p:spPr bwMode="auto">
          <a:xfrm>
            <a:off x="5378450" y="3071813"/>
            <a:ext cx="363538" cy="363537"/>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5</a:t>
            </a:r>
            <a:endParaRPr lang="en-US" altLang="en-US" sz="1200" b="1"/>
          </a:p>
        </p:txBody>
      </p:sp>
      <p:sp>
        <p:nvSpPr>
          <p:cNvPr id="26642" name="Rectangle 31"/>
          <p:cNvSpPr>
            <a:spLocks noChangeArrowheads="1"/>
          </p:cNvSpPr>
          <p:nvPr/>
        </p:nvSpPr>
        <p:spPr bwMode="auto">
          <a:xfrm>
            <a:off x="1719263" y="583882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a:t>Archive</a:t>
            </a:r>
            <a:endParaRPr lang="en-US" altLang="en-US" sz="1600"/>
          </a:p>
        </p:txBody>
      </p:sp>
      <p:sp>
        <p:nvSpPr>
          <p:cNvPr id="26643" name="Oval 32"/>
          <p:cNvSpPr>
            <a:spLocks noChangeArrowheads="1"/>
          </p:cNvSpPr>
          <p:nvPr/>
        </p:nvSpPr>
        <p:spPr bwMode="auto">
          <a:xfrm>
            <a:off x="1541463" y="5661025"/>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6</a:t>
            </a:r>
            <a:endParaRPr lang="en-US" altLang="en-US" sz="1200" b="1"/>
          </a:p>
        </p:txBody>
      </p:sp>
      <p:sp>
        <p:nvSpPr>
          <p:cNvPr id="26644" name="Rectangle 38"/>
          <p:cNvSpPr>
            <a:spLocks noChangeArrowheads="1"/>
          </p:cNvSpPr>
          <p:nvPr/>
        </p:nvSpPr>
        <p:spPr bwMode="auto">
          <a:xfrm>
            <a:off x="7494588" y="4943475"/>
            <a:ext cx="954087" cy="369888"/>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a:t>Archive</a:t>
            </a:r>
            <a:endParaRPr lang="en-US" altLang="en-US" sz="1600"/>
          </a:p>
        </p:txBody>
      </p:sp>
      <p:sp>
        <p:nvSpPr>
          <p:cNvPr id="26645" name="Oval 39"/>
          <p:cNvSpPr>
            <a:spLocks noChangeArrowheads="1"/>
          </p:cNvSpPr>
          <p:nvPr/>
        </p:nvSpPr>
        <p:spPr bwMode="auto">
          <a:xfrm>
            <a:off x="801528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6</a:t>
            </a:r>
            <a:endParaRPr lang="en-US" altLang="en-US" sz="1200" b="1"/>
          </a:p>
        </p:txBody>
      </p:sp>
      <p:sp>
        <p:nvSpPr>
          <p:cNvPr id="26646" name="Oval 24"/>
          <p:cNvSpPr>
            <a:spLocks noChangeArrowheads="1"/>
          </p:cNvSpPr>
          <p:nvPr/>
        </p:nvSpPr>
        <p:spPr bwMode="auto">
          <a:xfrm>
            <a:off x="1201738" y="4660900"/>
            <a:ext cx="363537" cy="363538"/>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BE" altLang="en-US" sz="1200" b="1"/>
              <a:t>3</a:t>
            </a:r>
            <a:endParaRPr lang="en-US" altLang="en-US" sz="1200" b="1"/>
          </a:p>
        </p:txBody>
      </p:sp>
      <p:sp>
        <p:nvSpPr>
          <p:cNvPr id="26647" name="Down Arrow 1"/>
          <p:cNvSpPr>
            <a:spLocks noChangeArrowheads="1"/>
          </p:cNvSpPr>
          <p:nvPr/>
        </p:nvSpPr>
        <p:spPr bwMode="auto">
          <a:xfrm>
            <a:off x="1395413"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26648" name="Down Arrow 36"/>
          <p:cNvSpPr>
            <a:spLocks noChangeArrowheads="1"/>
          </p:cNvSpPr>
          <p:nvPr/>
        </p:nvSpPr>
        <p:spPr bwMode="auto">
          <a:xfrm>
            <a:off x="3098800" y="3065463"/>
            <a:ext cx="339725" cy="527050"/>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26649" name="Down Arrow 1"/>
          <p:cNvSpPr>
            <a:spLocks noChangeArrowheads="1"/>
          </p:cNvSpPr>
          <p:nvPr/>
        </p:nvSpPr>
        <p:spPr bwMode="auto">
          <a:xfrm>
            <a:off x="1531938"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26650" name="Down Arrow 35"/>
          <p:cNvSpPr>
            <a:spLocks noChangeArrowheads="1"/>
          </p:cNvSpPr>
          <p:nvPr/>
        </p:nvSpPr>
        <p:spPr bwMode="auto">
          <a:xfrm>
            <a:off x="3140075" y="4205288"/>
            <a:ext cx="257175" cy="538162"/>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5" name="Bent-Up Arrow 4"/>
          <p:cNvSpPr/>
          <p:nvPr/>
        </p:nvSpPr>
        <p:spPr bwMode="auto">
          <a:xfrm rot="5400000">
            <a:off x="3829051" y="4138612"/>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p>
        </p:txBody>
      </p:sp>
      <p:sp>
        <p:nvSpPr>
          <p:cNvPr id="26652" name="Up Arrow 5"/>
          <p:cNvSpPr>
            <a:spLocks noChangeArrowheads="1"/>
          </p:cNvSpPr>
          <p:nvPr/>
        </p:nvSpPr>
        <p:spPr bwMode="auto">
          <a:xfrm>
            <a:off x="6230938" y="3454400"/>
            <a:ext cx="361950" cy="1592263"/>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sp>
        <p:nvSpPr>
          <p:cNvPr id="8" name="Left-Up Arrow 7"/>
          <p:cNvSpPr/>
          <p:nvPr/>
        </p:nvSpPr>
        <p:spPr bwMode="auto">
          <a:xfrm>
            <a:off x="2746375" y="5456238"/>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p>
        </p:txBody>
      </p:sp>
      <p:sp>
        <p:nvSpPr>
          <p:cNvPr id="26654" name="Up Arrow 30"/>
          <p:cNvSpPr>
            <a:spLocks noChangeArrowheads="1"/>
          </p:cNvSpPr>
          <p:nvPr/>
        </p:nvSpPr>
        <p:spPr bwMode="auto">
          <a:xfrm>
            <a:off x="7053263" y="3328988"/>
            <a:ext cx="460375" cy="2695575"/>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BE" altLang="en-US"/>
          </a:p>
        </p:txBody>
      </p:sp>
      <p:pic>
        <p:nvPicPr>
          <p:cNvPr id="266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1806575"/>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1858963"/>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14/06/2014</a:t>
            </a:r>
            <a:endParaRPr lang="en-US"/>
          </a:p>
        </p:txBody>
      </p:sp>
      <p:sp>
        <p:nvSpPr>
          <p:cNvPr id="6" name="Slide Number Placeholder 5"/>
          <p:cNvSpPr>
            <a:spLocks noGrp="1"/>
          </p:cNvSpPr>
          <p:nvPr>
            <p:ph type="sldNum" sz="quarter" idx="12"/>
          </p:nvPr>
        </p:nvSpPr>
        <p:spPr/>
        <p:txBody>
          <a:bodyPr/>
          <a:lstStyle/>
          <a:p>
            <a:fld id="{BAADB71D-6A6A-403E-B8B0-DAC18C9A03D5}" type="slidenum">
              <a:rPr lang="en-US" smtClean="0"/>
              <a:t>22</a:t>
            </a:fld>
            <a:endParaRPr lang="en-US"/>
          </a:p>
        </p:txBody>
      </p:sp>
    </p:spTree>
    <p:extLst>
      <p:ext uri="{BB962C8B-B14F-4D97-AF65-F5344CB8AC3E}">
        <p14:creationId xmlns:p14="http://schemas.microsoft.com/office/powerpoint/2010/main" val="3574171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55600" indent="-298450" eaLnBrk="1" hangingPunct="1">
              <a:spcBef>
                <a:spcPct val="50000"/>
              </a:spcBef>
              <a:buFont typeface="Arial" charset="0"/>
              <a:buNone/>
            </a:pPr>
            <a:endParaRPr lang="nl-BE" altLang="en-US" sz="800" b="1" dirty="0" smtClean="0">
              <a:solidFill>
                <a:srgbClr val="000000"/>
              </a:solidFill>
              <a:sym typeface="Arial" charset="0"/>
            </a:endParaRPr>
          </a:p>
          <a:p>
            <a:pPr marL="355600" indent="-298450" eaLnBrk="1" hangingPunct="1">
              <a:spcBef>
                <a:spcPct val="50000"/>
              </a:spcBef>
              <a:buFont typeface="Arial" charset="0"/>
              <a:buNone/>
            </a:pPr>
            <a:r>
              <a:rPr lang="nl-BE" altLang="en-US" sz="2000" b="1" dirty="0" smtClean="0">
                <a:solidFill>
                  <a:srgbClr val="000000"/>
                </a:solidFill>
                <a:sym typeface="Arial" charset="0"/>
              </a:rPr>
              <a:t>67</a:t>
            </a:r>
            <a:r>
              <a:rPr lang="nl-BE" altLang="en-US" sz="2000" dirty="0" smtClean="0">
                <a:solidFill>
                  <a:srgbClr val="000000"/>
                </a:solidFill>
                <a:sym typeface="Arial" charset="0"/>
              </a:rPr>
              <a:t> diensten met toegevoegde waarde in productie</a:t>
            </a:r>
          </a:p>
          <a:p>
            <a:pPr marL="355600" indent="-298450" eaLnBrk="1" hangingPunct="1">
              <a:spcBef>
                <a:spcPct val="50000"/>
              </a:spcBef>
              <a:buFont typeface="Arial" charset="0"/>
              <a:buNone/>
            </a:pPr>
            <a:endParaRPr lang="nl-BE" altLang="en-US" sz="800" dirty="0" smtClean="0">
              <a:solidFill>
                <a:srgbClr val="000000"/>
              </a:solidFill>
              <a:sym typeface="Arial" charset="0"/>
            </a:endParaRPr>
          </a:p>
          <a:p>
            <a:pPr marL="355600" indent="-298450" eaLnBrk="1" hangingPunct="1">
              <a:buFont typeface="Arial" charset="0"/>
              <a:buNone/>
            </a:pPr>
            <a:r>
              <a:rPr lang="nl-BE" altLang="en-US" sz="2000" dirty="0" smtClean="0">
                <a:solidFill>
                  <a:srgbClr val="000000"/>
                </a:solidFill>
                <a:sym typeface="Arial" charset="0"/>
              </a:rPr>
              <a:t>&gt; </a:t>
            </a:r>
            <a:r>
              <a:rPr lang="nl-BE" altLang="en-US" sz="2000" b="1" dirty="0" smtClean="0">
                <a:solidFill>
                  <a:srgbClr val="000000"/>
                </a:solidFill>
                <a:sym typeface="Arial" charset="0"/>
              </a:rPr>
              <a:t>40</a:t>
            </a:r>
            <a:r>
              <a:rPr lang="nl-BE" altLang="en-US" sz="2000" dirty="0" smtClean="0">
                <a:solidFill>
                  <a:srgbClr val="000000"/>
                </a:solidFill>
                <a:sym typeface="Arial" charset="0"/>
              </a:rPr>
              <a:t> diensten met toegevoegde waarde in onderzoek</a:t>
            </a:r>
          </a:p>
          <a:p>
            <a:pPr marL="355600" indent="-298450" eaLnBrk="1" hangingPunct="1">
              <a:buFont typeface="Arial" charset="0"/>
              <a:buNone/>
            </a:pPr>
            <a:endParaRPr lang="nl-BE" altLang="en-US" sz="800" dirty="0" smtClean="0">
              <a:solidFill>
                <a:srgbClr val="000000"/>
              </a:solidFill>
              <a:sym typeface="Arial" charset="0"/>
            </a:endParaRPr>
          </a:p>
          <a:p>
            <a:pPr marL="355600" indent="-298450" eaLnBrk="1" hangingPunct="1">
              <a:buFont typeface="Arial" charset="0"/>
              <a:buNone/>
            </a:pPr>
            <a:r>
              <a:rPr lang="nl-BE" altLang="en-US" sz="2000" b="1" u="sng" dirty="0" smtClean="0">
                <a:sym typeface="Arial" charset="0"/>
              </a:rPr>
              <a:t>Voorbeelden van diensten met toegevoegde</a:t>
            </a:r>
            <a:r>
              <a:rPr lang="nl-BE" altLang="en-US" sz="2000" u="sng" dirty="0" smtClean="0"/>
              <a:t> </a:t>
            </a:r>
            <a:r>
              <a:rPr lang="nl-BE" altLang="en-US" sz="2000" b="1" u="sng" dirty="0" smtClean="0">
                <a:sym typeface="Arial" charset="0"/>
              </a:rPr>
              <a:t>waarde</a:t>
            </a:r>
            <a:r>
              <a:rPr lang="nl-BE" altLang="en-US" sz="2000" b="1" dirty="0" smtClean="0">
                <a:sym typeface="Arial" charset="0"/>
              </a:rPr>
              <a:t>:</a:t>
            </a:r>
          </a:p>
          <a:p>
            <a:pPr marL="355600" indent="-298450" eaLnBrk="1" hangingPunct="1">
              <a:buFont typeface="Arial" charset="0"/>
              <a:buNone/>
            </a:pPr>
            <a:endParaRPr lang="nl-BE" altLang="en-US" sz="1000" b="1" dirty="0" smtClean="0">
              <a:sym typeface="Arial" charset="0"/>
            </a:endParaRPr>
          </a:p>
          <a:p>
            <a:pPr marL="266700" indent="-209550" eaLnBrk="1" hangingPunct="1"/>
            <a:r>
              <a:rPr lang="nl-BE" altLang="en-US" sz="2000" dirty="0" smtClean="0"/>
              <a:t> </a:t>
            </a:r>
            <a:r>
              <a:rPr lang="nl-BE" altLang="en-US" sz="2000" dirty="0" smtClean="0"/>
              <a:t>Invoer </a:t>
            </a:r>
            <a:r>
              <a:rPr lang="nl-BE" altLang="en-US" sz="2000" dirty="0" smtClean="0"/>
              <a:t>in en raadpleging van</a:t>
            </a:r>
          </a:p>
          <a:p>
            <a:pPr marL="355600" indent="-298450" eaLnBrk="1" hangingPunct="1"/>
            <a:endParaRPr lang="nl-BE" altLang="en-US" sz="800" dirty="0" smtClean="0"/>
          </a:p>
          <a:p>
            <a:pPr marL="542925" lvl="1" indent="-180975" eaLnBrk="1" hangingPunct="1"/>
            <a:r>
              <a:rPr lang="nl-BE" altLang="en-US" sz="1800" dirty="0" smtClean="0"/>
              <a:t>het </a:t>
            </a:r>
            <a:r>
              <a:rPr lang="nl-BE" altLang="en-US" sz="1800" b="1" dirty="0" smtClean="0"/>
              <a:t>Kankerregister</a:t>
            </a:r>
          </a:p>
          <a:p>
            <a:pPr marL="542925" lvl="1" indent="-180975" eaLnBrk="1" hangingPunct="1"/>
            <a:endParaRPr lang="nl-BE" altLang="en-US" sz="800" dirty="0" smtClean="0"/>
          </a:p>
          <a:p>
            <a:pPr marL="542925" lvl="1" indent="-180975" eaLnBrk="1" hangingPunct="1"/>
            <a:r>
              <a:rPr lang="nl-BE" altLang="en-US" sz="1800" dirty="0" smtClean="0"/>
              <a:t>het register m.b.t. de </a:t>
            </a:r>
            <a:r>
              <a:rPr lang="nl-BE" altLang="en-US" sz="1800" b="1" dirty="0" smtClean="0"/>
              <a:t>heup- en knieprothesen</a:t>
            </a:r>
            <a:r>
              <a:rPr lang="nl-BE" altLang="en-US" sz="1800" dirty="0" smtClean="0"/>
              <a:t> (</a:t>
            </a:r>
            <a:r>
              <a:rPr lang="nl-BE" altLang="en-US" sz="1800" dirty="0" err="1" smtClean="0"/>
              <a:t>Orthopride</a:t>
            </a:r>
            <a:r>
              <a:rPr lang="nl-BE" altLang="en-US" sz="1800" dirty="0" smtClean="0"/>
              <a:t>)</a:t>
            </a:r>
          </a:p>
          <a:p>
            <a:pPr marL="542925" lvl="1" indent="-180975" eaLnBrk="1" hangingPunct="1"/>
            <a:endParaRPr lang="nl-BE" altLang="en-US" sz="800" dirty="0" smtClean="0"/>
          </a:p>
          <a:p>
            <a:pPr marL="542925" lvl="1" indent="-180975" eaLnBrk="1" hangingPunct="1"/>
            <a:r>
              <a:rPr lang="nl-BE" altLang="en-US" sz="1800" dirty="0" smtClean="0"/>
              <a:t>de registers m.b.t. de verstrekte zorg inzake </a:t>
            </a:r>
            <a:r>
              <a:rPr lang="nl-BE" altLang="en-US" sz="1800" b="1" dirty="0" smtClean="0"/>
              <a:t>hartimplantaten</a:t>
            </a:r>
            <a:r>
              <a:rPr lang="nl-BE" altLang="en-US" sz="1800" dirty="0" smtClean="0"/>
              <a:t> (</a:t>
            </a:r>
            <a:r>
              <a:rPr lang="nl-BE" altLang="en-US" sz="1800" dirty="0" err="1" smtClean="0"/>
              <a:t>Qermid</a:t>
            </a:r>
            <a:r>
              <a:rPr lang="nl-BE" altLang="en-US" sz="1800" dirty="0" smtClean="0"/>
              <a:t>)</a:t>
            </a:r>
          </a:p>
          <a:p>
            <a:pPr marL="542925" lvl="1" indent="-180975" eaLnBrk="1" hangingPunct="1"/>
            <a:endParaRPr lang="nl-BE" altLang="en-US" sz="800" dirty="0" smtClean="0"/>
          </a:p>
          <a:p>
            <a:pPr marL="542925" lvl="1" indent="-180975" eaLnBrk="1" hangingPunct="1"/>
            <a:r>
              <a:rPr lang="nl-BE" altLang="en-US" sz="1800" dirty="0" smtClean="0"/>
              <a:t>het gedeelde elektronische </a:t>
            </a:r>
            <a:r>
              <a:rPr lang="nl-BE" altLang="en-US" sz="1800" b="1" dirty="0" smtClean="0"/>
              <a:t>artritis</a:t>
            </a:r>
            <a:r>
              <a:rPr lang="nl-BE" altLang="en-US" sz="1800" dirty="0" smtClean="0"/>
              <a:t>dossier, met inbegrip van elektronische processen voor </a:t>
            </a:r>
            <a:r>
              <a:rPr lang="nl-BE" altLang="en-US" sz="1800" b="1" dirty="0" smtClean="0"/>
              <a:t>terugbetaling van anti-TNF-medicatie</a:t>
            </a:r>
            <a:r>
              <a:rPr lang="nl-BE" altLang="en-US" sz="1800" dirty="0" smtClean="0"/>
              <a:t> (Safe)</a:t>
            </a:r>
          </a:p>
          <a:p>
            <a:pPr marL="355600" indent="-298450" eaLnBrk="1" hangingPunct="1">
              <a:buFont typeface="Arial" charset="0"/>
              <a:buNone/>
            </a:pPr>
            <a:endParaRPr lang="nl-BE" altLang="en-US" sz="2000" b="1" dirty="0" smtClean="0">
              <a:sym typeface="Arial" charset="0"/>
            </a:endParaRPr>
          </a:p>
          <a:p>
            <a:pPr marL="355600" indent="-298450" eaLnBrk="1" hangingPunct="1">
              <a:buFont typeface="Arial" charset="0"/>
              <a:buNone/>
            </a:pPr>
            <a:endParaRPr lang="nl-BE" altLang="en-US" sz="2000" b="1" dirty="0" smtClean="0">
              <a:solidFill>
                <a:srgbClr val="000000"/>
              </a:solidFill>
              <a:sym typeface="Arial" charset="0"/>
            </a:endParaRPr>
          </a:p>
          <a:p>
            <a:pPr marL="355600" indent="-298450" eaLnBrk="1" hangingPunct="1">
              <a:buFont typeface="Arial" charset="0"/>
              <a:buNone/>
            </a:pPr>
            <a:endParaRPr lang="nl-BE" altLang="en-US" sz="2000" dirty="0" smtClean="0">
              <a:solidFill>
                <a:srgbClr val="000000"/>
              </a:solidFill>
              <a:sym typeface="Arial" charset="0"/>
            </a:endParaRPr>
          </a:p>
        </p:txBody>
      </p:sp>
      <p:sp>
        <p:nvSpPr>
          <p:cNvPr id="2" name="Title 1"/>
          <p:cNvSpPr>
            <a:spLocks noGrp="1"/>
          </p:cNvSpPr>
          <p:nvPr>
            <p:ph type="title"/>
          </p:nvPr>
        </p:nvSpPr>
        <p:spPr/>
        <p:txBody>
          <a:bodyPr/>
          <a:lstStyle/>
          <a:p>
            <a:r>
              <a:rPr lang="nl-BE" altLang="en-US" b="1" dirty="0">
                <a:sym typeface="Arial" charset="0"/>
              </a:rPr>
              <a:t>Diensten met toegevoegde</a:t>
            </a:r>
            <a:r>
              <a:rPr lang="nl-BE" altLang="en-US" dirty="0"/>
              <a:t> </a:t>
            </a:r>
            <a:r>
              <a:rPr lang="nl-BE" altLang="en-US" b="1" dirty="0">
                <a:sym typeface="Arial" charset="0"/>
              </a:rPr>
              <a:t>waarde</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23</a:t>
            </a:fld>
            <a:endParaRPr lang="en-US"/>
          </a:p>
        </p:txBody>
      </p:sp>
    </p:spTree>
    <p:extLst>
      <p:ext uri="{BB962C8B-B14F-4D97-AF65-F5344CB8AC3E}">
        <p14:creationId xmlns:p14="http://schemas.microsoft.com/office/powerpoint/2010/main" val="132147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55600" indent="-298450" eaLnBrk="1" hangingPunct="1">
              <a:spcBef>
                <a:spcPct val="50000"/>
              </a:spcBef>
              <a:buFont typeface="Arial" charset="0"/>
              <a:buNone/>
            </a:pPr>
            <a:endParaRPr lang="nl-BE" altLang="en-US" sz="800" b="1" dirty="0" smtClean="0">
              <a:solidFill>
                <a:srgbClr val="000000"/>
              </a:solidFill>
              <a:sym typeface="Arial" charset="0"/>
            </a:endParaRPr>
          </a:p>
          <a:p>
            <a:pPr marL="266700" indent="-209550" eaLnBrk="1" hangingPunct="1"/>
            <a:r>
              <a:rPr lang="nl-BE" altLang="en-US" sz="2000" dirty="0" smtClean="0"/>
              <a:t>PROCARE RX waarmee radiologen anoniem </a:t>
            </a:r>
            <a:r>
              <a:rPr lang="nl-BE" altLang="en-US" sz="2000" b="1" dirty="0" smtClean="0"/>
              <a:t>radiografieën</a:t>
            </a:r>
            <a:r>
              <a:rPr lang="nl-BE" altLang="en-US" sz="2000" dirty="0" smtClean="0"/>
              <a:t> en bijhorende informatie kunnen opladen en </a:t>
            </a:r>
            <a:r>
              <a:rPr lang="nl-BE" altLang="en-US" sz="2000" b="1" dirty="0" smtClean="0"/>
              <a:t>opsturen</a:t>
            </a:r>
            <a:r>
              <a:rPr lang="nl-BE" altLang="en-US" sz="2000" dirty="0" smtClean="0"/>
              <a:t> naar deskundigen voor revisie of second opinion</a:t>
            </a:r>
          </a:p>
          <a:p>
            <a:pPr marL="266700" indent="-209550" eaLnBrk="1" hangingPunct="1"/>
            <a:endParaRPr lang="nl-BE" altLang="en-US" sz="800" dirty="0" smtClean="0"/>
          </a:p>
          <a:p>
            <a:pPr marL="266700" indent="-209550" eaLnBrk="1" hangingPunct="1"/>
            <a:r>
              <a:rPr lang="nl-BE" altLang="en-US" sz="2000" b="1" dirty="0" smtClean="0"/>
              <a:t>Beheer van wachtdiensten</a:t>
            </a:r>
            <a:r>
              <a:rPr lang="nl-BE" altLang="en-US" sz="2000" dirty="0" smtClean="0"/>
              <a:t> van huisartsen en tandartsen (Medega)</a:t>
            </a:r>
          </a:p>
          <a:p>
            <a:pPr marL="266700" indent="-209550" eaLnBrk="1" hangingPunct="1"/>
            <a:endParaRPr lang="nl-BE" altLang="en-US" sz="800" dirty="0" smtClean="0"/>
          </a:p>
          <a:p>
            <a:pPr marL="266700" indent="-209550" eaLnBrk="1" hangingPunct="1"/>
            <a:r>
              <a:rPr lang="nl-BE" altLang="en-US" sz="2000" dirty="0" smtClean="0"/>
              <a:t>Verslag over de </a:t>
            </a:r>
            <a:r>
              <a:rPr lang="nl-BE" altLang="en-US" sz="2000" b="1" dirty="0" smtClean="0"/>
              <a:t>MUG-interventies</a:t>
            </a:r>
          </a:p>
          <a:p>
            <a:pPr marL="266700" indent="-209550" eaLnBrk="1" hangingPunct="1"/>
            <a:endParaRPr lang="nl-BE" altLang="en-US" sz="800" b="1" dirty="0" smtClean="0"/>
          </a:p>
          <a:p>
            <a:pPr marL="266700" indent="-209550" eaLnBrk="1" hangingPunct="1"/>
            <a:r>
              <a:rPr lang="nl-BE" altLang="en-US" sz="2000" dirty="0" smtClean="0"/>
              <a:t>Elektronische mededeling van </a:t>
            </a:r>
            <a:r>
              <a:rPr lang="nl-BE" altLang="en-US" sz="2000" b="1" dirty="0" smtClean="0"/>
              <a:t>wachtverslagen</a:t>
            </a:r>
            <a:r>
              <a:rPr lang="nl-BE" altLang="en-US" sz="2000" dirty="0" smtClean="0"/>
              <a:t> door artsen van wacht aan de houder van een GMD</a:t>
            </a:r>
          </a:p>
          <a:p>
            <a:pPr marL="266700" lvl="1" indent="-209550" eaLnBrk="1" hangingPunct="1">
              <a:buFont typeface="Arial" charset="0"/>
              <a:buChar char="•"/>
            </a:pPr>
            <a:endParaRPr lang="nl-BE" altLang="en-US" sz="800" dirty="0" smtClean="0"/>
          </a:p>
          <a:p>
            <a:pPr marL="266700" indent="-209550" eaLnBrk="1" hangingPunct="1"/>
            <a:r>
              <a:rPr lang="nl-BE" altLang="en-US" sz="2000" dirty="0" smtClean="0"/>
              <a:t>Resident Assessment Instrument (</a:t>
            </a:r>
            <a:r>
              <a:rPr lang="nl-BE" altLang="en-US" sz="2000" b="1" dirty="0" err="1" smtClean="0"/>
              <a:t>BelRAI</a:t>
            </a:r>
            <a:r>
              <a:rPr lang="nl-BE" altLang="en-US" sz="2000" dirty="0" smtClean="0"/>
              <a:t>)</a:t>
            </a:r>
          </a:p>
          <a:p>
            <a:pPr marL="266700" indent="-209550" eaLnBrk="1" hangingPunct="1"/>
            <a:endParaRPr lang="nl-BE" altLang="en-US" sz="800" b="1" dirty="0" smtClean="0"/>
          </a:p>
          <a:p>
            <a:pPr marL="266700" indent="-209550" eaLnBrk="1" hangingPunct="1"/>
            <a:r>
              <a:rPr lang="nl-BE" altLang="en-US" sz="2000" dirty="0" smtClean="0"/>
              <a:t>Elektronische raadpleging van de </a:t>
            </a:r>
            <a:r>
              <a:rPr lang="nl-BE" altLang="en-US" sz="2000" b="1" dirty="0" smtClean="0"/>
              <a:t>verzekerbaarheid</a:t>
            </a:r>
            <a:r>
              <a:rPr lang="nl-BE" altLang="en-US" sz="2000" dirty="0" smtClean="0"/>
              <a:t> in de ziekteverzekering door verplegers(groeperingen)</a:t>
            </a:r>
            <a:endParaRPr lang="nl-BE" altLang="en-US" sz="2000" dirty="0" smtClean="0">
              <a:solidFill>
                <a:srgbClr val="000000"/>
              </a:solidFill>
              <a:sym typeface="Arial" charset="0"/>
            </a:endParaRPr>
          </a:p>
        </p:txBody>
      </p:sp>
      <p:sp>
        <p:nvSpPr>
          <p:cNvPr id="2" name="Title 1"/>
          <p:cNvSpPr>
            <a:spLocks noGrp="1"/>
          </p:cNvSpPr>
          <p:nvPr>
            <p:ph type="title"/>
          </p:nvPr>
        </p:nvSpPr>
        <p:spPr/>
        <p:txBody>
          <a:bodyPr/>
          <a:lstStyle/>
          <a:p>
            <a:r>
              <a:rPr lang="nl-BE" altLang="en-US" b="1" dirty="0">
                <a:sym typeface="Arial" charset="0"/>
              </a:rPr>
              <a:t>Diensten met toegevoegde</a:t>
            </a:r>
            <a:r>
              <a:rPr lang="nl-BE" altLang="en-US" dirty="0"/>
              <a:t> </a:t>
            </a:r>
            <a:r>
              <a:rPr lang="nl-BE" altLang="en-US" b="1" dirty="0">
                <a:sym typeface="Arial" charset="0"/>
              </a:rPr>
              <a:t>waarde</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24</a:t>
            </a:fld>
            <a:endParaRPr lang="en-US"/>
          </a:p>
        </p:txBody>
      </p:sp>
    </p:spTree>
    <p:extLst>
      <p:ext uri="{BB962C8B-B14F-4D97-AF65-F5344CB8AC3E}">
        <p14:creationId xmlns:p14="http://schemas.microsoft.com/office/powerpoint/2010/main" val="2346544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Diensten met toegevoegde</a:t>
            </a:r>
            <a:r>
              <a:rPr lang="nl-BE" altLang="en-US" dirty="0"/>
              <a:t> </a:t>
            </a:r>
            <a:r>
              <a:rPr lang="nl-BE" altLang="en-US" b="1" dirty="0">
                <a:sym typeface="Arial" charset="0"/>
              </a:rPr>
              <a:t>waarde</a:t>
            </a:r>
            <a:endParaRPr lang="en-US" dirty="0"/>
          </a:p>
        </p:txBody>
      </p:sp>
      <p:sp>
        <p:nvSpPr>
          <p:cNvPr id="759811" name="Rectangle 3"/>
          <p:cNvSpPr>
            <a:spLocks noGrp="1" noChangeArrowheads="1"/>
          </p:cNvSpPr>
          <p:nvPr>
            <p:ph idx="1"/>
          </p:nvPr>
        </p:nvSpPr>
        <p:spPr/>
        <p:txBody>
          <a:bodyPr>
            <a:normAutofit lnSpcReduction="10000"/>
          </a:bodyPr>
          <a:lstStyle/>
          <a:p>
            <a:pPr eaLnBrk="1" hangingPunct="1">
              <a:buFont typeface="Arial" pitchFamily="34" charset="0"/>
              <a:buChar char="•"/>
              <a:defRPr/>
            </a:pPr>
            <a:endParaRPr lang="nl-BE" sz="800" dirty="0"/>
          </a:p>
          <a:p>
            <a:pPr eaLnBrk="1" hangingPunct="1">
              <a:lnSpc>
                <a:spcPct val="90000"/>
              </a:lnSpc>
              <a:defRPr/>
            </a:pPr>
            <a:endParaRPr lang="nl-BE" sz="800" dirty="0"/>
          </a:p>
          <a:p>
            <a:pPr eaLnBrk="1" hangingPunct="1">
              <a:lnSpc>
                <a:spcPct val="90000"/>
              </a:lnSpc>
              <a:defRPr/>
            </a:pPr>
            <a:r>
              <a:rPr lang="nl-BE" sz="2000" dirty="0"/>
              <a:t>Zorgportaal SARAI van het Ziekenhuisnetwerk Antwerpen (ZNA) ter ondersteuning van</a:t>
            </a:r>
          </a:p>
          <a:p>
            <a:pPr eaLnBrk="1" hangingPunct="1">
              <a:lnSpc>
                <a:spcPct val="90000"/>
              </a:lnSpc>
              <a:defRPr/>
            </a:pPr>
            <a:endParaRPr lang="nl-BE" sz="800" dirty="0"/>
          </a:p>
          <a:p>
            <a:pPr lvl="1" eaLnBrk="1" hangingPunct="1">
              <a:lnSpc>
                <a:spcPct val="90000"/>
              </a:lnSpc>
              <a:defRPr/>
            </a:pPr>
            <a:r>
              <a:rPr lang="nl-BE" sz="1800" dirty="0"/>
              <a:t>de samenwerking tussen huisartsen, specialisten en zorgteams in het kader van de </a:t>
            </a:r>
            <a:r>
              <a:rPr lang="nl-BE" sz="1800" b="1" dirty="0"/>
              <a:t>zorgtrajecten</a:t>
            </a:r>
            <a:r>
              <a:rPr lang="nl-BE" sz="1800" dirty="0"/>
              <a:t> </a:t>
            </a:r>
            <a:r>
              <a:rPr lang="nl-BE" sz="1800" b="1" dirty="0"/>
              <a:t>van het RIZIV</a:t>
            </a:r>
            <a:r>
              <a:rPr lang="nl-BE" sz="1800" dirty="0"/>
              <a:t> (diabetes en nierinsufficiëntie)</a:t>
            </a:r>
          </a:p>
          <a:p>
            <a:pPr lvl="1" eaLnBrk="1" hangingPunct="1">
              <a:lnSpc>
                <a:spcPct val="90000"/>
              </a:lnSpc>
              <a:defRPr/>
            </a:pPr>
            <a:r>
              <a:rPr lang="nl-BE" sz="1800" dirty="0"/>
              <a:t>de bijdrage van huisartsen aan het </a:t>
            </a:r>
            <a:r>
              <a:rPr lang="nl-BE" sz="1800" b="1" dirty="0"/>
              <a:t>multidisciplinair oncologisch </a:t>
            </a:r>
            <a:r>
              <a:rPr lang="nl-BE" sz="1800" b="1" dirty="0" smtClean="0"/>
              <a:t>consult</a:t>
            </a:r>
          </a:p>
          <a:p>
            <a:pPr lvl="1" eaLnBrk="1" hangingPunct="1">
              <a:lnSpc>
                <a:spcPct val="90000"/>
              </a:lnSpc>
              <a:defRPr/>
            </a:pPr>
            <a:endParaRPr lang="nl-BE" sz="800" b="1" dirty="0"/>
          </a:p>
          <a:p>
            <a:pPr eaLnBrk="1" hangingPunct="1">
              <a:lnSpc>
                <a:spcPct val="90000"/>
              </a:lnSpc>
              <a:defRPr/>
            </a:pPr>
            <a:r>
              <a:rPr lang="nl-BE" sz="2000" dirty="0"/>
              <a:t>Elektronische overmaking van </a:t>
            </a:r>
            <a:r>
              <a:rPr lang="nl-BE" sz="2000" b="1" dirty="0"/>
              <a:t>facturen derde betaler</a:t>
            </a:r>
            <a:r>
              <a:rPr lang="nl-BE" sz="2000" dirty="0"/>
              <a:t> door verplegers(groeperingen) aan </a:t>
            </a:r>
            <a:r>
              <a:rPr lang="nl-BE" sz="2000" dirty="0" smtClean="0"/>
              <a:t>ziekenfondsen</a:t>
            </a:r>
          </a:p>
          <a:p>
            <a:pPr eaLnBrk="1" hangingPunct="1">
              <a:lnSpc>
                <a:spcPct val="90000"/>
              </a:lnSpc>
              <a:defRPr/>
            </a:pPr>
            <a:endParaRPr lang="nl-BE" sz="800" dirty="0" smtClean="0"/>
          </a:p>
          <a:p>
            <a:pPr eaLnBrk="1" hangingPunct="1">
              <a:lnSpc>
                <a:spcPct val="90000"/>
              </a:lnSpc>
              <a:defRPr/>
            </a:pPr>
            <a:r>
              <a:rPr lang="nl-BE" sz="2000" b="1" dirty="0" smtClean="0">
                <a:solidFill>
                  <a:srgbClr val="000000"/>
                </a:solidFill>
                <a:cs typeface="Arial" charset="0"/>
                <a:sym typeface="Arial" charset="0"/>
              </a:rPr>
              <a:t>Kwaliteitsindicator </a:t>
            </a:r>
            <a:r>
              <a:rPr lang="nl-BE" sz="2000" b="1" dirty="0">
                <a:solidFill>
                  <a:srgbClr val="000000"/>
                </a:solidFill>
                <a:cs typeface="Arial" charset="0"/>
                <a:sym typeface="Arial" charset="0"/>
              </a:rPr>
              <a:t>voor </a:t>
            </a:r>
            <a:r>
              <a:rPr lang="nl-BE" sz="2000" b="1" dirty="0" smtClean="0">
                <a:solidFill>
                  <a:srgbClr val="000000"/>
                </a:solidFill>
                <a:cs typeface="Arial" charset="0"/>
                <a:sym typeface="Arial" charset="0"/>
              </a:rPr>
              <a:t>ziekenhuizen </a:t>
            </a:r>
            <a:r>
              <a:rPr lang="nl-BE" sz="2000" dirty="0" smtClean="0">
                <a:solidFill>
                  <a:srgbClr val="000000"/>
                </a:solidFill>
                <a:cs typeface="Arial" charset="0"/>
                <a:sym typeface="Arial" charset="0"/>
              </a:rPr>
              <a:t>(QI dataserver)</a:t>
            </a:r>
          </a:p>
          <a:p>
            <a:pPr eaLnBrk="1" hangingPunct="1">
              <a:lnSpc>
                <a:spcPct val="90000"/>
              </a:lnSpc>
              <a:defRPr/>
            </a:pPr>
            <a:endParaRPr lang="nl-BE" sz="800" dirty="0">
              <a:solidFill>
                <a:srgbClr val="000000"/>
              </a:solidFill>
              <a:cs typeface="Arial" charset="0"/>
              <a:sym typeface="Arial" charset="0"/>
            </a:endParaRPr>
          </a:p>
          <a:p>
            <a:pPr eaLnBrk="1" hangingPunct="1">
              <a:lnSpc>
                <a:spcPct val="90000"/>
              </a:lnSpc>
              <a:defRPr/>
            </a:pPr>
            <a:r>
              <a:rPr lang="nl-BE" sz="2000" dirty="0">
                <a:solidFill>
                  <a:srgbClr val="000000"/>
                </a:solidFill>
                <a:cs typeface="Arial" charset="0"/>
                <a:sym typeface="Arial" charset="0"/>
              </a:rPr>
              <a:t>R</a:t>
            </a:r>
            <a:r>
              <a:rPr lang="nl-BE" sz="2000" dirty="0" smtClean="0">
                <a:solidFill>
                  <a:srgbClr val="000000"/>
                </a:solidFill>
                <a:cs typeface="Arial" charset="0"/>
                <a:sym typeface="Arial" charset="0"/>
              </a:rPr>
              <a:t>egistratie </a:t>
            </a:r>
            <a:r>
              <a:rPr lang="nl-BE" sz="2000" dirty="0">
                <a:solidFill>
                  <a:srgbClr val="000000"/>
                </a:solidFill>
                <a:cs typeface="Arial" charset="0"/>
                <a:sym typeface="Arial" charset="0"/>
              </a:rPr>
              <a:t>van </a:t>
            </a:r>
            <a:r>
              <a:rPr lang="nl-BE" sz="2000" b="1" dirty="0">
                <a:solidFill>
                  <a:srgbClr val="000000"/>
                </a:solidFill>
                <a:cs typeface="Arial" charset="0"/>
                <a:sym typeface="Arial" charset="0"/>
              </a:rPr>
              <a:t>gegevens in spoeddiensten </a:t>
            </a:r>
            <a:r>
              <a:rPr lang="nl-BE" sz="2000" dirty="0">
                <a:solidFill>
                  <a:srgbClr val="000000"/>
                </a:solidFill>
                <a:cs typeface="Arial" charset="0"/>
                <a:sym typeface="Arial" charset="0"/>
              </a:rPr>
              <a:t>van 2 deelnemende </a:t>
            </a:r>
            <a:r>
              <a:rPr lang="nl-BE" sz="2000" dirty="0" smtClean="0">
                <a:solidFill>
                  <a:srgbClr val="000000"/>
                </a:solidFill>
                <a:cs typeface="Arial" charset="0"/>
                <a:sym typeface="Arial" charset="0"/>
              </a:rPr>
              <a:t>ziekenhuizen (UREG )</a:t>
            </a:r>
          </a:p>
          <a:p>
            <a:pPr eaLnBrk="1" hangingPunct="1">
              <a:lnSpc>
                <a:spcPct val="90000"/>
              </a:lnSpc>
              <a:defRPr/>
            </a:pPr>
            <a:endParaRPr lang="nl-BE" sz="800" dirty="0" smtClean="0">
              <a:solidFill>
                <a:srgbClr val="000000"/>
              </a:solidFill>
              <a:cs typeface="Arial" charset="0"/>
              <a:sym typeface="Arial" charset="0"/>
            </a:endParaRPr>
          </a:p>
          <a:p>
            <a:pPr eaLnBrk="1" hangingPunct="1">
              <a:lnSpc>
                <a:spcPct val="90000"/>
              </a:lnSpc>
              <a:defRPr/>
            </a:pPr>
            <a:r>
              <a:rPr lang="nl-BE" sz="2000" dirty="0" smtClean="0">
                <a:solidFill>
                  <a:srgbClr val="000000"/>
                </a:solidFill>
                <a:cs typeface="Arial" charset="0"/>
                <a:sym typeface="Arial" charset="0"/>
              </a:rPr>
              <a:t>Elektronische </a:t>
            </a:r>
            <a:r>
              <a:rPr lang="nl-BE" sz="2000" dirty="0">
                <a:solidFill>
                  <a:srgbClr val="000000"/>
                </a:solidFill>
                <a:cs typeface="Arial" charset="0"/>
                <a:sym typeface="Arial" charset="0"/>
              </a:rPr>
              <a:t>medische kaart voor </a:t>
            </a:r>
            <a:r>
              <a:rPr lang="nl-BE" sz="2000" dirty="0" smtClean="0">
                <a:solidFill>
                  <a:srgbClr val="000000"/>
                </a:solidFill>
                <a:cs typeface="Arial" charset="0"/>
                <a:sym typeface="Arial" charset="0"/>
              </a:rPr>
              <a:t>mensen zonder papieren (</a:t>
            </a:r>
            <a:r>
              <a:rPr lang="nl-BE" sz="2000" dirty="0" err="1" smtClean="0">
                <a:solidFill>
                  <a:srgbClr val="000000"/>
                </a:solidFill>
                <a:cs typeface="Arial" charset="0"/>
                <a:sym typeface="Arial" charset="0"/>
              </a:rPr>
              <a:t>eCarmed</a:t>
            </a:r>
            <a:r>
              <a:rPr lang="nl-BE" sz="2000" dirty="0">
                <a:solidFill>
                  <a:srgbClr val="000000"/>
                </a:solidFill>
                <a:cs typeface="Arial" charset="0"/>
                <a:sym typeface="Arial" charset="0"/>
              </a:rPr>
              <a:t>)</a:t>
            </a:r>
          </a:p>
          <a:p>
            <a:pPr eaLnBrk="1" hangingPunct="1">
              <a:lnSpc>
                <a:spcPct val="90000"/>
              </a:lnSpc>
              <a:defRPr/>
            </a:pPr>
            <a:endParaRPr lang="nl-BE" sz="2200" dirty="0"/>
          </a:p>
          <a:p>
            <a:pPr eaLnBrk="1" hangingPunct="1">
              <a:defRPr/>
            </a:pPr>
            <a:endParaRPr lang="nl-BE" sz="2000" dirty="0"/>
          </a:p>
          <a:p>
            <a:pPr eaLnBrk="1" hangingPunct="1">
              <a:buFont typeface="Arial" pitchFamily="34" charset="0"/>
              <a:buChar char="•"/>
              <a:defRPr/>
            </a:pPr>
            <a:endParaRPr lang="nl-BE" sz="2000" b="1" dirty="0" smtClean="0"/>
          </a:p>
          <a:p>
            <a:pPr marL="57150" indent="0" eaLnBrk="1" hangingPunct="1">
              <a:buFont typeface="Arial" charset="0"/>
              <a:buNone/>
              <a:defRPr/>
            </a:pPr>
            <a:endParaRPr lang="nl-BE" sz="2000" b="1" dirty="0" smtClean="0">
              <a:sym typeface="Arial" charset="0"/>
            </a:endParaRPr>
          </a:p>
          <a:p>
            <a:pPr marL="57150" indent="0" eaLnBrk="1" hangingPunct="1">
              <a:buFont typeface="Arial" charset="0"/>
              <a:buNone/>
              <a:defRPr/>
            </a:pPr>
            <a:endParaRPr lang="nl-BE" sz="2000" b="1" dirty="0">
              <a:solidFill>
                <a:srgbClr val="000000"/>
              </a:solidFill>
              <a:sym typeface="Arial" charset="0"/>
            </a:endParaRPr>
          </a:p>
          <a:p>
            <a:pPr marL="57150" indent="0" eaLnBrk="1" hangingPunct="1">
              <a:buFont typeface="Arial" charset="0"/>
              <a:buNone/>
              <a:defRPr/>
            </a:pPr>
            <a:endParaRPr lang="nl-BE" sz="2000" dirty="0" smtClean="0">
              <a:solidFill>
                <a:srgbClr val="000000"/>
              </a:solidFill>
              <a:sym typeface="Arial" charset="0"/>
            </a:endParaRP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25</a:t>
            </a:fld>
            <a:endParaRPr lang="en-US"/>
          </a:p>
        </p:txBody>
      </p:sp>
    </p:spTree>
    <p:extLst>
      <p:ext uri="{BB962C8B-B14F-4D97-AF65-F5344CB8AC3E}">
        <p14:creationId xmlns:p14="http://schemas.microsoft.com/office/powerpoint/2010/main" val="2018233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1" name="Rectangle 3"/>
          <p:cNvSpPr>
            <a:spLocks noGrp="1" noChangeArrowheads="1"/>
          </p:cNvSpPr>
          <p:nvPr>
            <p:ph idx="1"/>
          </p:nvPr>
        </p:nvSpPr>
        <p:spPr>
          <a:xfrm>
            <a:off x="457200" y="1331913"/>
            <a:ext cx="8267700" cy="5337175"/>
          </a:xfrm>
        </p:spPr>
        <p:txBody>
          <a:bodyPr/>
          <a:lstStyle/>
          <a:p>
            <a:pPr eaLnBrk="1" hangingPunct="1">
              <a:buFont typeface="Arial" pitchFamily="34" charset="0"/>
              <a:buChar char="•"/>
              <a:defRPr/>
            </a:pPr>
            <a:endParaRPr lang="nl-BE" sz="800" dirty="0"/>
          </a:p>
          <a:p>
            <a:pPr eaLnBrk="1" hangingPunct="1">
              <a:buFont typeface="Arial" pitchFamily="34" charset="0"/>
              <a:buChar char="•"/>
              <a:defRPr/>
            </a:pPr>
            <a:r>
              <a:rPr lang="nl-BE" sz="2000" dirty="0"/>
              <a:t>Platform voor gegevensuitwisseling tussen het Vlaams Agentschap voor Zorg en Gezondheid en de door haar erkende diensten (</a:t>
            </a:r>
            <a:r>
              <a:rPr lang="nl-BE" sz="2000" b="1" dirty="0"/>
              <a:t>VESTA</a:t>
            </a:r>
            <a:r>
              <a:rPr lang="nl-BE" sz="2000" dirty="0"/>
              <a:t>)</a:t>
            </a:r>
          </a:p>
          <a:p>
            <a:pPr eaLnBrk="1" hangingPunct="1">
              <a:buFont typeface="Arial" pitchFamily="34" charset="0"/>
              <a:buChar char="•"/>
              <a:defRPr/>
            </a:pPr>
            <a:endParaRPr lang="nl-BE" sz="800" dirty="0"/>
          </a:p>
          <a:p>
            <a:pPr eaLnBrk="1" hangingPunct="1">
              <a:defRPr/>
            </a:pPr>
            <a:r>
              <a:rPr lang="nl-BE" sz="2000" dirty="0"/>
              <a:t>Ondersteuning van het intern elektronisch zorgvoorschrift in </a:t>
            </a:r>
            <a:r>
              <a:rPr lang="nl-BE" sz="2000" b="1" dirty="0" smtClean="0"/>
              <a:t>108 </a:t>
            </a:r>
            <a:r>
              <a:rPr lang="nl-BE" sz="2000" dirty="0" smtClean="0"/>
              <a:t>ziekenhuizen</a:t>
            </a:r>
            <a:r>
              <a:rPr lang="nl-BE" sz="2000" dirty="0"/>
              <a:t> </a:t>
            </a:r>
            <a:r>
              <a:rPr lang="nl-BE" sz="2000" dirty="0" smtClean="0"/>
              <a:t>(</a:t>
            </a:r>
            <a:r>
              <a:rPr lang="nl-BE" sz="2000" b="1" dirty="0" smtClean="0"/>
              <a:t>77 </a:t>
            </a:r>
            <a:r>
              <a:rPr lang="nl-BE" sz="2000" b="1" dirty="0"/>
              <a:t>% van de ziekenhuizen</a:t>
            </a:r>
            <a:r>
              <a:rPr lang="nl-BE" sz="2000" dirty="0" smtClean="0"/>
              <a:t>)</a:t>
            </a:r>
          </a:p>
          <a:p>
            <a:pPr eaLnBrk="1" hangingPunct="1">
              <a:defRPr/>
            </a:pPr>
            <a:endParaRPr lang="nl-BE" sz="800" dirty="0" smtClean="0"/>
          </a:p>
          <a:p>
            <a:pPr eaLnBrk="1" hangingPunct="1">
              <a:lnSpc>
                <a:spcPct val="90000"/>
              </a:lnSpc>
              <a:defRPr/>
            </a:pPr>
            <a:r>
              <a:rPr lang="nl-BE" sz="2000" dirty="0" smtClean="0"/>
              <a:t>Raadpleging </a:t>
            </a:r>
            <a:r>
              <a:rPr lang="nl-BE" sz="2000" dirty="0"/>
              <a:t>van de wilsbeschikkingen inzake</a:t>
            </a:r>
            <a:r>
              <a:rPr lang="nl-BE" sz="2000" b="1" dirty="0"/>
              <a:t> euthanasie</a:t>
            </a:r>
          </a:p>
          <a:p>
            <a:pPr eaLnBrk="1" hangingPunct="1">
              <a:lnSpc>
                <a:spcPct val="90000"/>
              </a:lnSpc>
              <a:defRPr/>
            </a:pPr>
            <a:endParaRPr lang="nl-BE" sz="800" b="1" dirty="0"/>
          </a:p>
          <a:p>
            <a:pPr eaLnBrk="1" hangingPunct="1">
              <a:lnSpc>
                <a:spcPct val="90000"/>
              </a:lnSpc>
              <a:defRPr/>
            </a:pPr>
            <a:r>
              <a:rPr lang="nl-BE" sz="2000" dirty="0"/>
              <a:t>Elektronische invoer en raadpleging van de evaluatie van de </a:t>
            </a:r>
            <a:r>
              <a:rPr lang="nl-BE" sz="2000" b="1" dirty="0"/>
              <a:t>personen met een handicap</a:t>
            </a:r>
            <a:r>
              <a:rPr lang="nl-BE" sz="2000" dirty="0"/>
              <a:t> in het informatiesysteem van de FOD Sociale Zekerheid (</a:t>
            </a:r>
            <a:r>
              <a:rPr lang="nl-BE" sz="2000" dirty="0" err="1"/>
              <a:t>Medic</a:t>
            </a:r>
            <a:r>
              <a:rPr lang="nl-BE" sz="2000" dirty="0"/>
              <a:t>-e)</a:t>
            </a:r>
          </a:p>
          <a:p>
            <a:pPr eaLnBrk="1" hangingPunct="1">
              <a:lnSpc>
                <a:spcPct val="90000"/>
              </a:lnSpc>
              <a:defRPr/>
            </a:pPr>
            <a:endParaRPr lang="nl-BE" sz="800" dirty="0"/>
          </a:p>
          <a:p>
            <a:pPr eaLnBrk="1" hangingPunct="1">
              <a:lnSpc>
                <a:spcPct val="90000"/>
              </a:lnSpc>
              <a:defRPr/>
            </a:pPr>
            <a:r>
              <a:rPr lang="nl-BE" sz="2000" dirty="0"/>
              <a:t>Online registratiesysteem voor de private voorzieningen uit de sector </a:t>
            </a:r>
            <a:r>
              <a:rPr lang="nl-BE" sz="2000" b="1" dirty="0"/>
              <a:t>bijzondere jeugdzorg</a:t>
            </a:r>
            <a:r>
              <a:rPr lang="nl-BE" sz="2000" dirty="0"/>
              <a:t> in </a:t>
            </a:r>
            <a:r>
              <a:rPr lang="nl-BE" sz="2000" dirty="0" smtClean="0"/>
              <a:t>Vlaanderen</a:t>
            </a:r>
          </a:p>
          <a:p>
            <a:pPr eaLnBrk="1" hangingPunct="1">
              <a:lnSpc>
                <a:spcPct val="90000"/>
              </a:lnSpc>
              <a:defRPr/>
            </a:pPr>
            <a:endParaRPr lang="nl-BE" sz="800" dirty="0"/>
          </a:p>
          <a:p>
            <a:pPr eaLnBrk="1" hangingPunct="1">
              <a:buFont typeface="Arial" pitchFamily="34" charset="0"/>
              <a:buChar char="•"/>
              <a:defRPr/>
            </a:pPr>
            <a:r>
              <a:rPr lang="nl-BE" sz="2000" b="1" dirty="0" smtClean="0"/>
              <a:t>Elektronische </a:t>
            </a:r>
            <a:r>
              <a:rPr lang="nl-BE" sz="2000" b="1" dirty="0"/>
              <a:t>geboorteaangifte</a:t>
            </a:r>
            <a:r>
              <a:rPr lang="nl-BE" sz="2000" dirty="0"/>
              <a:t> – </a:t>
            </a:r>
            <a:r>
              <a:rPr lang="nl-BE" sz="2000" dirty="0" err="1"/>
              <a:t>eBirth</a:t>
            </a:r>
            <a:endParaRPr lang="nl-BE" sz="2000" dirty="0"/>
          </a:p>
          <a:p>
            <a:pPr eaLnBrk="1" hangingPunct="1">
              <a:buFont typeface="Arial" pitchFamily="34" charset="0"/>
              <a:buChar char="•"/>
              <a:defRPr/>
            </a:pPr>
            <a:endParaRPr lang="nl-BE" sz="2000" b="1" dirty="0" smtClean="0"/>
          </a:p>
          <a:p>
            <a:pPr marL="57150" indent="0" eaLnBrk="1" hangingPunct="1">
              <a:buFont typeface="Arial" charset="0"/>
              <a:buNone/>
              <a:defRPr/>
            </a:pPr>
            <a:endParaRPr lang="nl-BE" sz="2000" b="1" dirty="0" smtClean="0">
              <a:sym typeface="Arial" charset="0"/>
            </a:endParaRPr>
          </a:p>
          <a:p>
            <a:pPr marL="57150" indent="0" eaLnBrk="1" hangingPunct="1">
              <a:buFont typeface="Arial" charset="0"/>
              <a:buNone/>
              <a:defRPr/>
            </a:pPr>
            <a:endParaRPr lang="nl-BE" sz="2000" b="1" dirty="0">
              <a:solidFill>
                <a:srgbClr val="000000"/>
              </a:solidFill>
              <a:sym typeface="Arial" charset="0"/>
            </a:endParaRPr>
          </a:p>
          <a:p>
            <a:pPr marL="57150" indent="0" eaLnBrk="1" hangingPunct="1">
              <a:buFont typeface="Arial" charset="0"/>
              <a:buNone/>
              <a:defRPr/>
            </a:pPr>
            <a:endParaRPr lang="nl-BE" sz="2000" dirty="0" smtClean="0">
              <a:solidFill>
                <a:srgbClr val="000000"/>
              </a:solidFill>
              <a:sym typeface="Arial" charset="0"/>
            </a:endParaRPr>
          </a:p>
        </p:txBody>
      </p:sp>
      <p:sp>
        <p:nvSpPr>
          <p:cNvPr id="2" name="Title 1"/>
          <p:cNvSpPr>
            <a:spLocks noGrp="1"/>
          </p:cNvSpPr>
          <p:nvPr>
            <p:ph type="title"/>
          </p:nvPr>
        </p:nvSpPr>
        <p:spPr/>
        <p:txBody>
          <a:bodyPr/>
          <a:lstStyle/>
          <a:p>
            <a:r>
              <a:rPr lang="nl-BE" altLang="en-US" b="1" dirty="0">
                <a:sym typeface="Arial" charset="0"/>
              </a:rPr>
              <a:t>Diensten met toegevoegde</a:t>
            </a:r>
            <a:r>
              <a:rPr lang="nl-BE" altLang="en-US" dirty="0"/>
              <a:t> </a:t>
            </a:r>
            <a:r>
              <a:rPr lang="nl-BE" altLang="en-US" b="1" dirty="0">
                <a:sym typeface="Arial" charset="0"/>
              </a:rPr>
              <a:t>waarde</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26</a:t>
            </a:fld>
            <a:endParaRPr lang="en-US"/>
          </a:p>
        </p:txBody>
      </p:sp>
    </p:spTree>
    <p:extLst>
      <p:ext uri="{BB962C8B-B14F-4D97-AF65-F5344CB8AC3E}">
        <p14:creationId xmlns:p14="http://schemas.microsoft.com/office/powerpoint/2010/main" val="321221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altLang="en-US" b="1" dirty="0"/>
              <a:t>Hoeksteen: </a:t>
            </a:r>
            <a:br>
              <a:rPr lang="nl-BE" altLang="en-US" b="1" dirty="0"/>
            </a:br>
            <a:r>
              <a:rPr lang="nl-BE" altLang="en-US" b="1" dirty="0"/>
              <a:t>Multidisciplinaire gegevensdeling</a:t>
            </a:r>
            <a:endParaRPr lang="en-US" dirty="0"/>
          </a:p>
        </p:txBody>
      </p:sp>
      <p:sp>
        <p:nvSpPr>
          <p:cNvPr id="16387" name="Content Placeholder 2"/>
          <p:cNvSpPr>
            <a:spLocks noGrp="1"/>
          </p:cNvSpPr>
          <p:nvPr>
            <p:ph idx="1"/>
          </p:nvPr>
        </p:nvSpPr>
        <p:spPr/>
        <p:txBody>
          <a:bodyPr/>
          <a:lstStyle/>
          <a:p>
            <a:pPr marL="514350" indent="-514350" eaLnBrk="1" hangingPunct="1">
              <a:buFont typeface="+mj-lt"/>
              <a:buAutoNum type="arabicPeriod"/>
              <a:defRPr/>
            </a:pPr>
            <a:endParaRPr lang="nl-BE" sz="800" b="1" dirty="0" smtClean="0"/>
          </a:p>
          <a:p>
            <a:pPr marL="514350" indent="-514350" eaLnBrk="1" hangingPunct="1">
              <a:buFont typeface="+mj-lt"/>
              <a:buAutoNum type="arabicPeriod"/>
              <a:defRPr/>
            </a:pPr>
            <a:r>
              <a:rPr lang="nl-BE" sz="2000" b="1" dirty="0" smtClean="0"/>
              <a:t>Gegevensoverdracht</a:t>
            </a:r>
          </a:p>
          <a:p>
            <a:pPr eaLnBrk="1" hangingPunct="1">
              <a:defRPr/>
            </a:pPr>
            <a:endParaRPr lang="nl-BE" sz="800" dirty="0" smtClean="0"/>
          </a:p>
          <a:p>
            <a:pPr marL="723900" lvl="1" indent="-182563" eaLnBrk="1" hangingPunct="1">
              <a:defRPr/>
            </a:pPr>
            <a:r>
              <a:rPr lang="nl-BE" sz="1800" dirty="0" smtClean="0"/>
              <a:t>registratie van de gegevens op een bepaald ogenblik</a:t>
            </a:r>
          </a:p>
          <a:p>
            <a:pPr marL="723900" lvl="1" indent="-182563" eaLnBrk="1" hangingPunct="1">
              <a:defRPr/>
            </a:pPr>
            <a:endParaRPr lang="nl-BE" sz="800" dirty="0" smtClean="0"/>
          </a:p>
          <a:p>
            <a:pPr marL="723900" lvl="1" indent="-182563" eaLnBrk="1" hangingPunct="1">
              <a:defRPr/>
            </a:pPr>
            <a:r>
              <a:rPr lang="nl-BE" sz="1800" dirty="0" smtClean="0"/>
              <a:t>verzender kiest bestemmeling</a:t>
            </a:r>
          </a:p>
          <a:p>
            <a:pPr marL="723900" lvl="1" indent="-182563" eaLnBrk="1" hangingPunct="1">
              <a:defRPr/>
            </a:pPr>
            <a:endParaRPr lang="nl-BE" sz="800" dirty="0" smtClean="0"/>
          </a:p>
          <a:p>
            <a:pPr marL="723900" lvl="1" indent="-182563" eaLnBrk="1" hangingPunct="1">
              <a:defRPr/>
            </a:pPr>
            <a:r>
              <a:rPr lang="nl-BE" sz="1800" dirty="0" smtClean="0"/>
              <a:t>verzender is verantwoordelijk om de gegevens enkel te verzenden naar bestemmelingen die een rechtmatige toegang hebben tot deze gegevens</a:t>
            </a:r>
          </a:p>
          <a:p>
            <a:pPr lvl="1" eaLnBrk="1" hangingPunct="1">
              <a:defRPr/>
            </a:pPr>
            <a:endParaRPr lang="nl-BE" sz="800" dirty="0"/>
          </a:p>
          <a:p>
            <a:pPr marL="514350" indent="-514350" eaLnBrk="1" hangingPunct="1">
              <a:buFont typeface="+mj-lt"/>
              <a:buAutoNum type="arabicPeriod" startAt="2"/>
              <a:defRPr/>
            </a:pPr>
            <a:r>
              <a:rPr lang="nl-BE" sz="2000" b="1" dirty="0"/>
              <a:t>Gegevensdeling</a:t>
            </a:r>
          </a:p>
          <a:p>
            <a:pPr eaLnBrk="1" hangingPunct="1">
              <a:defRPr/>
            </a:pPr>
            <a:endParaRPr lang="nl-BE" sz="800" dirty="0"/>
          </a:p>
          <a:p>
            <a:pPr marL="723900" lvl="1" indent="-182563" eaLnBrk="1" hangingPunct="1">
              <a:defRPr/>
            </a:pPr>
            <a:r>
              <a:rPr lang="nl-BE" sz="1800" dirty="0"/>
              <a:t>evolutieve gegevens</a:t>
            </a:r>
          </a:p>
          <a:p>
            <a:pPr marL="723900" lvl="1" indent="-182563" eaLnBrk="1" hangingPunct="1">
              <a:defRPr/>
            </a:pPr>
            <a:endParaRPr lang="nl-BE" sz="800" dirty="0"/>
          </a:p>
          <a:p>
            <a:pPr marL="723900" lvl="1" indent="-182563" eaLnBrk="1" hangingPunct="1">
              <a:defRPr/>
            </a:pPr>
            <a:r>
              <a:rPr lang="nl-BE" sz="1800" dirty="0" smtClean="0"/>
              <a:t>de bron weet op voorhand niet wie de gegevens zal raadplegen (bv. arts met wachtdienst)</a:t>
            </a:r>
          </a:p>
          <a:p>
            <a:pPr marL="723900" lvl="1" indent="-182563" eaLnBrk="1" hangingPunct="1">
              <a:defRPr/>
            </a:pPr>
            <a:endParaRPr lang="nl-BE" sz="800" dirty="0"/>
          </a:p>
          <a:p>
            <a:pPr marL="723900" lvl="1" indent="-182563" eaLnBrk="1" hangingPunct="1">
              <a:defRPr/>
            </a:pPr>
            <a:r>
              <a:rPr lang="nl-BE" sz="1800" dirty="0"/>
              <a:t>duidelijkheid nodig over wie er toegang heeft tot de gegevens</a:t>
            </a:r>
          </a:p>
          <a:p>
            <a:pPr lvl="1" eaLnBrk="1" hangingPunct="1">
              <a:defRPr/>
            </a:pPr>
            <a:endParaRPr lang="nl-BE" sz="1800" dirty="0" smtClean="0"/>
          </a:p>
          <a:p>
            <a:pPr marL="457200" lvl="1" indent="0" eaLnBrk="1" hangingPunct="1">
              <a:buFont typeface="Arial" charset="0"/>
              <a:buNone/>
              <a:defRPr/>
            </a:pPr>
            <a:endParaRPr lang="nl-BE" dirty="0" smtClean="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27</a:t>
            </a:fld>
            <a:endParaRPr lang="en-US"/>
          </a:p>
        </p:txBody>
      </p:sp>
    </p:spTree>
    <p:extLst>
      <p:ext uri="{BB962C8B-B14F-4D97-AF65-F5344CB8AC3E}">
        <p14:creationId xmlns:p14="http://schemas.microsoft.com/office/powerpoint/2010/main" val="325699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altLang="en-US" b="1" dirty="0"/>
              <a:t>Gegevensoverdracht:</a:t>
            </a:r>
            <a:r>
              <a:rPr lang="nl-BE" altLang="en-US" dirty="0"/>
              <a:t> </a:t>
            </a:r>
            <a:br>
              <a:rPr lang="nl-BE" altLang="en-US" dirty="0"/>
            </a:br>
            <a:r>
              <a:rPr lang="nl-BE" altLang="en-US" sz="3600" b="1" dirty="0" err="1">
                <a:solidFill>
                  <a:srgbClr val="3E6E5A"/>
                </a:solidFill>
              </a:rPr>
              <a:t>eHealth</a:t>
            </a:r>
            <a:r>
              <a:rPr lang="nl-BE" altLang="en-US" sz="3600" b="1" dirty="0" err="1"/>
              <a:t>Box</a:t>
            </a:r>
            <a:r>
              <a:rPr lang="nl-BE" altLang="en-US" sz="3600" dirty="0"/>
              <a:t> </a:t>
            </a:r>
            <a:endParaRPr lang="en-US" dirty="0"/>
          </a:p>
        </p:txBody>
      </p:sp>
      <p:sp>
        <p:nvSpPr>
          <p:cNvPr id="33795"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pPr eaLnBrk="1" hangingPunct="1"/>
            <a:endParaRPr lang="nl-BE" altLang="en-US" sz="800" dirty="0" smtClean="0"/>
          </a:p>
          <a:p>
            <a:pPr eaLnBrk="1" hangingPunct="1"/>
            <a:endParaRPr lang="nl-BE" altLang="en-US" sz="2000" b="1" dirty="0" smtClean="0"/>
          </a:p>
          <a:p>
            <a:pPr eaLnBrk="1" hangingPunct="1"/>
            <a:r>
              <a:rPr lang="nl-BE" sz="7400" dirty="0" smtClean="0"/>
              <a:t>Standaardfuncties </a:t>
            </a:r>
            <a:r>
              <a:rPr lang="nl-BE" sz="7400" dirty="0"/>
              <a:t>van een mailsysteem met een hoog beveiligingsniveau &gt; toegang tot het systeem via de </a:t>
            </a:r>
            <a:r>
              <a:rPr lang="nl-BE" sz="7400" dirty="0" err="1"/>
              <a:t>eID</a:t>
            </a:r>
            <a:r>
              <a:rPr lang="nl-BE" sz="7400" dirty="0"/>
              <a:t> (</a:t>
            </a:r>
            <a:r>
              <a:rPr lang="nl-BE" sz="7400" dirty="0" err="1"/>
              <a:t>webtoepassing</a:t>
            </a:r>
            <a:r>
              <a:rPr lang="nl-BE" sz="7400" dirty="0"/>
              <a:t>) of het </a:t>
            </a:r>
            <a:r>
              <a:rPr lang="nl-BE" sz="7400" dirty="0" err="1"/>
              <a:t>eHealth</a:t>
            </a:r>
            <a:r>
              <a:rPr lang="nl-BE" sz="7400" dirty="0"/>
              <a:t>-certificaat</a:t>
            </a:r>
          </a:p>
          <a:p>
            <a:pPr lvl="1"/>
            <a:r>
              <a:rPr lang="nl-BE" sz="7400" dirty="0"/>
              <a:t>betreft alle zorgverleners (niet alleen de artsen) </a:t>
            </a:r>
            <a:endParaRPr lang="nl-BE" sz="7400" dirty="0" smtClean="0"/>
          </a:p>
          <a:p>
            <a:pPr lvl="1"/>
            <a:endParaRPr lang="nl-BE" sz="3200" dirty="0"/>
          </a:p>
          <a:p>
            <a:r>
              <a:rPr lang="nl-BE" sz="7400" dirty="0" smtClean="0"/>
              <a:t>Elk </a:t>
            </a:r>
            <a:r>
              <a:rPr lang="nl-BE" sz="7400" dirty="0"/>
              <a:t>bericht wordt end-</a:t>
            </a:r>
            <a:r>
              <a:rPr lang="nl-BE" sz="7400" dirty="0" err="1"/>
              <a:t>to</a:t>
            </a:r>
            <a:r>
              <a:rPr lang="nl-BE" sz="7400" dirty="0"/>
              <a:t>-end </a:t>
            </a:r>
            <a:r>
              <a:rPr lang="nl-BE" sz="7400" dirty="0" smtClean="0"/>
              <a:t>vercijferd</a:t>
            </a:r>
          </a:p>
          <a:p>
            <a:endParaRPr lang="nl-BE" sz="3200" dirty="0"/>
          </a:p>
          <a:p>
            <a:r>
              <a:rPr lang="nl-BE" sz="7400" dirty="0" smtClean="0"/>
              <a:t>Aanwezigheid </a:t>
            </a:r>
            <a:r>
              <a:rPr lang="nl-BE" sz="7400" dirty="0"/>
              <a:t>van metagegevens, naar keuze te configureren, die met het bericht kunnen worden verstuurd om bv. het bericht te kunnen routeren binnen organisaties zoals de </a:t>
            </a:r>
            <a:r>
              <a:rPr lang="nl-BE" sz="7400" dirty="0" smtClean="0"/>
              <a:t>ziekenhuizen</a:t>
            </a:r>
          </a:p>
          <a:p>
            <a:endParaRPr lang="nl-BE" sz="3200" dirty="0"/>
          </a:p>
          <a:p>
            <a:pPr marL="182880" lvl="1"/>
            <a:r>
              <a:rPr lang="nl-BE" sz="7400" dirty="0" smtClean="0"/>
              <a:t>Actueel </a:t>
            </a:r>
            <a:r>
              <a:rPr lang="nl-BE" sz="7400" dirty="0"/>
              <a:t>gebruik van de </a:t>
            </a:r>
            <a:r>
              <a:rPr lang="nl-BE" sz="7400" dirty="0" err="1">
                <a:solidFill>
                  <a:srgbClr val="3E6E5A"/>
                </a:solidFill>
              </a:rPr>
              <a:t>eHealth</a:t>
            </a:r>
            <a:r>
              <a:rPr lang="nl-BE" sz="7400" dirty="0" err="1"/>
              <a:t>Box</a:t>
            </a:r>
            <a:r>
              <a:rPr lang="nl-BE" sz="7400" dirty="0"/>
              <a:t> door een 40-tal ziekenhuizen en laboratoria, en ongeveer 4.000 </a:t>
            </a:r>
            <a:r>
              <a:rPr lang="nl-BE" sz="7400" dirty="0" smtClean="0"/>
              <a:t>huisartsen</a:t>
            </a:r>
          </a:p>
          <a:p>
            <a:pPr marL="182880" lvl="1"/>
            <a:endParaRPr lang="nl-BE" sz="3200" dirty="0"/>
          </a:p>
          <a:p>
            <a:pPr marL="182880" lvl="1"/>
            <a:r>
              <a:rPr lang="nl-BE" sz="7400" dirty="0" smtClean="0"/>
              <a:t>Mei </a:t>
            </a:r>
            <a:r>
              <a:rPr lang="nl-BE" sz="7400" dirty="0"/>
              <a:t>2014: </a:t>
            </a:r>
          </a:p>
          <a:p>
            <a:pPr marL="457200" lvl="2"/>
            <a:r>
              <a:rPr lang="nl-BE" sz="7400" dirty="0" smtClean="0"/>
              <a:t>2.448.912 </a:t>
            </a:r>
            <a:r>
              <a:rPr lang="nl-BE" sz="7400" dirty="0"/>
              <a:t>verzonden berichten</a:t>
            </a:r>
          </a:p>
          <a:p>
            <a:pPr marL="457200" lvl="2"/>
            <a:r>
              <a:rPr lang="nl-BE" sz="7400" dirty="0" smtClean="0"/>
              <a:t>2.234.462 </a:t>
            </a:r>
            <a:r>
              <a:rPr lang="nl-BE" sz="7400" dirty="0"/>
              <a:t>geraadpleegde berichten</a:t>
            </a:r>
          </a:p>
          <a:p>
            <a:pPr lvl="2" eaLnBrk="1" hangingPunct="1"/>
            <a:endParaRPr lang="nl-BE" altLang="en-US" sz="1400" dirty="0" smtClean="0"/>
          </a:p>
          <a:p>
            <a:pPr lvl="1" eaLnBrk="1" hangingPunct="1">
              <a:spcBef>
                <a:spcPct val="25000"/>
              </a:spcBef>
            </a:pPr>
            <a:endParaRPr lang="nl-BE" altLang="en-US" sz="2000" dirty="0" smtClean="0"/>
          </a:p>
        </p:txBody>
      </p:sp>
      <p:pic>
        <p:nvPicPr>
          <p:cNvPr id="337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43104" y="764704"/>
            <a:ext cx="91327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28</a:t>
            </a:fld>
            <a:endParaRPr lang="en-US"/>
          </a:p>
        </p:txBody>
      </p:sp>
    </p:spTree>
    <p:extLst>
      <p:ext uri="{BB962C8B-B14F-4D97-AF65-F5344CB8AC3E}">
        <p14:creationId xmlns:p14="http://schemas.microsoft.com/office/powerpoint/2010/main" val="2787334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 typeface="Arial" charset="0"/>
              <a:buAutoNum type="arabicPeriod"/>
            </a:pPr>
            <a:endParaRPr lang="nl-BE" altLang="en-US" sz="2400" b="1" dirty="0" smtClean="0"/>
          </a:p>
          <a:p>
            <a:pPr eaLnBrk="1" hangingPunct="1">
              <a:lnSpc>
                <a:spcPct val="90000"/>
              </a:lnSpc>
              <a:buFont typeface="Arial" charset="0"/>
              <a:buAutoNum type="arabicPeriod"/>
              <a:tabLst>
                <a:tab pos="266700" algn="l"/>
              </a:tabLst>
            </a:pPr>
            <a:r>
              <a:rPr lang="nl-BE" altLang="en-US" sz="2000" b="1" dirty="0" smtClean="0"/>
              <a:t>	Gegevens </a:t>
            </a:r>
            <a:r>
              <a:rPr lang="nl-BE" altLang="en-US" sz="2000" b="1" dirty="0" smtClean="0"/>
              <a:t>uit ziekenhuizen</a:t>
            </a:r>
          </a:p>
          <a:p>
            <a:pPr eaLnBrk="1" hangingPunct="1">
              <a:lnSpc>
                <a:spcPct val="90000"/>
              </a:lnSpc>
              <a:buFont typeface="Arial" charset="0"/>
              <a:buAutoNum type="arabicPeriod"/>
            </a:pPr>
            <a:endParaRPr lang="nl-BE" altLang="en-US" sz="800" b="1" dirty="0" smtClean="0"/>
          </a:p>
          <a:p>
            <a:pPr lvl="1" eaLnBrk="1" hangingPunct="1">
              <a:lnSpc>
                <a:spcPct val="90000"/>
              </a:lnSpc>
            </a:pPr>
            <a:r>
              <a:rPr lang="nl-BE" altLang="en-US" sz="1800" dirty="0" smtClean="0"/>
              <a:t>delen van documenten tussen ziekenhuizen en artsen</a:t>
            </a:r>
          </a:p>
          <a:p>
            <a:pPr lvl="1" eaLnBrk="1" hangingPunct="1">
              <a:lnSpc>
                <a:spcPct val="90000"/>
              </a:lnSpc>
            </a:pPr>
            <a:r>
              <a:rPr lang="nl-BE" altLang="en-US" sz="1800" dirty="0" smtClean="0"/>
              <a:t>het “hubs en </a:t>
            </a:r>
            <a:r>
              <a:rPr lang="nl-BE" altLang="en-US" sz="1800" dirty="0" err="1" smtClean="0"/>
              <a:t>metahub</a:t>
            </a:r>
            <a:r>
              <a:rPr lang="nl-BE" altLang="en-US" sz="1800" dirty="0" smtClean="0"/>
              <a:t>-systeem”</a:t>
            </a:r>
          </a:p>
          <a:p>
            <a:pPr lvl="1" eaLnBrk="1" hangingPunct="1">
              <a:lnSpc>
                <a:spcPct val="90000"/>
              </a:lnSpc>
            </a:pPr>
            <a:endParaRPr lang="nl-BE" altLang="en-US" sz="800" dirty="0" smtClean="0"/>
          </a:p>
          <a:p>
            <a:pPr marL="266700" indent="-266700" eaLnBrk="1" hangingPunct="1">
              <a:lnSpc>
                <a:spcPct val="90000"/>
              </a:lnSpc>
              <a:buFont typeface="Arial" charset="0"/>
              <a:buAutoNum type="arabicPeriod"/>
            </a:pPr>
            <a:r>
              <a:rPr lang="nl-BE" altLang="en-US" sz="2000" b="1" dirty="0" smtClean="0"/>
              <a:t>Extramurale gegevens</a:t>
            </a:r>
          </a:p>
          <a:p>
            <a:pPr eaLnBrk="1" hangingPunct="1">
              <a:lnSpc>
                <a:spcPct val="90000"/>
              </a:lnSpc>
              <a:buFont typeface="Arial" charset="0"/>
              <a:buAutoNum type="arabicPeriod"/>
            </a:pPr>
            <a:endParaRPr lang="nl-BE" altLang="en-US" sz="800" b="1" dirty="0" smtClean="0"/>
          </a:p>
          <a:p>
            <a:pPr lvl="1" eaLnBrk="1" hangingPunct="1">
              <a:lnSpc>
                <a:spcPct val="90000"/>
              </a:lnSpc>
            </a:pPr>
            <a:r>
              <a:rPr lang="nl-BE" altLang="en-US" sz="1800" dirty="0" smtClean="0"/>
              <a:t>delen van gestructureerde gegevens tussen eerstelijns- en andere extramurale zorgverleners</a:t>
            </a:r>
          </a:p>
          <a:p>
            <a:pPr lvl="1" eaLnBrk="1" hangingPunct="1">
              <a:lnSpc>
                <a:spcPct val="90000"/>
              </a:lnSpc>
            </a:pPr>
            <a:r>
              <a:rPr lang="nl-BE" altLang="en-US" sz="1800" dirty="0" smtClean="0"/>
              <a:t>de "extramurale gezondheidszorgkluizen"</a:t>
            </a:r>
          </a:p>
          <a:p>
            <a:pPr lvl="1" eaLnBrk="1" hangingPunct="1">
              <a:lnSpc>
                <a:spcPct val="90000"/>
              </a:lnSpc>
            </a:pPr>
            <a:endParaRPr lang="nl-BE" altLang="en-US" sz="800" dirty="0" smtClean="0"/>
          </a:p>
          <a:p>
            <a:pPr marL="266700" indent="-266700" eaLnBrk="1" hangingPunct="1">
              <a:lnSpc>
                <a:spcPct val="90000"/>
              </a:lnSpc>
              <a:buFont typeface="Arial" charset="0"/>
              <a:buAutoNum type="arabicPeriod"/>
            </a:pPr>
            <a:r>
              <a:rPr lang="nl-BE" altLang="en-US" sz="2000" b="1" dirty="0" smtClean="0"/>
              <a:t>Gekoppeld en </a:t>
            </a:r>
            <a:r>
              <a:rPr lang="nl-BE" altLang="en-US" sz="2000" b="1" dirty="0" err="1" smtClean="0"/>
              <a:t>interoperabel</a:t>
            </a:r>
            <a:endParaRPr lang="nl-BE" altLang="en-US" sz="2000" b="1" dirty="0" smtClean="0"/>
          </a:p>
          <a:p>
            <a:pPr eaLnBrk="1" hangingPunct="1">
              <a:lnSpc>
                <a:spcPct val="90000"/>
              </a:lnSpc>
              <a:buFont typeface="Arial" charset="0"/>
              <a:buAutoNum type="arabicPeriod"/>
            </a:pPr>
            <a:endParaRPr lang="nl-BE" altLang="en-US" sz="800" b="1" dirty="0" smtClean="0"/>
          </a:p>
          <a:p>
            <a:pPr lvl="1" eaLnBrk="1" hangingPunct="1">
              <a:lnSpc>
                <a:spcPct val="90000"/>
              </a:lnSpc>
            </a:pPr>
            <a:r>
              <a:rPr lang="nl-BE" altLang="en-US" sz="1800" dirty="0" smtClean="0"/>
              <a:t>standaarden</a:t>
            </a:r>
          </a:p>
          <a:p>
            <a:pPr lvl="1" eaLnBrk="1" hangingPunct="1">
              <a:lnSpc>
                <a:spcPct val="90000"/>
              </a:lnSpc>
            </a:pPr>
            <a:r>
              <a:rPr lang="nl-BE" altLang="en-US" sz="1800" dirty="0" err="1" smtClean="0"/>
              <a:t>informed</a:t>
            </a:r>
            <a:r>
              <a:rPr lang="nl-BE" altLang="en-US" sz="1800" dirty="0" smtClean="0"/>
              <a:t> consent</a:t>
            </a:r>
          </a:p>
          <a:p>
            <a:pPr lvl="1" eaLnBrk="1" hangingPunct="1">
              <a:lnSpc>
                <a:spcPct val="90000"/>
              </a:lnSpc>
            </a:pPr>
            <a:r>
              <a:rPr lang="nl-BE" altLang="en-US" sz="1800" dirty="0" smtClean="0"/>
              <a:t>therapeutische / zorgrelatie</a:t>
            </a:r>
          </a:p>
          <a:p>
            <a:pPr lvl="1" eaLnBrk="1" hangingPunct="1">
              <a:lnSpc>
                <a:spcPct val="90000"/>
              </a:lnSpc>
            </a:pPr>
            <a:endParaRPr lang="nl-BE" altLang="en-US" dirty="0" smtClean="0"/>
          </a:p>
        </p:txBody>
      </p:sp>
      <p:sp>
        <p:nvSpPr>
          <p:cNvPr id="2" name="Title 1"/>
          <p:cNvSpPr>
            <a:spLocks noGrp="1"/>
          </p:cNvSpPr>
          <p:nvPr>
            <p:ph type="title"/>
          </p:nvPr>
        </p:nvSpPr>
        <p:spPr/>
        <p:txBody>
          <a:bodyPr/>
          <a:lstStyle/>
          <a:p>
            <a:r>
              <a:rPr lang="nl-BE" altLang="en-US" b="1" dirty="0"/>
              <a:t>Multidisciplinaire gegevensdeling</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29</a:t>
            </a:fld>
            <a:endParaRPr lang="en-US"/>
          </a:p>
        </p:txBody>
      </p:sp>
    </p:spTree>
    <p:extLst>
      <p:ext uri="{BB962C8B-B14F-4D97-AF65-F5344CB8AC3E}">
        <p14:creationId xmlns:p14="http://schemas.microsoft.com/office/powerpoint/2010/main" val="194159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ltLang="en-US" sz="800" dirty="0" smtClean="0"/>
          </a:p>
          <a:p>
            <a:r>
              <a:rPr lang="nl-BE" altLang="en-US" sz="2000" dirty="0" smtClean="0"/>
              <a:t>samenwerking tussen alle actoren in de gezondheidszorg</a:t>
            </a:r>
          </a:p>
          <a:p>
            <a:r>
              <a:rPr lang="nl-BE" altLang="en-US" sz="2000" dirty="0" smtClean="0"/>
              <a:t>efficiënte en veilige elektronische communicatie tussen alle actoren in de gezondheidszorg</a:t>
            </a:r>
          </a:p>
          <a:p>
            <a:r>
              <a:rPr lang="nl-BE" altLang="en-US" sz="2000" dirty="0" smtClean="0"/>
              <a:t>kwaliteitsvolle, specialisme-overschrijdende elektronische patiëntendossiers</a:t>
            </a:r>
          </a:p>
          <a:p>
            <a:r>
              <a:rPr lang="nl-BE" altLang="en-US" sz="2000" dirty="0" smtClean="0"/>
              <a:t>zorgpaden</a:t>
            </a:r>
          </a:p>
          <a:p>
            <a:r>
              <a:rPr lang="nl-BE" altLang="en-US" sz="2000" dirty="0" smtClean="0"/>
              <a:t>geoptimaliseerde administratieve processen</a:t>
            </a:r>
          </a:p>
          <a:p>
            <a:r>
              <a:rPr lang="nl-BE" altLang="en-US" sz="2000" dirty="0" smtClean="0"/>
              <a:t>technische en semantische interoperabiliteit</a:t>
            </a:r>
          </a:p>
          <a:p>
            <a:r>
              <a:rPr lang="nl-BE" altLang="en-US" sz="2000" dirty="0" smtClean="0"/>
              <a:t>waarborgen inzake</a:t>
            </a:r>
          </a:p>
          <a:p>
            <a:pPr lvl="1"/>
            <a:r>
              <a:rPr lang="nl-BE" altLang="en-US" sz="2000" dirty="0" smtClean="0"/>
              <a:t>informatieveiligheid</a:t>
            </a:r>
          </a:p>
          <a:p>
            <a:pPr lvl="1"/>
            <a:r>
              <a:rPr lang="nl-BE" altLang="en-US" sz="2000" dirty="0" smtClean="0"/>
              <a:t>bescherming van de persoonlijke levenssfeer</a:t>
            </a:r>
          </a:p>
          <a:p>
            <a:pPr lvl="1"/>
            <a:r>
              <a:rPr lang="nl-BE" altLang="en-US" sz="2000" dirty="0" smtClean="0"/>
              <a:t>respect van het beroepsgeheim van de zorgverleners</a:t>
            </a:r>
          </a:p>
        </p:txBody>
      </p:sp>
      <p:sp>
        <p:nvSpPr>
          <p:cNvPr id="3" name="Title 2"/>
          <p:cNvSpPr>
            <a:spLocks noGrp="1"/>
          </p:cNvSpPr>
          <p:nvPr>
            <p:ph type="title"/>
          </p:nvPr>
        </p:nvSpPr>
        <p:spPr/>
        <p:txBody>
          <a:bodyPr/>
          <a:lstStyle/>
          <a:p>
            <a:r>
              <a:rPr lang="nl-BE" altLang="en-US" b="1" dirty="0"/>
              <a:t>Vermelde evoluties vergen …</a:t>
            </a:r>
            <a:endParaRPr lang="en-US" dirty="0"/>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3</a:t>
            </a:fld>
            <a:endParaRPr lang="en-US"/>
          </a:p>
        </p:txBody>
      </p:sp>
    </p:spTree>
    <p:extLst>
      <p:ext uri="{BB962C8B-B14F-4D97-AF65-F5344CB8AC3E}">
        <p14:creationId xmlns:p14="http://schemas.microsoft.com/office/powerpoint/2010/main" val="315547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altLang="en-US" sz="3200" b="1" dirty="0"/>
              <a:t>Hubs &amp; </a:t>
            </a:r>
            <a:r>
              <a:rPr lang="nl-BE" altLang="en-US" sz="3200" b="1" dirty="0" err="1"/>
              <a:t>Metahub</a:t>
            </a:r>
            <a:r>
              <a:rPr lang="nl-BE" altLang="en-US" sz="3200" b="1" dirty="0"/>
              <a:t>-systeem: Oprichting van de "hubs"</a:t>
            </a:r>
            <a:endParaRPr lang="en-US" sz="3200" dirty="0"/>
          </a:p>
        </p:txBody>
      </p:sp>
      <p:pic>
        <p:nvPicPr>
          <p:cNvPr id="36866"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32056" y="1600200"/>
            <a:ext cx="6728376"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6"/>
          <p:cNvSpPr>
            <a:spLocks noChangeArrowheads="1"/>
          </p:cNvSpPr>
          <p:nvPr/>
        </p:nvSpPr>
        <p:spPr bwMode="auto">
          <a:xfrm>
            <a:off x="179512" y="4163596"/>
            <a:ext cx="3275013" cy="1569660"/>
          </a:xfrm>
          <a:prstGeom prst="rect">
            <a:avLst/>
          </a:prstGeom>
          <a:solidFill>
            <a:schemeClr val="bg1">
              <a:lumMod val="85000"/>
            </a:schemeClr>
          </a:solidFill>
          <a:ln>
            <a:noFill/>
          </a:ln>
          <a:effectLst/>
        </p:spPr>
        <p:txBody>
          <a:bodyPr>
            <a:spAutoFit/>
          </a:bodyPr>
          <a:lstStyle/>
          <a:p>
            <a:pPr marL="101600" indent="-101600" algn="ctr">
              <a:spcBef>
                <a:spcPct val="50000"/>
              </a:spcBef>
              <a:buSzPct val="100000"/>
              <a:defRPr/>
            </a:pPr>
            <a:r>
              <a:rPr lang="nl-BE" sz="1600" b="1" dirty="0">
                <a:solidFill>
                  <a:srgbClr val="000000"/>
                </a:solidFill>
              </a:rPr>
              <a:t>5 hubs</a:t>
            </a:r>
          </a:p>
          <a:p>
            <a:pPr marL="101600" indent="-101600" algn="ctr">
              <a:spcBef>
                <a:spcPct val="50000"/>
              </a:spcBef>
              <a:buSzPct val="100000"/>
              <a:defRPr/>
            </a:pPr>
            <a:r>
              <a:rPr lang="nl-BE" sz="1600" b="1" dirty="0">
                <a:solidFill>
                  <a:srgbClr val="000000"/>
                </a:solidFill>
              </a:rPr>
              <a:t>3 technische implementaties</a:t>
            </a:r>
          </a:p>
          <a:p>
            <a:pPr marL="101600" indent="-101600" algn="ctr">
              <a:spcBef>
                <a:spcPct val="50000"/>
              </a:spcBef>
              <a:buSzPct val="100000"/>
              <a:defRPr/>
            </a:pPr>
            <a:r>
              <a:rPr lang="nl-BE" sz="1600" b="1" dirty="0">
                <a:solidFill>
                  <a:srgbClr val="000000"/>
                </a:solidFill>
              </a:rPr>
              <a:t>98 % van de Belgische ziekenhuizen (hebben het protocol 2012 ondertekend)  </a:t>
            </a: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30</a:t>
            </a:fld>
            <a:endParaRPr lang="en-US"/>
          </a:p>
        </p:txBody>
      </p:sp>
    </p:spTree>
    <p:extLst>
      <p:ext uri="{BB962C8B-B14F-4D97-AF65-F5344CB8AC3E}">
        <p14:creationId xmlns:p14="http://schemas.microsoft.com/office/powerpoint/2010/main" val="2278783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Hub–</a:t>
            </a:r>
            <a:r>
              <a:rPr lang="nl-BE" altLang="en-US" b="1" dirty="0" err="1">
                <a:sym typeface="Arial" charset="0"/>
              </a:rPr>
              <a:t>metahub</a:t>
            </a:r>
            <a:r>
              <a:rPr lang="nl-BE" altLang="en-US" b="1" dirty="0">
                <a:sym typeface="Arial" charset="0"/>
              </a:rPr>
              <a:t>: as is</a:t>
            </a:r>
            <a:endParaRPr lang="en-US" dirty="0"/>
          </a:p>
        </p:txBody>
      </p:sp>
      <p:sp>
        <p:nvSpPr>
          <p:cNvPr id="37892" name="Oval 3"/>
          <p:cNvSpPr>
            <a:spLocks noChangeArrowheads="1"/>
          </p:cNvSpPr>
          <p:nvPr/>
        </p:nvSpPr>
        <p:spPr bwMode="auto">
          <a:xfrm>
            <a:off x="6580188" y="2593975"/>
            <a:ext cx="430212"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7893" name="Line 4"/>
          <p:cNvSpPr>
            <a:spLocks noChangeShapeType="1"/>
          </p:cNvSpPr>
          <p:nvPr/>
        </p:nvSpPr>
        <p:spPr bwMode="auto">
          <a:xfrm>
            <a:off x="6015038" y="254317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4" name="Line 5"/>
          <p:cNvSpPr>
            <a:spLocks noChangeShapeType="1"/>
          </p:cNvSpPr>
          <p:nvPr/>
        </p:nvSpPr>
        <p:spPr bwMode="auto">
          <a:xfrm flipH="1">
            <a:off x="6337300" y="2967038"/>
            <a:ext cx="304800" cy="40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Line 6"/>
          <p:cNvSpPr>
            <a:spLocks noChangeShapeType="1"/>
          </p:cNvSpPr>
          <p:nvPr/>
        </p:nvSpPr>
        <p:spPr bwMode="auto">
          <a:xfrm>
            <a:off x="7010400" y="2879725"/>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7"/>
          <p:cNvSpPr>
            <a:spLocks noChangeShapeType="1"/>
          </p:cNvSpPr>
          <p:nvPr/>
        </p:nvSpPr>
        <p:spPr bwMode="auto">
          <a:xfrm flipV="1">
            <a:off x="6991350" y="2505075"/>
            <a:ext cx="493713"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Line 8"/>
          <p:cNvSpPr>
            <a:spLocks noChangeShapeType="1"/>
          </p:cNvSpPr>
          <p:nvPr/>
        </p:nvSpPr>
        <p:spPr bwMode="auto">
          <a:xfrm flipV="1">
            <a:off x="6802438" y="2170113"/>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8" name="Oval 9"/>
          <p:cNvSpPr>
            <a:spLocks noChangeArrowheads="1"/>
          </p:cNvSpPr>
          <p:nvPr/>
        </p:nvSpPr>
        <p:spPr bwMode="auto">
          <a:xfrm>
            <a:off x="5486400" y="4721225"/>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7899" name="Line 10"/>
          <p:cNvSpPr>
            <a:spLocks noChangeShapeType="1"/>
          </p:cNvSpPr>
          <p:nvPr/>
        </p:nvSpPr>
        <p:spPr bwMode="auto">
          <a:xfrm flipH="1">
            <a:off x="5211763" y="5084763"/>
            <a:ext cx="298450" cy="5222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11"/>
          <p:cNvSpPr>
            <a:spLocks noChangeShapeType="1"/>
          </p:cNvSpPr>
          <p:nvPr/>
        </p:nvSpPr>
        <p:spPr bwMode="auto">
          <a:xfrm>
            <a:off x="5822950" y="5140325"/>
            <a:ext cx="374650" cy="6080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12"/>
          <p:cNvSpPr>
            <a:spLocks noChangeShapeType="1"/>
          </p:cNvSpPr>
          <p:nvPr/>
        </p:nvSpPr>
        <p:spPr bwMode="auto">
          <a:xfrm flipH="1" flipV="1">
            <a:off x="5360988" y="4294188"/>
            <a:ext cx="285750" cy="427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Freeform 2"/>
          <p:cNvSpPr>
            <a:spLocks/>
          </p:cNvSpPr>
          <p:nvPr/>
        </p:nvSpPr>
        <p:spPr bwMode="auto">
          <a:xfrm>
            <a:off x="536575" y="1208088"/>
            <a:ext cx="2173288" cy="2979737"/>
          </a:xfrm>
          <a:custGeom>
            <a:avLst/>
            <a:gdLst>
              <a:gd name="T0" fmla="*/ 2926 w 2174750"/>
              <a:gd name="T1" fmla="*/ 0 h 2979415"/>
              <a:gd name="T2" fmla="*/ 331823 w 2174750"/>
              <a:gd name="T3" fmla="*/ 2432876 h 2979415"/>
              <a:gd name="T4" fmla="*/ 2085941 w 2174750"/>
              <a:gd name="T5" fmla="*/ 2482193 h 2979415"/>
              <a:gd name="T6" fmla="*/ 0 60000 65536"/>
              <a:gd name="T7" fmla="*/ 0 60000 65536"/>
              <a:gd name="T8" fmla="*/ 0 60000 65536"/>
            </a:gdLst>
            <a:ahLst/>
            <a:cxnLst>
              <a:cxn ang="T6">
                <a:pos x="T0" y="T1"/>
              </a:cxn>
              <a:cxn ang="T7">
                <a:pos x="T2" y="T3"/>
              </a:cxn>
              <a:cxn ang="T8">
                <a:pos x="T4" y="T5"/>
              </a:cxn>
            </a:cxnLst>
            <a:rect l="0" t="0" r="r" b="b"/>
            <a:pathLst>
              <a:path w="2174750" h="2979415">
                <a:moveTo>
                  <a:pt x="3050" y="0"/>
                </a:moveTo>
                <a:cubicBezTo>
                  <a:pt x="-6475" y="1002846"/>
                  <a:pt x="-16000" y="2005693"/>
                  <a:pt x="345950" y="2416629"/>
                </a:cubicBezTo>
                <a:cubicBezTo>
                  <a:pt x="707900" y="2827565"/>
                  <a:pt x="999093" y="3420837"/>
                  <a:pt x="2174750" y="2465615"/>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a:p>
        </p:txBody>
      </p:sp>
      <p:sp>
        <p:nvSpPr>
          <p:cNvPr id="37903" name="Freeform 3"/>
          <p:cNvSpPr>
            <a:spLocks/>
          </p:cNvSpPr>
          <p:nvPr/>
        </p:nvSpPr>
        <p:spPr bwMode="auto">
          <a:xfrm>
            <a:off x="309563" y="1028700"/>
            <a:ext cx="2995612" cy="2628900"/>
          </a:xfrm>
          <a:custGeom>
            <a:avLst/>
            <a:gdLst>
              <a:gd name="T0" fmla="*/ 216810 w 2994574"/>
              <a:gd name="T1" fmla="*/ 244929 h 2628900"/>
              <a:gd name="T2" fmla="*/ 333546 w 2994574"/>
              <a:gd name="T3" fmla="*/ 146957 h 2628900"/>
              <a:gd name="T4" fmla="*/ 483644 w 2994574"/>
              <a:gd name="T5" fmla="*/ 81643 h 2628900"/>
              <a:gd name="T6" fmla="*/ 617066 w 2994574"/>
              <a:gd name="T7" fmla="*/ 48986 h 2628900"/>
              <a:gd name="T8" fmla="*/ 900583 w 2994574"/>
              <a:gd name="T9" fmla="*/ 0 h 2628900"/>
              <a:gd name="T10" fmla="*/ 2051325 w 2994574"/>
              <a:gd name="T11" fmla="*/ 81643 h 2628900"/>
              <a:gd name="T12" fmla="*/ 2234775 w 2994574"/>
              <a:gd name="T13" fmla="*/ 179614 h 2628900"/>
              <a:gd name="T14" fmla="*/ 2434907 w 2994574"/>
              <a:gd name="T15" fmla="*/ 310243 h 2628900"/>
              <a:gd name="T16" fmla="*/ 2518293 w 2994574"/>
              <a:gd name="T17" fmla="*/ 424543 h 2628900"/>
              <a:gd name="T18" fmla="*/ 2635035 w 2994574"/>
              <a:gd name="T19" fmla="*/ 587829 h 2628900"/>
              <a:gd name="T20" fmla="*/ 2751780 w 2994574"/>
              <a:gd name="T21" fmla="*/ 751114 h 2628900"/>
              <a:gd name="T22" fmla="*/ 2885199 w 2994574"/>
              <a:gd name="T23" fmla="*/ 914400 h 2628900"/>
              <a:gd name="T24" fmla="*/ 2935230 w 2994574"/>
              <a:gd name="T25" fmla="*/ 1028700 h 2628900"/>
              <a:gd name="T26" fmla="*/ 3018617 w 2994574"/>
              <a:gd name="T27" fmla="*/ 1240971 h 2628900"/>
              <a:gd name="T28" fmla="*/ 3035294 w 2994574"/>
              <a:gd name="T29" fmla="*/ 1943100 h 2628900"/>
              <a:gd name="T30" fmla="*/ 2968585 w 2994574"/>
              <a:gd name="T31" fmla="*/ 2090057 h 2628900"/>
              <a:gd name="T32" fmla="*/ 2918552 w 2994574"/>
              <a:gd name="T33" fmla="*/ 2188029 h 2628900"/>
              <a:gd name="T34" fmla="*/ 2835169 w 2994574"/>
              <a:gd name="T35" fmla="*/ 2351314 h 2628900"/>
              <a:gd name="T36" fmla="*/ 2701745 w 2994574"/>
              <a:gd name="T37" fmla="*/ 2465614 h 2628900"/>
              <a:gd name="T38" fmla="*/ 2601681 w 2994574"/>
              <a:gd name="T39" fmla="*/ 2530929 h 2628900"/>
              <a:gd name="T40" fmla="*/ 2418230 w 2994574"/>
              <a:gd name="T41" fmla="*/ 2628900 h 2628900"/>
              <a:gd name="T42" fmla="*/ 1134066 w 2994574"/>
              <a:gd name="T43" fmla="*/ 2563586 h 2628900"/>
              <a:gd name="T44" fmla="*/ 883903 w 2994574"/>
              <a:gd name="T45" fmla="*/ 2498271 h 2628900"/>
              <a:gd name="T46" fmla="*/ 617066 w 2994574"/>
              <a:gd name="T47" fmla="*/ 2432957 h 2628900"/>
              <a:gd name="T48" fmla="*/ 533678 w 2994574"/>
              <a:gd name="T49" fmla="*/ 2383971 h 2628900"/>
              <a:gd name="T50" fmla="*/ 433613 w 2994574"/>
              <a:gd name="T51" fmla="*/ 2237014 h 2628900"/>
              <a:gd name="T52" fmla="*/ 350225 w 2994574"/>
              <a:gd name="T53" fmla="*/ 2073729 h 2628900"/>
              <a:gd name="T54" fmla="*/ 283516 w 2994574"/>
              <a:gd name="T55" fmla="*/ 1910443 h 2628900"/>
              <a:gd name="T56" fmla="*/ 150097 w 2994574"/>
              <a:gd name="T57" fmla="*/ 1567543 h 2628900"/>
              <a:gd name="T58" fmla="*/ 83391 w 2994574"/>
              <a:gd name="T59" fmla="*/ 1338943 h 2628900"/>
              <a:gd name="T60" fmla="*/ 50023 w 2994574"/>
              <a:gd name="T61" fmla="*/ 1191986 h 2628900"/>
              <a:gd name="T62" fmla="*/ 0 w 2994574"/>
              <a:gd name="T63" fmla="*/ 898071 h 2628900"/>
              <a:gd name="T64" fmla="*/ 50023 w 2994574"/>
              <a:gd name="T65" fmla="*/ 228600 h 26289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94574" h="2628900">
                <a:moveTo>
                  <a:pt x="179614" y="391886"/>
                </a:moveTo>
                <a:cubicBezTo>
                  <a:pt x="190836" y="335779"/>
                  <a:pt x="196901" y="298725"/>
                  <a:pt x="212271" y="244929"/>
                </a:cubicBezTo>
                <a:cubicBezTo>
                  <a:pt x="216999" y="228379"/>
                  <a:pt x="217848" y="209383"/>
                  <a:pt x="228600" y="195943"/>
                </a:cubicBezTo>
                <a:cubicBezTo>
                  <a:pt x="259796" y="156949"/>
                  <a:pt x="287132" y="166677"/>
                  <a:pt x="326571" y="146957"/>
                </a:cubicBezTo>
                <a:cubicBezTo>
                  <a:pt x="344124" y="138181"/>
                  <a:pt x="357624" y="122270"/>
                  <a:pt x="375557" y="114300"/>
                </a:cubicBezTo>
                <a:cubicBezTo>
                  <a:pt x="407014" y="100319"/>
                  <a:pt x="440871" y="92529"/>
                  <a:pt x="473528" y="81643"/>
                </a:cubicBezTo>
                <a:cubicBezTo>
                  <a:pt x="489857" y="76200"/>
                  <a:pt x="505636" y="68689"/>
                  <a:pt x="522514" y="65314"/>
                </a:cubicBezTo>
                <a:cubicBezTo>
                  <a:pt x="549728" y="59871"/>
                  <a:pt x="577065" y="55007"/>
                  <a:pt x="604157" y="48986"/>
                </a:cubicBezTo>
                <a:cubicBezTo>
                  <a:pt x="626064" y="44118"/>
                  <a:pt x="647465" y="37058"/>
                  <a:pt x="669471" y="32657"/>
                </a:cubicBezTo>
                <a:cubicBezTo>
                  <a:pt x="726090" y="21333"/>
                  <a:pt x="826870" y="7839"/>
                  <a:pt x="881743" y="0"/>
                </a:cubicBezTo>
                <a:lnTo>
                  <a:pt x="1845128" y="32657"/>
                </a:lnTo>
                <a:cubicBezTo>
                  <a:pt x="1875974" y="34713"/>
                  <a:pt x="1993251" y="76589"/>
                  <a:pt x="2008414" y="81643"/>
                </a:cubicBezTo>
                <a:lnTo>
                  <a:pt x="2057400" y="97971"/>
                </a:lnTo>
                <a:cubicBezTo>
                  <a:pt x="2209011" y="211681"/>
                  <a:pt x="2038603" y="89959"/>
                  <a:pt x="2188028" y="179614"/>
                </a:cubicBezTo>
                <a:cubicBezTo>
                  <a:pt x="2221684" y="199808"/>
                  <a:pt x="2253343" y="223157"/>
                  <a:pt x="2286000" y="244929"/>
                </a:cubicBezTo>
                <a:cubicBezTo>
                  <a:pt x="2286001" y="244930"/>
                  <a:pt x="2383970" y="310241"/>
                  <a:pt x="2383971" y="310243"/>
                </a:cubicBezTo>
                <a:cubicBezTo>
                  <a:pt x="2400300" y="332014"/>
                  <a:pt x="2417139" y="353412"/>
                  <a:pt x="2432957" y="375557"/>
                </a:cubicBezTo>
                <a:cubicBezTo>
                  <a:pt x="2444364" y="391526"/>
                  <a:pt x="2453051" y="409467"/>
                  <a:pt x="2465614" y="424543"/>
                </a:cubicBezTo>
                <a:cubicBezTo>
                  <a:pt x="2480397" y="442283"/>
                  <a:pt x="2499817" y="455789"/>
                  <a:pt x="2514600" y="473529"/>
                </a:cubicBezTo>
                <a:cubicBezTo>
                  <a:pt x="2591738" y="566095"/>
                  <a:pt x="2500055" y="476027"/>
                  <a:pt x="2579914" y="587829"/>
                </a:cubicBezTo>
                <a:cubicBezTo>
                  <a:pt x="2593336" y="606620"/>
                  <a:pt x="2612571" y="620486"/>
                  <a:pt x="2628900" y="636814"/>
                </a:cubicBezTo>
                <a:cubicBezTo>
                  <a:pt x="2648864" y="676743"/>
                  <a:pt x="2665363" y="716493"/>
                  <a:pt x="2694214" y="751114"/>
                </a:cubicBezTo>
                <a:cubicBezTo>
                  <a:pt x="2708997" y="768854"/>
                  <a:pt x="2729778" y="781309"/>
                  <a:pt x="2743200" y="800100"/>
                </a:cubicBezTo>
                <a:cubicBezTo>
                  <a:pt x="2850661" y="950545"/>
                  <a:pt x="2697476" y="787033"/>
                  <a:pt x="2824843" y="914400"/>
                </a:cubicBezTo>
                <a:cubicBezTo>
                  <a:pt x="2830286" y="930729"/>
                  <a:pt x="2834391" y="947566"/>
                  <a:pt x="2841171" y="963386"/>
                </a:cubicBezTo>
                <a:cubicBezTo>
                  <a:pt x="2850759" y="985759"/>
                  <a:pt x="2866131" y="1005608"/>
                  <a:pt x="2873828" y="1028700"/>
                </a:cubicBezTo>
                <a:cubicBezTo>
                  <a:pt x="2882604" y="1055029"/>
                  <a:pt x="2880194" y="1084440"/>
                  <a:pt x="2890157" y="1110343"/>
                </a:cubicBezTo>
                <a:cubicBezTo>
                  <a:pt x="2907633" y="1155780"/>
                  <a:pt x="2940076" y="1194787"/>
                  <a:pt x="2955471" y="1240971"/>
                </a:cubicBezTo>
                <a:lnTo>
                  <a:pt x="2971800" y="1289957"/>
                </a:lnTo>
                <a:cubicBezTo>
                  <a:pt x="2999412" y="1566085"/>
                  <a:pt x="3004801" y="1547085"/>
                  <a:pt x="2971800" y="1943100"/>
                </a:cubicBezTo>
                <a:cubicBezTo>
                  <a:pt x="2968941" y="1977405"/>
                  <a:pt x="2958238" y="2012429"/>
                  <a:pt x="2939143" y="2041071"/>
                </a:cubicBezTo>
                <a:lnTo>
                  <a:pt x="2906486" y="2090057"/>
                </a:lnTo>
                <a:cubicBezTo>
                  <a:pt x="2901043" y="2111828"/>
                  <a:pt x="2900193" y="2135299"/>
                  <a:pt x="2890157" y="2155371"/>
                </a:cubicBezTo>
                <a:cubicBezTo>
                  <a:pt x="2883272" y="2169141"/>
                  <a:pt x="2864385" y="2174259"/>
                  <a:pt x="2857500" y="2188029"/>
                </a:cubicBezTo>
                <a:cubicBezTo>
                  <a:pt x="2842105" y="2218818"/>
                  <a:pt x="2845497" y="2258461"/>
                  <a:pt x="2824843" y="2286000"/>
                </a:cubicBezTo>
                <a:cubicBezTo>
                  <a:pt x="2808514" y="2307771"/>
                  <a:pt x="2791675" y="2329169"/>
                  <a:pt x="2775857" y="2351314"/>
                </a:cubicBezTo>
                <a:cubicBezTo>
                  <a:pt x="2764450" y="2367283"/>
                  <a:pt x="2757969" y="2387377"/>
                  <a:pt x="2743200" y="2400300"/>
                </a:cubicBezTo>
                <a:cubicBezTo>
                  <a:pt x="2713662" y="2426146"/>
                  <a:pt x="2672981" y="2437860"/>
                  <a:pt x="2645228" y="2465614"/>
                </a:cubicBezTo>
                <a:cubicBezTo>
                  <a:pt x="2628900" y="2481943"/>
                  <a:pt x="2615457" y="2501791"/>
                  <a:pt x="2596243" y="2514600"/>
                </a:cubicBezTo>
                <a:cubicBezTo>
                  <a:pt x="2581922" y="2524148"/>
                  <a:pt x="2562652" y="2523232"/>
                  <a:pt x="2547257" y="2530929"/>
                </a:cubicBezTo>
                <a:cubicBezTo>
                  <a:pt x="2529704" y="2539705"/>
                  <a:pt x="2515499" y="2554189"/>
                  <a:pt x="2498271" y="2563586"/>
                </a:cubicBezTo>
                <a:cubicBezTo>
                  <a:pt x="2455533" y="2586898"/>
                  <a:pt x="2367643" y="2628900"/>
                  <a:pt x="2367643" y="2628900"/>
                </a:cubicBezTo>
                <a:lnTo>
                  <a:pt x="1273628" y="2612571"/>
                </a:lnTo>
                <a:cubicBezTo>
                  <a:pt x="1186057" y="2610138"/>
                  <a:pt x="1193660" y="2585804"/>
                  <a:pt x="1110343" y="2563586"/>
                </a:cubicBezTo>
                <a:cubicBezTo>
                  <a:pt x="1056711" y="2549284"/>
                  <a:pt x="947057" y="2530929"/>
                  <a:pt x="947057" y="2530929"/>
                </a:cubicBezTo>
                <a:cubicBezTo>
                  <a:pt x="919843" y="2520043"/>
                  <a:pt x="893221" y="2507540"/>
                  <a:pt x="865414" y="2498271"/>
                </a:cubicBezTo>
                <a:cubicBezTo>
                  <a:pt x="807678" y="2479026"/>
                  <a:pt x="745285" y="2474112"/>
                  <a:pt x="685800" y="2465614"/>
                </a:cubicBezTo>
                <a:cubicBezTo>
                  <a:pt x="658586" y="2454728"/>
                  <a:pt x="631602" y="2443249"/>
                  <a:pt x="604157" y="2432957"/>
                </a:cubicBezTo>
                <a:cubicBezTo>
                  <a:pt x="588041" y="2426914"/>
                  <a:pt x="569930" y="2425484"/>
                  <a:pt x="555171" y="2416629"/>
                </a:cubicBezTo>
                <a:cubicBezTo>
                  <a:pt x="541970" y="2408708"/>
                  <a:pt x="534535" y="2393588"/>
                  <a:pt x="522514" y="2383971"/>
                </a:cubicBezTo>
                <a:cubicBezTo>
                  <a:pt x="507190" y="2371712"/>
                  <a:pt x="489857" y="2362200"/>
                  <a:pt x="473528" y="2351314"/>
                </a:cubicBezTo>
                <a:cubicBezTo>
                  <a:pt x="391541" y="2228335"/>
                  <a:pt x="487806" y="2384631"/>
                  <a:pt x="424543" y="2237014"/>
                </a:cubicBezTo>
                <a:cubicBezTo>
                  <a:pt x="416813" y="2218976"/>
                  <a:pt x="402772" y="2204357"/>
                  <a:pt x="391886" y="2188029"/>
                </a:cubicBezTo>
                <a:cubicBezTo>
                  <a:pt x="357902" y="2052095"/>
                  <a:pt x="399282" y="2186492"/>
                  <a:pt x="342900" y="2073729"/>
                </a:cubicBezTo>
                <a:cubicBezTo>
                  <a:pt x="311122" y="2010173"/>
                  <a:pt x="341636" y="2032680"/>
                  <a:pt x="310243" y="1959429"/>
                </a:cubicBezTo>
                <a:cubicBezTo>
                  <a:pt x="302513" y="1941391"/>
                  <a:pt x="288472" y="1926772"/>
                  <a:pt x="277586" y="1910443"/>
                </a:cubicBezTo>
                <a:cubicBezTo>
                  <a:pt x="248885" y="1766943"/>
                  <a:pt x="282566" y="1887747"/>
                  <a:pt x="212271" y="1747157"/>
                </a:cubicBezTo>
                <a:cubicBezTo>
                  <a:pt x="189551" y="1701717"/>
                  <a:pt x="162198" y="1613266"/>
                  <a:pt x="146957" y="1567543"/>
                </a:cubicBezTo>
                <a:cubicBezTo>
                  <a:pt x="76901" y="1357375"/>
                  <a:pt x="144127" y="1572554"/>
                  <a:pt x="97971" y="1387929"/>
                </a:cubicBezTo>
                <a:cubicBezTo>
                  <a:pt x="93797" y="1371231"/>
                  <a:pt x="86371" y="1355493"/>
                  <a:pt x="81643" y="1338943"/>
                </a:cubicBezTo>
                <a:cubicBezTo>
                  <a:pt x="75478" y="1317365"/>
                  <a:pt x="70182" y="1295536"/>
                  <a:pt x="65314" y="1273629"/>
                </a:cubicBezTo>
                <a:cubicBezTo>
                  <a:pt x="59293" y="1246537"/>
                  <a:pt x="55717" y="1218911"/>
                  <a:pt x="48986" y="1191986"/>
                </a:cubicBezTo>
                <a:cubicBezTo>
                  <a:pt x="44812" y="1175288"/>
                  <a:pt x="36391" y="1159802"/>
                  <a:pt x="32657" y="1143000"/>
                </a:cubicBezTo>
                <a:cubicBezTo>
                  <a:pt x="16368" y="1069700"/>
                  <a:pt x="7862" y="968829"/>
                  <a:pt x="0" y="898071"/>
                </a:cubicBezTo>
                <a:cubicBezTo>
                  <a:pt x="5443" y="740228"/>
                  <a:pt x="7567" y="582236"/>
                  <a:pt x="16328" y="424543"/>
                </a:cubicBezTo>
                <a:cubicBezTo>
                  <a:pt x="18852" y="379103"/>
                  <a:pt x="37894" y="278514"/>
                  <a:pt x="48986" y="228600"/>
                </a:cubicBezTo>
                <a:cubicBezTo>
                  <a:pt x="67954" y="143243"/>
                  <a:pt x="65314" y="190327"/>
                  <a:pt x="65314" y="130629"/>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en-US"/>
          </a:p>
        </p:txBody>
      </p:sp>
      <p:pic>
        <p:nvPicPr>
          <p:cNvPr id="3790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7463" y="2144713"/>
            <a:ext cx="912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4463" y="38401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409825"/>
            <a:ext cx="6143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50180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25" y="37592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54977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3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81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Picture 3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4894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2" name="Picture 3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5445125"/>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3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4664075"/>
            <a:ext cx="8016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4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3759200"/>
            <a:ext cx="8016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4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8225" y="560705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6"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547211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5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37512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31321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9950" y="31194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7275" y="21828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1" name="Picture 5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9713" y="167640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2"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9600" y="234950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BAADB71D-6A6A-403E-B8B0-DAC18C9A03D5}" type="slidenum">
              <a:rPr lang="en-US" smtClean="0"/>
              <a:t>31</a:t>
            </a:fld>
            <a:endParaRPr lang="en-US"/>
          </a:p>
        </p:txBody>
      </p:sp>
      <p:sp>
        <p:nvSpPr>
          <p:cNvPr id="5" name="Date Placeholder 4"/>
          <p:cNvSpPr>
            <a:spLocks noGrp="1"/>
          </p:cNvSpPr>
          <p:nvPr>
            <p:ph type="dt" sz="half" idx="10"/>
          </p:nvPr>
        </p:nvSpPr>
        <p:spPr/>
        <p:txBody>
          <a:bodyPr/>
          <a:lstStyle/>
          <a:p>
            <a:r>
              <a:rPr lang="en-US" smtClean="0"/>
              <a:t>14/06/2014</a:t>
            </a:r>
            <a:endParaRPr lang="en-US"/>
          </a:p>
        </p:txBody>
      </p:sp>
    </p:spTree>
    <p:extLst>
      <p:ext uri="{BB962C8B-B14F-4D97-AF65-F5344CB8AC3E}">
        <p14:creationId xmlns:p14="http://schemas.microsoft.com/office/powerpoint/2010/main" val="620980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Hub–</a:t>
            </a:r>
            <a:r>
              <a:rPr lang="nl-BE" altLang="en-US" b="1" dirty="0" err="1">
                <a:sym typeface="Arial" charset="0"/>
              </a:rPr>
              <a:t>metahub</a:t>
            </a:r>
            <a:r>
              <a:rPr lang="nl-BE" altLang="en-US" b="1" dirty="0">
                <a:sym typeface="Arial" charset="0"/>
              </a:rPr>
              <a:t>: </a:t>
            </a:r>
            <a:r>
              <a:rPr lang="nl-BE" altLang="en-US" b="1" dirty="0" err="1">
                <a:sym typeface="Arial" charset="0"/>
              </a:rPr>
              <a:t>to</a:t>
            </a:r>
            <a:r>
              <a:rPr lang="nl-BE" altLang="en-US" b="1" dirty="0">
                <a:sym typeface="Arial" charset="0"/>
              </a:rPr>
              <a:t> </a:t>
            </a:r>
            <a:r>
              <a:rPr lang="nl-BE" altLang="en-US" b="1" dirty="0" err="1">
                <a:sym typeface="Arial" charset="0"/>
              </a:rPr>
              <a:t>be</a:t>
            </a:r>
            <a:endParaRPr lang="en-US" dirty="0"/>
          </a:p>
        </p:txBody>
      </p:sp>
      <p:sp>
        <p:nvSpPr>
          <p:cNvPr id="38916" name="Oval 3"/>
          <p:cNvSpPr>
            <a:spLocks noChangeArrowheads="1"/>
          </p:cNvSpPr>
          <p:nvPr/>
        </p:nvSpPr>
        <p:spPr bwMode="auto">
          <a:xfrm>
            <a:off x="6500813" y="1993900"/>
            <a:ext cx="433387"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8917" name="Line 4"/>
          <p:cNvSpPr>
            <a:spLocks noChangeShapeType="1"/>
          </p:cNvSpPr>
          <p:nvPr/>
        </p:nvSpPr>
        <p:spPr bwMode="auto">
          <a:xfrm>
            <a:off x="5924550" y="2066925"/>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8" name="Line 5"/>
          <p:cNvSpPr>
            <a:spLocks noChangeShapeType="1"/>
          </p:cNvSpPr>
          <p:nvPr/>
        </p:nvSpPr>
        <p:spPr bwMode="auto">
          <a:xfrm flipH="1">
            <a:off x="6500813" y="24257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6"/>
          <p:cNvSpPr>
            <a:spLocks noChangeShapeType="1"/>
          </p:cNvSpPr>
          <p:nvPr/>
        </p:nvSpPr>
        <p:spPr bwMode="auto">
          <a:xfrm>
            <a:off x="6862763" y="2354263"/>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0" name="Line 7"/>
          <p:cNvSpPr>
            <a:spLocks noChangeShapeType="1"/>
          </p:cNvSpPr>
          <p:nvPr/>
        </p:nvSpPr>
        <p:spPr bwMode="auto">
          <a:xfrm flipV="1">
            <a:off x="6934200" y="1855788"/>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1" name="Line 8"/>
          <p:cNvSpPr>
            <a:spLocks noChangeShapeType="1"/>
          </p:cNvSpPr>
          <p:nvPr/>
        </p:nvSpPr>
        <p:spPr bwMode="auto">
          <a:xfrm flipH="1" flipV="1">
            <a:off x="6651625" y="1700213"/>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2"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8923"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4"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5"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6"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8" name="Oval 15"/>
          <p:cNvSpPr>
            <a:spLocks noChangeArrowheads="1"/>
          </p:cNvSpPr>
          <p:nvPr/>
        </p:nvSpPr>
        <p:spPr bwMode="auto">
          <a:xfrm>
            <a:off x="2409825" y="4941888"/>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nl-BE" altLang="en-US"/>
          </a:p>
        </p:txBody>
      </p:sp>
      <p:sp>
        <p:nvSpPr>
          <p:cNvPr id="38929" name="Line 16"/>
          <p:cNvSpPr>
            <a:spLocks noChangeShapeType="1"/>
          </p:cNvSpPr>
          <p:nvPr/>
        </p:nvSpPr>
        <p:spPr bwMode="auto">
          <a:xfrm>
            <a:off x="1833563" y="5014913"/>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17"/>
          <p:cNvSpPr>
            <a:spLocks noChangeShapeType="1"/>
          </p:cNvSpPr>
          <p:nvPr/>
        </p:nvSpPr>
        <p:spPr bwMode="auto">
          <a:xfrm flipH="1">
            <a:off x="2362200" y="5326063"/>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Line 18"/>
          <p:cNvSpPr>
            <a:spLocks noChangeShapeType="1"/>
          </p:cNvSpPr>
          <p:nvPr/>
        </p:nvSpPr>
        <p:spPr bwMode="auto">
          <a:xfrm>
            <a:off x="2760663" y="5330825"/>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2" name="Line 19"/>
          <p:cNvSpPr>
            <a:spLocks noChangeShapeType="1"/>
          </p:cNvSpPr>
          <p:nvPr/>
        </p:nvSpPr>
        <p:spPr bwMode="auto">
          <a:xfrm flipV="1">
            <a:off x="2860675" y="5060950"/>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3" name="Line 20"/>
          <p:cNvSpPr>
            <a:spLocks noChangeShapeType="1"/>
          </p:cNvSpPr>
          <p:nvPr/>
        </p:nvSpPr>
        <p:spPr bwMode="auto">
          <a:xfrm flipV="1">
            <a:off x="2625725" y="45100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4" name="Line 21"/>
          <p:cNvSpPr>
            <a:spLocks noChangeShapeType="1"/>
          </p:cNvSpPr>
          <p:nvPr/>
        </p:nvSpPr>
        <p:spPr bwMode="auto">
          <a:xfrm flipV="1">
            <a:off x="2773363" y="3649663"/>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5" name="Line 22"/>
          <p:cNvSpPr>
            <a:spLocks noChangeShapeType="1"/>
          </p:cNvSpPr>
          <p:nvPr/>
        </p:nvSpPr>
        <p:spPr bwMode="auto">
          <a:xfrm flipH="1" flipV="1">
            <a:off x="4991100" y="3649663"/>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6" name="Line 23"/>
          <p:cNvSpPr>
            <a:spLocks noChangeShapeType="1"/>
          </p:cNvSpPr>
          <p:nvPr/>
        </p:nvSpPr>
        <p:spPr bwMode="auto">
          <a:xfrm flipH="1">
            <a:off x="4799013" y="2322513"/>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7" name="Line 24"/>
          <p:cNvSpPr>
            <a:spLocks noChangeShapeType="1"/>
          </p:cNvSpPr>
          <p:nvPr/>
        </p:nvSpPr>
        <p:spPr bwMode="auto">
          <a:xfrm>
            <a:off x="2297113" y="2557463"/>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8938" name="Text Box 25"/>
          <p:cNvSpPr txBox="1">
            <a:spLocks noChangeArrowheads="1"/>
          </p:cNvSpPr>
          <p:nvPr/>
        </p:nvSpPr>
        <p:spPr bwMode="auto">
          <a:xfrm>
            <a:off x="6499225" y="2003425"/>
            <a:ext cx="430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nl-BE" altLang="en-US">
                <a:solidFill>
                  <a:srgbClr val="000000"/>
                </a:solidFill>
                <a:latin typeface="Arial" charset="0"/>
                <a:sym typeface="Arial" charset="0"/>
              </a:rPr>
              <a:t>A</a:t>
            </a:r>
          </a:p>
        </p:txBody>
      </p:sp>
      <p:sp>
        <p:nvSpPr>
          <p:cNvPr id="38939"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a:solidFill>
                  <a:srgbClr val="000000"/>
                </a:solidFill>
                <a:latin typeface="Arial" charset="0"/>
                <a:sym typeface="Arial" charset="0"/>
              </a:rPr>
              <a:t>C</a:t>
            </a:r>
          </a:p>
        </p:txBody>
      </p:sp>
      <p:sp>
        <p:nvSpPr>
          <p:cNvPr id="38940" name="Text Box 27"/>
          <p:cNvSpPr txBox="1">
            <a:spLocks noChangeArrowheads="1"/>
          </p:cNvSpPr>
          <p:nvPr/>
        </p:nvSpPr>
        <p:spPr bwMode="auto">
          <a:xfrm>
            <a:off x="2465388" y="4972050"/>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a:solidFill>
                  <a:srgbClr val="000000"/>
                </a:solidFill>
                <a:latin typeface="Arial" charset="0"/>
                <a:sym typeface="Arial" charset="0"/>
              </a:rPr>
              <a:t>B</a:t>
            </a:r>
          </a:p>
        </p:txBody>
      </p:sp>
      <p:sp>
        <p:nvSpPr>
          <p:cNvPr id="38941" name="Text Box 28"/>
          <p:cNvSpPr txBox="1">
            <a:spLocks noChangeArrowheads="1"/>
          </p:cNvSpPr>
          <p:nvPr/>
        </p:nvSpPr>
        <p:spPr bwMode="auto">
          <a:xfrm rot="1203491">
            <a:off x="2174875" y="2608263"/>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000000"/>
                </a:solidFill>
                <a:latin typeface="Arial" charset="0"/>
                <a:sym typeface="Arial" charset="0"/>
              </a:rPr>
              <a:t>1: Where can we find data?</a:t>
            </a:r>
          </a:p>
        </p:txBody>
      </p:sp>
      <p:sp>
        <p:nvSpPr>
          <p:cNvPr id="38942" name="Line 29"/>
          <p:cNvSpPr>
            <a:spLocks noChangeShapeType="1"/>
          </p:cNvSpPr>
          <p:nvPr/>
        </p:nvSpPr>
        <p:spPr bwMode="auto">
          <a:xfrm flipH="1" flipV="1">
            <a:off x="2206625" y="2649538"/>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8943" name="Line 30"/>
          <p:cNvSpPr>
            <a:spLocks noChangeShapeType="1"/>
          </p:cNvSpPr>
          <p:nvPr/>
        </p:nvSpPr>
        <p:spPr bwMode="auto">
          <a:xfrm>
            <a:off x="2108200" y="2254250"/>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8944" name="Line 31"/>
          <p:cNvSpPr>
            <a:spLocks noChangeShapeType="1"/>
          </p:cNvSpPr>
          <p:nvPr/>
        </p:nvSpPr>
        <p:spPr bwMode="auto">
          <a:xfrm>
            <a:off x="1997075" y="2816225"/>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8945" name="Line 32"/>
          <p:cNvSpPr>
            <a:spLocks noChangeShapeType="1"/>
          </p:cNvSpPr>
          <p:nvPr/>
        </p:nvSpPr>
        <p:spPr bwMode="auto">
          <a:xfrm>
            <a:off x="7323138" y="4979988"/>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8946" name="Line 33"/>
          <p:cNvSpPr>
            <a:spLocks noChangeShapeType="1"/>
          </p:cNvSpPr>
          <p:nvPr/>
        </p:nvSpPr>
        <p:spPr bwMode="auto">
          <a:xfrm>
            <a:off x="6921500" y="2225675"/>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8947" name="Text Box 35"/>
          <p:cNvSpPr txBox="1">
            <a:spLocks noChangeArrowheads="1"/>
          </p:cNvSpPr>
          <p:nvPr/>
        </p:nvSpPr>
        <p:spPr bwMode="auto">
          <a:xfrm>
            <a:off x="2922588" y="1946275"/>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nl-BE" altLang="en-US" sz="1200" b="1">
                <a:solidFill>
                  <a:srgbClr val="000000"/>
                </a:solidFill>
                <a:latin typeface="Arial" charset="0"/>
                <a:sym typeface="Arial" charset="0"/>
              </a:rPr>
              <a:t>3: Fetch data from hub A</a:t>
            </a:r>
          </a:p>
        </p:txBody>
      </p:sp>
      <p:sp>
        <p:nvSpPr>
          <p:cNvPr id="38948" name="Text Box 36"/>
          <p:cNvSpPr txBox="1">
            <a:spLocks noChangeArrowheads="1"/>
          </p:cNvSpPr>
          <p:nvPr/>
        </p:nvSpPr>
        <p:spPr bwMode="auto">
          <a:xfrm rot="1389709">
            <a:off x="4027488" y="4141788"/>
            <a:ext cx="20558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000000"/>
                </a:solidFill>
                <a:latin typeface="Arial" charset="0"/>
                <a:sym typeface="Arial" charset="0"/>
              </a:rPr>
              <a:t>3: Fetch data from hub C</a:t>
            </a:r>
          </a:p>
        </p:txBody>
      </p:sp>
      <p:sp>
        <p:nvSpPr>
          <p:cNvPr id="38949" name="Text Box 39"/>
          <p:cNvSpPr txBox="1">
            <a:spLocks noChangeArrowheads="1"/>
          </p:cNvSpPr>
          <p:nvPr/>
        </p:nvSpPr>
        <p:spPr bwMode="auto">
          <a:xfrm>
            <a:off x="1060450" y="3509963"/>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000000"/>
                </a:solidFill>
                <a:latin typeface="Arial" charset="0"/>
                <a:sym typeface="Arial" charset="0"/>
              </a:rPr>
              <a:t>     4:</a:t>
            </a:r>
            <a:r>
              <a:rPr lang="en-US" altLang="en-US">
                <a:latin typeface="Arial" charset="0"/>
              </a:rPr>
              <a:t/>
            </a:r>
            <a:br>
              <a:rPr lang="en-US" altLang="en-US">
                <a:latin typeface="Arial" charset="0"/>
              </a:rPr>
            </a:br>
            <a:r>
              <a:rPr lang="nl-BE" altLang="en-US" sz="1200" b="1">
                <a:solidFill>
                  <a:srgbClr val="000000"/>
                </a:solidFill>
                <a:latin typeface="Arial" charset="0"/>
                <a:sym typeface="Arial" charset="0"/>
              </a:rPr>
              <a:t>All data available</a:t>
            </a:r>
          </a:p>
        </p:txBody>
      </p:sp>
      <p:sp>
        <p:nvSpPr>
          <p:cNvPr id="38950" name="Text Box 42"/>
          <p:cNvSpPr txBox="1">
            <a:spLocks noChangeArrowheads="1"/>
          </p:cNvSpPr>
          <p:nvPr/>
        </p:nvSpPr>
        <p:spPr bwMode="auto">
          <a:xfrm rot="1314741">
            <a:off x="2373313" y="3152775"/>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sz="1200" b="1">
                <a:solidFill>
                  <a:srgbClr val="990033"/>
                </a:solidFill>
                <a:latin typeface="Arial" charset="0"/>
                <a:sym typeface="Arial" charset="0"/>
              </a:rPr>
              <a:t>2: In hub A and C</a:t>
            </a:r>
          </a:p>
        </p:txBody>
      </p:sp>
      <p:sp>
        <p:nvSpPr>
          <p:cNvPr id="38951" name="Line 34"/>
          <p:cNvSpPr>
            <a:spLocks noChangeShapeType="1"/>
          </p:cNvSpPr>
          <p:nvPr/>
        </p:nvSpPr>
        <p:spPr bwMode="auto">
          <a:xfrm flipH="1" flipV="1">
            <a:off x="6789738" y="2432050"/>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en-US"/>
          </a:p>
        </p:txBody>
      </p:sp>
      <p:pic>
        <p:nvPicPr>
          <p:cNvPr id="38952"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884363"/>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3"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7863" y="2157413"/>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4"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61300" y="2141538"/>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5"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0663" y="4673600"/>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6"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91275" y="13255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7"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0713" y="15128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8"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6800" y="250031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59"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7113" y="2503488"/>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0"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5700" y="15621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1"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1813" y="38147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2"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1413" y="41560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3"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52355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4"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5"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676775"/>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6"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014538" y="5414963"/>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7"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3875" y="531812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8"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0" y="4706938"/>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69"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19350" y="4030663"/>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0"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6850" y="480853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1"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3151188"/>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2"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57688" y="2820988"/>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32</a:t>
            </a:fld>
            <a:endParaRPr lang="en-US"/>
          </a:p>
        </p:txBody>
      </p:sp>
    </p:spTree>
    <p:extLst>
      <p:ext uri="{BB962C8B-B14F-4D97-AF65-F5344CB8AC3E}">
        <p14:creationId xmlns:p14="http://schemas.microsoft.com/office/powerpoint/2010/main" val="2844450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Extramurale gegevens 1/2</a:t>
            </a:r>
            <a:endParaRPr lang="en-US" dirty="0"/>
          </a:p>
        </p:txBody>
      </p:sp>
      <p:sp>
        <p:nvSpPr>
          <p:cNvPr id="3993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buFont typeface="Arial" charset="0"/>
              <a:buNone/>
            </a:pPr>
            <a:endParaRPr lang="nl-BE" altLang="en-US" sz="800" dirty="0" smtClean="0">
              <a:solidFill>
                <a:srgbClr val="000000"/>
              </a:solidFill>
              <a:cs typeface="Arial" charset="0"/>
              <a:sym typeface="Arial" charset="0"/>
            </a:endParaRPr>
          </a:p>
          <a:p>
            <a:pPr eaLnBrk="1" hangingPunct="1">
              <a:lnSpc>
                <a:spcPct val="90000"/>
              </a:lnSpc>
            </a:pPr>
            <a:r>
              <a:rPr lang="nl-BE" altLang="en-US" sz="2000" b="1" dirty="0" smtClean="0">
                <a:solidFill>
                  <a:srgbClr val="000000"/>
                </a:solidFill>
                <a:sym typeface="Arial" charset="0"/>
              </a:rPr>
              <a:t>Ondersteuning uitbouw platformen voor gegevensdeling tussen extramurale zorgverleners allerhande </a:t>
            </a:r>
            <a:r>
              <a:rPr lang="nl-BE" altLang="en-US" sz="1800" dirty="0" smtClean="0">
                <a:solidFill>
                  <a:srgbClr val="000000"/>
                </a:solidFill>
                <a:sym typeface="Arial" charset="0"/>
              </a:rPr>
              <a:t>(huisartsen, tandartsen, apothekers, kinesisten, thuisverplegers, diëtisten, psychologen, …) </a:t>
            </a:r>
          </a:p>
          <a:p>
            <a:pPr eaLnBrk="1" hangingPunct="1">
              <a:lnSpc>
                <a:spcPct val="90000"/>
              </a:lnSpc>
            </a:pPr>
            <a:endParaRPr lang="nl-BE" altLang="en-US" sz="800" dirty="0" smtClean="0">
              <a:solidFill>
                <a:srgbClr val="000000"/>
              </a:solidFill>
              <a:cs typeface="Arial" charset="0"/>
              <a:sym typeface="Arial" charset="0"/>
            </a:endParaRPr>
          </a:p>
          <a:p>
            <a:pPr lvl="1" eaLnBrk="1" hangingPunct="1">
              <a:lnSpc>
                <a:spcPct val="90000"/>
              </a:lnSpc>
            </a:pPr>
            <a:r>
              <a:rPr lang="nl-BE" altLang="en-US" sz="1800" dirty="0" smtClean="0">
                <a:solidFill>
                  <a:srgbClr val="000000"/>
                </a:solidFill>
                <a:sym typeface="Arial" charset="0"/>
              </a:rPr>
              <a:t>in samenwerking met de gemeenschappen (Eerstelijnszorgconferentie in Vlaanderen, </a:t>
            </a:r>
            <a:r>
              <a:rPr lang="nl-BE" altLang="en-US" sz="1800" dirty="0" err="1" smtClean="0">
                <a:solidFill>
                  <a:srgbClr val="000000"/>
                </a:solidFill>
                <a:sym typeface="Arial" charset="0"/>
              </a:rPr>
              <a:t>Intermed</a:t>
            </a:r>
            <a:r>
              <a:rPr lang="nl-BE" altLang="en-US" sz="1800" dirty="0" smtClean="0">
                <a:solidFill>
                  <a:srgbClr val="000000"/>
                </a:solidFill>
                <a:sym typeface="Arial" charset="0"/>
              </a:rPr>
              <a:t>-initiatief in Wallonië)</a:t>
            </a:r>
          </a:p>
          <a:p>
            <a:pPr eaLnBrk="1" hangingPunct="1">
              <a:lnSpc>
                <a:spcPct val="90000"/>
              </a:lnSpc>
            </a:pPr>
            <a:endParaRPr lang="nl-BE" altLang="en-US" sz="800" dirty="0" smtClean="0">
              <a:solidFill>
                <a:srgbClr val="000000"/>
              </a:solidFill>
              <a:cs typeface="Arial" charset="0"/>
              <a:sym typeface="Arial" charset="0"/>
            </a:endParaRPr>
          </a:p>
          <a:p>
            <a:pPr lvl="1" eaLnBrk="1" hangingPunct="1">
              <a:lnSpc>
                <a:spcPct val="90000"/>
              </a:lnSpc>
            </a:pPr>
            <a:r>
              <a:rPr lang="nl-BE" altLang="en-US" sz="1800" dirty="0" smtClean="0">
                <a:solidFill>
                  <a:srgbClr val="000000"/>
                </a:solidFill>
                <a:sym typeface="Arial" charset="0"/>
              </a:rPr>
              <a:t>voor ontsluiting van gegevens tussen lokale informatiesystemen van extramurale zorgverleners onderling en tussen deze systemen en de informatiesystemen van zorg/welzijnsinstellingen, via het hub/</a:t>
            </a:r>
            <a:r>
              <a:rPr lang="nl-BE" altLang="en-US" sz="1800" dirty="0" err="1" smtClean="0">
                <a:solidFill>
                  <a:srgbClr val="000000"/>
                </a:solidFill>
                <a:sym typeface="Arial" charset="0"/>
              </a:rPr>
              <a:t>metahubsysteem</a:t>
            </a:r>
            <a:endParaRPr lang="nl-BE" altLang="en-US" sz="1800" dirty="0" smtClean="0">
              <a:solidFill>
                <a:srgbClr val="000000"/>
              </a:solidFill>
              <a:sym typeface="Arial" charset="0"/>
            </a:endParaRPr>
          </a:p>
          <a:p>
            <a:pPr eaLnBrk="1" hangingPunct="1">
              <a:lnSpc>
                <a:spcPct val="90000"/>
              </a:lnSpc>
            </a:pPr>
            <a:endParaRPr lang="nl-BE" altLang="en-US" sz="800" dirty="0" smtClean="0">
              <a:solidFill>
                <a:srgbClr val="000000"/>
              </a:solidFill>
              <a:cs typeface="Arial" charset="0"/>
              <a:sym typeface="Arial" charset="0"/>
            </a:endParaRPr>
          </a:p>
          <a:p>
            <a:pPr lvl="1" eaLnBrk="1" hangingPunct="1">
              <a:lnSpc>
                <a:spcPct val="90000"/>
              </a:lnSpc>
            </a:pPr>
            <a:r>
              <a:rPr lang="nl-BE" altLang="en-US" sz="1800" dirty="0" smtClean="0">
                <a:solidFill>
                  <a:srgbClr val="000000"/>
                </a:solidFill>
                <a:sym typeface="Arial" charset="0"/>
              </a:rPr>
              <a:t>en voor interactie met een uit te bouwen kluis inzake extramurale zorg</a:t>
            </a:r>
          </a:p>
          <a:p>
            <a:pPr eaLnBrk="1" hangingPunct="1">
              <a:lnSpc>
                <a:spcPct val="90000"/>
              </a:lnSpc>
            </a:pPr>
            <a:endParaRPr lang="nl-BE" altLang="en-US" sz="800" dirty="0" smtClean="0">
              <a:solidFill>
                <a:srgbClr val="000000"/>
              </a:solidFill>
              <a:cs typeface="Arial" charset="0"/>
              <a:sym typeface="Arial" charset="0"/>
            </a:endParaRPr>
          </a:p>
          <a:p>
            <a:pPr lvl="1" eaLnBrk="1" hangingPunct="1"/>
            <a:r>
              <a:rPr lang="nl-BE" altLang="en-US" sz="1800" dirty="0" smtClean="0">
                <a:solidFill>
                  <a:srgbClr val="000000"/>
                </a:solidFill>
                <a:sym typeface="Arial" charset="0"/>
              </a:rPr>
              <a:t>met hergebruik van de basisdiensten van het</a:t>
            </a:r>
            <a:r>
              <a:rPr lang="nl-BE" altLang="en-US" dirty="0" smtClean="0"/>
              <a:t> </a:t>
            </a:r>
            <a:r>
              <a:rPr lang="nl-BE" altLang="en-US" sz="1800" dirty="0" err="1" smtClean="0">
                <a:solidFill>
                  <a:srgbClr val="3E6E5A"/>
                </a:solidFill>
                <a:sym typeface="Arial" charset="0"/>
              </a:rPr>
              <a:t>eHealth</a:t>
            </a:r>
            <a:r>
              <a:rPr lang="nl-BE" altLang="en-US" sz="1800" dirty="0" smtClean="0">
                <a:solidFill>
                  <a:srgbClr val="000000"/>
                </a:solidFill>
                <a:sym typeface="Arial" charset="0"/>
              </a:rPr>
              <a:t>-platform en voortbouwend op een aantal verworvenheden bij het uitgebouwde platform voor gegevensdeling tussen ziekenhuizen en (huis)artsen</a:t>
            </a: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33</a:t>
            </a:fld>
            <a:endParaRPr lang="en-US"/>
          </a:p>
        </p:txBody>
      </p:sp>
    </p:spTree>
    <p:extLst>
      <p:ext uri="{BB962C8B-B14F-4D97-AF65-F5344CB8AC3E}">
        <p14:creationId xmlns:p14="http://schemas.microsoft.com/office/powerpoint/2010/main" val="987524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a:sym typeface="Arial" charset="0"/>
              </a:rPr>
              <a:t>Extramurale gegevens 2/2</a:t>
            </a:r>
            <a:endParaRPr lang="en-US" dirty="0"/>
          </a:p>
        </p:txBody>
      </p:sp>
      <p:sp>
        <p:nvSpPr>
          <p:cNvPr id="40964" name="Oval 3"/>
          <p:cNvSpPr>
            <a:spLocks noChangeArrowheads="1"/>
          </p:cNvSpPr>
          <p:nvPr/>
        </p:nvSpPr>
        <p:spPr bwMode="auto">
          <a:xfrm>
            <a:off x="6657975" y="2159000"/>
            <a:ext cx="433388"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40965" name="Line 4"/>
          <p:cNvSpPr>
            <a:spLocks noChangeShapeType="1"/>
          </p:cNvSpPr>
          <p:nvPr/>
        </p:nvSpPr>
        <p:spPr bwMode="auto">
          <a:xfrm>
            <a:off x="6081713" y="22320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Line 5"/>
          <p:cNvSpPr>
            <a:spLocks noChangeShapeType="1"/>
          </p:cNvSpPr>
          <p:nvPr/>
        </p:nvSpPr>
        <p:spPr bwMode="auto">
          <a:xfrm flipH="1">
            <a:off x="6657975" y="2590800"/>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6"/>
          <p:cNvSpPr>
            <a:spLocks noChangeShapeType="1"/>
          </p:cNvSpPr>
          <p:nvPr/>
        </p:nvSpPr>
        <p:spPr bwMode="auto">
          <a:xfrm>
            <a:off x="7019925" y="2519363"/>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7"/>
          <p:cNvSpPr>
            <a:spLocks noChangeShapeType="1"/>
          </p:cNvSpPr>
          <p:nvPr/>
        </p:nvSpPr>
        <p:spPr bwMode="auto">
          <a:xfrm flipV="1">
            <a:off x="7091363" y="2020888"/>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8"/>
          <p:cNvSpPr>
            <a:spLocks noChangeShapeType="1"/>
          </p:cNvSpPr>
          <p:nvPr/>
        </p:nvSpPr>
        <p:spPr bwMode="auto">
          <a:xfrm flipH="1" flipV="1">
            <a:off x="6804025" y="1916113"/>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Oval 9"/>
          <p:cNvSpPr>
            <a:spLocks noChangeArrowheads="1"/>
          </p:cNvSpPr>
          <p:nvPr/>
        </p:nvSpPr>
        <p:spPr bwMode="auto">
          <a:xfrm>
            <a:off x="6877050" y="4725988"/>
            <a:ext cx="430213"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40971" name="Line 10"/>
          <p:cNvSpPr>
            <a:spLocks noChangeShapeType="1"/>
          </p:cNvSpPr>
          <p:nvPr/>
        </p:nvSpPr>
        <p:spPr bwMode="auto">
          <a:xfrm>
            <a:off x="6291263" y="4913313"/>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Line 11"/>
          <p:cNvSpPr>
            <a:spLocks noChangeShapeType="1"/>
          </p:cNvSpPr>
          <p:nvPr/>
        </p:nvSpPr>
        <p:spPr bwMode="auto">
          <a:xfrm flipH="1">
            <a:off x="6877050"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3" name="Line 12"/>
          <p:cNvSpPr>
            <a:spLocks noChangeShapeType="1"/>
          </p:cNvSpPr>
          <p:nvPr/>
        </p:nvSpPr>
        <p:spPr bwMode="auto">
          <a:xfrm>
            <a:off x="7235825"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13"/>
          <p:cNvSpPr>
            <a:spLocks noChangeShapeType="1"/>
          </p:cNvSpPr>
          <p:nvPr/>
        </p:nvSpPr>
        <p:spPr bwMode="auto">
          <a:xfrm flipV="1">
            <a:off x="7307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Line 14"/>
          <p:cNvSpPr>
            <a:spLocks noChangeShapeType="1"/>
          </p:cNvSpPr>
          <p:nvPr/>
        </p:nvSpPr>
        <p:spPr bwMode="auto">
          <a:xfrm flipV="1">
            <a:off x="7091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6" name="Oval 15"/>
          <p:cNvSpPr>
            <a:spLocks noChangeArrowheads="1"/>
          </p:cNvSpPr>
          <p:nvPr/>
        </p:nvSpPr>
        <p:spPr bwMode="auto">
          <a:xfrm>
            <a:off x="2997200" y="5143500"/>
            <a:ext cx="431800" cy="431800"/>
          </a:xfrm>
          <a:prstGeom prst="ellipse">
            <a:avLst/>
          </a:prstGeom>
          <a:solidFill>
            <a:srgbClr val="3E6E5A"/>
          </a:solidFill>
          <a:ln w="9525">
            <a:solidFill>
              <a:schemeClr val="tx1"/>
            </a:solidFill>
            <a:round/>
            <a:headEnd/>
            <a:tailEnd/>
          </a:ln>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endParaRPr lang="fr-FR" altLang="en-US"/>
          </a:p>
        </p:txBody>
      </p:sp>
      <p:sp>
        <p:nvSpPr>
          <p:cNvPr id="40977" name="Line 16"/>
          <p:cNvSpPr>
            <a:spLocks noChangeShapeType="1"/>
          </p:cNvSpPr>
          <p:nvPr/>
        </p:nvSpPr>
        <p:spPr bwMode="auto">
          <a:xfrm>
            <a:off x="2420938" y="5216525"/>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8" name="Line 17"/>
          <p:cNvSpPr>
            <a:spLocks noChangeShapeType="1"/>
          </p:cNvSpPr>
          <p:nvPr/>
        </p:nvSpPr>
        <p:spPr bwMode="auto">
          <a:xfrm flipH="1">
            <a:off x="2949575" y="5527675"/>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9" name="Line 18"/>
          <p:cNvSpPr>
            <a:spLocks noChangeShapeType="1"/>
          </p:cNvSpPr>
          <p:nvPr/>
        </p:nvSpPr>
        <p:spPr bwMode="auto">
          <a:xfrm>
            <a:off x="3348038"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0" name="Line 19"/>
          <p:cNvSpPr>
            <a:spLocks noChangeShapeType="1"/>
          </p:cNvSpPr>
          <p:nvPr/>
        </p:nvSpPr>
        <p:spPr bwMode="auto">
          <a:xfrm flipV="1">
            <a:off x="3448050" y="5262563"/>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Line 20"/>
          <p:cNvSpPr>
            <a:spLocks noChangeShapeType="1"/>
          </p:cNvSpPr>
          <p:nvPr/>
        </p:nvSpPr>
        <p:spPr bwMode="auto">
          <a:xfrm flipV="1">
            <a:off x="3213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2" name="Line 21"/>
          <p:cNvSpPr>
            <a:spLocks noChangeShapeType="1"/>
          </p:cNvSpPr>
          <p:nvPr/>
        </p:nvSpPr>
        <p:spPr bwMode="auto">
          <a:xfrm flipV="1">
            <a:off x="3360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Line 22"/>
          <p:cNvSpPr>
            <a:spLocks noChangeShapeType="1"/>
          </p:cNvSpPr>
          <p:nvPr/>
        </p:nvSpPr>
        <p:spPr bwMode="auto">
          <a:xfrm flipH="1" flipV="1">
            <a:off x="5076825" y="3557588"/>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4" name="Line 23"/>
          <p:cNvSpPr>
            <a:spLocks noChangeShapeType="1"/>
          </p:cNvSpPr>
          <p:nvPr/>
        </p:nvSpPr>
        <p:spPr bwMode="auto">
          <a:xfrm flipH="1">
            <a:off x="5008563"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5" name="Text Box 25"/>
          <p:cNvSpPr txBox="1">
            <a:spLocks noChangeArrowheads="1"/>
          </p:cNvSpPr>
          <p:nvPr/>
        </p:nvSpPr>
        <p:spPr bwMode="auto">
          <a:xfrm>
            <a:off x="6656388" y="2168525"/>
            <a:ext cx="430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50000"/>
              </a:spcBef>
              <a:buSzPct val="100000"/>
            </a:pPr>
            <a:r>
              <a:rPr lang="nl-BE" altLang="en-US">
                <a:solidFill>
                  <a:srgbClr val="000000"/>
                </a:solidFill>
                <a:latin typeface="Arial" charset="0"/>
                <a:sym typeface="Arial" charset="0"/>
              </a:rPr>
              <a:t>A</a:t>
            </a:r>
          </a:p>
        </p:txBody>
      </p:sp>
      <p:sp>
        <p:nvSpPr>
          <p:cNvPr id="40986" name="Text Box 26"/>
          <p:cNvSpPr txBox="1">
            <a:spLocks noChangeArrowheads="1"/>
          </p:cNvSpPr>
          <p:nvPr/>
        </p:nvSpPr>
        <p:spPr bwMode="auto">
          <a:xfrm>
            <a:off x="6919913" y="4752975"/>
            <a:ext cx="2873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a:solidFill>
                  <a:srgbClr val="000000"/>
                </a:solidFill>
                <a:latin typeface="Arial" charset="0"/>
                <a:sym typeface="Arial" charset="0"/>
              </a:rPr>
              <a:t>C</a:t>
            </a:r>
          </a:p>
        </p:txBody>
      </p:sp>
      <p:sp>
        <p:nvSpPr>
          <p:cNvPr id="40987" name="Text Box 27"/>
          <p:cNvSpPr txBox="1">
            <a:spLocks noChangeArrowheads="1"/>
          </p:cNvSpPr>
          <p:nvPr/>
        </p:nvSpPr>
        <p:spPr bwMode="auto">
          <a:xfrm>
            <a:off x="3052763" y="5173663"/>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buSzPct val="100000"/>
            </a:pPr>
            <a:r>
              <a:rPr lang="nl-BE" altLang="en-US">
                <a:solidFill>
                  <a:srgbClr val="000000"/>
                </a:solidFill>
                <a:latin typeface="Arial" charset="0"/>
                <a:sym typeface="Arial" charset="0"/>
              </a:rPr>
              <a:t>B</a:t>
            </a:r>
          </a:p>
        </p:txBody>
      </p:sp>
      <p:cxnSp>
        <p:nvCxnSpPr>
          <p:cNvPr id="40988" name="Straight Connector 2"/>
          <p:cNvCxnSpPr>
            <a:cxnSpLocks noChangeShapeType="1"/>
          </p:cNvCxnSpPr>
          <p:nvPr/>
        </p:nvCxnSpPr>
        <p:spPr bwMode="auto">
          <a:xfrm>
            <a:off x="2420938" y="4113213"/>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40989" name="TextBox 74"/>
          <p:cNvSpPr txBox="1">
            <a:spLocks noChangeArrowheads="1"/>
          </p:cNvSpPr>
          <p:nvPr/>
        </p:nvSpPr>
        <p:spPr bwMode="auto">
          <a:xfrm>
            <a:off x="1797050" y="3362325"/>
            <a:ext cx="1044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nl-BE" altLang="en-US" sz="2000" b="1">
                <a:solidFill>
                  <a:srgbClr val="00B0F0"/>
                </a:solidFill>
                <a:latin typeface="Consolas" pitchFamily="49" charset="0"/>
              </a:rPr>
              <a:t>Inter-Med</a:t>
            </a:r>
            <a:endParaRPr lang="nl-BE" altLang="en-US" sz="2000" b="1">
              <a:solidFill>
                <a:srgbClr val="00B0F0"/>
              </a:solidFill>
              <a:latin typeface="Consolas" pitchFamily="49" charset="0"/>
              <a:cs typeface="Consolas" pitchFamily="49" charset="0"/>
            </a:endParaRPr>
          </a:p>
        </p:txBody>
      </p:sp>
      <p:cxnSp>
        <p:nvCxnSpPr>
          <p:cNvPr id="40990" name="Straight Connector 11"/>
          <p:cNvCxnSpPr>
            <a:cxnSpLocks noChangeShapeType="1"/>
          </p:cNvCxnSpPr>
          <p:nvPr/>
        </p:nvCxnSpPr>
        <p:spPr bwMode="auto">
          <a:xfrm>
            <a:off x="1028700"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91" name="Straight Connector 13"/>
          <p:cNvCxnSpPr>
            <a:cxnSpLocks noChangeShapeType="1"/>
          </p:cNvCxnSpPr>
          <p:nvPr/>
        </p:nvCxnSpPr>
        <p:spPr bwMode="auto">
          <a:xfrm>
            <a:off x="990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92" name="Straight Connector 15"/>
          <p:cNvCxnSpPr>
            <a:cxnSpLocks noChangeShapeType="1"/>
          </p:cNvCxnSpPr>
          <p:nvPr/>
        </p:nvCxnSpPr>
        <p:spPr bwMode="auto">
          <a:xfrm flipV="1">
            <a:off x="990600" y="3911600"/>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93" name="Straight Connector 17"/>
          <p:cNvCxnSpPr>
            <a:cxnSpLocks noChangeShapeType="1"/>
          </p:cNvCxnSpPr>
          <p:nvPr/>
        </p:nvCxnSpPr>
        <p:spPr bwMode="auto">
          <a:xfrm flipV="1">
            <a:off x="2420938" y="1844675"/>
            <a:ext cx="420687" cy="3508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94" name="Straight Connector 19"/>
          <p:cNvCxnSpPr>
            <a:cxnSpLocks noChangeShapeType="1"/>
            <a:stCxn id="40999" idx="0"/>
          </p:cNvCxnSpPr>
          <p:nvPr/>
        </p:nvCxnSpPr>
        <p:spPr bwMode="auto">
          <a:xfrm flipV="1">
            <a:off x="3021013" y="2089150"/>
            <a:ext cx="266700" cy="4921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0995" name="Straight Connector 21"/>
          <p:cNvCxnSpPr>
            <a:cxnSpLocks noChangeShapeType="1"/>
          </p:cNvCxnSpPr>
          <p:nvPr/>
        </p:nvCxnSpPr>
        <p:spPr bwMode="auto">
          <a:xfrm>
            <a:off x="2395538" y="1701800"/>
            <a:ext cx="379412" cy="222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3952875"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a:defRPr/>
            </a:pPr>
            <a:endParaRPr lang="nl-BE"/>
          </a:p>
        </p:txBody>
      </p:sp>
      <p:pic>
        <p:nvPicPr>
          <p:cNvPr id="409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263" y="1603375"/>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20838" y="1347788"/>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30488" y="2581275"/>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0" name="Picture 5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2057400"/>
            <a:ext cx="912812"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1" name="Picture 5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990975"/>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2" name="Picture 6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2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3" name="Picture 6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713" y="2571750"/>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4" name="Picture 6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68625" y="4181475"/>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5"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84375"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6" name="Picture 8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9375" y="5575300"/>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7" name="Picture 8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92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8" name="Picture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9085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9" name="Picture 8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225"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0" name="Picture 8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13398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1" name="Picture 8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2" name="Picture 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23163" y="266700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3" name="Picture 9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38875" y="267335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4" name="Picture 9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520065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5" name="Picture 9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594600" y="4338638"/>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6" name="Picture 9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4988" y="382905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7" name="Picture 9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81688" y="4732338"/>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8" name="Picture 9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26213" y="5235575"/>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6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34</a:t>
            </a:fld>
            <a:endParaRPr lang="en-US"/>
          </a:p>
        </p:txBody>
      </p:sp>
    </p:spTree>
    <p:extLst>
      <p:ext uri="{BB962C8B-B14F-4D97-AF65-F5344CB8AC3E}">
        <p14:creationId xmlns:p14="http://schemas.microsoft.com/office/powerpoint/2010/main" val="1558606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rmAutofit fontScale="92500"/>
          </a:bodyPr>
          <a:lstStyle/>
          <a:p>
            <a:pPr>
              <a:spcBef>
                <a:spcPct val="50000"/>
              </a:spcBef>
              <a:defRPr/>
            </a:pPr>
            <a:r>
              <a:rPr lang="nl-BE" sz="2200" b="1" dirty="0">
                <a:solidFill>
                  <a:prstClr val="black"/>
                </a:solidFill>
              </a:rPr>
              <a:t>Delen van gegevens</a:t>
            </a:r>
          </a:p>
          <a:p>
            <a:pPr marL="285750" indent="-285750">
              <a:spcBef>
                <a:spcPct val="50000"/>
              </a:spcBef>
              <a:buClrTx/>
              <a:buFont typeface="Wingdings" panose="05000000000000000000" pitchFamily="2" charset="2"/>
              <a:buChar char="ü"/>
              <a:defRPr/>
            </a:pPr>
            <a:r>
              <a:rPr lang="nl-BE" sz="1600" dirty="0">
                <a:solidFill>
                  <a:prstClr val="black"/>
                </a:solidFill>
              </a:rPr>
              <a:t>elke actor houdt zijn eigen dossier </a:t>
            </a:r>
            <a:r>
              <a:rPr lang="nl-BE" sz="1600" dirty="0" smtClean="0">
                <a:solidFill>
                  <a:prstClr val="black"/>
                </a:solidFill>
              </a:rPr>
              <a:t>bij</a:t>
            </a:r>
            <a:endParaRPr lang="nl-BE" sz="1600" dirty="0">
              <a:solidFill>
                <a:prstClr val="black"/>
              </a:solidFill>
            </a:endParaRPr>
          </a:p>
          <a:p>
            <a:pPr marL="285750" indent="-285750">
              <a:spcBef>
                <a:spcPct val="50000"/>
              </a:spcBef>
              <a:buClrTx/>
              <a:buFont typeface="Wingdings" panose="05000000000000000000" pitchFamily="2" charset="2"/>
              <a:buChar char="ü"/>
              <a:defRPr/>
            </a:pPr>
            <a:r>
              <a:rPr lang="nl-BE" sz="1600" dirty="0">
                <a:solidFill>
                  <a:prstClr val="black"/>
                </a:solidFill>
              </a:rPr>
              <a:t>maar kan </a:t>
            </a:r>
            <a:r>
              <a:rPr lang="nl-BE" sz="1600" dirty="0" smtClean="0">
                <a:solidFill>
                  <a:prstClr val="black"/>
                </a:solidFill>
              </a:rPr>
              <a:t>bepaalde </a:t>
            </a:r>
            <a:r>
              <a:rPr lang="nl-BE" sz="1600" dirty="0">
                <a:solidFill>
                  <a:prstClr val="black"/>
                </a:solidFill>
              </a:rPr>
              <a:t>onderdelen ervan delen met andere actoren</a:t>
            </a:r>
          </a:p>
          <a:p>
            <a:pPr marL="285750" indent="-285750">
              <a:spcBef>
                <a:spcPct val="50000"/>
              </a:spcBef>
              <a:buClrTx/>
              <a:buFont typeface="Wingdings" panose="05000000000000000000" pitchFamily="2" charset="2"/>
              <a:buChar char="ü"/>
              <a:defRPr/>
            </a:pPr>
            <a:r>
              <a:rPr lang="nl-BE" sz="1600" dirty="0" smtClean="0">
                <a:solidFill>
                  <a:prstClr val="black"/>
                </a:solidFill>
              </a:rPr>
              <a:t>Voorbeelden</a:t>
            </a:r>
          </a:p>
          <a:p>
            <a:pPr marL="742950" lvl="1" indent="-285750">
              <a:spcBef>
                <a:spcPct val="50000"/>
              </a:spcBef>
              <a:buClrTx/>
              <a:buFont typeface="Wingdings" panose="05000000000000000000" pitchFamily="2" charset="2"/>
              <a:buChar char="ü"/>
              <a:defRPr/>
            </a:pPr>
            <a:r>
              <a:rPr lang="nl-BE" dirty="0" smtClean="0">
                <a:solidFill>
                  <a:prstClr val="black"/>
                </a:solidFill>
              </a:rPr>
              <a:t>medicatieschema</a:t>
            </a:r>
          </a:p>
          <a:p>
            <a:pPr marL="742950" lvl="1" indent="-285750">
              <a:spcBef>
                <a:spcPct val="50000"/>
              </a:spcBef>
              <a:buClrTx/>
              <a:buFont typeface="Wingdings" panose="05000000000000000000" pitchFamily="2" charset="2"/>
              <a:buChar char="ü"/>
              <a:defRPr/>
            </a:pPr>
            <a:r>
              <a:rPr lang="nl-BE" dirty="0" smtClean="0">
                <a:solidFill>
                  <a:prstClr val="black"/>
                </a:solidFill>
              </a:rPr>
              <a:t>SUMEHR</a:t>
            </a:r>
          </a:p>
          <a:p>
            <a:pPr marL="742950" lvl="1" indent="-285750">
              <a:spcBef>
                <a:spcPct val="50000"/>
              </a:spcBef>
              <a:buClrTx/>
              <a:buFont typeface="Wingdings" panose="05000000000000000000" pitchFamily="2" charset="2"/>
              <a:buChar char="ü"/>
              <a:defRPr/>
            </a:pPr>
            <a:r>
              <a:rPr lang="nl-BE" dirty="0" smtClean="0">
                <a:solidFill>
                  <a:prstClr val="black"/>
                </a:solidFill>
              </a:rPr>
              <a:t>parameters</a:t>
            </a:r>
          </a:p>
          <a:p>
            <a:pPr marL="742950" lvl="1" indent="-285750">
              <a:spcBef>
                <a:spcPct val="50000"/>
              </a:spcBef>
              <a:buClrTx/>
              <a:buFont typeface="Wingdings" panose="05000000000000000000" pitchFamily="2" charset="2"/>
              <a:buChar char="ü"/>
              <a:defRPr/>
            </a:pPr>
            <a:r>
              <a:rPr lang="nl-BE" dirty="0" smtClean="0">
                <a:solidFill>
                  <a:prstClr val="black"/>
                </a:solidFill>
              </a:rPr>
              <a:t>journaal</a:t>
            </a:r>
          </a:p>
          <a:p>
            <a:pPr marL="742950" lvl="1" indent="-285750">
              <a:spcBef>
                <a:spcPct val="50000"/>
              </a:spcBef>
              <a:buClrTx/>
              <a:buFont typeface="Wingdings" panose="05000000000000000000" pitchFamily="2" charset="2"/>
              <a:buChar char="ü"/>
              <a:defRPr/>
            </a:pPr>
            <a:r>
              <a:rPr lang="nl-BE" dirty="0" smtClean="0">
                <a:solidFill>
                  <a:prstClr val="black"/>
                </a:solidFill>
              </a:rPr>
              <a:t> </a:t>
            </a:r>
            <a:r>
              <a:rPr lang="nl-BE" dirty="0">
                <a:solidFill>
                  <a:prstClr val="black"/>
                </a:solidFill>
              </a:rPr>
              <a:t>…</a:t>
            </a:r>
            <a:endParaRPr lang="en-US" dirty="0">
              <a:solidFill>
                <a:prstClr val="black"/>
              </a:solidFill>
            </a:endParaRPr>
          </a:p>
          <a:p>
            <a:endParaRPr lang="en-US" dirty="0"/>
          </a:p>
        </p:txBody>
      </p:sp>
      <p:pic>
        <p:nvPicPr>
          <p:cNvPr id="10" name="Picture 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7204" y="792163"/>
            <a:ext cx="4428000" cy="557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200501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Date Placeholder 10"/>
          <p:cNvSpPr>
            <a:spLocks noGrp="1"/>
          </p:cNvSpPr>
          <p:nvPr>
            <p:ph type="dt" sz="half" idx="10"/>
          </p:nvPr>
        </p:nvSpPr>
        <p:spPr/>
        <p:txBody>
          <a:bodyPr/>
          <a:lstStyle/>
          <a:p>
            <a:r>
              <a:rPr lang="en-US" smtClean="0"/>
              <a:t>14/06/2014</a:t>
            </a:r>
            <a:endParaRPr lang="en-US"/>
          </a:p>
        </p:txBody>
      </p:sp>
      <p:sp>
        <p:nvSpPr>
          <p:cNvPr id="12" name="Slide Number Placeholder 11"/>
          <p:cNvSpPr>
            <a:spLocks noGrp="1"/>
          </p:cNvSpPr>
          <p:nvPr>
            <p:ph type="sldNum" sz="quarter" idx="12"/>
          </p:nvPr>
        </p:nvSpPr>
        <p:spPr/>
        <p:txBody>
          <a:bodyPr/>
          <a:lstStyle/>
          <a:p>
            <a:fld id="{BAADB71D-6A6A-403E-B8B0-DAC18C9A03D5}" type="slidenum">
              <a:rPr lang="en-US" smtClean="0"/>
              <a:t>35</a:t>
            </a:fld>
            <a:endParaRPr lang="en-US"/>
          </a:p>
        </p:txBody>
      </p:sp>
    </p:spTree>
    <p:extLst>
      <p:ext uri="{BB962C8B-B14F-4D97-AF65-F5344CB8AC3E}">
        <p14:creationId xmlns:p14="http://schemas.microsoft.com/office/powerpoint/2010/main" val="3506675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normAutofit fontScale="92500"/>
          </a:bodyPr>
          <a:lstStyle/>
          <a:p>
            <a:pPr>
              <a:spcBef>
                <a:spcPct val="50000"/>
              </a:spcBef>
              <a:defRPr/>
            </a:pPr>
            <a:r>
              <a:rPr lang="nl-BE" sz="2000" b="1" dirty="0">
                <a:solidFill>
                  <a:prstClr val="black"/>
                </a:solidFill>
              </a:rPr>
              <a:t>Toegang </a:t>
            </a:r>
            <a:r>
              <a:rPr lang="nl-BE" sz="2000" dirty="0">
                <a:solidFill>
                  <a:prstClr val="black"/>
                </a:solidFill>
              </a:rPr>
              <a:t>voor</a:t>
            </a:r>
            <a:br>
              <a:rPr lang="nl-BE" sz="2000" dirty="0">
                <a:solidFill>
                  <a:prstClr val="black"/>
                </a:solidFill>
              </a:rPr>
            </a:br>
            <a:r>
              <a:rPr lang="nl-BE" sz="2000" dirty="0">
                <a:solidFill>
                  <a:prstClr val="black"/>
                </a:solidFill>
              </a:rPr>
              <a:t>zorgverstrekkers</a:t>
            </a:r>
          </a:p>
          <a:p>
            <a:pPr marL="285750" indent="-285750">
              <a:spcBef>
                <a:spcPct val="50000"/>
              </a:spcBef>
              <a:buClr>
                <a:srgbClr val="3E6E5A"/>
              </a:buClr>
              <a:buFont typeface="Arial" pitchFamily="34" charset="0"/>
              <a:buChar char="•"/>
              <a:defRPr/>
            </a:pPr>
            <a:r>
              <a:rPr lang="nl-BE" dirty="0">
                <a:solidFill>
                  <a:prstClr val="black"/>
                </a:solidFill>
              </a:rPr>
              <a:t>met een “zorgrelatie”</a:t>
            </a:r>
          </a:p>
          <a:p>
            <a:pPr marL="285750" indent="-285750">
              <a:spcBef>
                <a:spcPct val="50000"/>
              </a:spcBef>
              <a:buClr>
                <a:srgbClr val="3E6E5A"/>
              </a:buClr>
              <a:buFont typeface="Arial" pitchFamily="34" charset="0"/>
              <a:buChar char="•"/>
              <a:defRPr/>
            </a:pPr>
            <a:r>
              <a:rPr lang="nl-BE" dirty="0">
                <a:solidFill>
                  <a:prstClr val="black"/>
                </a:solidFill>
              </a:rPr>
              <a:t>afhankelijk van hun rol</a:t>
            </a:r>
          </a:p>
          <a:p>
            <a:pPr>
              <a:spcBef>
                <a:spcPct val="50000"/>
              </a:spcBef>
              <a:defRPr/>
            </a:pPr>
            <a:endParaRPr lang="nl-BE" sz="700" dirty="0">
              <a:solidFill>
                <a:prstClr val="black"/>
              </a:solidFill>
            </a:endParaRPr>
          </a:p>
          <a:p>
            <a:pPr>
              <a:spcBef>
                <a:spcPct val="50000"/>
              </a:spcBef>
              <a:defRPr/>
            </a:pPr>
            <a:r>
              <a:rPr lang="nl-BE" sz="2000" b="1" dirty="0">
                <a:solidFill>
                  <a:prstClr val="black"/>
                </a:solidFill>
              </a:rPr>
              <a:t>Geen toegang</a:t>
            </a:r>
            <a:r>
              <a:rPr lang="nl-BE" sz="2000" dirty="0">
                <a:solidFill>
                  <a:prstClr val="black"/>
                </a:solidFill>
              </a:rPr>
              <a:t> voor</a:t>
            </a:r>
          </a:p>
          <a:p>
            <a:pPr marL="285750" indent="-285750">
              <a:spcBef>
                <a:spcPct val="50000"/>
              </a:spcBef>
              <a:buClr>
                <a:srgbClr val="3E6E5A"/>
              </a:buClr>
              <a:buFont typeface="Arial" pitchFamily="34" charset="0"/>
              <a:buChar char="•"/>
              <a:defRPr/>
            </a:pPr>
            <a:r>
              <a:rPr lang="nl-BE" dirty="0">
                <a:solidFill>
                  <a:prstClr val="black"/>
                </a:solidFill>
              </a:rPr>
              <a:t>IT-administrators, </a:t>
            </a:r>
            <a:r>
              <a:rPr lang="nl-BE" dirty="0" err="1">
                <a:solidFill>
                  <a:prstClr val="black"/>
                </a:solidFill>
              </a:rPr>
              <a:t>hoster</a:t>
            </a:r>
            <a:r>
              <a:rPr lang="nl-BE" dirty="0">
                <a:solidFill>
                  <a:prstClr val="black"/>
                </a:solidFill>
              </a:rPr>
              <a:t>,..</a:t>
            </a:r>
          </a:p>
          <a:p>
            <a:pPr marL="285750" indent="-285750">
              <a:spcBef>
                <a:spcPct val="50000"/>
              </a:spcBef>
              <a:buClr>
                <a:srgbClr val="3E6E5A"/>
              </a:buClr>
              <a:buFont typeface="Arial" pitchFamily="34" charset="0"/>
              <a:buChar char="•"/>
              <a:defRPr/>
            </a:pPr>
            <a:r>
              <a:rPr lang="nl-BE" dirty="0" err="1">
                <a:solidFill>
                  <a:srgbClr val="3E6E5A"/>
                </a:solidFill>
              </a:rPr>
              <a:t>eHealth</a:t>
            </a:r>
            <a:r>
              <a:rPr lang="nl-BE" dirty="0">
                <a:solidFill>
                  <a:prstClr val="black"/>
                </a:solidFill>
              </a:rPr>
              <a:t>-platform</a:t>
            </a:r>
          </a:p>
          <a:p>
            <a:pPr marL="285750" indent="-285750">
              <a:spcBef>
                <a:spcPct val="50000"/>
              </a:spcBef>
              <a:buClr>
                <a:srgbClr val="3E6E5A"/>
              </a:buClr>
              <a:buFont typeface="Arial" pitchFamily="34" charset="0"/>
              <a:buChar char="•"/>
              <a:defRPr/>
            </a:pPr>
            <a:r>
              <a:rPr lang="nl-BE" dirty="0">
                <a:solidFill>
                  <a:prstClr val="black"/>
                </a:solidFill>
              </a:rPr>
              <a:t>overheid</a:t>
            </a:r>
          </a:p>
          <a:p>
            <a:pPr marL="285750" indent="-285750">
              <a:spcBef>
                <a:spcPct val="50000"/>
              </a:spcBef>
              <a:buBlip>
                <a:blip r:embed="rId2"/>
              </a:buBlip>
              <a:defRPr/>
            </a:pPr>
            <a:r>
              <a:rPr lang="nl-BE" b="1" i="1" dirty="0">
                <a:solidFill>
                  <a:prstClr val="black"/>
                </a:solidFill>
              </a:rPr>
              <a:t>zonder de actieve medewerking van de </a:t>
            </a:r>
            <a:br>
              <a:rPr lang="nl-BE" b="1" i="1" dirty="0">
                <a:solidFill>
                  <a:prstClr val="black"/>
                </a:solidFill>
              </a:rPr>
            </a:br>
            <a:r>
              <a:rPr lang="nl-BE" b="1" i="1" dirty="0">
                <a:solidFill>
                  <a:prstClr val="black"/>
                </a:solidFill>
              </a:rPr>
              <a:t>houder van de 2</a:t>
            </a:r>
            <a:r>
              <a:rPr lang="nl-BE" b="1" i="1" baseline="30000" dirty="0">
                <a:solidFill>
                  <a:prstClr val="black"/>
                </a:solidFill>
              </a:rPr>
              <a:t>e</a:t>
            </a:r>
            <a:r>
              <a:rPr lang="nl-BE" b="1" i="1" dirty="0">
                <a:solidFill>
                  <a:prstClr val="black"/>
                </a:solidFill>
              </a:rPr>
              <a:t> sleutel </a:t>
            </a:r>
            <a:endParaRPr lang="en-US" b="1" i="1" dirty="0">
              <a:solidFill>
                <a:prstClr val="black"/>
              </a:solidFill>
            </a:endParaRPr>
          </a:p>
          <a:p>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7205" y="792163"/>
            <a:ext cx="4427203"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980728"/>
            <a:ext cx="20002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Date Placeholder 9"/>
          <p:cNvSpPr>
            <a:spLocks noGrp="1"/>
          </p:cNvSpPr>
          <p:nvPr>
            <p:ph type="dt" sz="half" idx="10"/>
          </p:nvPr>
        </p:nvSpPr>
        <p:spPr/>
        <p:txBody>
          <a:bodyPr/>
          <a:lstStyle/>
          <a:p>
            <a:r>
              <a:rPr lang="en-US" smtClean="0"/>
              <a:t>14/06/2014</a:t>
            </a:r>
            <a:endParaRPr lang="en-US"/>
          </a:p>
        </p:txBody>
      </p:sp>
      <p:sp>
        <p:nvSpPr>
          <p:cNvPr id="11" name="Slide Number Placeholder 10"/>
          <p:cNvSpPr>
            <a:spLocks noGrp="1"/>
          </p:cNvSpPr>
          <p:nvPr>
            <p:ph type="sldNum" sz="quarter" idx="12"/>
          </p:nvPr>
        </p:nvSpPr>
        <p:spPr/>
        <p:txBody>
          <a:bodyPr/>
          <a:lstStyle/>
          <a:p>
            <a:fld id="{BAADB71D-6A6A-403E-B8B0-DAC18C9A03D5}" type="slidenum">
              <a:rPr lang="en-US" smtClean="0"/>
              <a:t>36</a:t>
            </a:fld>
            <a:endParaRPr lang="en-US"/>
          </a:p>
        </p:txBody>
      </p:sp>
    </p:spTree>
    <p:extLst>
      <p:ext uri="{BB962C8B-B14F-4D97-AF65-F5344CB8AC3E}">
        <p14:creationId xmlns:p14="http://schemas.microsoft.com/office/powerpoint/2010/main" val="900314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altLang="en-US" sz="3200" b="1" dirty="0" err="1"/>
              <a:t>Informed</a:t>
            </a:r>
            <a:r>
              <a:rPr lang="nl-BE" altLang="en-US" sz="3200" b="1" dirty="0"/>
              <a:t> </a:t>
            </a:r>
            <a:r>
              <a:rPr lang="nl-BE" altLang="en-US" sz="3200" b="1" dirty="0" smtClean="0"/>
              <a:t>consent &amp; </a:t>
            </a:r>
            <a:r>
              <a:rPr lang="nl-BE" altLang="en-US" sz="3200" b="1" dirty="0"/>
              <a:t>therapeutische relatie</a:t>
            </a:r>
            <a:endParaRPr lang="en-US" sz="3200" dirty="0"/>
          </a:p>
        </p:txBody>
      </p:sp>
      <p:sp>
        <p:nvSpPr>
          <p:cNvPr id="44035"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BE" altLang="en-US" sz="800" b="1" dirty="0" smtClean="0"/>
          </a:p>
          <a:p>
            <a:pPr eaLnBrk="1" hangingPunct="1"/>
            <a:r>
              <a:rPr lang="nl-BE" altLang="en-US" sz="2000" b="1" dirty="0" smtClean="0"/>
              <a:t>Inhoud van de </a:t>
            </a:r>
            <a:r>
              <a:rPr lang="nl-BE" altLang="en-US" sz="2000" b="1" dirty="0" err="1" smtClean="0"/>
              <a:t>informed</a:t>
            </a:r>
            <a:r>
              <a:rPr lang="nl-BE" altLang="en-US" sz="2000" b="1" dirty="0" smtClean="0"/>
              <a:t> consent</a:t>
            </a:r>
          </a:p>
          <a:p>
            <a:pPr eaLnBrk="1" hangingPunct="1"/>
            <a:endParaRPr lang="nl-BE" altLang="en-US" sz="800" b="1" dirty="0" smtClean="0"/>
          </a:p>
          <a:p>
            <a:pPr lvl="1" eaLnBrk="1" hangingPunct="1"/>
            <a:r>
              <a:rPr lang="nl-BE" altLang="en-US" sz="1800" dirty="0" smtClean="0"/>
              <a:t>voor de opname in het verwijzingsrepertorium (vereist door de </a:t>
            </a:r>
            <a:r>
              <a:rPr lang="nl-BE" altLang="en-US" sz="1800" dirty="0" err="1" smtClean="0">
                <a:solidFill>
                  <a:srgbClr val="3E6E5A"/>
                </a:solidFill>
              </a:rPr>
              <a:t>eHealth</a:t>
            </a:r>
            <a:r>
              <a:rPr lang="nl-BE" altLang="en-US" sz="1800" dirty="0" smtClean="0"/>
              <a:t>-wet)</a:t>
            </a:r>
          </a:p>
          <a:p>
            <a:pPr lvl="1" eaLnBrk="1" hangingPunct="1"/>
            <a:r>
              <a:rPr lang="nl-BE" altLang="en-US" sz="1800" dirty="0" smtClean="0"/>
              <a:t>voor de elektronische uitwisseling van gezondheidsgegevens tussen zorgverleners in het kader van de zorg voor de gezondheid van de patiënt, voor zover die voldoet aan volgende voorwaarden:</a:t>
            </a:r>
          </a:p>
          <a:p>
            <a:pPr lvl="2" eaLnBrk="1" hangingPunct="1"/>
            <a:r>
              <a:rPr lang="nl-NL" altLang="en-US" sz="1600" dirty="0" smtClean="0"/>
              <a:t>goedkeuring van het Sectoraal Comité</a:t>
            </a:r>
          </a:p>
          <a:p>
            <a:pPr lvl="2" eaLnBrk="1" hangingPunct="1"/>
            <a:r>
              <a:rPr lang="nl-NL" altLang="en-US" sz="1600" dirty="0" smtClean="0"/>
              <a:t>vereiste van therapeutische relatie</a:t>
            </a:r>
            <a:endParaRPr lang="en-US" altLang="en-US" sz="1600" dirty="0" smtClean="0"/>
          </a:p>
          <a:p>
            <a:pPr lvl="2" eaLnBrk="1" hangingPunct="1"/>
            <a:r>
              <a:rPr lang="nl-NL" altLang="en-US" sz="1600" dirty="0" smtClean="0"/>
              <a:t>enkel relevante gegevens</a:t>
            </a:r>
          </a:p>
          <a:p>
            <a:pPr lvl="2" eaLnBrk="1" hangingPunct="1"/>
            <a:r>
              <a:rPr lang="nl-BE" altLang="en-US" sz="1600" dirty="0" smtClean="0"/>
              <a:t>zorgverlener en patiënt bepalen samen welke informatie gedeeld wordt</a:t>
            </a:r>
            <a:r>
              <a:rPr lang="en-US" altLang="en-US" sz="1600" dirty="0" smtClean="0"/>
              <a:t> </a:t>
            </a:r>
          </a:p>
          <a:p>
            <a:pPr lvl="2" eaLnBrk="1" hangingPunct="1"/>
            <a:r>
              <a:rPr lang="nl-NL" altLang="en-US" sz="1600" dirty="0" smtClean="0"/>
              <a:t>uitsluiting van zorgverleners bij naam is mogelijk </a:t>
            </a:r>
          </a:p>
          <a:p>
            <a:pPr lvl="2" eaLnBrk="1" hangingPunct="1"/>
            <a:r>
              <a:rPr lang="nl-NL" altLang="en-US" sz="1600" dirty="0" smtClean="0"/>
              <a:t>a posteriori verificatie van de verleende toegang</a:t>
            </a:r>
            <a:r>
              <a:rPr lang="en-US" altLang="en-US" sz="1600" dirty="0" smtClean="0"/>
              <a:t> </a:t>
            </a:r>
          </a:p>
          <a:p>
            <a:pPr lvl="2" eaLnBrk="1" hangingPunct="1"/>
            <a:r>
              <a:rPr lang="nl-NL" altLang="en-US" sz="1600" dirty="0" smtClean="0"/>
              <a:t>intrekking toestemming op ieder ogenblik mogelijk</a:t>
            </a:r>
            <a:endParaRPr lang="nl-BE" altLang="en-US" sz="1400" dirty="0" smtClean="0"/>
          </a:p>
          <a:p>
            <a:pPr lvl="1" eaLnBrk="1" hangingPunct="1"/>
            <a:endParaRPr lang="nl-BE" altLang="en-US" dirty="0" smtClean="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37</a:t>
            </a:fld>
            <a:endParaRPr lang="en-US"/>
          </a:p>
        </p:txBody>
      </p:sp>
    </p:spTree>
    <p:extLst>
      <p:ext uri="{BB962C8B-B14F-4D97-AF65-F5344CB8AC3E}">
        <p14:creationId xmlns:p14="http://schemas.microsoft.com/office/powerpoint/2010/main" val="56829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altLang="en-US" sz="3200" b="1" dirty="0" err="1"/>
              <a:t>Informed</a:t>
            </a:r>
            <a:r>
              <a:rPr lang="nl-BE" altLang="en-US" sz="3200" b="1" dirty="0"/>
              <a:t> consent &amp; therapeutische relatie</a:t>
            </a:r>
            <a:endParaRPr lang="en-US" sz="3200" dirty="0"/>
          </a:p>
        </p:txBody>
      </p:sp>
      <p:sp>
        <p:nvSpPr>
          <p:cNvPr id="7" name="Content Placeholder 6"/>
          <p:cNvSpPr>
            <a:spLocks noGrp="1"/>
          </p:cNvSpPr>
          <p:nvPr>
            <p:ph idx="1"/>
          </p:nvPr>
        </p:nvSpPr>
        <p:spPr/>
        <p:txBody>
          <a:bodyPr/>
          <a:lstStyle/>
          <a:p>
            <a:pPr>
              <a:defRPr/>
            </a:pPr>
            <a:r>
              <a:rPr lang="nl-BE" sz="2000" b="1" dirty="0">
                <a:solidFill>
                  <a:prstClr val="black"/>
                </a:solidFill>
              </a:rPr>
              <a:t>Registratie van de </a:t>
            </a:r>
            <a:r>
              <a:rPr lang="nl-BE" sz="2000" b="1" dirty="0" err="1">
                <a:solidFill>
                  <a:prstClr val="black"/>
                </a:solidFill>
              </a:rPr>
              <a:t>informed</a:t>
            </a:r>
            <a:r>
              <a:rPr lang="nl-BE" sz="2000" b="1" dirty="0">
                <a:solidFill>
                  <a:prstClr val="black"/>
                </a:solidFill>
              </a:rPr>
              <a:t> consent</a:t>
            </a:r>
          </a:p>
          <a:p>
            <a:pPr lvl="1">
              <a:defRPr/>
            </a:pPr>
            <a:r>
              <a:rPr lang="nl-BE" sz="1800" dirty="0">
                <a:solidFill>
                  <a:prstClr val="black"/>
                </a:solidFill>
              </a:rPr>
              <a:t>informatie aan de patiënt over het systeem</a:t>
            </a:r>
            <a:endParaRPr lang="nl-BE" sz="1600" b="1" dirty="0">
              <a:solidFill>
                <a:prstClr val="black"/>
              </a:solidFill>
            </a:endParaRPr>
          </a:p>
          <a:p>
            <a:pPr lvl="1">
              <a:defRPr/>
            </a:pPr>
            <a:r>
              <a:rPr lang="nl-BE" sz="1800" dirty="0">
                <a:solidFill>
                  <a:prstClr val="black"/>
                </a:solidFill>
              </a:rPr>
              <a:t>specifieke procedure goedgekeurd door Beheerscomité en Sectoraal comité</a:t>
            </a:r>
          </a:p>
          <a:p>
            <a:pPr lvl="1">
              <a:defRPr/>
            </a:pPr>
            <a:r>
              <a:rPr lang="nl-BE" sz="1800" dirty="0">
                <a:solidFill>
                  <a:prstClr val="black"/>
                </a:solidFill>
              </a:rPr>
              <a:t>registratie van de toestemming via </a:t>
            </a:r>
            <a:r>
              <a:rPr lang="nl-BE" sz="1800" dirty="0" err="1">
                <a:solidFill>
                  <a:srgbClr val="3E6E5A"/>
                </a:solidFill>
              </a:rPr>
              <a:t>eHealth</a:t>
            </a:r>
            <a:r>
              <a:rPr lang="nl-BE" sz="1800" dirty="0">
                <a:solidFill>
                  <a:prstClr val="black"/>
                </a:solidFill>
              </a:rPr>
              <a:t>-consent mogelijk door</a:t>
            </a:r>
          </a:p>
          <a:p>
            <a:pPr lvl="2">
              <a:defRPr/>
            </a:pPr>
            <a:r>
              <a:rPr lang="nl-BE" sz="1600" dirty="0">
                <a:solidFill>
                  <a:prstClr val="black"/>
                </a:solidFill>
              </a:rPr>
              <a:t>de betrokkene zelf</a:t>
            </a:r>
          </a:p>
          <a:p>
            <a:pPr lvl="2">
              <a:defRPr/>
            </a:pPr>
            <a:r>
              <a:rPr lang="nl-BE" sz="1600" dirty="0">
                <a:solidFill>
                  <a:prstClr val="black"/>
                </a:solidFill>
              </a:rPr>
              <a:t>een geneesheer, een apotheker, een ziekenhuis of een mutualiteit</a:t>
            </a:r>
          </a:p>
          <a:p>
            <a:pPr lvl="1">
              <a:defRPr/>
            </a:pPr>
            <a:r>
              <a:rPr lang="nl-BE" sz="1800" dirty="0">
                <a:solidFill>
                  <a:prstClr val="black"/>
                </a:solidFill>
                <a:hlinkClick r:id="rId2"/>
              </a:rPr>
              <a:t>https://www.ehealth.fgov.be/nl/zorgverleners/online-diensten/ehealthconsent</a:t>
            </a:r>
            <a:endParaRPr lang="nl-BE" sz="1800" dirty="0">
              <a:solidFill>
                <a:prstClr val="black"/>
              </a:solidFill>
            </a:endParaRPr>
          </a:p>
          <a:p>
            <a:pPr>
              <a:defRPr/>
            </a:pPr>
            <a:r>
              <a:rPr lang="nl-BE" sz="2000" b="1" dirty="0">
                <a:solidFill>
                  <a:prstClr val="black"/>
                </a:solidFill>
              </a:rPr>
              <a:t>Therapeutische relatie</a:t>
            </a:r>
          </a:p>
          <a:p>
            <a:pPr lvl="1">
              <a:defRPr/>
            </a:pPr>
            <a:r>
              <a:rPr lang="nl-BE" sz="1800" dirty="0">
                <a:solidFill>
                  <a:prstClr val="black"/>
                </a:solidFill>
              </a:rPr>
              <a:t>enkel zorgverleners die een therapeutische relatie hebben met de patiënt (1) hebben toegang tot die informatie die ze nodig hebben om hun taak uit te voeren (2)</a:t>
            </a:r>
          </a:p>
          <a:p>
            <a:pPr lvl="1">
              <a:defRPr/>
            </a:pPr>
            <a:endParaRPr lang="nl-BE" sz="800" dirty="0">
              <a:solidFill>
                <a:prstClr val="black"/>
              </a:solidFill>
            </a:endParaRPr>
          </a:p>
          <a:p>
            <a:pPr lvl="2">
              <a:defRPr/>
            </a:pPr>
            <a:r>
              <a:rPr lang="nl-BE" sz="1600" dirty="0">
                <a:solidFill>
                  <a:prstClr val="black"/>
                </a:solidFill>
              </a:rPr>
              <a:t>(1) bewijs van therapeutische relatie bepaalt toegang tot welke patiënt</a:t>
            </a:r>
          </a:p>
          <a:p>
            <a:pPr lvl="2">
              <a:defRPr/>
            </a:pPr>
            <a:r>
              <a:rPr lang="nl-BE" sz="1600" dirty="0">
                <a:solidFill>
                  <a:prstClr val="black"/>
                </a:solidFill>
              </a:rPr>
              <a:t>(2) rol bepaalt de toegang tot welk type gegevens</a:t>
            </a:r>
            <a:endParaRPr lang="nl-BE" sz="600" dirty="0">
              <a:solidFill>
                <a:prstClr val="black"/>
              </a:solidFill>
            </a:endParaRPr>
          </a:p>
          <a:p>
            <a:endParaRPr lang="en-US" dirty="0"/>
          </a:p>
        </p:txBody>
      </p:sp>
      <p:sp>
        <p:nvSpPr>
          <p:cNvPr id="8" name="Date Placeholder 7"/>
          <p:cNvSpPr>
            <a:spLocks noGrp="1"/>
          </p:cNvSpPr>
          <p:nvPr>
            <p:ph type="dt" sz="half" idx="10"/>
          </p:nvPr>
        </p:nvSpPr>
        <p:spPr/>
        <p:txBody>
          <a:bodyPr/>
          <a:lstStyle/>
          <a:p>
            <a:r>
              <a:rPr lang="en-US" smtClean="0"/>
              <a:t>14/06/2014</a:t>
            </a:r>
            <a:endParaRPr lang="en-US"/>
          </a:p>
        </p:txBody>
      </p:sp>
      <p:sp>
        <p:nvSpPr>
          <p:cNvPr id="9" name="Slide Number Placeholder 8"/>
          <p:cNvSpPr>
            <a:spLocks noGrp="1"/>
          </p:cNvSpPr>
          <p:nvPr>
            <p:ph type="sldNum" sz="quarter" idx="12"/>
          </p:nvPr>
        </p:nvSpPr>
        <p:spPr/>
        <p:txBody>
          <a:bodyPr/>
          <a:lstStyle/>
          <a:p>
            <a:fld id="{BAADB71D-6A6A-403E-B8B0-DAC18C9A03D5}" type="slidenum">
              <a:rPr lang="en-US" smtClean="0"/>
              <a:t>38</a:t>
            </a:fld>
            <a:endParaRPr lang="en-US"/>
          </a:p>
        </p:txBody>
      </p:sp>
    </p:spTree>
    <p:extLst>
      <p:ext uri="{BB962C8B-B14F-4D97-AF65-F5344CB8AC3E}">
        <p14:creationId xmlns:p14="http://schemas.microsoft.com/office/powerpoint/2010/main" val="3575689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err="1">
                <a:solidFill>
                  <a:srgbClr val="3E6E5A"/>
                </a:solidFill>
              </a:rPr>
              <a:t>eHealth</a:t>
            </a:r>
            <a:r>
              <a:rPr lang="nl-BE" altLang="en-US" b="1" dirty="0" err="1"/>
              <a:t>Consent</a:t>
            </a:r>
            <a:endParaRPr lang="en-US" dirty="0"/>
          </a:p>
        </p:txBody>
      </p:sp>
      <p:pic>
        <p:nvPicPr>
          <p:cNvPr id="460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798638"/>
            <a:ext cx="80581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39</a:t>
            </a:fld>
            <a:endParaRPr lang="en-US"/>
          </a:p>
        </p:txBody>
      </p:sp>
    </p:spTree>
    <p:extLst>
      <p:ext uri="{BB962C8B-B14F-4D97-AF65-F5344CB8AC3E}">
        <p14:creationId xmlns:p14="http://schemas.microsoft.com/office/powerpoint/2010/main" val="171838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bwMode="auto">
          <a:xfrm>
            <a:off x="457200" y="1331913"/>
            <a:ext cx="8267700" cy="533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nl-BE" altLang="en-US" sz="800" b="1" smtClean="0"/>
          </a:p>
          <a:p>
            <a:pPr eaLnBrk="1" hangingPunct="1"/>
            <a:r>
              <a:rPr lang="nl-BE" altLang="en-US" sz="2000" b="1" smtClean="0"/>
              <a:t>Hoe?</a:t>
            </a:r>
          </a:p>
          <a:p>
            <a:pPr eaLnBrk="1" hangingPunct="1"/>
            <a:endParaRPr lang="nl-BE" altLang="en-US" sz="800" b="1" smtClean="0"/>
          </a:p>
          <a:p>
            <a:pPr lvl="1" eaLnBrk="1" hangingPunct="1"/>
            <a:r>
              <a:rPr lang="nl-BE" altLang="en-US" sz="1800" smtClean="0"/>
              <a:t>door </a:t>
            </a:r>
            <a:r>
              <a:rPr lang="nl-BE" altLang="en-US" sz="1800" b="1" smtClean="0"/>
              <a:t>een goed georganiseerde, onderlinge elektronische dienstverlening</a:t>
            </a:r>
            <a:r>
              <a:rPr lang="nl-BE" altLang="en-US" sz="1800" smtClean="0"/>
              <a:t> en </a:t>
            </a:r>
            <a:r>
              <a:rPr lang="nl-BE" altLang="en-US" sz="1800" b="1" smtClean="0"/>
              <a:t>informatie-uitwisseling</a:t>
            </a:r>
            <a:r>
              <a:rPr lang="nl-BE" altLang="en-US" sz="1800" smtClean="0"/>
              <a:t> tussen alle actoren in de gezondheidszorg</a:t>
            </a:r>
          </a:p>
          <a:p>
            <a:pPr lvl="1" eaLnBrk="1" hangingPunct="1"/>
            <a:r>
              <a:rPr lang="nl-BE" altLang="en-US" sz="1800" smtClean="0"/>
              <a:t>met de </a:t>
            </a:r>
            <a:r>
              <a:rPr lang="nl-BE" altLang="en-US" sz="1800" b="1" smtClean="0"/>
              <a:t>nodige waarborgen</a:t>
            </a:r>
            <a:r>
              <a:rPr lang="nl-BE" altLang="en-US" sz="1800" smtClean="0"/>
              <a:t> op het vlak van de </a:t>
            </a:r>
            <a:r>
              <a:rPr lang="nl-BE" altLang="en-US" sz="1800" b="1" smtClean="0"/>
              <a:t>informatieveiligheid</a:t>
            </a:r>
            <a:r>
              <a:rPr lang="nl-BE" altLang="en-US" sz="1800" smtClean="0"/>
              <a:t>, de </a:t>
            </a:r>
            <a:r>
              <a:rPr lang="nl-BE" altLang="en-US" sz="1800" b="1" smtClean="0"/>
              <a:t>bescherming van de persoonlijke levenssfeer</a:t>
            </a:r>
            <a:r>
              <a:rPr lang="nl-BE" altLang="en-US" sz="1800" smtClean="0"/>
              <a:t> en het </a:t>
            </a:r>
            <a:r>
              <a:rPr lang="nl-BE" altLang="en-US" sz="1800" b="1" smtClean="0"/>
              <a:t>beroepsgeheim</a:t>
            </a:r>
          </a:p>
          <a:p>
            <a:pPr lvl="1" eaLnBrk="1" hangingPunct="1"/>
            <a:endParaRPr lang="nl-BE" altLang="en-US" sz="800" b="1" smtClean="0"/>
          </a:p>
          <a:p>
            <a:pPr eaLnBrk="1" hangingPunct="1"/>
            <a:r>
              <a:rPr lang="nl-BE" altLang="en-US" sz="2000" b="1" smtClean="0"/>
              <a:t>Wat?</a:t>
            </a:r>
          </a:p>
          <a:p>
            <a:pPr eaLnBrk="1" hangingPunct="1"/>
            <a:endParaRPr lang="nl-BE" altLang="en-US" sz="800" b="1" smtClean="0"/>
          </a:p>
          <a:p>
            <a:pPr lvl="1" eaLnBrk="1" hangingPunct="1"/>
            <a:r>
              <a:rPr lang="nl-BE" altLang="en-US" sz="1800" smtClean="0"/>
              <a:t>optimaliseren van de </a:t>
            </a:r>
            <a:r>
              <a:rPr lang="nl-BE" altLang="en-US" sz="1800" b="1" smtClean="0"/>
              <a:t>kwaliteit</a:t>
            </a:r>
            <a:r>
              <a:rPr lang="nl-BE" altLang="en-US" sz="1800" smtClean="0"/>
              <a:t> en de </a:t>
            </a:r>
            <a:r>
              <a:rPr lang="nl-BE" altLang="en-US" sz="1800" b="1" smtClean="0"/>
              <a:t>continuïteit</a:t>
            </a:r>
            <a:r>
              <a:rPr lang="nl-BE" altLang="en-US" sz="1800" smtClean="0"/>
              <a:t> van de gezondheidszorgverstrekking </a:t>
            </a:r>
          </a:p>
          <a:p>
            <a:pPr lvl="1" eaLnBrk="1" hangingPunct="1"/>
            <a:r>
              <a:rPr lang="nl-BE" altLang="en-US" sz="1800" smtClean="0"/>
              <a:t>optimaliseren van de </a:t>
            </a:r>
            <a:r>
              <a:rPr lang="nl-BE" altLang="en-US" sz="1800" b="1" smtClean="0"/>
              <a:t>veiligheid van de patiënt</a:t>
            </a:r>
          </a:p>
          <a:p>
            <a:pPr lvl="1" eaLnBrk="1" hangingPunct="1"/>
            <a:r>
              <a:rPr lang="nl-BE" altLang="en-US" sz="1800" b="1" smtClean="0"/>
              <a:t>vereenvoudigen van de administratieve formaliteiten</a:t>
            </a:r>
            <a:r>
              <a:rPr lang="nl-BE" altLang="en-US" sz="1800" smtClean="0"/>
              <a:t> voor alle actoren in de gezondheidszorg</a:t>
            </a:r>
          </a:p>
          <a:p>
            <a:pPr lvl="1" eaLnBrk="1" hangingPunct="1"/>
            <a:r>
              <a:rPr lang="nl-BE" altLang="en-US" sz="1800" smtClean="0"/>
              <a:t>degelijk </a:t>
            </a:r>
            <a:r>
              <a:rPr lang="nl-BE" altLang="en-US" sz="1800" b="1" smtClean="0"/>
              <a:t>ondersteunen</a:t>
            </a:r>
            <a:r>
              <a:rPr lang="nl-BE" altLang="en-US" sz="1800" smtClean="0"/>
              <a:t> van het gezondheidszorgbeleid</a:t>
            </a:r>
          </a:p>
          <a:p>
            <a:pPr lvl="1" eaLnBrk="1" hangingPunct="1"/>
            <a:endParaRPr lang="nl-BE" altLang="en-US" smtClean="0"/>
          </a:p>
          <a:p>
            <a:pPr eaLnBrk="1" hangingPunct="1"/>
            <a:endParaRPr lang="nl-BE" altLang="en-US" smtClean="0"/>
          </a:p>
        </p:txBody>
      </p:sp>
      <p:sp>
        <p:nvSpPr>
          <p:cNvPr id="2" name="Title 1"/>
          <p:cNvSpPr>
            <a:spLocks noGrp="1"/>
          </p:cNvSpPr>
          <p:nvPr>
            <p:ph type="title"/>
          </p:nvPr>
        </p:nvSpPr>
        <p:spPr/>
        <p:txBody>
          <a:bodyPr/>
          <a:lstStyle/>
          <a:p>
            <a:r>
              <a:rPr lang="nl-BE" altLang="en-US" b="1" dirty="0"/>
              <a:t>Doelstellingen </a:t>
            </a:r>
            <a:r>
              <a:rPr lang="nl-BE" altLang="en-US" b="1" dirty="0" err="1">
                <a:solidFill>
                  <a:srgbClr val="3E6E5A"/>
                </a:solidFill>
              </a:rPr>
              <a:t>eHealth</a:t>
            </a:r>
            <a:r>
              <a:rPr lang="nl-BE" altLang="en-US" b="1" dirty="0"/>
              <a:t>-platform</a:t>
            </a:r>
            <a:endParaRPr lang="en-US"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a:t>
            </a:fld>
            <a:endParaRPr lang="en-US"/>
          </a:p>
        </p:txBody>
      </p:sp>
    </p:spTree>
    <p:extLst>
      <p:ext uri="{BB962C8B-B14F-4D97-AF65-F5344CB8AC3E}">
        <p14:creationId xmlns:p14="http://schemas.microsoft.com/office/powerpoint/2010/main" val="286296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err="1">
                <a:solidFill>
                  <a:srgbClr val="3E6E5A"/>
                </a:solidFill>
              </a:rPr>
              <a:t>eHealth</a:t>
            </a:r>
            <a:r>
              <a:rPr lang="nl-BE" altLang="en-US" b="1" dirty="0" err="1"/>
              <a:t>Consent</a:t>
            </a:r>
            <a:endParaRPr lang="en-US" dirty="0"/>
          </a:p>
        </p:txBody>
      </p:sp>
      <p:pic>
        <p:nvPicPr>
          <p:cNvPr id="471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4675"/>
            <a:ext cx="80391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40</a:t>
            </a:fld>
            <a:endParaRPr lang="en-US"/>
          </a:p>
        </p:txBody>
      </p:sp>
    </p:spTree>
    <p:extLst>
      <p:ext uri="{BB962C8B-B14F-4D97-AF65-F5344CB8AC3E}">
        <p14:creationId xmlns:p14="http://schemas.microsoft.com/office/powerpoint/2010/main" val="1836224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err="1">
                <a:solidFill>
                  <a:srgbClr val="3E6E5A"/>
                </a:solidFill>
              </a:rPr>
              <a:t>eHealth</a:t>
            </a:r>
            <a:r>
              <a:rPr lang="nl-BE" altLang="en-US" b="1" dirty="0" err="1"/>
              <a:t>Consent</a:t>
            </a:r>
            <a:endParaRPr lang="en-US" dirty="0"/>
          </a:p>
        </p:txBody>
      </p:sp>
      <p:pic>
        <p:nvPicPr>
          <p:cNvPr id="4813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90923"/>
            <a:ext cx="80772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41</a:t>
            </a:fld>
            <a:endParaRPr lang="en-US"/>
          </a:p>
        </p:txBody>
      </p:sp>
    </p:spTree>
    <p:extLst>
      <p:ext uri="{BB962C8B-B14F-4D97-AF65-F5344CB8AC3E}">
        <p14:creationId xmlns:p14="http://schemas.microsoft.com/office/powerpoint/2010/main" val="2648734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ltLang="en-US" b="1" dirty="0" err="1">
                <a:solidFill>
                  <a:srgbClr val="3E6E5A"/>
                </a:solidFill>
              </a:rPr>
              <a:t>eHealth</a:t>
            </a:r>
            <a:r>
              <a:rPr lang="nl-BE" altLang="en-US" b="1" dirty="0" err="1"/>
              <a:t>Consent</a:t>
            </a:r>
            <a:endParaRPr lang="en-US" dirty="0"/>
          </a:p>
        </p:txBody>
      </p:sp>
      <p:pic>
        <p:nvPicPr>
          <p:cNvPr id="4915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24248"/>
            <a:ext cx="80645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42</a:t>
            </a:fld>
            <a:endParaRPr lang="en-US"/>
          </a:p>
        </p:txBody>
      </p:sp>
    </p:spTree>
    <p:extLst>
      <p:ext uri="{BB962C8B-B14F-4D97-AF65-F5344CB8AC3E}">
        <p14:creationId xmlns:p14="http://schemas.microsoft.com/office/powerpoint/2010/main" val="121045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p:txBody>
          <a:bodyPr>
            <a:normAutofit/>
          </a:bodyPr>
          <a:lstStyle/>
          <a:p>
            <a:r>
              <a:rPr lang="nl-BE" sz="2000" dirty="0"/>
              <a:t>Eind 2012 organisatie van een Rondetafelconferentie met betrekking tot de verdere informatisering van de gezondheidszorg</a:t>
            </a:r>
          </a:p>
          <a:p>
            <a:r>
              <a:rPr lang="nl-BE" sz="2000" dirty="0" smtClean="0"/>
              <a:t>Deelname van ongeveer </a:t>
            </a:r>
            <a:r>
              <a:rPr lang="nl-BE" sz="2000" b="1" dirty="0" smtClean="0"/>
              <a:t>300</a:t>
            </a:r>
            <a:r>
              <a:rPr lang="nl-BE" sz="2000" dirty="0" smtClean="0"/>
              <a:t> </a:t>
            </a:r>
            <a:r>
              <a:rPr lang="nl-BE" sz="2000" b="1" dirty="0" smtClean="0"/>
              <a:t>personen uit de sector</a:t>
            </a:r>
            <a:r>
              <a:rPr lang="nl-BE" sz="2000" b="1" dirty="0"/>
              <a:t> </a:t>
            </a:r>
            <a:endParaRPr lang="nl-BE" sz="2000" b="1" dirty="0" smtClean="0"/>
          </a:p>
          <a:p>
            <a:r>
              <a:rPr lang="nl-BE" sz="2000" dirty="0" smtClean="0"/>
              <a:t>Opstelling van een concreet actieplan eGezondheid voor 5 jaar : </a:t>
            </a:r>
            <a:r>
              <a:rPr lang="nl-BE" sz="2000" b="1" dirty="0" smtClean="0"/>
              <a:t>Roadmap 2013-2018</a:t>
            </a:r>
          </a:p>
          <a:p>
            <a:r>
              <a:rPr lang="nl-BE" sz="2000" b="1" dirty="0" smtClean="0"/>
              <a:t>5 pijlers</a:t>
            </a:r>
            <a:r>
              <a:rPr lang="nl-BE" dirty="0" smtClean="0"/>
              <a:t> </a:t>
            </a:r>
          </a:p>
          <a:p>
            <a:pPr marL="731520" lvl="1" indent="-457200">
              <a:buFont typeface="+mj-lt"/>
              <a:buAutoNum type="arabicPeriod"/>
            </a:pPr>
            <a:r>
              <a:rPr lang="nl-BE" sz="1600" dirty="0" smtClean="0"/>
              <a:t>ontwikkelen van de uitwisseling van gegevens door zorgverleners op basis van een gemeenschappelijke architectuur </a:t>
            </a:r>
          </a:p>
          <a:p>
            <a:pPr marL="731520" lvl="1" indent="-457200">
              <a:buFont typeface="+mj-lt"/>
              <a:buAutoNum type="arabicPeriod"/>
            </a:pPr>
            <a:r>
              <a:rPr lang="nl-BE" sz="1600" dirty="0"/>
              <a:t>verhogen van de betrokkenheid van de patiënt en zijn kennis over </a:t>
            </a:r>
            <a:r>
              <a:rPr lang="nl-BE" sz="1600" dirty="0" smtClean="0"/>
              <a:t>eGezondheid </a:t>
            </a:r>
            <a:endParaRPr lang="nl-BE" sz="1600" dirty="0"/>
          </a:p>
          <a:p>
            <a:pPr marL="731520" lvl="1" indent="-457200">
              <a:buFont typeface="+mj-lt"/>
              <a:buAutoNum type="arabicPeriod"/>
            </a:pPr>
            <a:r>
              <a:rPr lang="nl-BE" sz="1600" dirty="0"/>
              <a:t>uitwerken van een referentieterminologie </a:t>
            </a:r>
          </a:p>
          <a:p>
            <a:pPr marL="731520" lvl="1" indent="-457200">
              <a:buFont typeface="+mj-lt"/>
              <a:buAutoNum type="arabicPeriod"/>
            </a:pPr>
            <a:r>
              <a:rPr lang="nl-BE" sz="1600" dirty="0"/>
              <a:t>realiseren van administratieve vereenvoudiging en efficiëntie </a:t>
            </a:r>
          </a:p>
          <a:p>
            <a:pPr marL="731520" lvl="1" indent="-457200">
              <a:buFont typeface="+mj-lt"/>
              <a:buAutoNum type="arabicPeriod"/>
            </a:pPr>
            <a:r>
              <a:rPr lang="nl-BE" sz="1600" dirty="0"/>
              <a:t>invoeren van een flexibele en transparante governance-structuur waarin alle bevoegde overheden en stakeholders betrokken zijn </a:t>
            </a:r>
            <a:endParaRPr lang="nl-BE" dirty="0"/>
          </a:p>
          <a:p>
            <a:r>
              <a:rPr lang="nl-BE" sz="2000" b="1" dirty="0" smtClean="0"/>
              <a:t>20 concrete, meetbare doelstellingen</a:t>
            </a:r>
          </a:p>
          <a:p>
            <a:r>
              <a:rPr lang="nl-BE" altLang="en-US" sz="2000" b="1" dirty="0"/>
              <a:t>www.rtreh.be</a:t>
            </a:r>
            <a:endParaRPr lang="nl-BE" sz="2000" b="1"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43</a:t>
            </a:fld>
            <a:endParaRPr lang="en-US"/>
          </a:p>
        </p:txBody>
      </p:sp>
    </p:spTree>
    <p:extLst>
      <p:ext uri="{BB962C8B-B14F-4D97-AF65-F5344CB8AC3E}">
        <p14:creationId xmlns:p14="http://schemas.microsoft.com/office/powerpoint/2010/main" val="27135863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p:txBody>
          <a:bodyPr>
            <a:normAutofit/>
          </a:bodyPr>
          <a:lstStyle/>
          <a:p>
            <a:pPr>
              <a:lnSpc>
                <a:spcPct val="90000"/>
              </a:lnSpc>
            </a:pPr>
            <a:r>
              <a:rPr lang="nl-BE" altLang="en-US" sz="2000" dirty="0"/>
              <a:t>Elke houder van een GMD beheert m.b.t. de betrokken patiënt een elektronisch dossier, updatet de relevante gegevens in een SUMEHR en deelt die via </a:t>
            </a:r>
            <a:r>
              <a:rPr lang="nl-BE" altLang="en-US" sz="2000" dirty="0" err="1"/>
              <a:t>Vitalink</a:t>
            </a:r>
            <a:r>
              <a:rPr lang="nl-BE" altLang="en-US" sz="2000" dirty="0"/>
              <a:t>/</a:t>
            </a:r>
            <a:r>
              <a:rPr lang="nl-BE" altLang="en-US" sz="2000" dirty="0" err="1"/>
              <a:t>Intermed</a:t>
            </a:r>
            <a:endParaRPr lang="nl-BE" altLang="en-US" sz="2000" dirty="0"/>
          </a:p>
          <a:p>
            <a:pPr lvl="1">
              <a:lnSpc>
                <a:spcPct val="90000"/>
              </a:lnSpc>
            </a:pPr>
            <a:endParaRPr lang="nl-BE" altLang="en-US" sz="800" dirty="0"/>
          </a:p>
          <a:p>
            <a:pPr>
              <a:lnSpc>
                <a:spcPct val="90000"/>
              </a:lnSpc>
            </a:pPr>
            <a:r>
              <a:rPr lang="nl-BE" altLang="en-US" sz="2000" dirty="0"/>
              <a:t>Elk ziekenhuis beschikt over een gestructureerd elektronisch patiëntendossier</a:t>
            </a:r>
          </a:p>
          <a:p>
            <a:pPr>
              <a:lnSpc>
                <a:spcPct val="90000"/>
              </a:lnSpc>
            </a:pPr>
            <a:endParaRPr lang="nl-BE" altLang="en-US" sz="800" dirty="0"/>
          </a:p>
          <a:p>
            <a:pPr>
              <a:lnSpc>
                <a:spcPct val="90000"/>
              </a:lnSpc>
            </a:pPr>
            <a:r>
              <a:rPr lang="nl-BE" altLang="en-US" sz="2000" dirty="0"/>
              <a:t>Ziekenhuisdocumenten worden veralgemeend gedeeld via het hub-</a:t>
            </a:r>
            <a:r>
              <a:rPr lang="nl-BE" altLang="en-US" sz="2000" dirty="0" err="1"/>
              <a:t>metahub</a:t>
            </a:r>
            <a:r>
              <a:rPr lang="nl-BE" altLang="en-US" sz="2000" dirty="0"/>
              <a:t>-systeem</a:t>
            </a:r>
          </a:p>
          <a:p>
            <a:pPr>
              <a:lnSpc>
                <a:spcPct val="90000"/>
              </a:lnSpc>
            </a:pPr>
            <a:endParaRPr lang="nl-BE" altLang="en-US" sz="800" dirty="0"/>
          </a:p>
          <a:p>
            <a:pPr>
              <a:lnSpc>
                <a:spcPct val="90000"/>
              </a:lnSpc>
            </a:pPr>
            <a:r>
              <a:rPr lang="nl-BE" altLang="en-US" sz="2000" dirty="0"/>
              <a:t>Intramurale en extramurale laboratoriumresultaten en verslagen van medische beeldvorming worden gedeeld via het hub-</a:t>
            </a:r>
            <a:r>
              <a:rPr lang="nl-BE" altLang="en-US" sz="2000" dirty="0" err="1"/>
              <a:t>metahub</a:t>
            </a:r>
            <a:r>
              <a:rPr lang="nl-BE" altLang="en-US" sz="2000" dirty="0"/>
              <a:t>-systeem of via </a:t>
            </a:r>
            <a:r>
              <a:rPr lang="nl-BE" altLang="en-US" sz="2000" dirty="0" err="1"/>
              <a:t>Vitalink</a:t>
            </a:r>
            <a:r>
              <a:rPr lang="nl-BE" altLang="en-US" sz="2000" dirty="0"/>
              <a:t>/</a:t>
            </a:r>
            <a:r>
              <a:rPr lang="nl-BE" altLang="en-US" sz="2000" dirty="0" err="1"/>
              <a:t>Intermed</a:t>
            </a:r>
            <a:endParaRPr lang="nl-BE" altLang="en-US" sz="2000"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44</a:t>
            </a:fld>
            <a:endParaRPr lang="en-US"/>
          </a:p>
        </p:txBody>
      </p:sp>
    </p:spTree>
    <p:extLst>
      <p:ext uri="{BB962C8B-B14F-4D97-AF65-F5344CB8AC3E}">
        <p14:creationId xmlns:p14="http://schemas.microsoft.com/office/powerpoint/2010/main" val="20715973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p:txBody>
          <a:bodyPr>
            <a:normAutofit/>
          </a:bodyPr>
          <a:lstStyle/>
          <a:p>
            <a:pPr>
              <a:lnSpc>
                <a:spcPct val="90000"/>
              </a:lnSpc>
            </a:pPr>
            <a:r>
              <a:rPr lang="nl-BE" altLang="en-US" sz="2000" dirty="0"/>
              <a:t>De gegevens m.b.t. de afgeleverde geneesmiddelen en het medicatieschema worden elektronisch gedeeld</a:t>
            </a:r>
          </a:p>
          <a:p>
            <a:pPr>
              <a:lnSpc>
                <a:spcPct val="90000"/>
              </a:lnSpc>
            </a:pPr>
            <a:endParaRPr lang="nl-BE" altLang="en-US" sz="800" dirty="0"/>
          </a:p>
          <a:p>
            <a:pPr lvl="1">
              <a:lnSpc>
                <a:spcPct val="90000"/>
              </a:lnSpc>
            </a:pPr>
            <a:r>
              <a:rPr lang="nl-BE" altLang="en-US" dirty="0"/>
              <a:t>gedeeld farmaceutisch dossier als authentieke bron voor de afgeleverde geneesmiddelen </a:t>
            </a:r>
          </a:p>
          <a:p>
            <a:pPr lvl="1">
              <a:lnSpc>
                <a:spcPct val="90000"/>
              </a:lnSpc>
            </a:pPr>
            <a:endParaRPr lang="nl-BE" altLang="en-US" sz="800" dirty="0"/>
          </a:p>
          <a:p>
            <a:pPr lvl="1">
              <a:lnSpc>
                <a:spcPct val="90000"/>
              </a:lnSpc>
            </a:pPr>
            <a:r>
              <a:rPr lang="nl-BE" altLang="en-US" dirty="0" err="1"/>
              <a:t>Vitalink</a:t>
            </a:r>
            <a:r>
              <a:rPr lang="nl-BE" altLang="en-US" dirty="0"/>
              <a:t> en </a:t>
            </a:r>
            <a:r>
              <a:rPr lang="nl-BE" altLang="en-US" dirty="0" err="1"/>
              <a:t>Intermed</a:t>
            </a:r>
            <a:r>
              <a:rPr lang="nl-BE" altLang="en-US" dirty="0"/>
              <a:t> als authentieke bronnen voor het medicatieschema</a:t>
            </a:r>
          </a:p>
          <a:p>
            <a:pPr>
              <a:lnSpc>
                <a:spcPct val="90000"/>
              </a:lnSpc>
            </a:pPr>
            <a:endParaRPr lang="nl-BE" altLang="en-US" sz="800" dirty="0"/>
          </a:p>
          <a:p>
            <a:pPr>
              <a:lnSpc>
                <a:spcPct val="90000"/>
              </a:lnSpc>
            </a:pPr>
            <a:r>
              <a:rPr lang="nl-BE" altLang="en-US" sz="2000" dirty="0"/>
              <a:t>Het ambulant elektronisch voorschrift voor geneesmiddelen wordt veralgemeend en uitgebreid tot andere voorschriften (kinesitherapie, verpleegkunde, laboratoriumonderzoeken, medische beeldvorming)</a:t>
            </a:r>
          </a:p>
          <a:p>
            <a:pPr>
              <a:lnSpc>
                <a:spcPct val="90000"/>
              </a:lnSpc>
            </a:pPr>
            <a:endParaRPr lang="nl-BE" altLang="en-US" sz="800" dirty="0"/>
          </a:p>
          <a:p>
            <a:pPr>
              <a:lnSpc>
                <a:spcPct val="90000"/>
              </a:lnSpc>
            </a:pPr>
            <a:r>
              <a:rPr lang="nl-BE" altLang="en-US" sz="2000" dirty="0"/>
              <a:t>Per zorgberoep wordt de minimale inhoud van een elektronisch patiëntendossier vastgelegd</a:t>
            </a: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45</a:t>
            </a:fld>
            <a:endParaRPr lang="en-US"/>
          </a:p>
        </p:txBody>
      </p:sp>
    </p:spTree>
    <p:extLst>
      <p:ext uri="{BB962C8B-B14F-4D97-AF65-F5344CB8AC3E}">
        <p14:creationId xmlns:p14="http://schemas.microsoft.com/office/powerpoint/2010/main" val="5781024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p:txBody>
          <a:bodyPr>
            <a:normAutofit lnSpcReduction="10000"/>
          </a:bodyPr>
          <a:lstStyle/>
          <a:p>
            <a:r>
              <a:rPr lang="nl-BE" altLang="en-US" sz="2000" dirty="0"/>
              <a:t>Veralgemeend gebruik van de </a:t>
            </a:r>
            <a:r>
              <a:rPr lang="nl-BE" altLang="en-US" sz="2000" dirty="0" err="1">
                <a:solidFill>
                  <a:srgbClr val="3E6E5A"/>
                </a:solidFill>
              </a:rPr>
              <a:t>eHealth</a:t>
            </a:r>
            <a:r>
              <a:rPr lang="nl-BE" altLang="en-US" sz="2000" dirty="0" err="1"/>
              <a:t>Box</a:t>
            </a:r>
            <a:endParaRPr lang="nl-BE" altLang="en-US" sz="2000" dirty="0"/>
          </a:p>
          <a:p>
            <a:endParaRPr lang="nl-BE" altLang="en-US" sz="800" dirty="0"/>
          </a:p>
          <a:p>
            <a:r>
              <a:rPr lang="nl-BE" altLang="en-US" sz="2000" dirty="0"/>
              <a:t>Traceerbaarheid van implantaten</a:t>
            </a:r>
          </a:p>
          <a:p>
            <a:endParaRPr lang="nl-BE" altLang="en-US" sz="800" dirty="0"/>
          </a:p>
          <a:p>
            <a:r>
              <a:rPr lang="nl-BE" altLang="en-US" sz="2000" dirty="0"/>
              <a:t>Uitwerken van een nationaal terminologiebeleid</a:t>
            </a:r>
          </a:p>
          <a:p>
            <a:endParaRPr lang="nl-BE" altLang="en-US" sz="800" dirty="0"/>
          </a:p>
          <a:p>
            <a:r>
              <a:rPr lang="nl-BE" altLang="en-US" sz="2000" dirty="0"/>
              <a:t>Uitbreiding van het hub-</a:t>
            </a:r>
            <a:r>
              <a:rPr lang="nl-BE" altLang="en-US" sz="2000" dirty="0" err="1"/>
              <a:t>metahubsysteem</a:t>
            </a:r>
            <a:r>
              <a:rPr lang="nl-BE" altLang="en-US" sz="2000" dirty="0"/>
              <a:t> tot psychiatrische ziekenhuizen en rustoorden</a:t>
            </a:r>
          </a:p>
          <a:p>
            <a:endParaRPr lang="nl-BE" altLang="en-US" sz="800" dirty="0"/>
          </a:p>
          <a:p>
            <a:r>
              <a:rPr lang="nl-BE" altLang="en-US" sz="2000" dirty="0"/>
              <a:t>Evolutie van </a:t>
            </a:r>
            <a:r>
              <a:rPr lang="nl-BE" altLang="en-US" sz="2000" dirty="0" err="1"/>
              <a:t>BelRAI</a:t>
            </a:r>
            <a:r>
              <a:rPr lang="nl-BE" altLang="en-US" sz="2000" dirty="0"/>
              <a:t> als evaluatie-instrument</a:t>
            </a:r>
          </a:p>
          <a:p>
            <a:endParaRPr lang="nl-BE" altLang="en-US" sz="800" dirty="0"/>
          </a:p>
          <a:p>
            <a:r>
              <a:rPr lang="nl-BE" altLang="en-US" sz="2000" dirty="0"/>
              <a:t>Maatschappelijk debat over de al dan niet modulaire toegangsrechten tot patiëntgegevens</a:t>
            </a:r>
          </a:p>
          <a:p>
            <a:endParaRPr lang="nl-BE" altLang="en-US" sz="800" dirty="0"/>
          </a:p>
          <a:p>
            <a:r>
              <a:rPr lang="nl-BE" altLang="en-US" sz="2000" dirty="0"/>
              <a:t>Organisatie van toegang door de patiënt tot zijn gegevens</a:t>
            </a:r>
          </a:p>
          <a:p>
            <a:endParaRPr lang="nl-BE" altLang="en-US" sz="800" dirty="0"/>
          </a:p>
          <a:p>
            <a:r>
              <a:rPr lang="nl-BE" altLang="en-US" sz="2000" dirty="0"/>
              <a:t>Aanpassing van de reglementering en van de financiering als incentives voor het ICT-gebruik</a:t>
            </a: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46</a:t>
            </a:fld>
            <a:endParaRPr lang="en-US"/>
          </a:p>
        </p:txBody>
      </p:sp>
    </p:spTree>
    <p:extLst>
      <p:ext uri="{BB962C8B-B14F-4D97-AF65-F5344CB8AC3E}">
        <p14:creationId xmlns:p14="http://schemas.microsoft.com/office/powerpoint/2010/main" val="3889024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b="1" dirty="0" smtClean="0"/>
              <a:t>Roadmap eGezondheid 2013-2018</a:t>
            </a:r>
            <a:endParaRPr lang="nl-BE" b="1" dirty="0"/>
          </a:p>
        </p:txBody>
      </p:sp>
      <p:sp>
        <p:nvSpPr>
          <p:cNvPr id="11" name="Content Placeholder 10"/>
          <p:cNvSpPr>
            <a:spLocks noGrp="1"/>
          </p:cNvSpPr>
          <p:nvPr>
            <p:ph idx="1"/>
          </p:nvPr>
        </p:nvSpPr>
        <p:spPr/>
        <p:txBody>
          <a:bodyPr>
            <a:normAutofit/>
          </a:bodyPr>
          <a:lstStyle/>
          <a:p>
            <a:r>
              <a:rPr lang="nl-BE" altLang="en-US" sz="2000" dirty="0"/>
              <a:t>Opname van e-gezondheid in de opleiding van zorgverstrekkers</a:t>
            </a:r>
          </a:p>
          <a:p>
            <a:endParaRPr lang="nl-BE" altLang="en-US" sz="800" dirty="0"/>
          </a:p>
          <a:p>
            <a:r>
              <a:rPr lang="nl-BE" altLang="en-US" sz="2000" dirty="0"/>
              <a:t>Invoering </a:t>
            </a:r>
            <a:r>
              <a:rPr lang="nl-BE" altLang="en-US" sz="2000" dirty="0" err="1"/>
              <a:t>MyCarenet</a:t>
            </a:r>
            <a:r>
              <a:rPr lang="nl-BE" altLang="en-US" sz="2000" dirty="0"/>
              <a:t>-diensten (elektronische facturatie derde betaler, elektronische raadpleging verzekerbaarheid, elektronische uitwisseling tussen ziekenhuis en ziekenfonds bij hospitalisatie, ...)</a:t>
            </a:r>
          </a:p>
          <a:p>
            <a:endParaRPr lang="nl-BE" altLang="en-US" sz="800" dirty="0"/>
          </a:p>
          <a:p>
            <a:r>
              <a:rPr lang="nl-BE" altLang="en-US" sz="2000" dirty="0"/>
              <a:t>Inventaris en consolidatie van registers</a:t>
            </a:r>
          </a:p>
          <a:p>
            <a:endParaRPr lang="nl-BE" altLang="en-US" sz="800" dirty="0"/>
          </a:p>
          <a:p>
            <a:r>
              <a:rPr lang="nl-BE" altLang="en-US" sz="2000" dirty="0"/>
              <a:t>Actieplan voor verdere administratieve vereenvoudiging</a:t>
            </a:r>
          </a:p>
          <a:p>
            <a:endParaRPr lang="nl-BE" altLang="en-US" sz="800" dirty="0"/>
          </a:p>
          <a:p>
            <a:r>
              <a:rPr lang="nl-BE" altLang="en-US" sz="2000" dirty="0"/>
              <a:t>Monitoring en uitvoering van het actieplan</a:t>
            </a:r>
            <a:endParaRPr lang="nl-NL" altLang="en-US" sz="2000" dirty="0"/>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47</a:t>
            </a:fld>
            <a:endParaRPr lang="en-US"/>
          </a:p>
        </p:txBody>
      </p:sp>
    </p:spTree>
    <p:extLst>
      <p:ext uri="{BB962C8B-B14F-4D97-AF65-F5344CB8AC3E}">
        <p14:creationId xmlns:p14="http://schemas.microsoft.com/office/powerpoint/2010/main" val="7902194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90600"/>
          </a:xfrm>
        </p:spPr>
        <p:txBody>
          <a:bodyPr>
            <a:normAutofit/>
          </a:bodyPr>
          <a:lstStyle/>
          <a:p>
            <a:r>
              <a:rPr lang="nl-BE" sz="2800" b="1" dirty="0" smtClean="0"/>
              <a:t>Waarom de medische praktijk informatiseren?</a:t>
            </a:r>
            <a:r>
              <a:t/>
            </a:r>
            <a:br/>
            <a:r>
              <a:rPr lang="nl-BE" sz="2800" b="1" dirty="0" smtClean="0"/>
              <a:t>Welk is de rol van de zorgverleners?</a:t>
            </a:r>
            <a:endParaRPr lang="nl-BE" sz="2800" b="1" dirty="0"/>
          </a:p>
        </p:txBody>
      </p:sp>
      <p:pic>
        <p:nvPicPr>
          <p:cNvPr id="14" name="Picture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538" y="1600200"/>
            <a:ext cx="7326923" cy="4876800"/>
          </a:xfrm>
        </p:spPr>
      </p:pic>
      <p:sp>
        <p:nvSpPr>
          <p:cNvPr id="4" name="Date Placeholder 3"/>
          <p:cNvSpPr>
            <a:spLocks noGrp="1"/>
          </p:cNvSpPr>
          <p:nvPr>
            <p:ph type="dt" sz="half" idx="10"/>
          </p:nvPr>
        </p:nvSpPr>
        <p:spPr/>
        <p:txBody>
          <a:bodyPr/>
          <a:lstStyle/>
          <a:p>
            <a:r>
              <a:rPr lang="en-US" smtClean="0"/>
              <a:t>14/06/2014</a:t>
            </a:r>
            <a:endParaRPr lang="nl-BE"/>
          </a:p>
        </p:txBody>
      </p:sp>
      <p:sp>
        <p:nvSpPr>
          <p:cNvPr id="5" name="Slide Number Placeholder 4"/>
          <p:cNvSpPr>
            <a:spLocks noGrp="1"/>
          </p:cNvSpPr>
          <p:nvPr>
            <p:ph type="sldNum" sz="quarter" idx="12"/>
          </p:nvPr>
        </p:nvSpPr>
        <p:spPr/>
        <p:txBody>
          <a:bodyPr/>
          <a:lstStyle/>
          <a:p>
            <a:fld id="{BAADB71D-6A6A-403E-B8B0-DAC18C9A03D5}" type="slidenum">
              <a:rPr lang="en-US" smtClean="0"/>
              <a:t>48</a:t>
            </a:fld>
            <a:endParaRPr lang="nl-BE"/>
          </a:p>
        </p:txBody>
      </p:sp>
    </p:spTree>
    <p:extLst>
      <p:ext uri="{BB962C8B-B14F-4D97-AF65-F5344CB8AC3E}">
        <p14:creationId xmlns:p14="http://schemas.microsoft.com/office/powerpoint/2010/main" val="27170491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smtClean="0"/>
              <a:t>Welk is de rol van de zorgverleners? </a:t>
            </a:r>
            <a:endParaRPr lang="nl-BE" b="1" dirty="0"/>
          </a:p>
        </p:txBody>
      </p:sp>
      <p:sp>
        <p:nvSpPr>
          <p:cNvPr id="6" name="Content Placeholder 5"/>
          <p:cNvSpPr>
            <a:spLocks noGrp="1"/>
          </p:cNvSpPr>
          <p:nvPr>
            <p:ph idx="1"/>
          </p:nvPr>
        </p:nvSpPr>
        <p:spPr/>
        <p:txBody>
          <a:bodyPr>
            <a:normAutofit fontScale="92500" lnSpcReduction="20000"/>
          </a:bodyPr>
          <a:lstStyle/>
          <a:p>
            <a:r>
              <a:rPr lang="nl-BE" sz="2400" dirty="0"/>
              <a:t>Gebruik van geregistreerde software</a:t>
            </a:r>
          </a:p>
          <a:p>
            <a:pPr lvl="1"/>
            <a:r>
              <a:rPr lang="nl-BE" sz="2000" dirty="0" smtClean="0"/>
              <a:t>lijst </a:t>
            </a:r>
            <a:r>
              <a:rPr lang="nl-BE" sz="2000" dirty="0"/>
              <a:t>beschikbaar</a:t>
            </a:r>
          </a:p>
          <a:p>
            <a:pPr lvl="1"/>
            <a:endParaRPr lang="nl-BE" sz="1600" dirty="0" smtClean="0"/>
          </a:p>
          <a:p>
            <a:r>
              <a:rPr lang="nl-BE" sz="2400" dirty="0" smtClean="0"/>
              <a:t>Systematische informatisering van  patiëntendossiers</a:t>
            </a:r>
          </a:p>
          <a:p>
            <a:endParaRPr lang="nl-BE" sz="2000" dirty="0"/>
          </a:p>
          <a:p>
            <a:r>
              <a:rPr lang="nl-BE" sz="2400" dirty="0"/>
              <a:t>Goede structurering van de gegevens</a:t>
            </a:r>
          </a:p>
          <a:p>
            <a:pPr lvl="1"/>
            <a:r>
              <a:rPr lang="nl-BE" sz="2100" dirty="0"/>
              <a:t>gebruik </a:t>
            </a:r>
            <a:r>
              <a:rPr lang="nl-BE" sz="2100" dirty="0" smtClean="0"/>
              <a:t>standaardterminologie</a:t>
            </a:r>
          </a:p>
          <a:p>
            <a:pPr lvl="1"/>
            <a:r>
              <a:rPr lang="nl-BE" sz="2100" dirty="0" smtClean="0"/>
              <a:t>mogelijkheid tot aanmaak/raadpleging van een SumEHR</a:t>
            </a:r>
            <a:endParaRPr lang="nl-BE" sz="2100" dirty="0"/>
          </a:p>
          <a:p>
            <a:pPr lvl="1"/>
            <a:endParaRPr lang="nl-BE" sz="2000" dirty="0"/>
          </a:p>
          <a:p>
            <a:r>
              <a:rPr lang="nl-BE" sz="2400" dirty="0"/>
              <a:t>Deelnemen, voeden, raadplegen van de beschikbare tools</a:t>
            </a:r>
          </a:p>
          <a:p>
            <a:pPr lvl="1"/>
            <a:r>
              <a:rPr lang="nl-BE" sz="2000" dirty="0" smtClean="0"/>
              <a:t>65 diensten met toegevoegde waarde beschikbaar</a:t>
            </a:r>
          </a:p>
          <a:p>
            <a:pPr lvl="1"/>
            <a:endParaRPr lang="nl-BE" sz="2000" dirty="0"/>
          </a:p>
          <a:p>
            <a:r>
              <a:rPr lang="nl-BE" sz="2400" dirty="0"/>
              <a:t>Bevordering van de registratie van de </a:t>
            </a:r>
            <a:r>
              <a:rPr lang="nl-BE" sz="2400" dirty="0" smtClean="0"/>
              <a:t>geïnformeerde toestemming </a:t>
            </a:r>
            <a:r>
              <a:rPr lang="nl-BE" sz="2400" dirty="0"/>
              <a:t>van de patiënt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a:solidFill>
                  <a:srgbClr val="3E6E5A"/>
                </a:solidFill>
                <a:latin typeface="+mj-lt"/>
              </a:rPr>
              <a:t>I</a:t>
            </a:r>
            <a:r>
              <a:rPr lang="nl-BE" sz="2000" b="1" spc="-100" dirty="0" smtClean="0">
                <a:solidFill>
                  <a:srgbClr val="3E6E5A"/>
                </a:solidFill>
                <a:latin typeface="+mj-lt"/>
              </a:rPr>
              <a:t>ndividuele zorgverleners</a:t>
            </a:r>
            <a:endParaRPr lang="nl-BE"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14/06/2014</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t>49</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02" y="514046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9657" y="467110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002" y="4188495"/>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56" y="31770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3736" y="3501008"/>
            <a:ext cx="612000" cy="612000"/>
          </a:xfrm>
          <a:prstGeom prst="rect">
            <a:avLst/>
          </a:prstGeom>
        </p:spPr>
      </p:pic>
    </p:spTree>
    <p:extLst>
      <p:ext uri="{BB962C8B-B14F-4D97-AF65-F5344CB8AC3E}">
        <p14:creationId xmlns:p14="http://schemas.microsoft.com/office/powerpoint/2010/main" val="3569106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p:cNvGrpSpPr>
          <p:nvPr/>
        </p:nvGrpSpPr>
        <p:grpSpPr bwMode="auto">
          <a:xfrm>
            <a:off x="1711325" y="3513138"/>
            <a:ext cx="4414838" cy="1822450"/>
            <a:chOff x="827584" y="4305393"/>
            <a:chExt cx="4415381" cy="1822976"/>
          </a:xfrm>
        </p:grpSpPr>
        <p:pic>
          <p:nvPicPr>
            <p:cNvPr id="11287" name="Picture 2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673" y="5589240"/>
              <a:ext cx="872121" cy="53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Diagram 13"/>
            <p:cNvGraphicFramePr/>
            <p:nvPr/>
          </p:nvGraphicFramePr>
          <p:xfrm>
            <a:off x="827584" y="4305393"/>
            <a:ext cx="4415381"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pic>
        <p:nvPicPr>
          <p:cNvPr id="15"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45200" y="3305175"/>
            <a:ext cx="15367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2"/>
          <p:cNvSpPr txBox="1">
            <a:spLocks noChangeArrowheads="1"/>
          </p:cNvSpPr>
          <p:nvPr/>
        </p:nvSpPr>
        <p:spPr bwMode="auto">
          <a:xfrm>
            <a:off x="0" y="404143"/>
            <a:ext cx="9144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fr-BE" altLang="en-US" sz="3600" b="1" dirty="0" err="1">
                <a:solidFill>
                  <a:srgbClr val="3E6E5A"/>
                </a:solidFill>
              </a:rPr>
              <a:t>eHealth</a:t>
            </a:r>
            <a:r>
              <a:rPr lang="fr-BE" altLang="en-US" sz="3600" b="1" dirty="0" err="1"/>
              <a:t>-platform</a:t>
            </a:r>
            <a:r>
              <a:rPr lang="fr-BE" altLang="en-US" sz="3600" b="1" dirty="0"/>
              <a:t> </a:t>
            </a:r>
            <a:br>
              <a:rPr lang="fr-BE" altLang="en-US" sz="3600" b="1" dirty="0"/>
            </a:br>
            <a:r>
              <a:rPr lang="fr-BE" altLang="en-US" sz="3200" b="1" dirty="0"/>
              <a:t>In de </a:t>
            </a:r>
            <a:r>
              <a:rPr lang="fr-BE" altLang="en-US" sz="3200" b="1" dirty="0" err="1"/>
              <a:t>praktijk</a:t>
            </a:r>
            <a:endParaRPr lang="fr-BE" altLang="en-US" sz="3200" b="1" dirty="0"/>
          </a:p>
        </p:txBody>
      </p:sp>
      <p:sp>
        <p:nvSpPr>
          <p:cNvPr id="8" name="Oval 7"/>
          <p:cNvSpPr/>
          <p:nvPr/>
        </p:nvSpPr>
        <p:spPr>
          <a:xfrm>
            <a:off x="1525588" y="1411288"/>
            <a:ext cx="1952625" cy="1952625"/>
          </a:xfrm>
          <a:prstGeom prst="ellipse">
            <a:avLst/>
          </a:prstGeom>
          <a:blipFill>
            <a:blip r:embed="rId9"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1" name="Group 20"/>
          <p:cNvGrpSpPr>
            <a:grpSpLocks/>
          </p:cNvGrpSpPr>
          <p:nvPr/>
        </p:nvGrpSpPr>
        <p:grpSpPr bwMode="auto">
          <a:xfrm>
            <a:off x="3641725" y="1703385"/>
            <a:ext cx="2016125" cy="1005534"/>
            <a:chOff x="2528844" y="2139533"/>
            <a:chExt cx="2016224" cy="1004915"/>
          </a:xfrm>
        </p:grpSpPr>
        <p:sp>
          <p:nvSpPr>
            <p:cNvPr id="4" name="TextBox 3"/>
            <p:cNvSpPr txBox="1"/>
            <p:nvPr/>
          </p:nvSpPr>
          <p:spPr>
            <a:xfrm>
              <a:off x="2528844" y="2139533"/>
              <a:ext cx="2016224" cy="515619"/>
            </a:xfrm>
            <a:prstGeom prst="rect">
              <a:avLst/>
            </a:prstGeom>
          </p:spPr>
          <p:txBody>
            <a:bodyPr/>
            <a:lstStyle/>
            <a:p>
              <a:pPr algn="ctr">
                <a:defRPr/>
              </a:pPr>
              <a:r>
                <a:rPr lang="fr-BE" sz="1600" dirty="0">
                  <a:solidFill>
                    <a:schemeClr val="tx1">
                      <a:lumMod val="95000"/>
                      <a:lumOff val="5000"/>
                    </a:schemeClr>
                  </a:solidFill>
                </a:rPr>
                <a:t>De </a:t>
              </a:r>
              <a:r>
                <a:rPr lang="fr-BE" sz="1600" dirty="0" err="1">
                  <a:solidFill>
                    <a:schemeClr val="tx1">
                      <a:lumMod val="95000"/>
                      <a:lumOff val="5000"/>
                    </a:schemeClr>
                  </a:solidFill>
                </a:rPr>
                <a:t>patiënt</a:t>
              </a:r>
              <a:r>
                <a:rPr lang="fr-BE" sz="1600" dirty="0">
                  <a:solidFill>
                    <a:schemeClr val="tx1">
                      <a:lumMod val="95000"/>
                      <a:lumOff val="5000"/>
                    </a:schemeClr>
                  </a:solidFill>
                </a:rPr>
                <a:t> </a:t>
              </a:r>
              <a:r>
                <a:rPr lang="fr-BE" sz="1600" dirty="0" err="1">
                  <a:solidFill>
                    <a:schemeClr val="tx1">
                      <a:lumMod val="95000"/>
                      <a:lumOff val="5000"/>
                    </a:schemeClr>
                  </a:solidFill>
                </a:rPr>
                <a:t>raadpleegt</a:t>
              </a:r>
              <a:r>
                <a:rPr lang="fr-BE" sz="1600" dirty="0">
                  <a:solidFill>
                    <a:schemeClr val="tx1">
                      <a:lumMod val="95000"/>
                      <a:lumOff val="5000"/>
                    </a:schemeClr>
                  </a:solidFill>
                </a:rPr>
                <a:t> </a:t>
              </a:r>
              <a:r>
                <a:rPr lang="fr-BE" sz="1600" dirty="0" err="1">
                  <a:solidFill>
                    <a:schemeClr val="tx1">
                      <a:lumMod val="95000"/>
                      <a:lumOff val="5000"/>
                    </a:schemeClr>
                  </a:solidFill>
                </a:rPr>
                <a:t>zijn</a:t>
              </a:r>
              <a:r>
                <a:rPr lang="fr-BE" sz="1600" dirty="0">
                  <a:solidFill>
                    <a:schemeClr val="tx1">
                      <a:lumMod val="95000"/>
                      <a:lumOff val="5000"/>
                    </a:schemeClr>
                  </a:solidFill>
                </a:rPr>
                <a:t> </a:t>
              </a:r>
              <a:r>
                <a:rPr lang="fr-BE" sz="1600" dirty="0" err="1">
                  <a:solidFill>
                    <a:schemeClr val="tx1">
                      <a:lumMod val="95000"/>
                      <a:lumOff val="5000"/>
                    </a:schemeClr>
                  </a:solidFill>
                </a:rPr>
                <a:t>geneesheer</a:t>
              </a:r>
              <a:endParaRPr lang="fr-BE" sz="1600" dirty="0">
                <a:solidFill>
                  <a:schemeClr val="tx1">
                    <a:lumMod val="95000"/>
                    <a:lumOff val="5000"/>
                  </a:schemeClr>
                </a:solidFill>
              </a:endParaRPr>
            </a:p>
            <a:p>
              <a:pPr algn="ctr">
                <a:defRPr/>
              </a:pPr>
              <a:endParaRPr lang="en-US" sz="1100" dirty="0">
                <a:solidFill>
                  <a:schemeClr val="tx1">
                    <a:lumMod val="95000"/>
                    <a:lumOff val="5000"/>
                  </a:schemeClr>
                </a:solidFill>
              </a:endParaRPr>
            </a:p>
          </p:txBody>
        </p:sp>
        <p:sp>
          <p:nvSpPr>
            <p:cNvPr id="10" name="Right Arrow 9"/>
            <p:cNvSpPr/>
            <p:nvPr/>
          </p:nvSpPr>
          <p:spPr>
            <a:xfrm>
              <a:off x="2528844" y="3000074"/>
              <a:ext cx="2016224" cy="144374"/>
            </a:xfrm>
            <a:prstGeom prst="rightArrow">
              <a:avLst/>
            </a:prstGeom>
            <a:solidFill>
              <a:srgbClr val="3F6D57"/>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7" name="Rectangle 16"/>
          <p:cNvSpPr/>
          <p:nvPr/>
        </p:nvSpPr>
        <p:spPr>
          <a:xfrm>
            <a:off x="5824538" y="1477963"/>
            <a:ext cx="1857375" cy="1865312"/>
          </a:xfrm>
          <a:prstGeom prst="rect">
            <a:avLst/>
          </a:prstGeom>
          <a:blipFill>
            <a:blip r:embed="rId10"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rot="16200000">
            <a:off x="4412456" y="1732633"/>
            <a:ext cx="390525" cy="3351212"/>
          </a:xfrm>
          <a:prstGeom prst="rect">
            <a:avLst/>
          </a:prstGeom>
        </p:spPr>
        <p:txBody>
          <a:bodyPr vert="vert"/>
          <a:lstStyle/>
          <a:p>
            <a:pPr algn="ctr">
              <a:defRPr/>
            </a:pPr>
            <a:r>
              <a:rPr lang="nl-BE" b="1" dirty="0">
                <a:solidFill>
                  <a:srgbClr val="C00000"/>
                </a:solidFill>
              </a:rPr>
              <a:t>Administratieve voordelen</a:t>
            </a:r>
          </a:p>
        </p:txBody>
      </p:sp>
      <p:sp>
        <p:nvSpPr>
          <p:cNvPr id="27" name="Curved Left Arrow 26"/>
          <p:cNvSpPr/>
          <p:nvPr/>
        </p:nvSpPr>
        <p:spPr>
          <a:xfrm flipH="1">
            <a:off x="882650" y="4368800"/>
            <a:ext cx="719138" cy="1585913"/>
          </a:xfrm>
          <a:prstGeom prst="curvedLeftArrow">
            <a:avLst/>
          </a:prstGeom>
          <a:solidFill>
            <a:srgbClr val="3E6E5A"/>
          </a:solidFill>
          <a:ln>
            <a:solidFill>
              <a:srgbClr val="3E6E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1028" name="Group 1027"/>
          <p:cNvGrpSpPr>
            <a:grpSpLocks/>
          </p:cNvGrpSpPr>
          <p:nvPr/>
        </p:nvGrpSpPr>
        <p:grpSpPr bwMode="auto">
          <a:xfrm>
            <a:off x="1609725" y="5362575"/>
            <a:ext cx="6413500" cy="839788"/>
            <a:chOff x="1380654" y="5494811"/>
            <a:chExt cx="6413643" cy="840772"/>
          </a:xfrm>
        </p:grpSpPr>
        <p:sp>
          <p:nvSpPr>
            <p:cNvPr id="1027" name="Rectangle 1026"/>
            <p:cNvSpPr/>
            <p:nvPr/>
          </p:nvSpPr>
          <p:spPr>
            <a:xfrm>
              <a:off x="5859092" y="5494811"/>
              <a:ext cx="1935205" cy="840772"/>
            </a:xfrm>
            <a:prstGeom prst="rect">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p:cNvSpPr txBox="1"/>
            <p:nvPr/>
          </p:nvSpPr>
          <p:spPr>
            <a:xfrm>
              <a:off x="1380654" y="5540903"/>
              <a:ext cx="4595915" cy="599188"/>
            </a:xfrm>
            <a:prstGeom prst="rect">
              <a:avLst/>
            </a:prstGeom>
          </p:spPr>
          <p:txBody>
            <a:bodyPr>
              <a:normAutofit/>
            </a:bodyPr>
            <a:lstStyle/>
            <a:p>
              <a:pPr>
                <a:defRPr/>
              </a:pPr>
              <a:r>
                <a:rPr lang="fr-BE" sz="1400" dirty="0" err="1">
                  <a:solidFill>
                    <a:schemeClr val="tx1">
                      <a:lumMod val="95000"/>
                      <a:lumOff val="5000"/>
                    </a:schemeClr>
                  </a:solidFill>
                </a:rPr>
                <a:t>Mogelijkheid</a:t>
              </a:r>
              <a:r>
                <a:rPr lang="fr-BE" sz="1400" dirty="0">
                  <a:solidFill>
                    <a:schemeClr val="tx1">
                      <a:lumMod val="95000"/>
                      <a:lumOff val="5000"/>
                    </a:schemeClr>
                  </a:solidFill>
                </a:rPr>
                <a:t> om </a:t>
              </a:r>
              <a:r>
                <a:rPr lang="fr-BE" sz="1400" dirty="0" err="1">
                  <a:solidFill>
                    <a:schemeClr val="tx1">
                      <a:lumMod val="95000"/>
                      <a:lumOff val="5000"/>
                    </a:schemeClr>
                  </a:solidFill>
                </a:rPr>
                <a:t>therapeutische</a:t>
              </a:r>
              <a:r>
                <a:rPr lang="fr-BE" sz="1400" dirty="0">
                  <a:solidFill>
                    <a:schemeClr val="tx1">
                      <a:lumMod val="95000"/>
                      <a:lumOff val="5000"/>
                    </a:schemeClr>
                  </a:solidFill>
                </a:rPr>
                <a:t> </a:t>
              </a:r>
              <a:r>
                <a:rPr lang="fr-BE" sz="1400" dirty="0" err="1">
                  <a:solidFill>
                    <a:schemeClr val="tx1">
                      <a:lumMod val="95000"/>
                      <a:lumOff val="5000"/>
                    </a:schemeClr>
                  </a:solidFill>
                </a:rPr>
                <a:t>relaties</a:t>
              </a:r>
              <a:r>
                <a:rPr lang="fr-BE" sz="1400" dirty="0">
                  <a:solidFill>
                    <a:schemeClr val="tx1">
                      <a:lumMod val="95000"/>
                      <a:lumOff val="5000"/>
                    </a:schemeClr>
                  </a:solidFill>
                </a:rPr>
                <a:t> en </a:t>
              </a:r>
              <a:r>
                <a:rPr lang="fr-BE" sz="1400" dirty="0" err="1">
                  <a:solidFill>
                    <a:schemeClr val="tx1">
                      <a:lumMod val="95000"/>
                      <a:lumOff val="5000"/>
                    </a:schemeClr>
                  </a:solidFill>
                </a:rPr>
                <a:t>geïnformeerde</a:t>
              </a:r>
              <a:r>
                <a:rPr lang="fr-BE" sz="1400" dirty="0">
                  <a:solidFill>
                    <a:schemeClr val="tx1">
                      <a:lumMod val="95000"/>
                      <a:lumOff val="5000"/>
                    </a:schemeClr>
                  </a:solidFill>
                </a:rPr>
                <a:t> </a:t>
              </a:r>
              <a:r>
                <a:rPr lang="fr-BE" sz="1400" dirty="0" err="1">
                  <a:solidFill>
                    <a:schemeClr val="tx1">
                      <a:lumMod val="95000"/>
                      <a:lumOff val="5000"/>
                    </a:schemeClr>
                  </a:solidFill>
                </a:rPr>
                <a:t>toestemming</a:t>
              </a:r>
              <a:r>
                <a:rPr lang="fr-BE" sz="1400" dirty="0">
                  <a:solidFill>
                    <a:schemeClr val="tx1">
                      <a:lumMod val="95000"/>
                      <a:lumOff val="5000"/>
                    </a:schemeClr>
                  </a:solidFill>
                </a:rPr>
                <a:t> te </a:t>
              </a:r>
              <a:r>
                <a:rPr lang="fr-BE" sz="1400" dirty="0" err="1">
                  <a:solidFill>
                    <a:schemeClr val="tx1">
                      <a:lumMod val="95000"/>
                      <a:lumOff val="5000"/>
                    </a:schemeClr>
                  </a:solidFill>
                </a:rPr>
                <a:t>registreren</a:t>
              </a:r>
              <a:endParaRPr lang="en-US" sz="1400" dirty="0">
                <a:solidFill>
                  <a:schemeClr val="tx1">
                    <a:lumMod val="95000"/>
                    <a:lumOff val="5000"/>
                  </a:schemeClr>
                </a:solidFill>
              </a:endParaRPr>
            </a:p>
          </p:txBody>
        </p:sp>
        <p:pic>
          <p:nvPicPr>
            <p:cNvPr id="11283" name="Picture 2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53670" y="5531037"/>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Picture 3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45149" y="5540558"/>
              <a:ext cx="768319" cy="76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3751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908550" y="4616450"/>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843213"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17888" y="5961063"/>
            <a:ext cx="433387"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994150" y="5961063"/>
            <a:ext cx="431800" cy="4318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t>14/06/2014</a:t>
            </a:r>
            <a:endParaRPr lang="en-US"/>
          </a:p>
        </p:txBody>
      </p:sp>
      <p:sp>
        <p:nvSpPr>
          <p:cNvPr id="7" name="Slide Number Placeholder 6"/>
          <p:cNvSpPr>
            <a:spLocks noGrp="1"/>
          </p:cNvSpPr>
          <p:nvPr>
            <p:ph type="sldNum" sz="quarter" idx="12"/>
          </p:nvPr>
        </p:nvSpPr>
        <p:spPr/>
        <p:txBody>
          <a:bodyPr/>
          <a:lstStyle/>
          <a:p>
            <a:fld id="{BAADB71D-6A6A-403E-B8B0-DAC18C9A03D5}" type="slidenum">
              <a:rPr lang="en-US" smtClean="0"/>
              <a:t>5</a:t>
            </a:fld>
            <a:endParaRPr lang="en-US"/>
          </a:p>
        </p:txBody>
      </p:sp>
    </p:spTree>
    <p:extLst>
      <p:ext uri="{BB962C8B-B14F-4D97-AF65-F5344CB8AC3E}">
        <p14:creationId xmlns:p14="http://schemas.microsoft.com/office/powerpoint/2010/main" val="1209843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249"/>
                                          </p:stCondLst>
                                        </p:cTn>
                                        <p:tgtEl>
                                          <p:spTgt spid="20"/>
                                        </p:tgtEl>
                                        <p:attrNameLst>
                                          <p:attrName>style.visibility</p:attrName>
                                        </p:attrNameLst>
                                      </p:cBhvr>
                                      <p:to>
                                        <p:strVal val="visible"/>
                                      </p:to>
                                    </p:set>
                                  </p:childTnLst>
                                </p:cTn>
                              </p:par>
                            </p:childTnLst>
                          </p:cTn>
                        </p:par>
                        <p:par>
                          <p:cTn id="20" fill="hold" nodeType="afterGroup">
                            <p:stCondLst>
                              <p:cond delay="25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nodeType="afterGroup">
                            <p:stCondLst>
                              <p:cond delay="75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250"/>
                            </p:stCondLst>
                            <p:childTnLst>
                              <p:par>
                                <p:cTn id="30" presetID="1"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childTnLst>
                          </p:cTn>
                        </p:par>
                        <p:par>
                          <p:cTn id="39" fill="hold" nodeType="afterGroup">
                            <p:stCondLst>
                              <p:cond delay="500"/>
                            </p:stCondLst>
                            <p:childTnLst>
                              <p:par>
                                <p:cTn id="40" presetID="14" presetClass="entr" presetSubtype="10" fill="hold" nodeType="after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randombar(horizontal)">
                                      <p:cBhvr>
                                        <p:cTn id="42" dur="500"/>
                                        <p:tgtEl>
                                          <p:spTgt spid="1028"/>
                                        </p:tgtEl>
                                      </p:cBhvr>
                                    </p:animEffect>
                                  </p:childTnLst>
                                </p:cTn>
                              </p:par>
                            </p:childTnLst>
                          </p:cTn>
                        </p:par>
                        <p:par>
                          <p:cTn id="43" fill="hold" nodeType="afterGroup">
                            <p:stCondLst>
                              <p:cond delay="1000"/>
                            </p:stCondLst>
                            <p:childTnLst>
                              <p:par>
                                <p:cTn id="44" presetID="1"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dirty="0" smtClean="0"/>
              <a:t>Wat is de rol van de zorgverleners? </a:t>
            </a:r>
            <a:endParaRPr lang="nl-BE" b="1" dirty="0"/>
          </a:p>
        </p:txBody>
      </p:sp>
      <p:sp>
        <p:nvSpPr>
          <p:cNvPr id="6" name="Content Placeholder 5"/>
          <p:cNvSpPr>
            <a:spLocks noGrp="1"/>
          </p:cNvSpPr>
          <p:nvPr>
            <p:ph idx="1"/>
          </p:nvPr>
        </p:nvSpPr>
        <p:spPr/>
        <p:txBody>
          <a:bodyPr>
            <a:normAutofit fontScale="92500" lnSpcReduction="20000"/>
          </a:bodyPr>
          <a:lstStyle/>
          <a:p>
            <a:r>
              <a:rPr lang="nl-BE" sz="2400" dirty="0" smtClean="0"/>
              <a:t>Systematische informatisering van de patiëntendossiers over disciplines heen</a:t>
            </a:r>
          </a:p>
          <a:p>
            <a:endParaRPr lang="nl-BE" sz="1000" dirty="0"/>
          </a:p>
          <a:p>
            <a:r>
              <a:rPr lang="nl-BE" sz="2400" dirty="0"/>
              <a:t>Goede structurering van de gegevens</a:t>
            </a:r>
          </a:p>
          <a:p>
            <a:pPr lvl="1"/>
            <a:r>
              <a:rPr lang="nl-BE" sz="2100" dirty="0"/>
              <a:t>gebruik standaardterminologie</a:t>
            </a:r>
          </a:p>
          <a:p>
            <a:pPr lvl="1"/>
            <a:r>
              <a:rPr lang="nl-BE" sz="2100" dirty="0"/>
              <a:t>mogelijkheid tot aanmaak/raadpleging van een SumEHR</a:t>
            </a:r>
          </a:p>
          <a:p>
            <a:pPr lvl="1"/>
            <a:endParaRPr lang="nl-BE" sz="1000" dirty="0"/>
          </a:p>
          <a:p>
            <a:r>
              <a:rPr lang="nl-BE" sz="2400" dirty="0"/>
              <a:t>Onderling afstemmen van de werkmethodes van de </a:t>
            </a:r>
            <a:r>
              <a:rPr lang="nl-BE" sz="2400" dirty="0" smtClean="0"/>
              <a:t>ziekenhuizen</a:t>
            </a:r>
          </a:p>
          <a:p>
            <a:endParaRPr lang="nl-BE" sz="1000" dirty="0"/>
          </a:p>
          <a:p>
            <a:r>
              <a:rPr lang="nl-BE" sz="2400" dirty="0" smtClean="0"/>
              <a:t>Deelnemen, voeden, raadplegen van de beschikbare tools (oa hubs/ metahubsysteem)</a:t>
            </a:r>
          </a:p>
          <a:p>
            <a:pPr lvl="1"/>
            <a:r>
              <a:rPr lang="nl-BE" sz="2000" dirty="0" smtClean="0"/>
              <a:t>65 </a:t>
            </a:r>
            <a:r>
              <a:rPr lang="nl-BE" sz="2000" dirty="0"/>
              <a:t>diensten met toegevoegde waarde </a:t>
            </a:r>
            <a:r>
              <a:rPr lang="nl-BE" sz="2000" dirty="0" smtClean="0"/>
              <a:t>beschikbaar</a:t>
            </a:r>
          </a:p>
          <a:p>
            <a:pPr lvl="1"/>
            <a:endParaRPr lang="nl-BE" sz="900" dirty="0"/>
          </a:p>
          <a:p>
            <a:pPr marL="182880" lvl="3">
              <a:buSzPct val="85000"/>
            </a:pPr>
            <a:r>
              <a:rPr lang="nl-BE" sz="2400" dirty="0" smtClean="0"/>
              <a:t>Informatieveiligheid</a:t>
            </a:r>
          </a:p>
          <a:p>
            <a:pPr marL="182880" lvl="3">
              <a:buSzPct val="85000"/>
            </a:pPr>
            <a:endParaRPr lang="nl-BE" sz="900" dirty="0"/>
          </a:p>
          <a:p>
            <a:r>
              <a:rPr lang="nl-BE" sz="2400" dirty="0" smtClean="0"/>
              <a:t>Bevordering van de registratie van de geïnformeerde toestemming van de patiënt</a:t>
            </a:r>
          </a:p>
        </p:txBody>
      </p:sp>
      <p:sp>
        <p:nvSpPr>
          <p:cNvPr id="7" name="Text Placeholder 6"/>
          <p:cNvSpPr>
            <a:spLocks noGrp="1"/>
          </p:cNvSpPr>
          <p:nvPr>
            <p:ph type="body" sz="half" idx="2"/>
          </p:nvPr>
        </p:nvSpPr>
        <p:spPr/>
        <p:txBody>
          <a:bodyPr>
            <a:normAutofit/>
          </a:bodyPr>
          <a:lstStyle/>
          <a:p>
            <a:pPr>
              <a:lnSpc>
                <a:spcPct val="90000"/>
              </a:lnSpc>
              <a:spcBef>
                <a:spcPct val="0"/>
              </a:spcBef>
            </a:pPr>
            <a:r>
              <a:rPr lang="nl-BE" sz="2000" b="1" spc="-100" dirty="0" smtClean="0">
                <a:solidFill>
                  <a:srgbClr val="3E6E5A"/>
                </a:solidFill>
                <a:latin typeface="+mj-lt"/>
              </a:rPr>
              <a:t>Zorg- en verzekerings</a:t>
            </a:r>
          </a:p>
          <a:p>
            <a:pPr>
              <a:lnSpc>
                <a:spcPct val="90000"/>
              </a:lnSpc>
              <a:spcBef>
                <a:spcPct val="0"/>
              </a:spcBef>
            </a:pPr>
            <a:r>
              <a:rPr lang="nl-BE" sz="2000" b="1" spc="-100" dirty="0" smtClean="0">
                <a:solidFill>
                  <a:srgbClr val="3E6E5A"/>
                </a:solidFill>
                <a:latin typeface="+mj-lt"/>
              </a:rPr>
              <a:t>instellingen </a:t>
            </a:r>
            <a:endParaRPr lang="nl-BE" sz="2000" b="1" spc="-100" dirty="0">
              <a:solidFill>
                <a:srgbClr val="3E6E5A"/>
              </a:solidFill>
              <a:latin typeface="+mj-lt"/>
              <a:ea typeface="+mj-ea"/>
              <a:cs typeface="+mj-cs"/>
            </a:endParaRPr>
          </a:p>
        </p:txBody>
      </p:sp>
      <p:sp>
        <p:nvSpPr>
          <p:cNvPr id="4" name="Date Placeholder 3"/>
          <p:cNvSpPr>
            <a:spLocks noGrp="1"/>
          </p:cNvSpPr>
          <p:nvPr>
            <p:ph type="dt" sz="half" idx="10"/>
          </p:nvPr>
        </p:nvSpPr>
        <p:spPr/>
        <p:txBody>
          <a:bodyPr/>
          <a:lstStyle/>
          <a:p>
            <a:r>
              <a:rPr lang="en-US" smtClean="0"/>
              <a:t>14/06/2014</a:t>
            </a:r>
            <a:endParaRPr lang="nl-BE" dirty="0"/>
          </a:p>
        </p:txBody>
      </p:sp>
      <p:sp>
        <p:nvSpPr>
          <p:cNvPr id="5" name="Slide Number Placeholder 4"/>
          <p:cNvSpPr>
            <a:spLocks noGrp="1"/>
          </p:cNvSpPr>
          <p:nvPr>
            <p:ph type="sldNum" sz="quarter" idx="12"/>
          </p:nvPr>
        </p:nvSpPr>
        <p:spPr/>
        <p:txBody>
          <a:bodyPr/>
          <a:lstStyle/>
          <a:p>
            <a:fld id="{BAADB71D-6A6A-403E-B8B0-DAC18C9A03D5}" type="slidenum">
              <a:rPr lang="en-US" smtClean="0"/>
              <a:t>50</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113144"/>
            <a:ext cx="612000" cy="612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5744" y="3393064"/>
            <a:ext cx="612000" cy="6120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648" y="4617200"/>
            <a:ext cx="612000" cy="612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760" y="4977240"/>
            <a:ext cx="612000" cy="61200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60" y="3753104"/>
            <a:ext cx="612000" cy="612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5504" y="5481296"/>
            <a:ext cx="612000" cy="612000"/>
          </a:xfrm>
          <a:prstGeom prst="rect">
            <a:avLst/>
          </a:prstGeom>
        </p:spPr>
      </p:pic>
    </p:spTree>
    <p:extLst>
      <p:ext uri="{BB962C8B-B14F-4D97-AF65-F5344CB8AC3E}">
        <p14:creationId xmlns:p14="http://schemas.microsoft.com/office/powerpoint/2010/main" val="10262422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7991553"/>
              </p:ext>
            </p:extLst>
          </p:nvPr>
        </p:nvGraphicFramePr>
        <p:xfrm>
          <a:off x="2971800" y="1244352"/>
          <a:ext cx="5552256" cy="1752600"/>
        </p:xfrm>
        <a:graphic>
          <a:graphicData uri="http://schemas.openxmlformats.org/drawingml/2006/table">
            <a:tbl>
              <a:tblPr firstRow="1" bandRow="1">
                <a:tableStyleId>{93296810-A885-4BE3-A3E7-6D5BEEA58F35}</a:tableStyleId>
              </a:tblPr>
              <a:tblGrid>
                <a:gridCol w="2291080"/>
                <a:gridCol w="3261176"/>
              </a:tblGrid>
              <a:tr h="370840">
                <a:tc>
                  <a:txBody>
                    <a:bodyPr/>
                    <a:lstStyle/>
                    <a:p>
                      <a:endParaRPr lang="en-US" dirty="0"/>
                    </a:p>
                  </a:txBody>
                  <a:tcPr/>
                </a:tc>
                <a:tc>
                  <a:txBody>
                    <a:bodyPr/>
                    <a:lstStyle/>
                    <a:p>
                      <a:pPr algn="ctr"/>
                      <a:r>
                        <a:t>Gebruik van geregistreerde software</a:t>
                      </a:r>
                      <a:endParaRPr lang="nl-BE" dirty="0"/>
                    </a:p>
                  </a:txBody>
                  <a:tcPr/>
                </a:tc>
              </a:tr>
              <a:tr h="370840">
                <a:tc>
                  <a:txBody>
                    <a:bodyPr/>
                    <a:lstStyle/>
                    <a:p>
                      <a:r>
                        <a:rPr lang="fr-BE" dirty="0" smtClean="0">
                          <a:solidFill>
                            <a:srgbClr val="3E6E5A"/>
                          </a:solidFill>
                        </a:rPr>
                        <a:t>Huisarts</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 </a:t>
                      </a:r>
                      <a:endParaRPr lang="nl-BE"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Kinesitherapeuten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Verpleegkundigen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5" name="Date Placeholder 4"/>
          <p:cNvSpPr>
            <a:spLocks noGrp="1"/>
          </p:cNvSpPr>
          <p:nvPr>
            <p:ph type="dt" sz="half" idx="10"/>
          </p:nvPr>
        </p:nvSpPr>
        <p:spPr/>
        <p:txBody>
          <a:bodyPr/>
          <a:lstStyle/>
          <a:p>
            <a:r>
              <a:rPr lang="en-US" smtClean="0"/>
              <a:t>14/06/2014</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t>51</a:t>
            </a:fld>
            <a:endParaRPr lang="nl-BE"/>
          </a:p>
        </p:txBody>
      </p:sp>
      <p:sp>
        <p:nvSpPr>
          <p:cNvPr id="11" name="TextBox 10"/>
          <p:cNvSpPr txBox="1"/>
          <p:nvPr/>
        </p:nvSpPr>
        <p:spPr>
          <a:xfrm>
            <a:off x="2987824" y="3645024"/>
            <a:ext cx="5688632" cy="2831544"/>
          </a:xfrm>
          <a:prstGeom prst="rect">
            <a:avLst/>
          </a:prstGeom>
          <a:noFill/>
        </p:spPr>
        <p:txBody>
          <a:bodyPr wrap="square" rtlCol="0">
            <a:spAutoFit/>
          </a:bodyPr>
          <a:lstStyle/>
          <a:p>
            <a:r>
              <a:rPr lang="nl-BE" b="1" i="1" dirty="0" smtClean="0"/>
              <a:t>Waarom een geregistreerd softwarepakket gebruiken?</a:t>
            </a:r>
          </a:p>
          <a:p>
            <a:endParaRPr lang="nl-BE" sz="800" i="1" dirty="0" smtClean="0"/>
          </a:p>
          <a:p>
            <a:endParaRPr lang="nl-BE" sz="800" dirty="0" smtClean="0"/>
          </a:p>
          <a:p>
            <a:pPr marL="285750" indent="-285750">
              <a:buFont typeface="Wingdings" pitchFamily="2" charset="2"/>
              <a:buChar char="ü"/>
            </a:pPr>
            <a:r>
              <a:rPr lang="nl-BE" dirty="0" smtClean="0"/>
              <a:t>Gebruiksvriendelijkheid</a:t>
            </a:r>
          </a:p>
          <a:p>
            <a:pPr marL="285750" indent="-285750">
              <a:buFont typeface="Wingdings" pitchFamily="2" charset="2"/>
              <a:buChar char="ü"/>
            </a:pPr>
            <a:r>
              <a:rPr lang="nl-BE" dirty="0" smtClean="0"/>
              <a:t>Kwaliteit</a:t>
            </a:r>
          </a:p>
          <a:p>
            <a:pPr marL="285750" indent="-285750">
              <a:buFont typeface="Wingdings" pitchFamily="2" charset="2"/>
              <a:buChar char="ü"/>
            </a:pPr>
            <a:r>
              <a:rPr lang="nl-BE" dirty="0" smtClean="0"/>
              <a:t>Interoperabiliteit</a:t>
            </a:r>
          </a:p>
          <a:p>
            <a:pPr marL="285750" indent="-285750">
              <a:buFont typeface="Wingdings" pitchFamily="2" charset="2"/>
              <a:buChar char="ü"/>
            </a:pPr>
            <a:r>
              <a:rPr lang="nl-BE" dirty="0" smtClean="0"/>
              <a:t>Veiligheid</a:t>
            </a:r>
          </a:p>
          <a:p>
            <a:pPr marL="285750" indent="-285750">
              <a:buFont typeface="Wingdings" pitchFamily="2" charset="2"/>
              <a:buChar char="ü"/>
            </a:pPr>
            <a:r>
              <a:rPr lang="nl-BE" dirty="0" smtClean="0"/>
              <a:t>Integratie van diensten, zoals </a:t>
            </a:r>
            <a:r>
              <a:rPr lang="nl-BE" dirty="0" smtClean="0">
                <a:solidFill>
                  <a:srgbClr val="3E6E5A"/>
                </a:solidFill>
              </a:rPr>
              <a:t>eHealth</a:t>
            </a:r>
            <a:r>
              <a:rPr lang="nl-BE" dirty="0" smtClean="0"/>
              <a:t>Box, SumEHR, hubs/metahubsysteem, ...</a:t>
            </a:r>
          </a:p>
          <a:p>
            <a:pPr marL="285750" indent="-285750">
              <a:buFont typeface="Wingdings" pitchFamily="2" charset="2"/>
              <a:buChar char="ü"/>
            </a:pPr>
            <a:r>
              <a:rPr lang="nl-BE" dirty="0"/>
              <a:t>P</a:t>
            </a:r>
            <a:r>
              <a:rPr lang="nl-BE" dirty="0" smtClean="0"/>
              <a:t>remie </a:t>
            </a:r>
          </a:p>
        </p:txBody>
      </p:sp>
    </p:spTree>
    <p:extLst>
      <p:ext uri="{BB962C8B-B14F-4D97-AF65-F5344CB8AC3E}">
        <p14:creationId xmlns:p14="http://schemas.microsoft.com/office/powerpoint/2010/main" val="106097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75051101"/>
              </p:ext>
            </p:extLst>
          </p:nvPr>
        </p:nvGraphicFramePr>
        <p:xfrm>
          <a:off x="2971800" y="792163"/>
          <a:ext cx="5704656" cy="340868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rPr dirty="0" err="1"/>
                        <a:t>Gestructureerde</a:t>
                      </a:r>
                      <a:r>
                        <a:rPr dirty="0"/>
                        <a:t> en </a:t>
                      </a:r>
                      <a:r>
                        <a:rPr dirty="0" err="1"/>
                        <a:t>elektronische</a:t>
                      </a:r>
                      <a:r>
                        <a:rPr dirty="0"/>
                        <a:t> </a:t>
                      </a:r>
                      <a:r>
                        <a:rPr lang="nl-BE" dirty="0" smtClean="0"/>
                        <a:t>patiënten-</a:t>
                      </a:r>
                      <a:r>
                        <a:rPr dirty="0" smtClean="0"/>
                        <a:t> </a:t>
                      </a:r>
                      <a:r>
                        <a:rPr dirty="0"/>
                        <a:t>dossiers (</a:t>
                      </a:r>
                      <a:r>
                        <a:rPr dirty="0" smtClean="0"/>
                        <a:t>E</a:t>
                      </a:r>
                      <a:r>
                        <a:rPr lang="nl-BE" dirty="0" smtClean="0"/>
                        <a:t>P</a:t>
                      </a:r>
                      <a:r>
                        <a:rPr dirty="0" smtClean="0"/>
                        <a:t>D</a:t>
                      </a:r>
                      <a:r>
                        <a:rPr dirty="0"/>
                        <a:t>)</a:t>
                      </a:r>
                      <a:endParaRPr lang="nl-BE" dirty="0"/>
                    </a:p>
                  </a:txBody>
                  <a:tcPr/>
                </a:tc>
              </a:tr>
              <a:tr h="370840">
                <a:tc>
                  <a:txBody>
                    <a:bodyPr/>
                    <a:lstStyle/>
                    <a:p>
                      <a:r>
                        <a:rPr lang="fr-BE" dirty="0" smtClean="0">
                          <a:solidFill>
                            <a:srgbClr val="3E6E5A"/>
                          </a:solidFill>
                        </a:rPr>
                        <a:t>Huisarts</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Specialist</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Ziekenhuizen</a:t>
                      </a:r>
                    </a:p>
                    <a:p>
                      <a:r>
                        <a:rPr lang="fr-BE" dirty="0" smtClean="0">
                          <a:solidFill>
                            <a:srgbClr val="3E6E5A"/>
                          </a:solidFill>
                        </a:rPr>
                        <a:t>Zorginstellingen   </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 + multidisciplinair</a:t>
                      </a:r>
                      <a:endParaRPr lang="nl-BE"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Kinesitherapeuten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Tandartsen</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Verpleegkundigen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5" name="Date Placeholder 4"/>
          <p:cNvSpPr>
            <a:spLocks noGrp="1"/>
          </p:cNvSpPr>
          <p:nvPr>
            <p:ph type="dt" sz="half" idx="10"/>
          </p:nvPr>
        </p:nvSpPr>
        <p:spPr/>
        <p:txBody>
          <a:bodyPr/>
          <a:lstStyle/>
          <a:p>
            <a:r>
              <a:rPr lang="en-US" smtClean="0"/>
              <a:t>14/06/2014</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t>52</a:t>
            </a:fld>
            <a:endParaRPr lang="nl-BE"/>
          </a:p>
        </p:txBody>
      </p:sp>
      <p:sp>
        <p:nvSpPr>
          <p:cNvPr id="11" name="TextBox 10"/>
          <p:cNvSpPr txBox="1"/>
          <p:nvPr/>
        </p:nvSpPr>
        <p:spPr>
          <a:xfrm>
            <a:off x="2987824" y="4293096"/>
            <a:ext cx="5688632" cy="2154436"/>
          </a:xfrm>
          <a:prstGeom prst="rect">
            <a:avLst/>
          </a:prstGeom>
          <a:noFill/>
        </p:spPr>
        <p:txBody>
          <a:bodyPr wrap="square" rtlCol="0">
            <a:spAutoFit/>
          </a:bodyPr>
          <a:lstStyle/>
          <a:p>
            <a:r>
              <a:rPr lang="nl-BE" b="1" i="1" dirty="0" smtClean="0"/>
              <a:t>Waarom systematisch gestructureerde en elektronische patiëntendossiers bijhouden ?</a:t>
            </a:r>
          </a:p>
          <a:p>
            <a:endParaRPr lang="nl-BE" sz="800" i="1" dirty="0" smtClean="0"/>
          </a:p>
          <a:p>
            <a:pPr marL="285750" indent="-285750">
              <a:buFont typeface="Wingdings" pitchFamily="2" charset="2"/>
              <a:buChar char="ü"/>
            </a:pPr>
            <a:r>
              <a:rPr lang="nl-BE" dirty="0" smtClean="0"/>
              <a:t>Leesbaarheid en hergebruik van gegevens</a:t>
            </a:r>
          </a:p>
          <a:p>
            <a:pPr marL="285750" indent="-285750">
              <a:buFont typeface="Wingdings" pitchFamily="2" charset="2"/>
              <a:buChar char="ü"/>
            </a:pPr>
            <a:r>
              <a:rPr lang="nl-BE" dirty="0" smtClean="0"/>
              <a:t>Toepassing van online advies en scripts</a:t>
            </a:r>
          </a:p>
          <a:p>
            <a:pPr marL="285750" indent="-285750">
              <a:buFont typeface="Wingdings" pitchFamily="2" charset="2"/>
              <a:buChar char="ü"/>
            </a:pPr>
            <a:r>
              <a:rPr lang="nl-BE" dirty="0"/>
              <a:t>Geïntegreerde en gecoördineerde </a:t>
            </a:r>
            <a:r>
              <a:rPr lang="nl-BE" dirty="0" smtClean="0"/>
              <a:t>zorg</a:t>
            </a:r>
          </a:p>
          <a:p>
            <a:pPr marL="285750" indent="-285750">
              <a:buFont typeface="Wingdings" pitchFamily="2" charset="2"/>
              <a:buChar char="ü"/>
            </a:pPr>
            <a:r>
              <a:rPr lang="nl-BE" dirty="0" smtClean="0"/>
              <a:t>Noodzakelijke stap in het proces van beveiligd elektronisch delen van gegevens</a:t>
            </a:r>
            <a:endParaRPr lang="nl-BE" dirty="0"/>
          </a:p>
        </p:txBody>
      </p:sp>
    </p:spTree>
    <p:extLst>
      <p:ext uri="{BB962C8B-B14F-4D97-AF65-F5344CB8AC3E}">
        <p14:creationId xmlns:p14="http://schemas.microsoft.com/office/powerpoint/2010/main" val="1432891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latin typeface="+mj-lt"/>
              </a:rPr>
              <a:t>Stand van zaken, verwachtingen en voordelen</a:t>
            </a:r>
            <a:endParaRPr lang="nl-BE"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14/06/2014</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t>53</a:t>
            </a:fld>
            <a:endParaRPr lang="nl-BE"/>
          </a:p>
        </p:txBody>
      </p:sp>
      <p:graphicFrame>
        <p:nvGraphicFramePr>
          <p:cNvPr id="9" name="Diagram 8"/>
          <p:cNvGraphicFramePr/>
          <p:nvPr>
            <p:extLst>
              <p:ext uri="{D42A27DB-BD31-4B8C-83A1-F6EECF244321}">
                <p14:modId xmlns:p14="http://schemas.microsoft.com/office/powerpoint/2010/main" val="2489245892"/>
              </p:ext>
            </p:extLst>
          </p:nvPr>
        </p:nvGraphicFramePr>
        <p:xfrm>
          <a:off x="2940496"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2915816" y="692696"/>
            <a:ext cx="6048672" cy="1015663"/>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GMD/EPD</a:t>
            </a:r>
          </a:p>
          <a:p>
            <a:pPr algn="ctr"/>
            <a:r>
              <a:rPr lang="nl-BE" sz="2800" b="1" dirty="0" smtClean="0">
                <a:solidFill>
                  <a:srgbClr val="C00000"/>
                </a:solidFill>
              </a:rPr>
              <a:t>Planning 2014 van de roadmap</a:t>
            </a:r>
            <a:endParaRPr lang="nl-BE" sz="2800" b="1" dirty="0">
              <a:solidFill>
                <a:srgbClr val="C00000"/>
              </a:solidFill>
            </a:endParaRPr>
          </a:p>
        </p:txBody>
      </p:sp>
    </p:spTree>
    <p:extLst>
      <p:ext uri="{BB962C8B-B14F-4D97-AF65-F5344CB8AC3E}">
        <p14:creationId xmlns:p14="http://schemas.microsoft.com/office/powerpoint/2010/main" val="20028261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22440730"/>
              </p:ext>
            </p:extLst>
          </p:nvPr>
        </p:nvGraphicFramePr>
        <p:xfrm>
          <a:off x="2971800" y="764704"/>
          <a:ext cx="5704656" cy="323596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eHealthConsent</a:t>
                      </a:r>
                      <a:endParaRPr lang="nl-BE" dirty="0"/>
                    </a:p>
                  </a:txBody>
                  <a:tcPr/>
                </a:tc>
              </a:tr>
              <a:tr h="370840">
                <a:tc>
                  <a:txBody>
                    <a:bodyPr/>
                    <a:lstStyle/>
                    <a:p>
                      <a:r>
                        <a:rPr lang="fr-BE" dirty="0" smtClean="0">
                          <a:solidFill>
                            <a:srgbClr val="3E6E5A"/>
                          </a:solidFill>
                        </a:rPr>
                        <a:t>Huisarts</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Specialist</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Ziekenhuizen</a:t>
                      </a:r>
                    </a:p>
                    <a:p>
                      <a:r>
                        <a:rPr lang="fr-BE" dirty="0" smtClean="0">
                          <a:solidFill>
                            <a:srgbClr val="3E6E5A"/>
                          </a:solidFill>
                        </a:rPr>
                        <a:t>Zorginstellingen   </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Apothekers</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chemeClr val="tx1"/>
                          </a:solidFill>
                        </a:rPr>
                        <a:t>Tandartsen</a:t>
                      </a:r>
                      <a:endParaRPr lang="nl-BE" dirty="0">
                        <a:solidFill>
                          <a:schemeClr val="tx1"/>
                        </a:solidFill>
                      </a:endParaRPr>
                    </a:p>
                  </a:txBody>
                  <a:tcPr/>
                </a:tc>
                <a:tc>
                  <a:txBody>
                    <a:bodyPr/>
                    <a:lstStyle/>
                    <a:p>
                      <a:pPr marL="0" indent="0">
                        <a:buFont typeface="Wingdings" pitchFamily="2" charset="2"/>
                        <a:buNone/>
                      </a:pPr>
                      <a:r>
                        <a:rPr lang="fr-BE" b="0" dirty="0" smtClean="0">
                          <a:solidFill>
                            <a:schemeClr val="tx1"/>
                          </a:solidFill>
                        </a:rPr>
                        <a:t>Juni</a:t>
                      </a:r>
                      <a:r>
                        <a:rPr lang="fr-BE" b="0" baseline="0" dirty="0" smtClean="0">
                          <a:solidFill>
                            <a:schemeClr val="tx1"/>
                          </a:solidFill>
                        </a:rPr>
                        <a:t> 2014</a:t>
                      </a:r>
                      <a:endParaRPr lang="nl-BE" b="1" dirty="0" smtClean="0">
                        <a:solidFill>
                          <a:schemeClr val="tx1"/>
                        </a:solidFill>
                      </a:endParaRPr>
                    </a:p>
                  </a:txBody>
                  <a:tcPr/>
                </a:tc>
              </a:tr>
              <a:tr h="370840">
                <a:tc>
                  <a:txBody>
                    <a:bodyPr/>
                    <a:lstStyle/>
                    <a:p>
                      <a:r>
                        <a:rPr lang="fr-BE" dirty="0" smtClean="0">
                          <a:solidFill>
                            <a:srgbClr val="3E6E5A"/>
                          </a:solidFill>
                        </a:rPr>
                        <a:t>Verpleegkundigen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Ziekenfondsen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5" name="Date Placeholder 4"/>
          <p:cNvSpPr>
            <a:spLocks noGrp="1"/>
          </p:cNvSpPr>
          <p:nvPr>
            <p:ph type="dt" sz="half" idx="10"/>
          </p:nvPr>
        </p:nvSpPr>
        <p:spPr/>
        <p:txBody>
          <a:bodyPr/>
          <a:lstStyle/>
          <a:p>
            <a:r>
              <a:rPr lang="en-US" smtClean="0"/>
              <a:t>14/06/2014</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t>54</a:t>
            </a:fld>
            <a:endParaRPr lang="nl-BE"/>
          </a:p>
        </p:txBody>
      </p:sp>
      <p:sp>
        <p:nvSpPr>
          <p:cNvPr id="11" name="TextBox 10"/>
          <p:cNvSpPr txBox="1"/>
          <p:nvPr/>
        </p:nvSpPr>
        <p:spPr>
          <a:xfrm>
            <a:off x="2987824" y="4482986"/>
            <a:ext cx="5688632" cy="1754326"/>
          </a:xfrm>
          <a:prstGeom prst="rect">
            <a:avLst/>
          </a:prstGeom>
          <a:noFill/>
        </p:spPr>
        <p:txBody>
          <a:bodyPr wrap="square" rtlCol="0">
            <a:spAutoFit/>
          </a:bodyPr>
          <a:lstStyle/>
          <a:p>
            <a:r>
              <a:rPr lang="nl-BE" b="1" i="1" dirty="0" smtClean="0"/>
              <a:t>Waarom de registratie van de geïnformeerde toestemming van de patiënt en het beheer van de therapeutische relaties stimuleren</a:t>
            </a:r>
          </a:p>
          <a:p>
            <a:endParaRPr lang="nl-BE" i="1" dirty="0" smtClean="0"/>
          </a:p>
          <a:p>
            <a:pPr marL="285750" indent="-285750">
              <a:buFont typeface="Wingdings" pitchFamily="2" charset="2"/>
              <a:buChar char="ü"/>
            </a:pPr>
            <a:r>
              <a:rPr lang="nl-BE" dirty="0"/>
              <a:t>Noodzakelijke stap in het proces van beveiligd elektronisch delen van </a:t>
            </a:r>
            <a:r>
              <a:rPr lang="nl-BE" dirty="0" smtClean="0"/>
              <a:t>gegevens</a:t>
            </a:r>
            <a:endParaRPr lang="nl-BE"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820594"/>
            <a:ext cx="2376264" cy="40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287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94948354"/>
              </p:ext>
            </p:extLst>
          </p:nvPr>
        </p:nvGraphicFramePr>
        <p:xfrm>
          <a:off x="2971800" y="764704"/>
          <a:ext cx="5704656" cy="249428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Recip-e / Elektronisch voorschrift</a:t>
                      </a:r>
                      <a:endParaRPr lang="nl-BE" dirty="0"/>
                    </a:p>
                  </a:txBody>
                  <a:tcPr/>
                </a:tc>
              </a:tr>
              <a:tr h="370840">
                <a:tc>
                  <a:txBody>
                    <a:bodyPr/>
                    <a:lstStyle/>
                    <a:p>
                      <a:r>
                        <a:rPr lang="fr-BE" dirty="0" smtClean="0">
                          <a:solidFill>
                            <a:srgbClr val="3E6E5A"/>
                          </a:solidFill>
                        </a:rPr>
                        <a:t>Huisarts</a:t>
                      </a:r>
                      <a:endParaRPr lang="nl-BE" dirty="0">
                        <a:solidFill>
                          <a:srgbClr val="3E6E5A"/>
                        </a:solidFill>
                      </a:endParaRPr>
                    </a:p>
                  </a:txBody>
                  <a:tcPr/>
                </a:tc>
                <a:tc>
                  <a:txBody>
                    <a:bodyPr/>
                    <a:lstStyle/>
                    <a:p>
                      <a:pPr marL="0" indent="0">
                        <a:buFont typeface="Wingdings" pitchFamily="2" charset="2"/>
                        <a:buNone/>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Apothekers</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chemeClr val="tx1"/>
                          </a:solidFill>
                        </a:rPr>
                        <a:t>Kinesitherapeuten</a:t>
                      </a:r>
                      <a:endParaRPr lang="nl-BE" dirty="0">
                        <a:solidFill>
                          <a:schemeClr val="tx1"/>
                        </a:solidFill>
                      </a:endParaRPr>
                    </a:p>
                  </a:txBody>
                  <a:tcPr/>
                </a:tc>
                <a:tc>
                  <a:txBody>
                    <a:bodyPr/>
                    <a:lstStyle/>
                    <a:p>
                      <a:pPr marL="0" indent="0">
                        <a:buFont typeface="Wingdings" pitchFamily="2" charset="2"/>
                        <a:buNone/>
                      </a:pPr>
                      <a:r>
                        <a:rPr lang="fr-BE" b="0" dirty="0" smtClean="0">
                          <a:solidFill>
                            <a:schemeClr val="tx1"/>
                          </a:solidFill>
                        </a:rPr>
                        <a:t>Eind 2014</a:t>
                      </a:r>
                      <a:endParaRPr lang="nl-BE" b="0" dirty="0" smtClean="0">
                        <a:solidFill>
                          <a:schemeClr val="tx1"/>
                        </a:solidFill>
                      </a:endParaRPr>
                    </a:p>
                  </a:txBody>
                  <a:tcPr/>
                </a:tc>
              </a:tr>
              <a:tr h="370840">
                <a:tc>
                  <a:txBody>
                    <a:bodyPr/>
                    <a:lstStyle/>
                    <a:p>
                      <a:r>
                        <a:rPr lang="fr-BE" dirty="0" smtClean="0">
                          <a:solidFill>
                            <a:schemeClr val="tx1"/>
                          </a:solidFill>
                        </a:rPr>
                        <a:t>Tandartsen</a:t>
                      </a:r>
                      <a:endParaRPr lang="nl-BE" dirty="0">
                        <a:solidFill>
                          <a:schemeClr val="tx1"/>
                        </a:solidFill>
                      </a:endParaRPr>
                    </a:p>
                  </a:txBody>
                  <a:tcPr/>
                </a:tc>
                <a:tc>
                  <a:txBody>
                    <a:bodyPr/>
                    <a:lstStyle/>
                    <a:p>
                      <a:pPr marL="0" indent="0">
                        <a:buFont typeface="Wingdings" pitchFamily="2" charset="2"/>
                        <a:buNone/>
                      </a:pPr>
                      <a:r>
                        <a:rPr lang="fr-BE" b="0" smtClean="0">
                          <a:solidFill>
                            <a:schemeClr val="tx1"/>
                          </a:solidFill>
                        </a:rPr>
                        <a:t>Eind 2014</a:t>
                      </a:r>
                      <a:endParaRPr lang="nl-BE" b="0" dirty="0" smtClean="0">
                        <a:solidFill>
                          <a:schemeClr val="tx1"/>
                        </a:solidFill>
                      </a:endParaRPr>
                    </a:p>
                  </a:txBody>
                  <a:tcPr/>
                </a:tc>
              </a:tr>
              <a:tr h="370840">
                <a:tc>
                  <a:txBody>
                    <a:bodyPr/>
                    <a:lstStyle/>
                    <a:p>
                      <a:r>
                        <a:rPr lang="fr-BE" dirty="0" smtClean="0">
                          <a:solidFill>
                            <a:schemeClr val="tx1"/>
                          </a:solidFill>
                        </a:rPr>
                        <a:t>Verpleegkundigen</a:t>
                      </a:r>
                      <a:endParaRPr lang="nl-BE" dirty="0">
                        <a:solidFill>
                          <a:schemeClr val="tx1"/>
                        </a:solidFill>
                      </a:endParaRPr>
                    </a:p>
                  </a:txBody>
                  <a:tcPr/>
                </a:tc>
                <a:tc>
                  <a:txBody>
                    <a:bodyPr/>
                    <a:lstStyle/>
                    <a:p>
                      <a:pPr marL="0" indent="0">
                        <a:buFont typeface="Wingdings" pitchFamily="2" charset="2"/>
                        <a:buNone/>
                      </a:pPr>
                      <a:r>
                        <a:rPr lang="fr-BE" b="0" dirty="0" smtClean="0">
                          <a:solidFill>
                            <a:schemeClr val="tx1"/>
                          </a:solidFill>
                        </a:rPr>
                        <a:t>Eind 2014</a:t>
                      </a:r>
                      <a:endParaRPr lang="nl-BE" b="0" dirty="0" smtClean="0">
                        <a:solidFill>
                          <a:schemeClr val="tx1"/>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5" name="Date Placeholder 4"/>
          <p:cNvSpPr>
            <a:spLocks noGrp="1"/>
          </p:cNvSpPr>
          <p:nvPr>
            <p:ph type="dt" sz="half" idx="10"/>
          </p:nvPr>
        </p:nvSpPr>
        <p:spPr/>
        <p:txBody>
          <a:bodyPr/>
          <a:lstStyle/>
          <a:p>
            <a:r>
              <a:rPr lang="en-US" smtClean="0"/>
              <a:t>14/06/2014</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t>55</a:t>
            </a:fld>
            <a:endParaRPr lang="nl-BE"/>
          </a:p>
        </p:txBody>
      </p:sp>
      <p:sp>
        <p:nvSpPr>
          <p:cNvPr id="11" name="TextBox 10"/>
          <p:cNvSpPr txBox="1"/>
          <p:nvPr/>
        </p:nvSpPr>
        <p:spPr>
          <a:xfrm>
            <a:off x="2987824" y="3789040"/>
            <a:ext cx="5688632" cy="2308324"/>
          </a:xfrm>
          <a:prstGeom prst="rect">
            <a:avLst/>
          </a:prstGeom>
          <a:noFill/>
        </p:spPr>
        <p:txBody>
          <a:bodyPr wrap="square" rtlCol="0">
            <a:spAutoFit/>
          </a:bodyPr>
          <a:lstStyle/>
          <a:p>
            <a:r>
              <a:rPr lang="nl-BE" b="1" i="1" dirty="0" smtClean="0"/>
              <a:t>Waarom gebruik maken van het elektronisch voorschrift?</a:t>
            </a:r>
          </a:p>
          <a:p>
            <a:endParaRPr lang="nl-BE" i="1" dirty="0" smtClean="0"/>
          </a:p>
          <a:p>
            <a:pPr marL="285750" indent="-285750">
              <a:buFont typeface="Wingdings" pitchFamily="2" charset="2"/>
              <a:buChar char="ü"/>
            </a:pPr>
            <a:r>
              <a:rPr lang="nl-BE" dirty="0" smtClean="0"/>
              <a:t>Fraudepreventie + beveiliging</a:t>
            </a:r>
          </a:p>
          <a:p>
            <a:pPr marL="285750" indent="-285750">
              <a:buFont typeface="Wingdings" pitchFamily="2" charset="2"/>
              <a:buChar char="ü"/>
            </a:pPr>
            <a:r>
              <a:rPr lang="nl-BE" dirty="0" smtClean="0"/>
              <a:t>Leesbaarheid van de voorschriften</a:t>
            </a:r>
          </a:p>
          <a:p>
            <a:pPr marL="285750" indent="-285750">
              <a:buFont typeface="Wingdings" pitchFamily="2" charset="2"/>
              <a:buChar char="ü"/>
            </a:pPr>
            <a:r>
              <a:rPr lang="nl-BE" dirty="0" smtClean="0"/>
              <a:t>Verband met het elektronisch patiëntendossier</a:t>
            </a:r>
          </a:p>
          <a:p>
            <a:endParaRPr lang="nl-BE" dirty="0" smtClean="0"/>
          </a:p>
          <a:p>
            <a:endParaRPr lang="nl-BE"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586162"/>
            <a:ext cx="1656185" cy="4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1017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latin typeface="+mj-lt"/>
              </a:rPr>
              <a:t>Stand van zaken, verwachtingen en voordelen</a:t>
            </a:r>
            <a:endParaRPr lang="nl-BE"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14/06/2014</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t>56</a:t>
            </a:fld>
            <a:endParaRPr lang="nl-BE"/>
          </a:p>
        </p:txBody>
      </p:sp>
      <p:graphicFrame>
        <p:nvGraphicFramePr>
          <p:cNvPr id="9" name="Diagram 8"/>
          <p:cNvGraphicFramePr/>
          <p:nvPr>
            <p:extLst>
              <p:ext uri="{D42A27DB-BD31-4B8C-83A1-F6EECF244321}">
                <p14:modId xmlns:p14="http://schemas.microsoft.com/office/powerpoint/2010/main" val="3088105378"/>
              </p:ext>
            </p:extLst>
          </p:nvPr>
        </p:nvGraphicFramePr>
        <p:xfrm>
          <a:off x="2940496" y="2204864"/>
          <a:ext cx="602399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15816" y="764704"/>
            <a:ext cx="6048672" cy="1015663"/>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Recip-e</a:t>
            </a:r>
          </a:p>
          <a:p>
            <a:pPr algn="ctr"/>
            <a:r>
              <a:rPr lang="nl-BE" sz="2800" b="1" dirty="0" smtClean="0">
                <a:solidFill>
                  <a:srgbClr val="C00000"/>
                </a:solidFill>
              </a:rPr>
              <a:t>Planning 2014 van de roadmap</a:t>
            </a:r>
            <a:endParaRPr lang="nl-BE" sz="2800" b="1" dirty="0">
              <a:solidFill>
                <a:srgbClr val="C00000"/>
              </a:solidFill>
            </a:endParaRPr>
          </a:p>
        </p:txBody>
      </p:sp>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560" y="3586162"/>
            <a:ext cx="1656185" cy="4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6108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484792"/>
          </a:xfrm>
        </p:spPr>
        <p:txBody>
          <a:bodyPr/>
          <a:lstStyle/>
          <a:p>
            <a:r>
              <a:rPr lang="nl-BE" dirty="0" smtClean="0"/>
              <a:t>Medische praktijk &amp; informatisering</a:t>
            </a:r>
            <a:endParaRPr lang="nl-B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24313328"/>
              </p:ext>
            </p:extLst>
          </p:nvPr>
        </p:nvGraphicFramePr>
        <p:xfrm>
          <a:off x="2971800" y="764704"/>
          <a:ext cx="5704656" cy="323596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t>MyCareNet</a:t>
                      </a:r>
                      <a:endParaRPr lang="nl-BE" dirty="0"/>
                    </a:p>
                  </a:txBody>
                  <a:tcPr/>
                </a:tc>
              </a:tr>
              <a:tr h="370840">
                <a:tc>
                  <a:txBody>
                    <a:bodyPr/>
                    <a:lstStyle/>
                    <a:p>
                      <a:r>
                        <a:rPr lang="fr-BE" dirty="0" smtClean="0">
                          <a:solidFill>
                            <a:srgbClr val="3E6E5A"/>
                          </a:solidFill>
                        </a:rPr>
                        <a:t>Huisarts</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Specialist</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Ziekenhuizen</a:t>
                      </a:r>
                    </a:p>
                    <a:p>
                      <a:r>
                        <a:rPr lang="fr-BE" dirty="0" smtClean="0">
                          <a:solidFill>
                            <a:srgbClr val="3E6E5A"/>
                          </a:solidFill>
                        </a:rPr>
                        <a:t>Zorginstellingen   </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Apothekers</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Kinesitherapeuten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chemeClr val="tx1"/>
                          </a:solidFill>
                        </a:rPr>
                        <a:t>Tandartsen</a:t>
                      </a:r>
                      <a:endParaRPr lang="nl-BE" dirty="0">
                        <a:solidFill>
                          <a:schemeClr val="tx1"/>
                        </a:solidFill>
                      </a:endParaRPr>
                    </a:p>
                  </a:txBody>
                  <a:tcPr/>
                </a:tc>
                <a:tc>
                  <a:txBody>
                    <a:bodyPr/>
                    <a:lstStyle/>
                    <a:p>
                      <a:pPr marL="0" indent="0">
                        <a:buFont typeface="Wingdings" pitchFamily="2" charset="2"/>
                        <a:buNone/>
                      </a:pPr>
                      <a:r>
                        <a:rPr lang="fr-BE" b="0" dirty="0" smtClean="0">
                          <a:solidFill>
                            <a:schemeClr val="tx1"/>
                          </a:solidFill>
                        </a:rPr>
                        <a:t>Eind 2014</a:t>
                      </a:r>
                      <a:endParaRPr lang="nl-BE" b="0" dirty="0" smtClean="0">
                        <a:solidFill>
                          <a:schemeClr val="tx1"/>
                        </a:solidFill>
                      </a:endParaRPr>
                    </a:p>
                  </a:txBody>
                  <a:tcPr/>
                </a:tc>
              </a:tr>
              <a:tr h="370840">
                <a:tc>
                  <a:txBody>
                    <a:bodyPr/>
                    <a:lstStyle/>
                    <a:p>
                      <a:r>
                        <a:rPr lang="fr-BE" dirty="0" smtClean="0">
                          <a:solidFill>
                            <a:srgbClr val="3E6E5A"/>
                          </a:solidFill>
                        </a:rPr>
                        <a:t>Verpleegkundigen</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492896"/>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5" name="Date Placeholder 4"/>
          <p:cNvSpPr>
            <a:spLocks noGrp="1"/>
          </p:cNvSpPr>
          <p:nvPr>
            <p:ph type="dt" sz="half" idx="10"/>
          </p:nvPr>
        </p:nvSpPr>
        <p:spPr/>
        <p:txBody>
          <a:bodyPr/>
          <a:lstStyle/>
          <a:p>
            <a:r>
              <a:rPr lang="en-US" smtClean="0"/>
              <a:t>14/06/2014</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t>57</a:t>
            </a:fld>
            <a:endParaRPr lang="nl-BE"/>
          </a:p>
        </p:txBody>
      </p:sp>
      <p:sp>
        <p:nvSpPr>
          <p:cNvPr id="11" name="TextBox 10"/>
          <p:cNvSpPr txBox="1"/>
          <p:nvPr/>
        </p:nvSpPr>
        <p:spPr>
          <a:xfrm>
            <a:off x="2987824" y="4136998"/>
            <a:ext cx="5688632" cy="2388346"/>
          </a:xfrm>
          <a:prstGeom prst="rect">
            <a:avLst/>
          </a:prstGeom>
          <a:noFill/>
        </p:spPr>
        <p:txBody>
          <a:bodyPr wrap="square" rtlCol="0">
            <a:spAutoFit/>
          </a:bodyPr>
          <a:lstStyle/>
          <a:p>
            <a:r>
              <a:rPr lang="nl-BE" b="1" i="1" dirty="0" smtClean="0"/>
              <a:t>Waarom de diensten van MyCareNet gebruiken?</a:t>
            </a:r>
          </a:p>
          <a:p>
            <a:pPr marL="285750" indent="-285750">
              <a:spcBef>
                <a:spcPts val="0"/>
              </a:spcBef>
              <a:buFont typeface="Wingdings" pitchFamily="2" charset="2"/>
              <a:buChar char="ü"/>
            </a:pPr>
            <a:endParaRPr lang="nl-BE" sz="1600" dirty="0" smtClean="0">
              <a:sym typeface="Wingdings" pitchFamily="2" charset="2"/>
            </a:endParaRPr>
          </a:p>
          <a:p>
            <a:pPr marL="285750" indent="-285750">
              <a:lnSpc>
                <a:spcPct val="90000"/>
              </a:lnSpc>
              <a:buFont typeface="Wingdings" pitchFamily="2" charset="2"/>
              <a:buChar char="ü"/>
              <a:defRPr/>
            </a:pPr>
            <a:r>
              <a:rPr lang="nl-BE" sz="1600" dirty="0">
                <a:solidFill>
                  <a:srgbClr val="000000"/>
                </a:solidFill>
              </a:rPr>
              <a:t>Elektronische facturatie derde betalende</a:t>
            </a:r>
          </a:p>
          <a:p>
            <a:pPr marL="285750" indent="-285750">
              <a:lnSpc>
                <a:spcPct val="90000"/>
              </a:lnSpc>
              <a:buFont typeface="Wingdings" pitchFamily="2" charset="2"/>
              <a:buChar char="ü"/>
              <a:defRPr/>
            </a:pPr>
            <a:r>
              <a:rPr lang="nl-BE" sz="1600" dirty="0" smtClean="0">
                <a:solidFill>
                  <a:srgbClr val="000000"/>
                </a:solidFill>
              </a:rPr>
              <a:t>Medische tarificatie</a:t>
            </a:r>
          </a:p>
          <a:p>
            <a:pPr marL="285750" indent="-285750">
              <a:lnSpc>
                <a:spcPct val="90000"/>
              </a:lnSpc>
              <a:buFont typeface="Wingdings" pitchFamily="2" charset="2"/>
              <a:buChar char="ü"/>
              <a:defRPr/>
            </a:pPr>
            <a:r>
              <a:rPr lang="nl-BE" sz="1600" dirty="0" smtClean="0">
                <a:solidFill>
                  <a:srgbClr val="000000"/>
                </a:solidFill>
              </a:rPr>
              <a:t>Elektronische raadpleging van de verzekerbaarheid</a:t>
            </a:r>
            <a:endParaRPr lang="nl-BE" sz="1600" dirty="0">
              <a:solidFill>
                <a:srgbClr val="000000"/>
              </a:solidFill>
            </a:endParaRPr>
          </a:p>
          <a:p>
            <a:pPr marL="285750" indent="-285750">
              <a:lnSpc>
                <a:spcPct val="90000"/>
              </a:lnSpc>
              <a:buFont typeface="Wingdings" pitchFamily="2" charset="2"/>
              <a:buChar char="ü"/>
              <a:defRPr/>
            </a:pPr>
            <a:r>
              <a:rPr lang="nl-BE" sz="1600" dirty="0" smtClean="0">
                <a:solidFill>
                  <a:srgbClr val="000000"/>
                </a:solidFill>
              </a:rPr>
              <a:t>Elektronische uitwisseling tussen het ziekenhuis en het ziekenfonds bij ziekenhuisopname</a:t>
            </a:r>
          </a:p>
          <a:p>
            <a:pPr marL="285750" indent="-285750">
              <a:lnSpc>
                <a:spcPct val="90000"/>
              </a:lnSpc>
              <a:buFont typeface="Wingdings" pitchFamily="2" charset="2"/>
              <a:buChar char="ü"/>
              <a:defRPr/>
            </a:pPr>
            <a:r>
              <a:rPr lang="nl-BE" sz="1600" dirty="0" smtClean="0">
                <a:solidFill>
                  <a:srgbClr val="000000"/>
                </a:solidFill>
              </a:rPr>
              <a:t>Aanvragen tot overeenkomst voor de terugbetaling van geneesmiddelen Hoofdstuk IV</a:t>
            </a:r>
          </a:p>
          <a:p>
            <a:pPr marL="285750" indent="-285750">
              <a:lnSpc>
                <a:spcPct val="90000"/>
              </a:lnSpc>
              <a:buFont typeface="Wingdings" pitchFamily="2" charset="2"/>
              <a:buChar char="ü"/>
              <a:defRPr/>
            </a:pPr>
            <a:r>
              <a:rPr lang="nl-BE" sz="1600" dirty="0" smtClean="0">
                <a:solidFill>
                  <a:srgbClr val="000000"/>
                </a:solidFill>
              </a:rPr>
              <a:t>Verband met het GMD</a:t>
            </a:r>
            <a:endParaRPr lang="nl-B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645024"/>
            <a:ext cx="19050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2601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Medische praktijk &amp; informatisering</a:t>
            </a:r>
            <a:endParaRPr lang="nl-BE" dirty="0"/>
          </a:p>
        </p:txBody>
      </p:sp>
      <p:sp>
        <p:nvSpPr>
          <p:cNvPr id="13" name="Content Placeholder 12"/>
          <p:cNvSpPr>
            <a:spLocks noGrp="1"/>
          </p:cNvSpPr>
          <p:nvPr>
            <p:ph idx="1"/>
          </p:nvPr>
        </p:nvSpPr>
        <p:spPr/>
        <p:txBody>
          <a:bodyPr>
            <a:normAutofit fontScale="55000" lnSpcReduction="20000"/>
          </a:bodyPr>
          <a:lstStyle/>
          <a:p>
            <a:pPr marL="0" indent="0" algn="ctr">
              <a:spcBef>
                <a:spcPct val="0"/>
              </a:spcBef>
              <a:buNone/>
            </a:pPr>
            <a:r>
              <a:rPr lang="nl-BE" sz="4400" b="1" spc="-100" dirty="0">
                <a:solidFill>
                  <a:schemeClr val="tx2"/>
                </a:solidFill>
                <a:latin typeface="+mj-lt"/>
              </a:rPr>
              <a:t>Gegevens delen via het hubs &amp; metahub-</a:t>
            </a:r>
          </a:p>
          <a:p>
            <a:pPr marL="0" indent="0" algn="ctr">
              <a:spcBef>
                <a:spcPct val="0"/>
              </a:spcBef>
              <a:buNone/>
            </a:pPr>
            <a:r>
              <a:rPr lang="nl-BE" sz="4400" b="1" spc="-100" dirty="0">
                <a:solidFill>
                  <a:schemeClr val="tx2"/>
                </a:solidFill>
                <a:latin typeface="+mj-lt"/>
              </a:rPr>
              <a:t>systeem</a:t>
            </a:r>
            <a:r>
              <a:rPr lang="nl-BE" b="1" dirty="0" smtClean="0"/>
              <a:t> </a:t>
            </a:r>
            <a:endParaRPr lang="nl-BE" sz="4400" b="1" spc="-100" dirty="0">
              <a:solidFill>
                <a:schemeClr val="tx2"/>
              </a:solidFill>
              <a:latin typeface="+mj-lt"/>
              <a:ea typeface="+mj-ea"/>
              <a:cs typeface="+mj-cs"/>
            </a:endParaRPr>
          </a:p>
          <a:p>
            <a:pPr marL="0" indent="0">
              <a:buNone/>
            </a:pPr>
            <a:endParaRPr lang="nl-BE" b="1" dirty="0" smtClean="0"/>
          </a:p>
          <a:p>
            <a:pPr>
              <a:buFont typeface="Wingdings" pitchFamily="2" charset="2"/>
              <a:buChar char="ü"/>
            </a:pPr>
            <a:r>
              <a:rPr lang="nl-BE" dirty="0" smtClean="0"/>
              <a:t>Koppeling tussen regionale en lokale uitwisselingssystemen van gezondheidsgegevens (hubs) </a:t>
            </a:r>
          </a:p>
          <a:p>
            <a:pPr>
              <a:buFont typeface="Wingdings" pitchFamily="2" charset="2"/>
              <a:buChar char="ü"/>
            </a:pPr>
            <a:endParaRPr lang="nl-BE" dirty="0"/>
          </a:p>
          <a:p>
            <a:pPr>
              <a:buFont typeface="Wingdings" pitchFamily="2" charset="2"/>
              <a:buChar char="ü"/>
            </a:pPr>
            <a:r>
              <a:rPr lang="nl-BE" dirty="0" smtClean="0"/>
              <a:t>Mogelijkheid voor een zorgverlener om de beschikbare elektronische medische documenten m.b.t. een bepaalde patiënt terug te vinden en te raadplegen</a:t>
            </a:r>
          </a:p>
          <a:p>
            <a:pPr>
              <a:buFont typeface="Wingdings" pitchFamily="2" charset="2"/>
              <a:buChar char="ü"/>
            </a:pPr>
            <a:endParaRPr lang="nl-BE" dirty="0"/>
          </a:p>
          <a:p>
            <a:pPr>
              <a:buFont typeface="Wingdings" pitchFamily="2" charset="2"/>
              <a:buChar char="ü"/>
            </a:pPr>
            <a:r>
              <a:rPr lang="nl-BE" dirty="0" smtClean="0"/>
              <a:t>Exclusieve context van de zorg voor de patiënt </a:t>
            </a:r>
          </a:p>
          <a:p>
            <a:pPr>
              <a:buFont typeface="Wingdings" pitchFamily="2" charset="2"/>
              <a:buChar char="ü"/>
            </a:pPr>
            <a:endParaRPr lang="nl-BE" dirty="0"/>
          </a:p>
          <a:p>
            <a:pPr>
              <a:buFont typeface="Wingdings" pitchFamily="2" charset="2"/>
              <a:buChar char="ü"/>
            </a:pPr>
            <a:r>
              <a:rPr lang="nl-BE" dirty="0" smtClean="0"/>
              <a:t>Geen centrale opslag van gegevens</a:t>
            </a:r>
          </a:p>
          <a:p>
            <a:pPr>
              <a:buFont typeface="Wingdings" pitchFamily="2" charset="2"/>
              <a:buChar char="ü"/>
            </a:pPr>
            <a:endParaRPr lang="nl-BE" dirty="0"/>
          </a:p>
          <a:p>
            <a:pPr>
              <a:buFont typeface="Wingdings" pitchFamily="2" charset="2"/>
              <a:buChar char="ü"/>
            </a:pPr>
            <a:r>
              <a:rPr lang="nl-BE" dirty="0" smtClean="0"/>
              <a:t>Lokale of regionale netwerken die door de vertegenwoordigers van zorgverleners en -instellingen georganiseerd en beheerd worden</a:t>
            </a:r>
          </a:p>
          <a:p>
            <a:pPr marL="0" indent="0">
              <a:buNone/>
            </a:pPr>
            <a:endParaRPr lang="nl-BE" dirty="0"/>
          </a:p>
          <a:p>
            <a:endParaRPr lang="nl-BE" dirty="0"/>
          </a:p>
        </p:txBody>
      </p:sp>
      <p:sp>
        <p:nvSpPr>
          <p:cNvPr id="4" name="Text Placeholder 3"/>
          <p:cNvSpPr>
            <a:spLocks noGrp="1"/>
          </p:cNvSpPr>
          <p:nvPr>
            <p:ph type="body" sz="half" idx="2"/>
          </p:nvPr>
        </p:nvSpPr>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5" name="Date Placeholder 4"/>
          <p:cNvSpPr>
            <a:spLocks noGrp="1"/>
          </p:cNvSpPr>
          <p:nvPr>
            <p:ph type="dt" sz="half" idx="10"/>
          </p:nvPr>
        </p:nvSpPr>
        <p:spPr/>
        <p:txBody>
          <a:bodyPr/>
          <a:lstStyle/>
          <a:p>
            <a:r>
              <a:rPr lang="en-US" smtClean="0"/>
              <a:t>14/06/2014</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t>58</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80" y="3140968"/>
            <a:ext cx="2212012" cy="84152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1380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2139696" cy="1484792"/>
          </a:xfrm>
        </p:spPr>
        <p:txBody>
          <a:bodyPr/>
          <a:lstStyle/>
          <a:p>
            <a:r>
              <a:rPr lang="nl-BE" dirty="0" smtClean="0"/>
              <a:t>Medische praktijk &amp; informatisering</a:t>
            </a:r>
            <a:endParaRPr lang="nl-BE"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30345236"/>
              </p:ext>
            </p:extLst>
          </p:nvPr>
        </p:nvGraphicFramePr>
        <p:xfrm>
          <a:off x="2971800" y="1244352"/>
          <a:ext cx="5704656" cy="1752600"/>
        </p:xfrm>
        <a:graphic>
          <a:graphicData uri="http://schemas.openxmlformats.org/drawingml/2006/table">
            <a:tbl>
              <a:tblPr firstRow="1" bandRow="1">
                <a:tableStyleId>{93296810-A885-4BE3-A3E7-6D5BEEA58F35}</a:tableStyleId>
              </a:tblPr>
              <a:tblGrid>
                <a:gridCol w="2443480"/>
                <a:gridCol w="3261176"/>
              </a:tblGrid>
              <a:tr h="370840">
                <a:tc>
                  <a:txBody>
                    <a:bodyPr/>
                    <a:lstStyle/>
                    <a:p>
                      <a:endParaRPr lang="en-US" dirty="0"/>
                    </a:p>
                  </a:txBody>
                  <a:tcPr/>
                </a:tc>
                <a:tc>
                  <a:txBody>
                    <a:bodyPr/>
                    <a:lstStyle/>
                    <a:p>
                      <a:pPr algn="ctr"/>
                      <a:r>
                        <a:rPr dirty="0"/>
                        <a:t>hubs-</a:t>
                      </a:r>
                      <a:r>
                        <a:rPr dirty="0" err="1"/>
                        <a:t>metahub</a:t>
                      </a:r>
                      <a:endParaRPr lang="nl-BE" dirty="0"/>
                    </a:p>
                  </a:txBody>
                  <a:tcPr/>
                </a:tc>
              </a:tr>
              <a:tr h="370840">
                <a:tc>
                  <a:txBody>
                    <a:bodyPr/>
                    <a:lstStyle/>
                    <a:p>
                      <a:r>
                        <a:rPr lang="fr-BE" dirty="0" smtClean="0">
                          <a:solidFill>
                            <a:srgbClr val="3E6E5A"/>
                          </a:solidFill>
                        </a:rPr>
                        <a:t>Huisarts</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Specialist</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r h="370840">
                <a:tc>
                  <a:txBody>
                    <a:bodyPr/>
                    <a:lstStyle/>
                    <a:p>
                      <a:r>
                        <a:rPr lang="fr-BE" dirty="0" smtClean="0">
                          <a:solidFill>
                            <a:srgbClr val="3E6E5A"/>
                          </a:solidFill>
                        </a:rPr>
                        <a:t>Ziekenhuizen</a:t>
                      </a:r>
                    </a:p>
                    <a:p>
                      <a:r>
                        <a:rPr lang="fr-BE" dirty="0" smtClean="0">
                          <a:solidFill>
                            <a:srgbClr val="3E6E5A"/>
                          </a:solidFill>
                        </a:rPr>
                        <a:t>Zorginstellingen   </a:t>
                      </a:r>
                      <a:endParaRPr lang="nl-BE" dirty="0">
                        <a:solidFill>
                          <a:srgbClr val="3E6E5A"/>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solidFill>
                            <a:srgbClr val="3E6E5A"/>
                          </a:solidFill>
                        </a:rPr>
                        <a:t>OK</a:t>
                      </a:r>
                      <a:endParaRPr lang="nl-BE" b="1" dirty="0" smtClean="0">
                        <a:solidFill>
                          <a:srgbClr val="3E6E5A"/>
                        </a:solidFill>
                      </a:endParaRPr>
                    </a:p>
                  </a:txBody>
                  <a:tcPr/>
                </a:tc>
              </a:tr>
            </a:tbl>
          </a:graphicData>
        </a:graphic>
      </p:graphicFrame>
      <p:sp>
        <p:nvSpPr>
          <p:cNvPr id="4" name="Text Placeholder 3"/>
          <p:cNvSpPr>
            <a:spLocks noGrp="1"/>
          </p:cNvSpPr>
          <p:nvPr>
            <p:ph type="body" sz="half" idx="2"/>
          </p:nvPr>
        </p:nvSpPr>
        <p:spPr>
          <a:xfrm>
            <a:off x="457201" y="2132856"/>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p:txBody>
      </p:sp>
      <p:sp>
        <p:nvSpPr>
          <p:cNvPr id="5" name="Date Placeholder 4"/>
          <p:cNvSpPr>
            <a:spLocks noGrp="1"/>
          </p:cNvSpPr>
          <p:nvPr>
            <p:ph type="dt" sz="half" idx="10"/>
          </p:nvPr>
        </p:nvSpPr>
        <p:spPr/>
        <p:txBody>
          <a:bodyPr/>
          <a:lstStyle/>
          <a:p>
            <a:r>
              <a:rPr lang="en-US" smtClean="0"/>
              <a:t>14/06/2014</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t>59</a:t>
            </a:fld>
            <a:endParaRPr lang="nl-BE"/>
          </a:p>
        </p:txBody>
      </p:sp>
      <p:sp>
        <p:nvSpPr>
          <p:cNvPr id="11" name="TextBox 10"/>
          <p:cNvSpPr txBox="1"/>
          <p:nvPr/>
        </p:nvSpPr>
        <p:spPr>
          <a:xfrm>
            <a:off x="2987824" y="3645024"/>
            <a:ext cx="5688632" cy="2831544"/>
          </a:xfrm>
          <a:prstGeom prst="rect">
            <a:avLst/>
          </a:prstGeom>
          <a:noFill/>
        </p:spPr>
        <p:txBody>
          <a:bodyPr wrap="square" rtlCol="0">
            <a:spAutoFit/>
          </a:bodyPr>
          <a:lstStyle/>
          <a:p>
            <a:r>
              <a:rPr lang="nl-BE" b="1" i="1" dirty="0" smtClean="0"/>
              <a:t>Waarom meewerken aan het delen van gegevens via het systeem hubs &amp; metahub?</a:t>
            </a:r>
          </a:p>
          <a:p>
            <a:endParaRPr lang="nl-BE" i="1" dirty="0" smtClean="0"/>
          </a:p>
          <a:p>
            <a:pPr marL="285750" indent="-285750">
              <a:buFont typeface="Wingdings" pitchFamily="2" charset="2"/>
              <a:buChar char="ü"/>
            </a:pPr>
            <a:r>
              <a:rPr lang="nl-BE" dirty="0" smtClean="0"/>
              <a:t>Toegankelijkheid van gezondheidsgegevens</a:t>
            </a:r>
          </a:p>
          <a:p>
            <a:pPr marL="285750" indent="-285750">
              <a:buFont typeface="Wingdings" pitchFamily="2" charset="2"/>
              <a:buChar char="ü"/>
            </a:pPr>
            <a:r>
              <a:rPr lang="nl-BE" dirty="0" smtClean="0"/>
              <a:t>Beveiligde toegang volgens het profiel van de zorgverlener en de therapeutische relatie zorgverlener-patiënt</a:t>
            </a:r>
            <a:endParaRPr lang="nl-BE" dirty="0"/>
          </a:p>
          <a:p>
            <a:pPr marL="285750" indent="-285750">
              <a:buFont typeface="Wingdings" pitchFamily="2" charset="2"/>
              <a:buChar char="ü"/>
            </a:pPr>
            <a:r>
              <a:rPr lang="nl-BE" dirty="0" smtClean="0"/>
              <a:t>Administratieve vereenvoudiging</a:t>
            </a:r>
            <a:endParaRPr lang="nl-BE" dirty="0"/>
          </a:p>
          <a:p>
            <a:pPr marL="285750" indent="-285750">
              <a:buFont typeface="Wingdings" pitchFamily="2" charset="2"/>
              <a:buChar char="ü"/>
            </a:pPr>
            <a:r>
              <a:rPr lang="nl-BE" dirty="0" smtClean="0"/>
              <a:t>Geïntegreerde en gecoördineerde zorg</a:t>
            </a:r>
            <a:endParaRPr lang="nl-BE" i="1" dirty="0" smtClean="0"/>
          </a:p>
          <a:p>
            <a:pPr marL="285750" indent="-285750">
              <a:spcBef>
                <a:spcPts val="0"/>
              </a:spcBef>
              <a:buFont typeface="Wingdings" pitchFamily="2" charset="2"/>
              <a:buChar char="ü"/>
            </a:pPr>
            <a:endParaRPr lang="nl-BE" sz="1600" dirty="0" smtClean="0">
              <a:sym typeface="Wingdings" pitchFamily="2" charset="2"/>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80" y="3140968"/>
            <a:ext cx="2212012" cy="84152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9604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2955925" y="2522538"/>
            <a:ext cx="3054350" cy="2659062"/>
            <a:chOff x="2955608" y="2523164"/>
            <a:chExt cx="3054830" cy="2657760"/>
          </a:xfrm>
        </p:grpSpPr>
        <p:sp>
          <p:nvSpPr>
            <p:cNvPr id="22" name="Flowchart: Connector 21"/>
            <p:cNvSpPr/>
            <p:nvPr/>
          </p:nvSpPr>
          <p:spPr>
            <a:xfrm>
              <a:off x="3203297" y="2523164"/>
              <a:ext cx="2657893" cy="2657760"/>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39985" y="3178480"/>
              <a:ext cx="1384518" cy="1347128"/>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b="1" dirty="0">
                  <a:solidFill>
                    <a:schemeClr val="bg1"/>
                  </a:solidFill>
                </a:rPr>
                <a:t>Medische voordelen</a:t>
              </a:r>
            </a:p>
          </p:txBody>
        </p:sp>
        <p:cxnSp>
          <p:nvCxnSpPr>
            <p:cNvPr id="24" name="Straight Connector 23"/>
            <p:cNvCxnSpPr/>
            <p:nvPr/>
          </p:nvCxnSpPr>
          <p:spPr>
            <a:xfrm>
              <a:off x="3628814" y="2669142"/>
              <a:ext cx="552537" cy="607714"/>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22830" y="2669142"/>
              <a:ext cx="562063" cy="63468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55" idx="1"/>
            </p:cNvCxnSpPr>
            <p:nvPr/>
          </p:nvCxnSpPr>
          <p:spPr>
            <a:xfrm flipV="1">
              <a:off x="5224503" y="3833797"/>
              <a:ext cx="785935" cy="9520"/>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22830" y="4431991"/>
              <a:ext cx="562063" cy="67594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563717" y="4425644"/>
              <a:ext cx="611283" cy="64103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2"/>
              <a:endCxn id="44" idx="3"/>
            </p:cNvCxnSpPr>
            <p:nvPr/>
          </p:nvCxnSpPr>
          <p:spPr>
            <a:xfrm flipH="1" flipV="1">
              <a:off x="2955608" y="3830623"/>
              <a:ext cx="884377" cy="22214"/>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342"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366605" y="401264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3"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256567" y="457849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4"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20318" y="4044588"/>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5"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6"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7"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90861" y="320431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8" name="Group 107"/>
          <p:cNvGrpSpPr>
            <a:grpSpLocks/>
          </p:cNvGrpSpPr>
          <p:nvPr/>
        </p:nvGrpSpPr>
        <p:grpSpPr bwMode="auto">
          <a:xfrm>
            <a:off x="482600" y="5135563"/>
            <a:ext cx="3240088" cy="1089025"/>
            <a:chOff x="483110" y="5136172"/>
            <a:chExt cx="3240360" cy="1088504"/>
          </a:xfrm>
        </p:grpSpPr>
        <p:grpSp>
          <p:nvGrpSpPr>
            <p:cNvPr id="12329" name="Group 67"/>
            <p:cNvGrpSpPr>
              <a:grpSpLocks/>
            </p:cNvGrpSpPr>
            <p:nvPr/>
          </p:nvGrpSpPr>
          <p:grpSpPr bwMode="auto">
            <a:xfrm>
              <a:off x="483110" y="5136172"/>
              <a:ext cx="3240360" cy="1088504"/>
              <a:chOff x="398612" y="5107746"/>
              <a:chExt cx="3240360" cy="1088504"/>
            </a:xfrm>
          </p:grpSpPr>
          <p:sp>
            <p:nvSpPr>
              <p:cNvPr id="47" name="Rectangle 46"/>
              <p:cNvSpPr/>
              <p:nvPr/>
            </p:nvSpPr>
            <p:spPr>
              <a:xfrm>
                <a:off x="398612" y="5107746"/>
                <a:ext cx="1152622"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1234" y="5107746"/>
                <a:ext cx="208773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521069" y="5137894"/>
                <a:ext cx="2024232" cy="1058356"/>
              </a:xfrm>
              <a:prstGeom prst="rect">
                <a:avLst/>
              </a:prstGeom>
            </p:spPr>
            <p:txBody>
              <a:bodyPr>
                <a:normAutofit/>
              </a:bodyPr>
              <a:lstStyle/>
              <a:p>
                <a:pPr>
                  <a:defRPr/>
                </a:pPr>
                <a:endParaRPr lang="nl-BE" sz="1000" dirty="0">
                  <a:solidFill>
                    <a:schemeClr val="bg1"/>
                  </a:solidFill>
                </a:endParaRPr>
              </a:p>
              <a:p>
                <a:pPr algn="ctr">
                  <a:defRPr/>
                </a:pPr>
                <a:r>
                  <a:rPr lang="nl-BE" dirty="0">
                    <a:solidFill>
                      <a:schemeClr val="bg1"/>
                    </a:solidFill>
                  </a:rPr>
                  <a:t>Raadplegen van laboresultaten </a:t>
                </a:r>
              </a:p>
              <a:p>
                <a:pPr>
                  <a:defRPr/>
                </a:pPr>
                <a:endParaRPr lang="en-US" dirty="0">
                  <a:solidFill>
                    <a:schemeClr val="tx1">
                      <a:lumMod val="95000"/>
                      <a:lumOff val="5000"/>
                    </a:schemeClr>
                  </a:solidFill>
                </a:endParaRPr>
              </a:p>
            </p:txBody>
          </p:sp>
        </p:grpSp>
        <p:pic>
          <p:nvPicPr>
            <p:cNvPr id="12330" name="Picture 9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019" y="5163796"/>
              <a:ext cx="1016496" cy="10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 name="Group 105"/>
          <p:cNvGrpSpPr>
            <a:grpSpLocks/>
          </p:cNvGrpSpPr>
          <p:nvPr/>
        </p:nvGrpSpPr>
        <p:grpSpPr bwMode="auto">
          <a:xfrm>
            <a:off x="519113" y="1382713"/>
            <a:ext cx="3260725" cy="1158875"/>
            <a:chOff x="518456" y="1382445"/>
            <a:chExt cx="3261456" cy="1158760"/>
          </a:xfrm>
        </p:grpSpPr>
        <p:grpSp>
          <p:nvGrpSpPr>
            <p:cNvPr id="12323" name="Group 93"/>
            <p:cNvGrpSpPr>
              <a:grpSpLocks/>
            </p:cNvGrpSpPr>
            <p:nvPr/>
          </p:nvGrpSpPr>
          <p:grpSpPr bwMode="auto">
            <a:xfrm>
              <a:off x="546770" y="1394932"/>
              <a:ext cx="3233142" cy="1146273"/>
              <a:chOff x="546770" y="1424385"/>
              <a:chExt cx="3233142" cy="1146273"/>
            </a:xfrm>
          </p:grpSpPr>
          <p:grpSp>
            <p:nvGrpSpPr>
              <p:cNvPr id="12325"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495" y="1773027"/>
                  <a:ext cx="1100384" cy="1079393"/>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5176" y="1773027"/>
                  <a:ext cx="2088031" cy="1079393"/>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881" y="1508726"/>
                <a:ext cx="2088031" cy="1061932"/>
              </a:xfrm>
              <a:prstGeom prst="rect">
                <a:avLst/>
              </a:prstGeom>
            </p:spPr>
            <p:txBody>
              <a:bodyPr>
                <a:normAutofit/>
              </a:bodyPr>
              <a:lstStyle/>
              <a:p>
                <a:pPr algn="ctr">
                  <a:defRPr/>
                </a:pPr>
                <a:r>
                  <a:rPr lang="fr-BE" dirty="0" err="1">
                    <a:solidFill>
                      <a:schemeClr val="bg1"/>
                    </a:solidFill>
                  </a:rPr>
                  <a:t>Opzoeken</a:t>
                </a:r>
                <a:r>
                  <a:rPr lang="fr-BE" dirty="0">
                    <a:solidFill>
                      <a:schemeClr val="bg1"/>
                    </a:solidFill>
                  </a:rPr>
                  <a:t> </a:t>
                </a:r>
                <a:r>
                  <a:rPr lang="fr-BE" dirty="0" err="1">
                    <a:solidFill>
                      <a:schemeClr val="bg1"/>
                    </a:solidFill>
                  </a:rPr>
                  <a:t>voorgeschiedenis</a:t>
                </a:r>
                <a:r>
                  <a:rPr lang="fr-BE" dirty="0">
                    <a:solidFill>
                      <a:schemeClr val="bg1"/>
                    </a:solidFill>
                  </a:rPr>
                  <a:t> via de </a:t>
                </a:r>
                <a:r>
                  <a:rPr lang="fr-BE" dirty="0" err="1">
                    <a:solidFill>
                      <a:schemeClr val="bg1"/>
                    </a:solidFill>
                  </a:rPr>
                  <a:t>SumEHR</a:t>
                </a:r>
                <a:endParaRPr lang="en-US" dirty="0"/>
              </a:p>
              <a:p>
                <a:pPr>
                  <a:defRPr/>
                </a:pPr>
                <a:endParaRPr lang="en-US" dirty="0">
                  <a:solidFill>
                    <a:schemeClr val="tx1">
                      <a:lumMod val="95000"/>
                      <a:lumOff val="5000"/>
                    </a:schemeClr>
                  </a:solidFill>
                </a:endParaRPr>
              </a:p>
            </p:txBody>
          </p:sp>
        </p:grpSp>
        <p:pic>
          <p:nvPicPr>
            <p:cNvPr id="12324" name="Picture 9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8456" y="1382445"/>
              <a:ext cx="1129308" cy="112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 name="Group 106"/>
          <p:cNvGrpSpPr>
            <a:grpSpLocks/>
          </p:cNvGrpSpPr>
          <p:nvPr/>
        </p:nvGrpSpPr>
        <p:grpSpPr bwMode="auto">
          <a:xfrm>
            <a:off x="495300" y="3290888"/>
            <a:ext cx="2460625" cy="1204912"/>
            <a:chOff x="495636" y="3290765"/>
            <a:chExt cx="2459972" cy="1205400"/>
          </a:xfrm>
        </p:grpSpPr>
        <p:grpSp>
          <p:nvGrpSpPr>
            <p:cNvPr id="12318" name="Group 68"/>
            <p:cNvGrpSpPr>
              <a:grpSpLocks/>
            </p:cNvGrpSpPr>
            <p:nvPr/>
          </p:nvGrpSpPr>
          <p:grpSpPr bwMode="auto">
            <a:xfrm>
              <a:off x="495636" y="3290765"/>
              <a:ext cx="2459972" cy="1205400"/>
              <a:chOff x="455844" y="3290765"/>
              <a:chExt cx="2459972" cy="1205400"/>
            </a:xfrm>
          </p:grpSpPr>
          <p:sp>
            <p:nvSpPr>
              <p:cNvPr id="42" name="Rectangle 41"/>
              <p:cNvSpPr/>
              <p:nvPr/>
            </p:nvSpPr>
            <p:spPr>
              <a:xfrm>
                <a:off x="455844" y="3290765"/>
                <a:ext cx="1152219" cy="1079937"/>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Rectangle 43"/>
              <p:cNvSpPr/>
              <p:nvPr/>
            </p:nvSpPr>
            <p:spPr>
              <a:xfrm>
                <a:off x="1608063" y="3290765"/>
                <a:ext cx="1307753" cy="1079937"/>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322" name="TextBox 44"/>
              <p:cNvSpPr txBox="1">
                <a:spLocks noChangeArrowheads="1"/>
              </p:cNvSpPr>
              <p:nvPr/>
            </p:nvSpPr>
            <p:spPr bwMode="auto">
              <a:xfrm>
                <a:off x="1668825" y="3462392"/>
                <a:ext cx="1246991" cy="103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a:solidFill>
                      <a:schemeClr val="bg1"/>
                    </a:solidFill>
                  </a:rPr>
                  <a:t>Medicatie-</a:t>
                </a:r>
                <a:br>
                  <a:rPr lang="nl-BE" altLang="en-US">
                    <a:solidFill>
                      <a:schemeClr val="bg1"/>
                    </a:solidFill>
                  </a:rPr>
                </a:br>
                <a:r>
                  <a:rPr lang="nl-BE" altLang="en-US">
                    <a:solidFill>
                      <a:schemeClr val="bg1"/>
                    </a:solidFill>
                  </a:rPr>
                  <a:t>schema</a:t>
                </a:r>
                <a:endParaRPr lang="en-US" altLang="en-US">
                  <a:solidFill>
                    <a:schemeClr val="bg1"/>
                  </a:solidFill>
                </a:endParaRPr>
              </a:p>
            </p:txBody>
          </p:sp>
        </p:grpSp>
        <p:pic>
          <p:nvPicPr>
            <p:cNvPr id="12319" name="Picture 9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8526" y="3320177"/>
              <a:ext cx="1086712" cy="108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 name="Group 110"/>
          <p:cNvGrpSpPr>
            <a:grpSpLocks/>
          </p:cNvGrpSpPr>
          <p:nvPr/>
        </p:nvGrpSpPr>
        <p:grpSpPr bwMode="auto">
          <a:xfrm>
            <a:off x="5402263" y="1443038"/>
            <a:ext cx="3257550" cy="1079500"/>
            <a:chOff x="5403035" y="1443044"/>
            <a:chExt cx="3255987" cy="1080120"/>
          </a:xfrm>
        </p:grpSpPr>
        <p:grpSp>
          <p:nvGrpSpPr>
            <p:cNvPr id="12313" name="Group 69"/>
            <p:cNvGrpSpPr>
              <a:grpSpLocks/>
            </p:cNvGrpSpPr>
            <p:nvPr/>
          </p:nvGrpSpPr>
          <p:grpSpPr bwMode="auto">
            <a:xfrm>
              <a:off x="5403035" y="1443044"/>
              <a:ext cx="3255987" cy="1080120"/>
              <a:chOff x="5425798" y="1315063"/>
              <a:chExt cx="3255987" cy="1080120"/>
            </a:xfrm>
          </p:grpSpPr>
          <p:sp>
            <p:nvSpPr>
              <p:cNvPr id="51" name="Rectangle 50"/>
              <p:cNvSpPr/>
              <p:nvPr/>
            </p:nvSpPr>
            <p:spPr>
              <a:xfrm>
                <a:off x="5425798" y="1315063"/>
                <a:ext cx="1151972" cy="108012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577770" y="1315063"/>
                <a:ext cx="2088148" cy="108012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52"/>
              <p:cNvSpPr txBox="1"/>
              <p:nvPr/>
            </p:nvSpPr>
            <p:spPr>
              <a:xfrm>
                <a:off x="6595224" y="1345242"/>
                <a:ext cx="2086561" cy="1038821"/>
              </a:xfrm>
              <a:prstGeom prst="rect">
                <a:avLst/>
              </a:prstGeom>
            </p:spPr>
            <p:txBody>
              <a:bodyPr>
                <a:normAutofit/>
              </a:bodyPr>
              <a:lstStyle/>
              <a:p>
                <a:pPr>
                  <a:defRPr/>
                </a:pPr>
                <a:endParaRPr lang="nl-BE" sz="1000" dirty="0">
                  <a:solidFill>
                    <a:schemeClr val="bg1"/>
                  </a:solidFill>
                </a:endParaRPr>
              </a:p>
              <a:p>
                <a:pPr marL="82550" algn="ctr">
                  <a:defRPr/>
                </a:pPr>
                <a:r>
                  <a:rPr lang="nl-BE" dirty="0">
                    <a:solidFill>
                      <a:schemeClr val="bg1"/>
                    </a:solidFill>
                  </a:rPr>
                  <a:t>Online advies en guidelines</a:t>
                </a:r>
              </a:p>
            </p:txBody>
          </p:sp>
        </p:grpSp>
        <p:pic>
          <p:nvPicPr>
            <p:cNvPr id="12314" name="Picture 9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464394" y="1478427"/>
              <a:ext cx="985292" cy="9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 name="Group 108"/>
          <p:cNvGrpSpPr>
            <a:grpSpLocks/>
          </p:cNvGrpSpPr>
          <p:nvPr/>
        </p:nvGrpSpPr>
        <p:grpSpPr bwMode="auto">
          <a:xfrm>
            <a:off x="5389563" y="5106988"/>
            <a:ext cx="3270250" cy="1185862"/>
            <a:chOff x="5389884" y="5107746"/>
            <a:chExt cx="3269138" cy="1184852"/>
          </a:xfrm>
        </p:grpSpPr>
        <p:grpSp>
          <p:nvGrpSpPr>
            <p:cNvPr id="12306" name="Group 70"/>
            <p:cNvGrpSpPr>
              <a:grpSpLocks/>
            </p:cNvGrpSpPr>
            <p:nvPr/>
          </p:nvGrpSpPr>
          <p:grpSpPr bwMode="auto">
            <a:xfrm>
              <a:off x="5403035" y="5149276"/>
              <a:ext cx="3255987" cy="1088504"/>
              <a:chOff x="5508175" y="5117132"/>
              <a:chExt cx="3255987" cy="1088504"/>
            </a:xfrm>
          </p:grpSpPr>
          <p:sp>
            <p:nvSpPr>
              <p:cNvPr id="59" name="Rectangle 58"/>
              <p:cNvSpPr/>
              <p:nvPr/>
            </p:nvSpPr>
            <p:spPr>
              <a:xfrm>
                <a:off x="5507720" y="5116842"/>
                <a:ext cx="1152133" cy="1080166"/>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59853" y="5116842"/>
                <a:ext cx="2088439" cy="1080166"/>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677309" y="5146979"/>
                <a:ext cx="2086853" cy="1057961"/>
              </a:xfrm>
              <a:prstGeom prst="rect">
                <a:avLst/>
              </a:prstGeom>
            </p:spPr>
            <p:txBody>
              <a:bodyPr>
                <a:normAutofit/>
              </a:bodyPr>
              <a:lstStyle/>
              <a:p>
                <a:pPr>
                  <a:defRPr/>
                </a:pPr>
                <a:endParaRPr lang="nl-BE" sz="1000" dirty="0">
                  <a:solidFill>
                    <a:schemeClr val="bg1"/>
                  </a:solidFill>
                </a:endParaRPr>
              </a:p>
              <a:p>
                <a:pPr marL="177800" algn="ctr">
                  <a:defRPr/>
                </a:pPr>
                <a:r>
                  <a:rPr lang="nl-BE" dirty="0">
                    <a:solidFill>
                      <a:schemeClr val="bg1"/>
                    </a:solidFill>
                  </a:rPr>
                  <a:t>Elektronische verwijsbrief</a:t>
                </a:r>
                <a:endParaRPr lang="en-US" dirty="0"/>
              </a:p>
            </p:txBody>
          </p:sp>
        </p:grpSp>
        <p:grpSp>
          <p:nvGrpSpPr>
            <p:cNvPr id="12307" name="Group 101"/>
            <p:cNvGrpSpPr>
              <a:grpSpLocks/>
            </p:cNvGrpSpPr>
            <p:nvPr/>
          </p:nvGrpSpPr>
          <p:grpSpPr bwMode="auto">
            <a:xfrm>
              <a:off x="5389884" y="5107746"/>
              <a:ext cx="1186811" cy="1184852"/>
              <a:chOff x="5389884" y="5104775"/>
              <a:chExt cx="1241108" cy="1241108"/>
            </a:xfrm>
          </p:grpSpPr>
          <p:pic>
            <p:nvPicPr>
              <p:cNvPr id="12308" name="Picture 9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389884" y="5104775"/>
                <a:ext cx="1241108" cy="124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10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362196" y="5445224"/>
                <a:ext cx="174979" cy="1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0" name="Group 109"/>
          <p:cNvGrpSpPr>
            <a:grpSpLocks/>
          </p:cNvGrpSpPr>
          <p:nvPr/>
        </p:nvGrpSpPr>
        <p:grpSpPr bwMode="auto">
          <a:xfrm>
            <a:off x="6010275" y="3294063"/>
            <a:ext cx="2649538" cy="1119187"/>
            <a:chOff x="6010438" y="3294151"/>
            <a:chExt cx="2648583" cy="1118781"/>
          </a:xfrm>
        </p:grpSpPr>
        <p:grpSp>
          <p:nvGrpSpPr>
            <p:cNvPr id="12299" name="Group 40"/>
            <p:cNvGrpSpPr>
              <a:grpSpLocks/>
            </p:cNvGrpSpPr>
            <p:nvPr/>
          </p:nvGrpSpPr>
          <p:grpSpPr bwMode="auto">
            <a:xfrm>
              <a:off x="6010438" y="3294151"/>
              <a:ext cx="2648583" cy="1082282"/>
              <a:chOff x="5926858" y="3418319"/>
              <a:chExt cx="2572071" cy="1082282"/>
            </a:xfrm>
          </p:grpSpPr>
          <p:sp>
            <p:nvSpPr>
              <p:cNvPr id="55" name="Rectangle 54"/>
              <p:cNvSpPr/>
              <p:nvPr/>
            </p:nvSpPr>
            <p:spPr>
              <a:xfrm>
                <a:off x="5926858" y="3418319"/>
                <a:ext cx="1072595" cy="108069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6999453" y="3418319"/>
                <a:ext cx="1460948" cy="108069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6999453" y="3419905"/>
                <a:ext cx="1499476" cy="1080696"/>
              </a:xfrm>
              <a:prstGeom prst="rect">
                <a:avLst/>
              </a:prstGeom>
            </p:spPr>
            <p:txBody>
              <a:bodyPr>
                <a:normAutofit/>
              </a:bodyPr>
              <a:lstStyle/>
              <a:p>
                <a:pPr>
                  <a:defRPr/>
                </a:pPr>
                <a:endParaRPr lang="nl-BE" sz="1000" dirty="0">
                  <a:solidFill>
                    <a:schemeClr val="bg1"/>
                  </a:solidFill>
                </a:endParaRPr>
              </a:p>
              <a:p>
                <a:pPr algn="ctr">
                  <a:defRPr/>
                </a:pPr>
                <a:r>
                  <a:rPr lang="nl-BE" sz="1600" dirty="0">
                    <a:solidFill>
                      <a:schemeClr val="bg1"/>
                    </a:solidFill>
                  </a:rPr>
                  <a:t>Elektronische</a:t>
                </a:r>
                <a:r>
                  <a:rPr lang="nl-BE" sz="1600" dirty="0"/>
                  <a:t> </a:t>
                </a:r>
                <a:r>
                  <a:rPr lang="nl-BE" sz="1600" dirty="0">
                    <a:solidFill>
                      <a:schemeClr val="bg1"/>
                    </a:solidFill>
                  </a:rPr>
                  <a:t>voorschriften</a:t>
                </a:r>
                <a:endParaRPr lang="en-US" sz="1600" dirty="0"/>
              </a:p>
              <a:p>
                <a:pPr>
                  <a:defRPr/>
                </a:pPr>
                <a:endParaRPr lang="en-US" dirty="0">
                  <a:solidFill>
                    <a:schemeClr val="tx1">
                      <a:lumMod val="95000"/>
                      <a:lumOff val="5000"/>
                    </a:schemeClr>
                  </a:solidFill>
                </a:endParaRPr>
              </a:p>
            </p:txBody>
          </p:sp>
        </p:grpSp>
        <p:grpSp>
          <p:nvGrpSpPr>
            <p:cNvPr id="12300" name="Group 102"/>
            <p:cNvGrpSpPr>
              <a:grpSpLocks/>
            </p:cNvGrpSpPr>
            <p:nvPr/>
          </p:nvGrpSpPr>
          <p:grpSpPr bwMode="auto">
            <a:xfrm>
              <a:off x="6036635" y="3332812"/>
              <a:ext cx="1080120" cy="1080120"/>
              <a:chOff x="5005213" y="3401807"/>
              <a:chExt cx="1080120" cy="1080120"/>
            </a:xfrm>
          </p:grpSpPr>
          <p:pic>
            <p:nvPicPr>
              <p:cNvPr id="12301" name="Picture 10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05213" y="3401807"/>
                <a:ext cx="108012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0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400944" y="3481442"/>
                <a:ext cx="270030" cy="270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Rectangle 1"/>
          <p:cNvSpPr/>
          <p:nvPr/>
        </p:nvSpPr>
        <p:spPr>
          <a:xfrm>
            <a:off x="2286000" y="332656"/>
            <a:ext cx="4572000" cy="1138773"/>
          </a:xfrm>
          <a:prstGeom prst="rect">
            <a:avLst/>
          </a:prstGeom>
        </p:spPr>
        <p:txBody>
          <a:bodyPr>
            <a:spAutoFit/>
          </a:bodyPr>
          <a:lstStyle/>
          <a:p>
            <a:pPr lvl="0" algn="ctr"/>
            <a:r>
              <a:rPr lang="fr-BE" altLang="en-US" sz="3600" b="1" dirty="0" err="1">
                <a:solidFill>
                  <a:srgbClr val="3E6E5A"/>
                </a:solidFill>
                <a:latin typeface="Calibri" panose="020F0502020204030204" pitchFamily="34" charset="0"/>
              </a:rPr>
              <a:t>eHealth</a:t>
            </a:r>
            <a:r>
              <a:rPr lang="fr-BE" altLang="en-US" sz="3600" b="1" dirty="0" err="1">
                <a:solidFill>
                  <a:srgbClr val="000000"/>
                </a:solidFill>
                <a:latin typeface="Calibri" panose="020F0502020204030204" pitchFamily="34" charset="0"/>
              </a:rPr>
              <a:t>-platform</a:t>
            </a:r>
            <a:r>
              <a:rPr lang="fr-BE" altLang="en-US" sz="3600" b="1" dirty="0">
                <a:solidFill>
                  <a:srgbClr val="000000"/>
                </a:solidFill>
                <a:latin typeface="Calibri" panose="020F0502020204030204" pitchFamily="34" charset="0"/>
              </a:rPr>
              <a:t> </a:t>
            </a:r>
            <a:br>
              <a:rPr lang="fr-BE" altLang="en-US" sz="3600" b="1" dirty="0">
                <a:solidFill>
                  <a:srgbClr val="000000"/>
                </a:solidFill>
                <a:latin typeface="Calibri" panose="020F0502020204030204" pitchFamily="34" charset="0"/>
              </a:rPr>
            </a:br>
            <a:r>
              <a:rPr lang="fr-BE" altLang="en-US" sz="3200" b="1" dirty="0">
                <a:solidFill>
                  <a:srgbClr val="000000"/>
                </a:solidFill>
                <a:latin typeface="Calibri" panose="020F0502020204030204" pitchFamily="34" charset="0"/>
              </a:rPr>
              <a:t>In de </a:t>
            </a:r>
            <a:r>
              <a:rPr lang="fr-BE" altLang="en-US" sz="3200" b="1" dirty="0" err="1">
                <a:solidFill>
                  <a:srgbClr val="000000"/>
                </a:solidFill>
                <a:latin typeface="Calibri" panose="020F0502020204030204" pitchFamily="34" charset="0"/>
              </a:rPr>
              <a:t>praktijk</a:t>
            </a:r>
            <a:endParaRPr lang="fr-BE" altLang="en-US" sz="3200" b="1" dirty="0">
              <a:solidFill>
                <a:srgbClr val="000000"/>
              </a:solidFill>
              <a:latin typeface="Calibri" panose="020F0502020204030204" pitchFamily="34" charset="0"/>
            </a:endParaRPr>
          </a:p>
        </p:txBody>
      </p:sp>
      <p:sp>
        <p:nvSpPr>
          <p:cNvPr id="3" name="Date Placeholder 2"/>
          <p:cNvSpPr>
            <a:spLocks noGrp="1"/>
          </p:cNvSpPr>
          <p:nvPr>
            <p:ph type="dt" sz="half" idx="10"/>
          </p:nvPr>
        </p:nvSpPr>
        <p:spPr/>
        <p:txBody>
          <a:bodyPr/>
          <a:lstStyle/>
          <a:p>
            <a:r>
              <a:rPr lang="en-US" smtClean="0"/>
              <a:t>14/06/2014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t>6</a:t>
            </a:fld>
            <a:endParaRPr lang="en-US"/>
          </a:p>
        </p:txBody>
      </p:sp>
    </p:spTree>
    <p:extLst>
      <p:ext uri="{BB962C8B-B14F-4D97-AF65-F5344CB8AC3E}">
        <p14:creationId xmlns:p14="http://schemas.microsoft.com/office/powerpoint/2010/main" val="297628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up)">
                                      <p:cBhvr>
                                        <p:cTn id="11" dur="500"/>
                                        <p:tgtEl>
                                          <p:spTgt spid="10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wipe(up)">
                                      <p:cBhvr>
                                        <p:cTn id="16" dur="500"/>
                                        <p:tgtEl>
                                          <p:spTgt spid="10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wipe(up)">
                                      <p:cBhvr>
                                        <p:cTn id="21" dur="500"/>
                                        <p:tgtEl>
                                          <p:spTgt spid="10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500"/>
                                        <p:tgtEl>
                                          <p:spTgt spid="1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up)">
                                      <p:cBhvr>
                                        <p:cTn id="3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2139696" cy="1484792"/>
          </a:xfrm>
        </p:spPr>
        <p:txBody>
          <a:bodyPr/>
          <a:lstStyle/>
          <a:p>
            <a:r>
              <a:rPr lang="nl-BE" dirty="0" smtClean="0"/>
              <a:t>Medische praktijk &amp; informatisering</a:t>
            </a:r>
            <a:endParaRPr lang="nl-BE" dirty="0"/>
          </a:p>
        </p:txBody>
      </p:sp>
      <p:sp>
        <p:nvSpPr>
          <p:cNvPr id="4" name="Text Placeholder 3"/>
          <p:cNvSpPr>
            <a:spLocks noGrp="1"/>
          </p:cNvSpPr>
          <p:nvPr>
            <p:ph type="body" sz="half" idx="2"/>
          </p:nvPr>
        </p:nvSpPr>
        <p:spPr>
          <a:xfrm>
            <a:off x="457201" y="2276872"/>
            <a:ext cx="2139696" cy="3881271"/>
          </a:xfrm>
        </p:spPr>
        <p:txBody>
          <a:bodyPr>
            <a:normAutofit/>
          </a:bodyPr>
          <a:lstStyle/>
          <a:p>
            <a:pPr>
              <a:lnSpc>
                <a:spcPct val="90000"/>
              </a:lnSpc>
              <a:spcBef>
                <a:spcPct val="0"/>
              </a:spcBef>
            </a:pPr>
            <a:r>
              <a:rPr lang="nl-BE" sz="2000" spc="-100" dirty="0">
                <a:solidFill>
                  <a:srgbClr val="3E6E5A"/>
                </a:solidFill>
              </a:rPr>
              <a:t>Stand van zaken, verwachtingen en voordelen</a:t>
            </a:r>
          </a:p>
          <a:p>
            <a:pPr>
              <a:lnSpc>
                <a:spcPct val="90000"/>
              </a:lnSpc>
              <a:spcBef>
                <a:spcPct val="0"/>
              </a:spcBef>
            </a:pPr>
            <a:endParaRPr lang="nl-BE" sz="2000" spc="-100" dirty="0">
              <a:solidFill>
                <a:srgbClr val="3E6E5A"/>
              </a:solidFill>
              <a:latin typeface="+mj-lt"/>
              <a:ea typeface="+mj-ea"/>
              <a:cs typeface="+mj-cs"/>
            </a:endParaRPr>
          </a:p>
        </p:txBody>
      </p:sp>
      <p:sp>
        <p:nvSpPr>
          <p:cNvPr id="5" name="Date Placeholder 4"/>
          <p:cNvSpPr>
            <a:spLocks noGrp="1"/>
          </p:cNvSpPr>
          <p:nvPr>
            <p:ph type="dt" sz="half" idx="10"/>
          </p:nvPr>
        </p:nvSpPr>
        <p:spPr/>
        <p:txBody>
          <a:bodyPr/>
          <a:lstStyle/>
          <a:p>
            <a:r>
              <a:rPr lang="en-US" smtClean="0"/>
              <a:t>14/06/2014</a:t>
            </a:r>
            <a:endParaRPr lang="nl-BE"/>
          </a:p>
        </p:txBody>
      </p:sp>
      <p:sp>
        <p:nvSpPr>
          <p:cNvPr id="6" name="Slide Number Placeholder 5"/>
          <p:cNvSpPr>
            <a:spLocks noGrp="1"/>
          </p:cNvSpPr>
          <p:nvPr>
            <p:ph type="sldNum" sz="quarter" idx="12"/>
          </p:nvPr>
        </p:nvSpPr>
        <p:spPr/>
        <p:txBody>
          <a:bodyPr/>
          <a:lstStyle/>
          <a:p>
            <a:fld id="{BAADB71D-6A6A-403E-B8B0-DAC18C9A03D5}" type="slidenum">
              <a:rPr lang="en-US" smtClean="0"/>
              <a:t>60</a:t>
            </a:fld>
            <a:endParaRPr lang="nl-BE"/>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80" y="3140968"/>
            <a:ext cx="2212012" cy="84152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63" y="4869160"/>
            <a:ext cx="9525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52" y="5765966"/>
            <a:ext cx="17145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3600" y="4051466"/>
            <a:ext cx="952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763" y="4138991"/>
            <a:ext cx="10477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905424" y="620688"/>
            <a:ext cx="6048672" cy="1015663"/>
          </a:xfrm>
          <a:prstGeom prst="rect">
            <a:avLst/>
          </a:prstGeom>
          <a:solidFill>
            <a:schemeClr val="bg2">
              <a:lumMod val="20000"/>
              <a:lumOff val="80000"/>
            </a:schemeClr>
          </a:solidFill>
        </p:spPr>
        <p:txBody>
          <a:bodyPr wrap="square" rtlCol="0">
            <a:spAutoFit/>
          </a:bodyPr>
          <a:lstStyle/>
          <a:p>
            <a:pPr algn="ctr"/>
            <a:r>
              <a:rPr lang="nl-BE" sz="3200" b="1" dirty="0" smtClean="0">
                <a:solidFill>
                  <a:srgbClr val="C00000"/>
                </a:solidFill>
              </a:rPr>
              <a:t>Hubs-metahub</a:t>
            </a:r>
          </a:p>
          <a:p>
            <a:pPr algn="ctr"/>
            <a:r>
              <a:rPr lang="nl-BE" sz="2800" b="1" dirty="0" smtClean="0">
                <a:solidFill>
                  <a:srgbClr val="C00000"/>
                </a:solidFill>
              </a:rPr>
              <a:t>Planning 2014 van de roadmap</a:t>
            </a:r>
            <a:endParaRPr lang="nl-BE" sz="2800" b="1" dirty="0">
              <a:solidFill>
                <a:srgbClr val="C00000"/>
              </a:solidFill>
            </a:endParaRPr>
          </a:p>
        </p:txBody>
      </p:sp>
      <p:graphicFrame>
        <p:nvGraphicFramePr>
          <p:cNvPr id="8" name="Diagram 7"/>
          <p:cNvGraphicFramePr/>
          <p:nvPr>
            <p:extLst>
              <p:ext uri="{D42A27DB-BD31-4B8C-83A1-F6EECF244321}">
                <p14:modId xmlns:p14="http://schemas.microsoft.com/office/powerpoint/2010/main" val="4050631388"/>
              </p:ext>
            </p:extLst>
          </p:nvPr>
        </p:nvGraphicFramePr>
        <p:xfrm>
          <a:off x="2915816" y="224532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65444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nl-BE" smtClean="0"/>
              <a:t>BEDANKT ! </a:t>
            </a:r>
            <a:r>
              <a:rPr dirty="0"/>
              <a:t/>
            </a:r>
            <a:br>
              <a:rPr dirty="0"/>
            </a:br>
            <a:r>
              <a:rPr lang="nl-BE" dirty="0" smtClean="0"/>
              <a:t>Vragen ?</a:t>
            </a:r>
            <a:endParaRPr lang="nl-BE" dirty="0"/>
          </a:p>
        </p:txBody>
      </p:sp>
      <p:grpSp>
        <p:nvGrpSpPr>
          <p:cNvPr id="5" name="Group 11"/>
          <p:cNvGrpSpPr>
            <a:grpSpLocks/>
          </p:cNvGrpSpPr>
          <p:nvPr/>
        </p:nvGrpSpPr>
        <p:grpSpPr bwMode="auto">
          <a:xfrm>
            <a:off x="4119636" y="3580978"/>
            <a:ext cx="4268788" cy="2800350"/>
            <a:chOff x="4406900" y="2676525"/>
            <a:chExt cx="4268788" cy="2801603"/>
          </a:xfrm>
        </p:grpSpPr>
        <p:pic>
          <p:nvPicPr>
            <p:cNvPr id="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2"/>
            <p:cNvSpPr txBox="1">
              <a:spLocks noChangeArrowheads="1"/>
            </p:cNvSpPr>
            <p:nvPr/>
          </p:nvSpPr>
          <p:spPr bwMode="auto">
            <a:xfrm>
              <a:off x="4787900" y="2676525"/>
              <a:ext cx="3887788" cy="280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endParaRPr lang="nl-BE" sz="1600" dirty="0">
                <a:solidFill>
                  <a:srgbClr val="0D0D0D"/>
                </a:solidFill>
              </a:endParaRPr>
            </a:p>
            <a:p>
              <a:r>
                <a:rPr lang="nl-BE" sz="1600" dirty="0"/>
                <a:t>frank.robben@ehealth.fgov.be </a:t>
              </a:r>
            </a:p>
            <a:p>
              <a:endParaRPr lang="nl-BE" sz="1600" dirty="0" smtClean="0">
                <a:sym typeface="Arial" pitchFamily="34" charset="0"/>
              </a:endParaRPr>
            </a:p>
            <a:p>
              <a:r>
                <a:rPr lang="nl-BE" sz="1600" dirty="0" smtClean="0">
                  <a:sym typeface="Arial" pitchFamily="34" charset="0"/>
                </a:rPr>
                <a:t>@FrRobben</a:t>
              </a:r>
              <a:endParaRPr lang="nl-BE" sz="1600" dirty="0">
                <a:sym typeface="Arial" pitchFamily="34" charset="0"/>
              </a:endParaRPr>
            </a:p>
            <a:p>
              <a:endParaRPr lang="nl-BE" sz="1600" dirty="0">
                <a:sym typeface="Arial" pitchFamily="34" charset="0"/>
              </a:endParaRPr>
            </a:p>
            <a:p>
              <a:r>
                <a:rPr lang="nl-BE" sz="1600" dirty="0">
                  <a:sym typeface="Arial" pitchFamily="34" charset="0"/>
                </a:rPr>
                <a:t>https://www.ehealth.fgov.be</a:t>
              </a:r>
            </a:p>
            <a:p>
              <a:r>
                <a:rPr lang="nl-BE" sz="1600" dirty="0">
                  <a:sym typeface="Arial" pitchFamily="34" charset="0"/>
                </a:rPr>
                <a:t>http://www.ksz.fgov.be</a:t>
              </a:r>
            </a:p>
            <a:p>
              <a:r>
                <a:rPr lang="nl-BE" sz="1600" dirty="0">
                  <a:sym typeface="Arial" pitchFamily="34" charset="0"/>
                </a:rPr>
                <a:t>http://www.frankrobben.be</a:t>
              </a:r>
              <a:endParaRPr lang="nl-BE" sz="1600" dirty="0"/>
            </a:p>
          </p:txBody>
        </p:sp>
      </p:grpSp>
    </p:spTree>
    <p:extLst>
      <p:ext uri="{BB962C8B-B14F-4D97-AF65-F5344CB8AC3E}">
        <p14:creationId xmlns:p14="http://schemas.microsoft.com/office/powerpoint/2010/main" val="722469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a:grpSpLocks/>
          </p:cNvGrpSpPr>
          <p:nvPr/>
        </p:nvGrpSpPr>
        <p:grpSpPr bwMode="auto">
          <a:xfrm>
            <a:off x="3125788" y="2524125"/>
            <a:ext cx="2959100" cy="2776538"/>
            <a:chOff x="3078646" y="2523164"/>
            <a:chExt cx="2958799" cy="2776730"/>
          </a:xfrm>
        </p:grpSpPr>
        <p:sp>
          <p:nvSpPr>
            <p:cNvPr id="22" name="Flowchart: Connector 21"/>
            <p:cNvSpPr/>
            <p:nvPr/>
          </p:nvSpPr>
          <p:spPr>
            <a:xfrm>
              <a:off x="3204045" y="2523164"/>
              <a:ext cx="2657205" cy="2657659"/>
            </a:xfrm>
            <a:prstGeom prst="flowChartConnector">
              <a:avLst/>
            </a:prstGeom>
            <a:solidFill>
              <a:schemeClr val="bg1">
                <a:alpha val="67000"/>
              </a:schemeClr>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lowchart: Connector 20"/>
            <p:cNvSpPr/>
            <p:nvPr/>
          </p:nvSpPr>
          <p:spPr>
            <a:xfrm>
              <a:off x="3840568" y="3178847"/>
              <a:ext cx="1384159" cy="1346293"/>
            </a:xfrm>
            <a:prstGeom prst="flowChartConnector">
              <a:avLst/>
            </a:prstGeom>
            <a:solidFill>
              <a:srgbClr val="3F6D57"/>
            </a:solidFill>
            <a:ln>
              <a:solidFill>
                <a:srgbClr val="3F6D5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BE" sz="1200" b="1" dirty="0">
                  <a:solidFill>
                    <a:schemeClr val="bg1"/>
                  </a:solidFill>
                </a:rPr>
                <a:t>Voordelen bij afsluiting </a:t>
              </a:r>
            </a:p>
          </p:txBody>
        </p:sp>
        <p:cxnSp>
          <p:nvCxnSpPr>
            <p:cNvPr id="24" name="Straight Connector 23"/>
            <p:cNvCxnSpPr/>
            <p:nvPr/>
          </p:nvCxnSpPr>
          <p:spPr>
            <a:xfrm>
              <a:off x="3564372" y="2548566"/>
              <a:ext cx="617474" cy="728713"/>
            </a:xfrm>
            <a:prstGeom prst="line">
              <a:avLst/>
            </a:prstGeom>
            <a:ln w="25400"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951705" y="2613658"/>
              <a:ext cx="582553" cy="663621"/>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165996" y="4164753"/>
              <a:ext cx="871449" cy="198452"/>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18362" y="4533078"/>
              <a:ext cx="0" cy="766816"/>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78646" y="4177453"/>
              <a:ext cx="803193" cy="153999"/>
            </a:xfrm>
            <a:prstGeom prst="line">
              <a:avLst/>
            </a:prstGeom>
            <a:ln w="254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3355" name="Picture 7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732318" y="4484927"/>
              <a:ext cx="483518" cy="48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6" name="Picture 7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4798838" y="449848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7" name="Picture 7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5286993" y="3749313"/>
              <a:ext cx="488154" cy="488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8" name="Picture 7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H="1" flipV="1">
              <a:off x="4276225" y="2669854"/>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9" name="Picture 8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H="1" flipV="1">
              <a:off x="5243115" y="3201159"/>
              <a:ext cx="482940" cy="4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0" name="Picture 8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flipH="1">
              <a:off x="3325575" y="3365506"/>
              <a:ext cx="476625" cy="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5" name="Rectangle 2"/>
          <p:cNvSpPr txBox="1">
            <a:spLocks noGrp="1" noChangeArrowheads="1"/>
          </p:cNvSpPr>
          <p:nvPr>
            <p:ph type="title" idx="4294967295"/>
          </p:nvPr>
        </p:nvSpPr>
        <p:spPr bwMode="auto">
          <a:xfrm>
            <a:off x="0" y="430560"/>
            <a:ext cx="91440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lgn="ctr"/>
            <a:r>
              <a:rPr lang="fr-BE" altLang="en-US" b="1" spc="0" dirty="0" err="1">
                <a:solidFill>
                  <a:srgbClr val="3E6E5A"/>
                </a:solidFill>
                <a:latin typeface="Calibri" panose="020F0502020204030204" pitchFamily="34" charset="0"/>
              </a:rPr>
              <a:t>eHealth</a:t>
            </a:r>
            <a:r>
              <a:rPr lang="fr-BE" altLang="en-US" b="1" spc="0" dirty="0" err="1">
                <a:solidFill>
                  <a:srgbClr val="000000"/>
                </a:solidFill>
                <a:latin typeface="Calibri" panose="020F0502020204030204" pitchFamily="34" charset="0"/>
              </a:rPr>
              <a:t>-platform</a:t>
            </a:r>
            <a:r>
              <a:rPr lang="fr-BE" altLang="en-US" b="1" spc="0" dirty="0">
                <a:solidFill>
                  <a:srgbClr val="000000"/>
                </a:solidFill>
                <a:latin typeface="Calibri" panose="020F0502020204030204" pitchFamily="34" charset="0"/>
              </a:rPr>
              <a:t> </a:t>
            </a:r>
            <a:r>
              <a:rPr lang="fr-BE" altLang="en-US" sz="3600" b="1" spc="0" dirty="0">
                <a:solidFill>
                  <a:srgbClr val="000000"/>
                </a:solidFill>
                <a:latin typeface="Calibri" panose="020F0502020204030204" pitchFamily="34" charset="0"/>
              </a:rPr>
              <a:t/>
            </a:r>
            <a:br>
              <a:rPr lang="fr-BE" altLang="en-US" sz="3600" b="1" spc="0" dirty="0">
                <a:solidFill>
                  <a:srgbClr val="000000"/>
                </a:solidFill>
                <a:latin typeface="Calibri" panose="020F0502020204030204" pitchFamily="34" charset="0"/>
              </a:rPr>
            </a:br>
            <a:r>
              <a:rPr lang="fr-BE" altLang="en-US" sz="3600" b="1" spc="0" dirty="0">
                <a:solidFill>
                  <a:srgbClr val="000000"/>
                </a:solidFill>
                <a:latin typeface="Calibri" panose="020F0502020204030204" pitchFamily="34" charset="0"/>
              </a:rPr>
              <a:t>In de </a:t>
            </a:r>
            <a:r>
              <a:rPr lang="fr-BE" altLang="en-US" sz="3600" b="1" spc="0" dirty="0" err="1">
                <a:solidFill>
                  <a:srgbClr val="000000"/>
                </a:solidFill>
                <a:latin typeface="Calibri" panose="020F0502020204030204" pitchFamily="34" charset="0"/>
              </a:rPr>
              <a:t>praktijk</a:t>
            </a:r>
            <a:endParaRPr lang="fr-BE" altLang="en-US" sz="3600" b="1" dirty="0" smtClean="0">
              <a:latin typeface="Calibri" panose="020F0502020204030204" pitchFamily="34" charset="0"/>
              <a:cs typeface="Arial" charset="0"/>
            </a:endParaRPr>
          </a:p>
        </p:txBody>
      </p:sp>
      <p:grpSp>
        <p:nvGrpSpPr>
          <p:cNvPr id="17" name="Group 16"/>
          <p:cNvGrpSpPr>
            <a:grpSpLocks/>
          </p:cNvGrpSpPr>
          <p:nvPr/>
        </p:nvGrpSpPr>
        <p:grpSpPr bwMode="auto">
          <a:xfrm>
            <a:off x="546100" y="1395413"/>
            <a:ext cx="3233738" cy="1146175"/>
            <a:chOff x="546770" y="1394932"/>
            <a:chExt cx="3233142" cy="1146273"/>
          </a:xfrm>
        </p:grpSpPr>
        <p:grpSp>
          <p:nvGrpSpPr>
            <p:cNvPr id="13342" name="Group 93"/>
            <p:cNvGrpSpPr>
              <a:grpSpLocks/>
            </p:cNvGrpSpPr>
            <p:nvPr/>
          </p:nvGrpSpPr>
          <p:grpSpPr bwMode="auto">
            <a:xfrm>
              <a:off x="546770" y="1394932"/>
              <a:ext cx="3233142" cy="1146273"/>
              <a:chOff x="546770" y="1424385"/>
              <a:chExt cx="3233142" cy="1146273"/>
            </a:xfrm>
          </p:grpSpPr>
          <p:grpSp>
            <p:nvGrpSpPr>
              <p:cNvPr id="13344" name="Group 33"/>
              <p:cNvGrpSpPr>
                <a:grpSpLocks/>
              </p:cNvGrpSpPr>
              <p:nvPr/>
            </p:nvGrpSpPr>
            <p:grpSpPr bwMode="auto">
              <a:xfrm>
                <a:off x="546770" y="1424385"/>
                <a:ext cx="3176700" cy="1080121"/>
                <a:chOff x="747228" y="1772815"/>
                <a:chExt cx="3176700" cy="1080121"/>
              </a:xfrm>
            </p:grpSpPr>
            <p:sp>
              <p:nvSpPr>
                <p:cNvPr id="36" name="Rectangle 35"/>
                <p:cNvSpPr/>
                <p:nvPr/>
              </p:nvSpPr>
              <p:spPr>
                <a:xfrm>
                  <a:off x="747228" y="1772815"/>
                  <a:ext cx="1101522" cy="107959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a:off x="1836052" y="1772815"/>
                  <a:ext cx="2087178" cy="107959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8" name="TextBox 37"/>
              <p:cNvSpPr txBox="1"/>
              <p:nvPr/>
            </p:nvSpPr>
            <p:spPr>
              <a:xfrm>
                <a:off x="1691147" y="1508529"/>
                <a:ext cx="2088765" cy="1062129"/>
              </a:xfrm>
              <a:prstGeom prst="rect">
                <a:avLst/>
              </a:prstGeom>
            </p:spPr>
            <p:txBody>
              <a:bodyPr>
                <a:normAutofit/>
              </a:bodyPr>
              <a:lstStyle/>
              <a:p>
                <a:pPr marL="177800">
                  <a:defRPr/>
                </a:pPr>
                <a:endParaRPr lang="fr-BE" sz="300" dirty="0">
                  <a:solidFill>
                    <a:schemeClr val="bg1"/>
                  </a:solidFill>
                </a:endParaRPr>
              </a:p>
              <a:p>
                <a:pPr algn="ctr">
                  <a:defRPr/>
                </a:pPr>
                <a:endParaRPr lang="nl-BE" sz="200" dirty="0">
                  <a:solidFill>
                    <a:schemeClr val="bg1"/>
                  </a:solidFill>
                </a:endParaRPr>
              </a:p>
              <a:p>
                <a:pPr algn="ctr">
                  <a:defRPr/>
                </a:pPr>
                <a:r>
                  <a:rPr lang="nl-BE" dirty="0">
                    <a:solidFill>
                      <a:schemeClr val="bg1"/>
                    </a:solidFill>
                  </a:rPr>
                  <a:t>Tarificatie,</a:t>
                </a:r>
              </a:p>
              <a:p>
                <a:pPr algn="ctr">
                  <a:defRPr/>
                </a:pPr>
                <a:r>
                  <a:rPr lang="nl-BE" dirty="0">
                    <a:solidFill>
                      <a:schemeClr val="bg1"/>
                    </a:solidFill>
                  </a:rPr>
                  <a:t>facturatie</a:t>
                </a:r>
                <a:endParaRPr lang="en-US" dirty="0"/>
              </a:p>
            </p:txBody>
          </p:sp>
        </p:grpSp>
        <p:pic>
          <p:nvPicPr>
            <p:cNvPr id="13343" name="Picture 5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0409" y="1414578"/>
              <a:ext cx="1040828" cy="10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3"/>
          <p:cNvGrpSpPr>
            <a:grpSpLocks/>
          </p:cNvGrpSpPr>
          <p:nvPr/>
        </p:nvGrpSpPr>
        <p:grpSpPr bwMode="auto">
          <a:xfrm>
            <a:off x="477838" y="3605213"/>
            <a:ext cx="2647950" cy="1101725"/>
            <a:chOff x="477657" y="3605133"/>
            <a:chExt cx="2648583" cy="1101151"/>
          </a:xfrm>
        </p:grpSpPr>
        <p:grpSp>
          <p:nvGrpSpPr>
            <p:cNvPr id="13337" name="Group 40"/>
            <p:cNvGrpSpPr>
              <a:grpSpLocks/>
            </p:cNvGrpSpPr>
            <p:nvPr/>
          </p:nvGrpSpPr>
          <p:grpSpPr bwMode="auto">
            <a:xfrm>
              <a:off x="477657" y="3624287"/>
              <a:ext cx="2648583" cy="1081997"/>
              <a:chOff x="5926858" y="3418319"/>
              <a:chExt cx="2572071" cy="1081997"/>
            </a:xfrm>
          </p:grpSpPr>
          <p:sp>
            <p:nvSpPr>
              <p:cNvPr id="55" name="Rectangle 54"/>
              <p:cNvSpPr/>
              <p:nvPr/>
            </p:nvSpPr>
            <p:spPr>
              <a:xfrm>
                <a:off x="5926858" y="3418205"/>
                <a:ext cx="1073238" cy="1080524"/>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Rectangle 55"/>
              <p:cNvSpPr/>
              <p:nvPr/>
            </p:nvSpPr>
            <p:spPr>
              <a:xfrm>
                <a:off x="7000096" y="3418205"/>
                <a:ext cx="1460282" cy="1080524"/>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TextBox 56"/>
              <p:cNvSpPr txBox="1"/>
              <p:nvPr/>
            </p:nvSpPr>
            <p:spPr>
              <a:xfrm>
                <a:off x="7000096" y="3419791"/>
                <a:ext cx="1498833" cy="1080525"/>
              </a:xfrm>
              <a:prstGeom prst="rect">
                <a:avLst/>
              </a:prstGeom>
            </p:spPr>
            <p:txBody>
              <a:bodyPr>
                <a:normAutofit/>
              </a:bodyPr>
              <a:lstStyle/>
              <a:p>
                <a:pPr algn="ctr">
                  <a:defRPr/>
                </a:pPr>
                <a:endParaRPr lang="nl-BE" sz="300" dirty="0">
                  <a:solidFill>
                    <a:schemeClr val="bg1"/>
                  </a:solidFill>
                </a:endParaRPr>
              </a:p>
              <a:p>
                <a:pPr algn="ctr">
                  <a:defRPr/>
                </a:pPr>
                <a:r>
                  <a:rPr lang="nl-BE" dirty="0">
                    <a:solidFill>
                      <a:schemeClr val="bg1"/>
                    </a:solidFill>
                  </a:rPr>
                  <a:t>Attesten aanmaken en versturen</a:t>
                </a:r>
              </a:p>
              <a:p>
                <a:pPr>
                  <a:defRPr/>
                </a:pPr>
                <a:endParaRPr lang="en-US" dirty="0">
                  <a:solidFill>
                    <a:schemeClr val="tx1">
                      <a:lumMod val="95000"/>
                      <a:lumOff val="5000"/>
                    </a:schemeClr>
                  </a:solidFill>
                </a:endParaRPr>
              </a:p>
            </p:txBody>
          </p:sp>
        </p:grpSp>
        <p:pic>
          <p:nvPicPr>
            <p:cNvPr id="13338" name="Picture 6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3316" y="3605133"/>
              <a:ext cx="1082869" cy="108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5254625" y="1452563"/>
            <a:ext cx="3565525" cy="1098550"/>
            <a:chOff x="5254692" y="1452701"/>
            <a:chExt cx="3565781" cy="1097874"/>
          </a:xfrm>
        </p:grpSpPr>
        <p:grpSp>
          <p:nvGrpSpPr>
            <p:cNvPr id="13332" name="Group 67"/>
            <p:cNvGrpSpPr>
              <a:grpSpLocks/>
            </p:cNvGrpSpPr>
            <p:nvPr/>
          </p:nvGrpSpPr>
          <p:grpSpPr bwMode="auto">
            <a:xfrm>
              <a:off x="5254692" y="1452701"/>
              <a:ext cx="3565781" cy="1088504"/>
              <a:chOff x="398612" y="5107746"/>
              <a:chExt cx="3373795" cy="1088504"/>
            </a:xfrm>
          </p:grpSpPr>
          <p:sp>
            <p:nvSpPr>
              <p:cNvPr id="47" name="Rectangle 46"/>
              <p:cNvSpPr/>
              <p:nvPr/>
            </p:nvSpPr>
            <p:spPr>
              <a:xfrm>
                <a:off x="398612" y="5107746"/>
                <a:ext cx="1152138" cy="1080422"/>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1550750" y="5107746"/>
                <a:ext cx="2087968" cy="1080422"/>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TextBox 48"/>
              <p:cNvSpPr txBox="1"/>
              <p:nvPr/>
            </p:nvSpPr>
            <p:spPr>
              <a:xfrm>
                <a:off x="1477145" y="5137889"/>
                <a:ext cx="2295262" cy="1058212"/>
              </a:xfrm>
              <a:prstGeom prst="rect">
                <a:avLst/>
              </a:prstGeom>
            </p:spPr>
            <p:txBody>
              <a:bodyPr>
                <a:normAutofit/>
              </a:bodyPr>
              <a:lstStyle/>
              <a:p>
                <a:pPr>
                  <a:defRPr/>
                </a:pPr>
                <a:endParaRPr lang="nl-BE" sz="1000" dirty="0">
                  <a:solidFill>
                    <a:schemeClr val="bg1"/>
                  </a:solidFill>
                </a:endParaRPr>
              </a:p>
              <a:p>
                <a:pPr algn="ctr">
                  <a:defRPr/>
                </a:pPr>
                <a:r>
                  <a:rPr lang="nl-BE" dirty="0">
                    <a:solidFill>
                      <a:schemeClr val="bg1"/>
                    </a:solidFill>
                  </a:rPr>
                  <a:t>SumEHR, medicatie-schema, ... updaten</a:t>
                </a:r>
              </a:p>
              <a:p>
                <a:pPr>
                  <a:defRPr/>
                </a:pPr>
                <a:endParaRPr lang="en-US" dirty="0">
                  <a:solidFill>
                    <a:schemeClr val="tx1">
                      <a:lumMod val="95000"/>
                      <a:lumOff val="5000"/>
                    </a:schemeClr>
                  </a:solidFill>
                </a:endParaRPr>
              </a:p>
            </p:txBody>
          </p:sp>
        </p:grpSp>
        <p:pic>
          <p:nvPicPr>
            <p:cNvPr id="13333" name="Picture 6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17644" y="1473472"/>
              <a:ext cx="1077103" cy="107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0"/>
          <p:cNvGrpSpPr>
            <a:grpSpLocks/>
          </p:cNvGrpSpPr>
          <p:nvPr/>
        </p:nvGrpSpPr>
        <p:grpSpPr bwMode="auto">
          <a:xfrm>
            <a:off x="2952750" y="5300663"/>
            <a:ext cx="3255963" cy="1089025"/>
            <a:chOff x="2952328" y="5301208"/>
            <a:chExt cx="3255987" cy="1088504"/>
          </a:xfrm>
        </p:grpSpPr>
        <p:grpSp>
          <p:nvGrpSpPr>
            <p:cNvPr id="13327" name="Group 70"/>
            <p:cNvGrpSpPr>
              <a:grpSpLocks/>
            </p:cNvGrpSpPr>
            <p:nvPr/>
          </p:nvGrpSpPr>
          <p:grpSpPr bwMode="auto">
            <a:xfrm>
              <a:off x="2952328" y="5301208"/>
              <a:ext cx="3255987" cy="1088504"/>
              <a:chOff x="5508175" y="5117132"/>
              <a:chExt cx="3255987" cy="1088504"/>
            </a:xfrm>
          </p:grpSpPr>
          <p:sp>
            <p:nvSpPr>
              <p:cNvPr id="59" name="Rectangle 58"/>
              <p:cNvSpPr/>
              <p:nvPr/>
            </p:nvSpPr>
            <p:spPr>
              <a:xfrm>
                <a:off x="5508175" y="5117132"/>
                <a:ext cx="1152533" cy="108057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p:cNvSpPr/>
              <p:nvPr/>
            </p:nvSpPr>
            <p:spPr>
              <a:xfrm>
                <a:off x="6660708" y="5117132"/>
                <a:ext cx="2087578" cy="1080570"/>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31" name="TextBox 60"/>
              <p:cNvSpPr txBox="1">
                <a:spLocks noChangeArrowheads="1"/>
              </p:cNvSpPr>
              <p:nvPr/>
            </p:nvSpPr>
            <p:spPr bwMode="auto">
              <a:xfrm>
                <a:off x="6678188" y="5147274"/>
                <a:ext cx="2085974" cy="105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nl-BE" altLang="en-US" sz="1000">
                  <a:solidFill>
                    <a:schemeClr val="bg1"/>
                  </a:solidFill>
                </a:endParaRPr>
              </a:p>
              <a:p>
                <a:pPr algn="ctr" eaLnBrk="1" hangingPunct="1"/>
                <a:r>
                  <a:rPr lang="nl-BE" altLang="en-US">
                    <a:solidFill>
                      <a:schemeClr val="bg1"/>
                    </a:solidFill>
                  </a:rPr>
                  <a:t>Verslag versturen naar GMD-houder</a:t>
                </a:r>
              </a:p>
            </p:txBody>
          </p:sp>
        </p:grpSp>
        <p:pic>
          <p:nvPicPr>
            <p:cNvPr id="13328"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41159" y="5322504"/>
              <a:ext cx="1063297" cy="106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6086475" y="3624263"/>
            <a:ext cx="2649538" cy="1090612"/>
            <a:chOff x="6264041" y="3624287"/>
            <a:chExt cx="2649656" cy="1090476"/>
          </a:xfrm>
        </p:grpSpPr>
        <p:grpSp>
          <p:nvGrpSpPr>
            <p:cNvPr id="13322" name="Group 69"/>
            <p:cNvGrpSpPr>
              <a:grpSpLocks/>
            </p:cNvGrpSpPr>
            <p:nvPr/>
          </p:nvGrpSpPr>
          <p:grpSpPr bwMode="auto">
            <a:xfrm>
              <a:off x="6276206" y="3624287"/>
              <a:ext cx="2637491" cy="1090476"/>
              <a:chOff x="5588673" y="1304707"/>
              <a:chExt cx="3093112" cy="1090476"/>
            </a:xfrm>
          </p:grpSpPr>
          <p:sp>
            <p:nvSpPr>
              <p:cNvPr id="51" name="Rectangle 50"/>
              <p:cNvSpPr/>
              <p:nvPr/>
            </p:nvSpPr>
            <p:spPr>
              <a:xfrm>
                <a:off x="5589302" y="1304707"/>
                <a:ext cx="1152467" cy="1079365"/>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6739906" y="1315818"/>
                <a:ext cx="1606751" cy="1079365"/>
              </a:xfrm>
              <a:prstGeom prst="rect">
                <a:avLst/>
              </a:prstGeom>
              <a:solidFill>
                <a:srgbClr val="3E6E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6" name="TextBox 52"/>
              <p:cNvSpPr txBox="1">
                <a:spLocks noChangeArrowheads="1"/>
              </p:cNvSpPr>
              <p:nvPr/>
            </p:nvSpPr>
            <p:spPr bwMode="auto">
              <a:xfrm>
                <a:off x="6596547" y="1344389"/>
                <a:ext cx="2085238" cy="103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nl-BE" altLang="en-US" sz="1000">
                  <a:solidFill>
                    <a:schemeClr val="bg1"/>
                  </a:solidFill>
                </a:endParaRPr>
              </a:p>
              <a:p>
                <a:pPr eaLnBrk="1" hangingPunct="1"/>
                <a:endParaRPr lang="nl-BE" altLang="en-US" sz="1000">
                  <a:solidFill>
                    <a:schemeClr val="bg1"/>
                  </a:solidFill>
                </a:endParaRPr>
              </a:p>
              <a:p>
                <a:pPr eaLnBrk="1" hangingPunct="1"/>
                <a:r>
                  <a:rPr lang="nl-BE" altLang="en-US">
                    <a:solidFill>
                      <a:schemeClr val="bg1"/>
                    </a:solidFill>
                  </a:rPr>
                  <a:t>   Registraties</a:t>
                </a:r>
              </a:p>
            </p:txBody>
          </p:sp>
        </p:grpSp>
        <p:pic>
          <p:nvPicPr>
            <p:cNvPr id="13323" name="Picture 1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264041" y="3677967"/>
              <a:ext cx="993471" cy="9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Date Placeholder 1"/>
          <p:cNvSpPr>
            <a:spLocks noGrp="1"/>
          </p:cNvSpPr>
          <p:nvPr>
            <p:ph type="dt" sz="half" idx="10"/>
          </p:nvPr>
        </p:nvSpPr>
        <p:spPr/>
        <p:txBody>
          <a:bodyPr/>
          <a:lstStyle/>
          <a:p>
            <a:r>
              <a:rPr lang="en-US" smtClean="0"/>
              <a:t>14/06/2014</a:t>
            </a:r>
            <a:endParaRPr lang="en-US"/>
          </a:p>
        </p:txBody>
      </p:sp>
      <p:sp>
        <p:nvSpPr>
          <p:cNvPr id="3" name="Slide Number Placeholder 2"/>
          <p:cNvSpPr>
            <a:spLocks noGrp="1"/>
          </p:cNvSpPr>
          <p:nvPr>
            <p:ph type="sldNum" sz="quarter" idx="12"/>
          </p:nvPr>
        </p:nvSpPr>
        <p:spPr/>
        <p:txBody>
          <a:bodyPr/>
          <a:lstStyle/>
          <a:p>
            <a:fld id="{BAADB71D-6A6A-403E-B8B0-DAC18C9A03D5}" type="slidenum">
              <a:rPr lang="en-US" smtClean="0"/>
              <a:t>7</a:t>
            </a:fld>
            <a:endParaRPr lang="en-US"/>
          </a:p>
        </p:txBody>
      </p:sp>
    </p:spTree>
    <p:extLst>
      <p:ext uri="{BB962C8B-B14F-4D97-AF65-F5344CB8AC3E}">
        <p14:creationId xmlns:p14="http://schemas.microsoft.com/office/powerpoint/2010/main" val="3749284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4813" y="581025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val 83"/>
          <p:cNvSpPr>
            <a:spLocks noChangeArrowheads="1"/>
          </p:cNvSpPr>
          <p:nvPr/>
        </p:nvSpPr>
        <p:spPr bwMode="auto">
          <a:xfrm>
            <a:off x="474663" y="3857625"/>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fr-FR" altLang="en-US" sz="2400" b="1" i="1">
              <a:solidFill>
                <a:srgbClr val="000000"/>
              </a:solidFill>
            </a:endParaRPr>
          </a:p>
        </p:txBody>
      </p:sp>
      <p:sp>
        <p:nvSpPr>
          <p:cNvPr id="14340" name="Oval 84"/>
          <p:cNvSpPr>
            <a:spLocks noChangeArrowheads="1"/>
          </p:cNvSpPr>
          <p:nvPr/>
        </p:nvSpPr>
        <p:spPr bwMode="auto">
          <a:xfrm>
            <a:off x="7835900" y="3851275"/>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69717" name="Rectangle 85"/>
          <p:cNvSpPr>
            <a:spLocks noChangeArrowheads="1"/>
          </p:cNvSpPr>
          <p:nvPr/>
        </p:nvSpPr>
        <p:spPr bwMode="auto">
          <a:xfrm>
            <a:off x="984250" y="3859213"/>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a:defRPr/>
            </a:pPr>
            <a:endParaRPr lang="fr-BE" sz="2400" b="1" i="1">
              <a:solidFill>
                <a:srgbClr val="FFFFFF"/>
              </a:solidFill>
              <a:effectLst>
                <a:outerShdw blurRad="38100" dist="38100" dir="2700000" algn="tl">
                  <a:srgbClr val="000000"/>
                </a:outerShdw>
              </a:effectLst>
            </a:endParaRPr>
          </a:p>
          <a:p>
            <a:pPr algn="ctr">
              <a:defRPr/>
            </a:pPr>
            <a:endParaRPr lang="en-GB" sz="2400" b="1" i="1">
              <a:solidFill>
                <a:srgbClr val="FFFFFF"/>
              </a:solidFill>
              <a:effectLst>
                <a:outerShdw blurRad="38100" dist="38100" dir="2700000" algn="tl">
                  <a:srgbClr val="000000"/>
                </a:outerShdw>
              </a:effectLst>
            </a:endParaRPr>
          </a:p>
        </p:txBody>
      </p:sp>
      <p:sp>
        <p:nvSpPr>
          <p:cNvPr id="14342" name="Oval 86"/>
          <p:cNvSpPr>
            <a:spLocks noChangeArrowheads="1"/>
          </p:cNvSpPr>
          <p:nvPr/>
        </p:nvSpPr>
        <p:spPr bwMode="auto">
          <a:xfrm>
            <a:off x="1754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4343" name="Oval 87"/>
          <p:cNvSpPr>
            <a:spLocks noChangeArrowheads="1"/>
          </p:cNvSpPr>
          <p:nvPr/>
        </p:nvSpPr>
        <p:spPr bwMode="auto">
          <a:xfrm>
            <a:off x="7659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69720" name="Rectangle 88"/>
          <p:cNvSpPr>
            <a:spLocks noChangeArrowheads="1"/>
          </p:cNvSpPr>
          <p:nvPr/>
        </p:nvSpPr>
        <p:spPr bwMode="auto">
          <a:xfrm>
            <a:off x="2157413" y="4117975"/>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a:defRPr/>
            </a:pPr>
            <a:r>
              <a:rPr lang="nl-BE" sz="2400" b="1" i="1" dirty="0">
                <a:solidFill>
                  <a:srgbClr val="FFFFFF"/>
                </a:solidFill>
                <a:effectLst>
                  <a:outerShdw blurRad="38100" dist="38100" dir="2700000" algn="tl">
                    <a:srgbClr val="000000"/>
                  </a:outerShdw>
                </a:effectLst>
              </a:rPr>
              <a:t>Basisdiensten</a:t>
            </a:r>
          </a:p>
          <a:p>
            <a:pPr algn="ctr">
              <a:defRPr/>
            </a:pPr>
            <a:r>
              <a:rPr lang="nl-BE" sz="2400" b="1" i="1" dirty="0">
                <a:solidFill>
                  <a:srgbClr val="3E6E5A"/>
                </a:solidFill>
                <a:effectLst>
                  <a:outerShdw blurRad="38100" dist="38100" dir="2700000" algn="tl">
                    <a:srgbClr val="000000"/>
                  </a:outerShdw>
                </a:effectLst>
              </a:rPr>
              <a:t>eHealth</a:t>
            </a:r>
            <a:r>
              <a:rPr lang="nl-BE" sz="2400" b="1" i="1" dirty="0">
                <a:solidFill>
                  <a:srgbClr val="FFFFFF"/>
                </a:solidFill>
                <a:effectLst>
                  <a:outerShdw blurRad="38100" dist="38100" dir="2700000" algn="tl">
                    <a:srgbClr val="000000"/>
                  </a:outerShdw>
                </a:effectLst>
              </a:rPr>
              <a:t>-platform</a:t>
            </a:r>
          </a:p>
        </p:txBody>
      </p:sp>
      <p:sp>
        <p:nvSpPr>
          <p:cNvPr id="14345" name="Text Box 89"/>
          <p:cNvSpPr txBox="1">
            <a:spLocks noChangeArrowheads="1"/>
          </p:cNvSpPr>
          <p:nvPr/>
        </p:nvSpPr>
        <p:spPr bwMode="auto">
          <a:xfrm>
            <a:off x="423863" y="4332288"/>
            <a:ext cx="1828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l-BE" altLang="en-US" sz="2400" b="1" i="1">
                <a:solidFill>
                  <a:srgbClr val="000000"/>
                </a:solidFill>
                <a:latin typeface="Arial" charset="0"/>
              </a:rPr>
              <a:t>Netwerk</a:t>
            </a:r>
          </a:p>
        </p:txBody>
      </p:sp>
      <p:pic>
        <p:nvPicPr>
          <p:cNvPr id="14347" name="Picture 3"/>
          <p:cNvPicPr>
            <a:picLocks noGrp="1" noChangeAspect="1" noChangeArrowheads="1"/>
          </p:cNvPicPr>
          <p:nvPr>
            <p:ph idx="1"/>
          </p:nvPr>
        </p:nvPicPr>
        <p:blipFill>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4275138" y="5713413"/>
            <a:ext cx="466725" cy="37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Oval 5"/>
          <p:cNvSpPr>
            <a:spLocks noChangeArrowheads="1"/>
          </p:cNvSpPr>
          <p:nvPr/>
        </p:nvSpPr>
        <p:spPr bwMode="auto">
          <a:xfrm>
            <a:off x="3476625" y="1289050"/>
            <a:ext cx="2286000" cy="762000"/>
          </a:xfrm>
          <a:prstGeom prst="ellipse">
            <a:avLst/>
          </a:prstGeom>
          <a:noFill/>
          <a:ln w="9525">
            <a:noFill/>
            <a:round/>
            <a:headEnd/>
            <a:tailEnd/>
          </a:ln>
          <a:effectLst/>
        </p:spPr>
        <p:txBody>
          <a:bodyPr wrap="none" anchor="ctr"/>
          <a:lstStyle/>
          <a:p>
            <a:pPr algn="ctr">
              <a:defRPr/>
            </a:pPr>
            <a:r>
              <a:rPr lang="nl-BE" sz="2000" b="1" i="1" dirty="0">
                <a:solidFill>
                  <a:srgbClr val="000000"/>
                </a:solidFill>
                <a:effectLst>
                  <a:outerShdw blurRad="38100" dist="38100" dir="2700000" algn="tl">
                    <a:srgbClr val="C0C0C0"/>
                  </a:outerShdw>
                </a:effectLst>
              </a:rPr>
              <a:t>Patiënten, zorgverleners</a:t>
            </a:r>
          </a:p>
          <a:p>
            <a:pPr algn="ctr">
              <a:defRPr/>
            </a:pPr>
            <a:r>
              <a:rPr lang="nl-BE" sz="2000" b="1" i="1" dirty="0">
                <a:solidFill>
                  <a:srgbClr val="000000"/>
                </a:solidFill>
                <a:effectLst>
                  <a:outerShdw blurRad="38100" dist="38100" dir="2700000" algn="tl">
                    <a:srgbClr val="C0C0C0"/>
                  </a:outerShdw>
                </a:effectLst>
              </a:rPr>
              <a:t>en zorginstellingen</a:t>
            </a:r>
            <a:endParaRPr lang="nl-BE" sz="2000" b="1" i="1" dirty="0">
              <a:solidFill>
                <a:srgbClr val="FFFFFF"/>
              </a:solidFill>
              <a:effectLst>
                <a:outerShdw blurRad="38100" dist="38100" dir="2700000" algn="tl">
                  <a:srgbClr val="C0C0C0"/>
                </a:outerShdw>
              </a:effectLst>
            </a:endParaRPr>
          </a:p>
        </p:txBody>
      </p:sp>
      <p:sp>
        <p:nvSpPr>
          <p:cNvPr id="69645" name="AutoShape 13"/>
          <p:cNvSpPr>
            <a:spLocks noChangeArrowheads="1"/>
          </p:cNvSpPr>
          <p:nvPr/>
        </p:nvSpPr>
        <p:spPr bwMode="blackWhite">
          <a:xfrm>
            <a:off x="5926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69646" name="AutoShape 14"/>
          <p:cNvSpPr>
            <a:spLocks noChangeArrowheads="1"/>
          </p:cNvSpPr>
          <p:nvPr/>
        </p:nvSpPr>
        <p:spPr bwMode="blackWhite">
          <a:xfrm>
            <a:off x="7224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69648" name="AutoShape 16"/>
          <p:cNvSpPr>
            <a:spLocks noChangeArrowheads="1"/>
          </p:cNvSpPr>
          <p:nvPr/>
        </p:nvSpPr>
        <p:spPr bwMode="blackWhite">
          <a:xfrm>
            <a:off x="4741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pic>
        <p:nvPicPr>
          <p:cNvPr id="14353" name="Picture 20" descr="FOD_tekeni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8300"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Rectangle 21"/>
          <p:cNvSpPr>
            <a:spLocks noChangeArrowheads="1"/>
          </p:cNvSpPr>
          <p:nvPr/>
        </p:nvSpPr>
        <p:spPr bwMode="auto">
          <a:xfrm>
            <a:off x="315913" y="6029325"/>
            <a:ext cx="175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rgbClr val="CC9900"/>
                </a:solidFill>
              </a:rPr>
              <a:t>Leveranciers</a:t>
            </a:r>
          </a:p>
        </p:txBody>
      </p:sp>
      <p:sp>
        <p:nvSpPr>
          <p:cNvPr id="14355" name="Rectangle 22"/>
          <p:cNvSpPr>
            <a:spLocks noChangeArrowheads="1"/>
          </p:cNvSpPr>
          <p:nvPr/>
        </p:nvSpPr>
        <p:spPr bwMode="auto">
          <a:xfrm>
            <a:off x="44450" y="3468688"/>
            <a:ext cx="2032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nl-BE" altLang="en-US" sz="2000" b="1" i="1">
                <a:solidFill>
                  <a:srgbClr val="CC9900"/>
                </a:solidFill>
              </a:rPr>
              <a:t>Gebruikers</a:t>
            </a:r>
          </a:p>
        </p:txBody>
      </p:sp>
      <p:sp>
        <p:nvSpPr>
          <p:cNvPr id="69655" name="AutoShape 23">
            <a:hlinkClick r:id="" action="ppaction://noaction" highlightClick="1"/>
          </p:cNvPr>
          <p:cNvSpPr>
            <a:spLocks noChangeArrowheads="1"/>
          </p:cNvSpPr>
          <p:nvPr/>
        </p:nvSpPr>
        <p:spPr bwMode="blackWhite">
          <a:xfrm>
            <a:off x="3492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portaal </a:t>
            </a:r>
            <a:r>
              <a:rPr lang="nl-BE" sz="1400" i="1" dirty="0">
                <a:solidFill>
                  <a:srgbClr val="3E6E5A"/>
                </a:solidFill>
                <a:effectLst>
                  <a:outerShdw blurRad="38100" dist="38100" dir="2700000" algn="tl">
                    <a:srgbClr val="000000"/>
                  </a:outerShdw>
                </a:effectLst>
              </a:rPr>
              <a:t>eHealth</a:t>
            </a:r>
            <a:r>
              <a:rPr lang="nl-BE" sz="1400" i="1" dirty="0">
                <a:solidFill>
                  <a:srgbClr val="FFFFFF"/>
                </a:solidFill>
                <a:effectLst>
                  <a:outerShdw blurRad="38100" dist="38100" dir="2700000" algn="tl">
                    <a:srgbClr val="000000"/>
                  </a:outerShdw>
                </a:effectLst>
              </a:rPr>
              <a:t>-platform</a:t>
            </a:r>
          </a:p>
        </p:txBody>
      </p:sp>
      <p:grpSp>
        <p:nvGrpSpPr>
          <p:cNvPr id="14357" name="Group 24"/>
          <p:cNvGrpSpPr>
            <a:grpSpLocks/>
          </p:cNvGrpSpPr>
          <p:nvPr/>
        </p:nvGrpSpPr>
        <p:grpSpPr bwMode="auto">
          <a:xfrm>
            <a:off x="760413" y="1689100"/>
            <a:ext cx="1219200" cy="914400"/>
            <a:chOff x="432" y="1200"/>
            <a:chExt cx="912" cy="672"/>
          </a:xfrm>
        </p:grpSpPr>
        <p:sp>
          <p:nvSpPr>
            <p:cNvPr id="69657"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Health portal</a:t>
              </a:r>
              <a:endParaRPr lang="nl-BE" sz="1000" i="1">
                <a:solidFill>
                  <a:srgbClr val="FFFFFF"/>
                </a:solidFill>
              </a:endParaRPr>
            </a:p>
          </p:txBody>
        </p:sp>
        <p:sp>
          <p:nvSpPr>
            <p:cNvPr id="69658" name="AutoShape 26">
              <a:hlinkClick r:id="" action="ppaction://noaction" highlightClick="1"/>
            </p:cNvPr>
            <p:cNvSpPr>
              <a:spLocks noChangeArrowheads="1"/>
            </p:cNvSpPr>
            <p:nvPr/>
          </p:nvSpPr>
          <p:spPr bwMode="blackWhite">
            <a:xfrm>
              <a:off x="768" y="1440"/>
              <a:ext cx="384" cy="19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69659" name="AutoShape 27">
              <a:hlinkClick r:id="" action="ppaction://noaction" highlightClick="1"/>
            </p:cNvPr>
            <p:cNvSpPr>
              <a:spLocks noChangeArrowheads="1"/>
            </p:cNvSpPr>
            <p:nvPr/>
          </p:nvSpPr>
          <p:spPr bwMode="blackWhite">
            <a:xfrm>
              <a:off x="816" y="1488"/>
              <a:ext cx="386" cy="191"/>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69660"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69661"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14410" name="Picture 30" descr="FOD_teke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63" name="AutoShape 31">
            <a:hlinkClick r:id="" action="ppaction://noaction" highlightClick="1"/>
          </p:cNvPr>
          <p:cNvSpPr>
            <a:spLocks noChangeArrowheads="1"/>
          </p:cNvSpPr>
          <p:nvPr/>
        </p:nvSpPr>
        <p:spPr bwMode="blackWhite">
          <a:xfrm>
            <a:off x="6172200" y="2028825"/>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Software zorginstelling</a:t>
            </a:r>
            <a:endParaRPr lang="nl-BE" sz="1000" i="1">
              <a:solidFill>
                <a:srgbClr val="FFFFFF"/>
              </a:solidFill>
            </a:endParaRPr>
          </a:p>
        </p:txBody>
      </p:sp>
      <p:sp>
        <p:nvSpPr>
          <p:cNvPr id="69664" name="AutoShape 32">
            <a:hlinkClick r:id="" action="ppaction://noaction" highlightClick="1"/>
          </p:cNvPr>
          <p:cNvSpPr>
            <a:spLocks noChangeArrowheads="1"/>
          </p:cNvSpPr>
          <p:nvPr/>
        </p:nvSpPr>
        <p:spPr bwMode="blackWhite">
          <a:xfrm>
            <a:off x="6580188" y="2503488"/>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69665" name="AutoShape 33">
            <a:hlinkClick r:id="" action="ppaction://noaction" highlightClick="1"/>
          </p:cNvPr>
          <p:cNvSpPr>
            <a:spLocks noChangeArrowheads="1"/>
          </p:cNvSpPr>
          <p:nvPr/>
        </p:nvSpPr>
        <p:spPr bwMode="blackWhite">
          <a:xfrm>
            <a:off x="6643688" y="25685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69666" name="AutoShape 34">
            <a:hlinkClick r:id="" action="ppaction://noaction" highlightClick="1"/>
          </p:cNvPr>
          <p:cNvSpPr>
            <a:spLocks noChangeArrowheads="1"/>
          </p:cNvSpPr>
          <p:nvPr/>
        </p:nvSpPr>
        <p:spPr bwMode="blackWhite">
          <a:xfrm>
            <a:off x="6707188" y="2633663"/>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69667" name="AutoShape 35">
            <a:hlinkClick r:id="" action="ppaction://noaction" highlightClick="1"/>
          </p:cNvPr>
          <p:cNvSpPr>
            <a:spLocks noChangeArrowheads="1"/>
          </p:cNvSpPr>
          <p:nvPr/>
        </p:nvSpPr>
        <p:spPr bwMode="blackWhite">
          <a:xfrm>
            <a:off x="6770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dirty="0">
                <a:solidFill>
                  <a:srgbClr val="FFFFFF"/>
                </a:solidFill>
                <a:effectLst>
                  <a:outerShdw blurRad="38100" dist="38100" dir="2700000" algn="tl">
                    <a:srgbClr val="000000"/>
                  </a:outerShdw>
                </a:effectLst>
              </a:rPr>
              <a:t>DTW</a:t>
            </a:r>
          </a:p>
        </p:txBody>
      </p:sp>
      <p:sp>
        <p:nvSpPr>
          <p:cNvPr id="69668" name="AutoShape 36">
            <a:hlinkClick r:id="" action="ppaction://noaction" highlightClick="1"/>
          </p:cNvPr>
          <p:cNvSpPr>
            <a:spLocks noChangeArrowheads="1"/>
          </p:cNvSpPr>
          <p:nvPr/>
        </p:nvSpPr>
        <p:spPr bwMode="blackWhite">
          <a:xfrm>
            <a:off x="4864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MyCareNet</a:t>
            </a:r>
            <a:endParaRPr lang="nl-BE" sz="1000" i="1">
              <a:solidFill>
                <a:srgbClr val="FFFFFF"/>
              </a:solidFill>
            </a:endParaRPr>
          </a:p>
        </p:txBody>
      </p:sp>
      <p:sp>
        <p:nvSpPr>
          <p:cNvPr id="69669" name="AutoShape 37">
            <a:hlinkClick r:id="" action="ppaction://noaction" highlightClick="1"/>
          </p:cNvPr>
          <p:cNvSpPr>
            <a:spLocks noChangeArrowheads="1"/>
          </p:cNvSpPr>
          <p:nvPr/>
        </p:nvSpPr>
        <p:spPr bwMode="blackWhite">
          <a:xfrm>
            <a:off x="5313363" y="28098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69670" name="AutoShape 38">
            <a:hlinkClick r:id="" action="ppaction://noaction" highlightClick="1"/>
          </p:cNvPr>
          <p:cNvSpPr>
            <a:spLocks noChangeArrowheads="1"/>
          </p:cNvSpPr>
          <p:nvPr/>
        </p:nvSpPr>
        <p:spPr bwMode="blackWhite">
          <a:xfrm>
            <a:off x="5376863" y="28749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69671" name="AutoShape 39">
            <a:hlinkClick r:id="" action="ppaction://noaction" highlightClick="1"/>
          </p:cNvPr>
          <p:cNvSpPr>
            <a:spLocks noChangeArrowheads="1"/>
          </p:cNvSpPr>
          <p:nvPr/>
        </p:nvSpPr>
        <p:spPr bwMode="blackWhite">
          <a:xfrm>
            <a:off x="5441950"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69672" name="AutoShape 40">
            <a:hlinkClick r:id="" action="ppaction://noaction" highlightClick="1"/>
          </p:cNvPr>
          <p:cNvSpPr>
            <a:spLocks noChangeArrowheads="1"/>
          </p:cNvSpPr>
          <p:nvPr/>
        </p:nvSpPr>
        <p:spPr bwMode="blackWhite">
          <a:xfrm>
            <a:off x="5505450" y="30051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sp>
        <p:nvSpPr>
          <p:cNvPr id="69673" name="AutoShape 41">
            <a:hlinkClick r:id="" action="ppaction://noaction" highlightClick="1"/>
          </p:cNvPr>
          <p:cNvSpPr>
            <a:spLocks noChangeArrowheads="1"/>
          </p:cNvSpPr>
          <p:nvPr/>
        </p:nvSpPr>
        <p:spPr bwMode="blackWhite">
          <a:xfrm>
            <a:off x="7358063" y="1565275"/>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dirty="0">
                <a:solidFill>
                  <a:srgbClr val="FFFFFF"/>
                </a:solidFill>
                <a:effectLst>
                  <a:outerShdw blurRad="38100" dist="38100" dir="2700000" algn="tl">
                    <a:srgbClr val="000000"/>
                  </a:outerShdw>
                </a:effectLst>
              </a:rPr>
              <a:t>Software zorgverlener</a:t>
            </a:r>
            <a:endParaRPr lang="nl-BE" sz="1000" i="1" dirty="0">
              <a:solidFill>
                <a:srgbClr val="FFFFFF"/>
              </a:solidFill>
            </a:endParaRPr>
          </a:p>
        </p:txBody>
      </p:sp>
      <p:sp>
        <p:nvSpPr>
          <p:cNvPr id="69678" name="AutoShape 46"/>
          <p:cNvSpPr>
            <a:spLocks noChangeArrowheads="1"/>
          </p:cNvSpPr>
          <p:nvPr/>
        </p:nvSpPr>
        <p:spPr bwMode="auto">
          <a:xfrm>
            <a:off x="1598613" y="2538413"/>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69679" name="AutoShape 47"/>
          <p:cNvSpPr>
            <a:spLocks noChangeArrowheads="1"/>
          </p:cNvSpPr>
          <p:nvPr/>
        </p:nvSpPr>
        <p:spPr bwMode="auto">
          <a:xfrm>
            <a:off x="7935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69681" name="AutoShape 49"/>
          <p:cNvSpPr>
            <a:spLocks noChangeArrowheads="1"/>
          </p:cNvSpPr>
          <p:nvPr/>
        </p:nvSpPr>
        <p:spPr bwMode="auto">
          <a:xfrm>
            <a:off x="6921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69682" name="AutoShape 50"/>
          <p:cNvSpPr>
            <a:spLocks noChangeArrowheads="1"/>
          </p:cNvSpPr>
          <p:nvPr/>
        </p:nvSpPr>
        <p:spPr bwMode="auto">
          <a:xfrm>
            <a:off x="3949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69683" name="AutoShape 51"/>
          <p:cNvSpPr>
            <a:spLocks noChangeArrowheads="1"/>
          </p:cNvSpPr>
          <p:nvPr/>
        </p:nvSpPr>
        <p:spPr bwMode="auto">
          <a:xfrm>
            <a:off x="5283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69684" name="AutoShape 52"/>
          <p:cNvSpPr>
            <a:spLocks noChangeArrowheads="1"/>
          </p:cNvSpPr>
          <p:nvPr/>
        </p:nvSpPr>
        <p:spPr bwMode="auto">
          <a:xfrm rot="5400000">
            <a:off x="2617788" y="145415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69685" name="AutoShape 53"/>
          <p:cNvSpPr>
            <a:spLocks noChangeArrowheads="1"/>
          </p:cNvSpPr>
          <p:nvPr/>
        </p:nvSpPr>
        <p:spPr bwMode="auto">
          <a:xfrm rot="5400000">
            <a:off x="1239838" y="9985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69686" name="AutoShape 54"/>
          <p:cNvSpPr>
            <a:spLocks noChangeArrowheads="1"/>
          </p:cNvSpPr>
          <p:nvPr/>
        </p:nvSpPr>
        <p:spPr bwMode="auto">
          <a:xfrm rot="5400000">
            <a:off x="5346700" y="17780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69687" name="AutoShape 55"/>
          <p:cNvSpPr>
            <a:spLocks noChangeArrowheads="1"/>
          </p:cNvSpPr>
          <p:nvPr/>
        </p:nvSpPr>
        <p:spPr bwMode="auto">
          <a:xfrm rot="5400000">
            <a:off x="7808119" y="821532"/>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69688" name="AutoShape 56"/>
          <p:cNvSpPr>
            <a:spLocks noChangeArrowheads="1"/>
          </p:cNvSpPr>
          <p:nvPr/>
        </p:nvSpPr>
        <p:spPr bwMode="auto">
          <a:xfrm rot="5400000">
            <a:off x="6622257" y="1283493"/>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a:defRPr/>
            </a:pPr>
            <a:endParaRPr lang="en-GB">
              <a:solidFill>
                <a:srgbClr val="000000"/>
              </a:solidFill>
            </a:endParaRPr>
          </a:p>
        </p:txBody>
      </p:sp>
      <p:sp>
        <p:nvSpPr>
          <p:cNvPr id="69691" name="AutoShape 59">
            <a:hlinkClick r:id="" action="ppaction://noaction" highlightClick="1"/>
          </p:cNvPr>
          <p:cNvSpPr>
            <a:spLocks noChangeArrowheads="1"/>
          </p:cNvSpPr>
          <p:nvPr/>
        </p:nvSpPr>
        <p:spPr bwMode="blackWhite">
          <a:xfrm>
            <a:off x="2120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hangingPunct="0">
              <a:lnSpc>
                <a:spcPct val="80000"/>
              </a:lnSpc>
              <a:spcBef>
                <a:spcPct val="50000"/>
              </a:spcBef>
              <a:tabLst>
                <a:tab pos="4572000" algn="r"/>
              </a:tabLst>
              <a:defRPr/>
            </a:pPr>
            <a:r>
              <a:rPr lang="nl-BE" sz="1400" i="1">
                <a:solidFill>
                  <a:srgbClr val="FFFFFF"/>
                </a:solidFill>
                <a:effectLst>
                  <a:outerShdw blurRad="38100" dist="38100" dir="2700000" algn="tl">
                    <a:srgbClr val="000000"/>
                  </a:outerShdw>
                </a:effectLst>
              </a:rPr>
              <a:t>Site RIZIV</a:t>
            </a:r>
            <a:endParaRPr lang="nl-BE" sz="1000" i="1">
              <a:solidFill>
                <a:srgbClr val="FFFFFF"/>
              </a:solidFill>
            </a:endParaRPr>
          </a:p>
        </p:txBody>
      </p:sp>
      <p:sp>
        <p:nvSpPr>
          <p:cNvPr id="69692" name="AutoShape 60">
            <a:hlinkClick r:id="" action="ppaction://noaction" highlightClick="1"/>
          </p:cNvPr>
          <p:cNvSpPr>
            <a:spLocks noChangeArrowheads="1"/>
          </p:cNvSpPr>
          <p:nvPr/>
        </p:nvSpPr>
        <p:spPr bwMode="blackWhite">
          <a:xfrm>
            <a:off x="2570163" y="2505075"/>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69693" name="AutoShape 61">
            <a:hlinkClick r:id="" action="ppaction://noaction" highlightClick="1"/>
          </p:cNvPr>
          <p:cNvSpPr>
            <a:spLocks noChangeArrowheads="1"/>
          </p:cNvSpPr>
          <p:nvPr/>
        </p:nvSpPr>
        <p:spPr bwMode="blackWhite">
          <a:xfrm>
            <a:off x="2633663" y="2570163"/>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69694" name="AutoShape 62">
            <a:hlinkClick r:id="" action="ppaction://noaction" highlightClick="1"/>
          </p:cNvPr>
          <p:cNvSpPr>
            <a:spLocks noChangeArrowheads="1"/>
          </p:cNvSpPr>
          <p:nvPr/>
        </p:nvSpPr>
        <p:spPr bwMode="blackWhite">
          <a:xfrm>
            <a:off x="2698750"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69695" name="AutoShape 63">
            <a:hlinkClick r:id="" action="ppaction://noaction" highlightClick="1"/>
          </p:cNvPr>
          <p:cNvSpPr>
            <a:spLocks noChangeArrowheads="1"/>
          </p:cNvSpPr>
          <p:nvPr/>
        </p:nvSpPr>
        <p:spPr bwMode="blackWhite">
          <a:xfrm>
            <a:off x="2762250" y="2700338"/>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a:solidFill>
                  <a:srgbClr val="FFFFFF"/>
                </a:solidFill>
                <a:effectLst>
                  <a:outerShdw blurRad="38100" dist="38100" dir="2700000" algn="tl">
                    <a:srgbClr val="000000"/>
                  </a:outerShdw>
                </a:effectLst>
              </a:rPr>
              <a:t>DTW</a:t>
            </a:r>
          </a:p>
        </p:txBody>
      </p:sp>
      <p:pic>
        <p:nvPicPr>
          <p:cNvPr id="14388"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363" y="3124200"/>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99" name="AutoShape 67"/>
          <p:cNvSpPr>
            <a:spLocks noChangeArrowheads="1"/>
          </p:cNvSpPr>
          <p:nvPr/>
        </p:nvSpPr>
        <p:spPr bwMode="blackWhite">
          <a:xfrm>
            <a:off x="3440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69701" name="AutoShape 69"/>
          <p:cNvSpPr>
            <a:spLocks noChangeArrowheads="1"/>
          </p:cNvSpPr>
          <p:nvPr/>
        </p:nvSpPr>
        <p:spPr bwMode="blackWhite">
          <a:xfrm>
            <a:off x="2076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69705" name="AutoShape 73"/>
          <p:cNvSpPr>
            <a:spLocks noChangeArrowheads="1"/>
          </p:cNvSpPr>
          <p:nvPr/>
        </p:nvSpPr>
        <p:spPr bwMode="blackWhite">
          <a:xfrm>
            <a:off x="755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hangingPunct="0">
              <a:lnSpc>
                <a:spcPct val="80000"/>
              </a:lnSpc>
              <a:spcBef>
                <a:spcPct val="50000"/>
              </a:spcBef>
              <a:defRPr/>
            </a:pPr>
            <a:r>
              <a:rPr lang="nl-BE" sz="2000" b="1" i="1">
                <a:solidFill>
                  <a:srgbClr val="FFCC99"/>
                </a:solidFill>
                <a:effectLst>
                  <a:outerShdw blurRad="38100" dist="38100" dir="2700000" algn="tl">
                    <a:srgbClr val="000000"/>
                  </a:outerShdw>
                </a:effectLst>
              </a:rPr>
              <a:t>GAB</a:t>
            </a:r>
          </a:p>
        </p:txBody>
      </p:sp>
      <p:sp>
        <p:nvSpPr>
          <p:cNvPr id="69680" name="AutoShape 48"/>
          <p:cNvSpPr>
            <a:spLocks noChangeArrowheads="1"/>
          </p:cNvSpPr>
          <p:nvPr/>
        </p:nvSpPr>
        <p:spPr bwMode="auto">
          <a:xfrm>
            <a:off x="2806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a:defRPr/>
            </a:pPr>
            <a:endParaRPr lang="en-GB">
              <a:solidFill>
                <a:srgbClr val="000000"/>
              </a:solidFill>
            </a:endParaRPr>
          </a:p>
        </p:txBody>
      </p:sp>
      <p:sp>
        <p:nvSpPr>
          <p:cNvPr id="14393" name="AutoShape 17"/>
          <p:cNvSpPr>
            <a:spLocks noChangeArrowheads="1"/>
          </p:cNvSpPr>
          <p:nvPr/>
        </p:nvSpPr>
        <p:spPr bwMode="auto">
          <a:xfrm>
            <a:off x="4970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4394" name="AutoShape 18"/>
          <p:cNvSpPr>
            <a:spLocks noChangeArrowheads="1"/>
          </p:cNvSpPr>
          <p:nvPr/>
        </p:nvSpPr>
        <p:spPr bwMode="auto">
          <a:xfrm>
            <a:off x="6154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4395" name="AutoShape 19"/>
          <p:cNvSpPr>
            <a:spLocks noChangeArrowheads="1"/>
          </p:cNvSpPr>
          <p:nvPr/>
        </p:nvSpPr>
        <p:spPr bwMode="auto">
          <a:xfrm>
            <a:off x="7453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4396" name="AutoShape 68"/>
          <p:cNvSpPr>
            <a:spLocks noChangeArrowheads="1"/>
          </p:cNvSpPr>
          <p:nvPr/>
        </p:nvSpPr>
        <p:spPr bwMode="auto">
          <a:xfrm>
            <a:off x="3668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4397" name="AutoShape 70"/>
          <p:cNvSpPr>
            <a:spLocks noChangeArrowheads="1"/>
          </p:cNvSpPr>
          <p:nvPr/>
        </p:nvSpPr>
        <p:spPr bwMode="auto">
          <a:xfrm>
            <a:off x="2305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sp>
        <p:nvSpPr>
          <p:cNvPr id="14398" name="AutoShape 74"/>
          <p:cNvSpPr>
            <a:spLocks noChangeArrowheads="1"/>
          </p:cNvSpPr>
          <p:nvPr/>
        </p:nvSpPr>
        <p:spPr bwMode="auto">
          <a:xfrm>
            <a:off x="984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GB" altLang="en-US">
              <a:solidFill>
                <a:srgbClr val="000000"/>
              </a:solidFill>
            </a:endParaRPr>
          </a:p>
        </p:txBody>
      </p:sp>
      <p:pic>
        <p:nvPicPr>
          <p:cNvPr id="14399" name="Picture 57"/>
          <p:cNvPicPr>
            <a:picLocks noChangeAspect="1" noChangeArrowheads="1"/>
          </p:cNvPicPr>
          <p:nvPr/>
        </p:nvPicPr>
        <p:blipFill>
          <a:blip r:embed="rId4"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2192338"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400"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5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1563" y="2119652"/>
            <a:ext cx="368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32656"/>
            <a:ext cx="8229600" cy="990600"/>
          </a:xfrm>
        </p:spPr>
        <p:txBody>
          <a:bodyPr/>
          <a:lstStyle/>
          <a:p>
            <a:r>
              <a:rPr lang="nl-BE" altLang="en-US" b="1" dirty="0"/>
              <a:t>Basisarchitectuur</a:t>
            </a:r>
            <a:endParaRPr lang="en-US" dirty="0"/>
          </a:p>
        </p:txBody>
      </p:sp>
      <p:sp>
        <p:nvSpPr>
          <p:cNvPr id="3" name="Date Placeholder 2"/>
          <p:cNvSpPr>
            <a:spLocks noGrp="1"/>
          </p:cNvSpPr>
          <p:nvPr>
            <p:ph type="dt" sz="half" idx="10"/>
          </p:nvPr>
        </p:nvSpPr>
        <p:spPr/>
        <p:txBody>
          <a:bodyPr/>
          <a:lstStyle/>
          <a:p>
            <a:r>
              <a:rPr lang="en-US" smtClean="0"/>
              <a:t>12/06/2014</a:t>
            </a:r>
            <a:endParaRPr lang="en-US"/>
          </a:p>
        </p:txBody>
      </p:sp>
      <p:sp>
        <p:nvSpPr>
          <p:cNvPr id="4" name="Slide Number Placeholder 3"/>
          <p:cNvSpPr>
            <a:spLocks noGrp="1"/>
          </p:cNvSpPr>
          <p:nvPr>
            <p:ph type="sldNum" sz="quarter" idx="12"/>
          </p:nvPr>
        </p:nvSpPr>
        <p:spPr/>
        <p:txBody>
          <a:bodyPr/>
          <a:lstStyle/>
          <a:p>
            <a:fld id="{BAADB71D-6A6A-403E-B8B0-DAC18C9A03D5}" type="slidenum">
              <a:rPr lang="en-US" smtClean="0"/>
              <a:pPr/>
              <a:t>8</a:t>
            </a:fld>
            <a:endParaRPr lang="en-US"/>
          </a:p>
        </p:txBody>
      </p:sp>
      <p:sp>
        <p:nvSpPr>
          <p:cNvPr id="75" name="AutoShape 32">
            <a:hlinkClick r:id="" action="ppaction://noaction" highlightClick="1"/>
          </p:cNvPr>
          <p:cNvSpPr>
            <a:spLocks noChangeArrowheads="1"/>
          </p:cNvSpPr>
          <p:nvPr/>
        </p:nvSpPr>
        <p:spPr bwMode="blackWhite">
          <a:xfrm>
            <a:off x="7816056" y="2063750"/>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76" name="AutoShape 33">
            <a:hlinkClick r:id="" action="ppaction://noaction" highlightClick="1"/>
          </p:cNvPr>
          <p:cNvSpPr>
            <a:spLocks noChangeArrowheads="1"/>
          </p:cNvSpPr>
          <p:nvPr/>
        </p:nvSpPr>
        <p:spPr bwMode="blackWhite">
          <a:xfrm>
            <a:off x="7879556" y="2128837"/>
            <a:ext cx="514350" cy="260350"/>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77" name="AutoShape 34">
            <a:hlinkClick r:id="" action="ppaction://noaction" highlightClick="1"/>
          </p:cNvPr>
          <p:cNvSpPr>
            <a:spLocks noChangeArrowheads="1"/>
          </p:cNvSpPr>
          <p:nvPr/>
        </p:nvSpPr>
        <p:spPr bwMode="blackWhite">
          <a:xfrm>
            <a:off x="7943056" y="2193925"/>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endParaRPr lang="nl-BE" sz="1400" b="1" i="1" dirty="0">
              <a:solidFill>
                <a:srgbClr val="FFFFFF"/>
              </a:solidFill>
              <a:effectLst>
                <a:outerShdw blurRad="38100" dist="38100" dir="2700000" algn="tl">
                  <a:srgbClr val="000000"/>
                </a:outerShdw>
              </a:effectLst>
            </a:endParaRPr>
          </a:p>
        </p:txBody>
      </p:sp>
      <p:sp>
        <p:nvSpPr>
          <p:cNvPr id="78" name="AutoShape 35">
            <a:hlinkClick r:id="" action="ppaction://noaction" highlightClick="1"/>
          </p:cNvPr>
          <p:cNvSpPr>
            <a:spLocks noChangeArrowheads="1"/>
          </p:cNvSpPr>
          <p:nvPr/>
        </p:nvSpPr>
        <p:spPr bwMode="blackWhite">
          <a:xfrm>
            <a:off x="8006556" y="2259012"/>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a:lnSpc>
                <a:spcPct val="80000"/>
              </a:lnSpc>
              <a:defRPr/>
            </a:pPr>
            <a:r>
              <a:rPr lang="nl-BE" sz="1600" b="1" i="1" dirty="0">
                <a:solidFill>
                  <a:srgbClr val="FFFFFF"/>
                </a:solidFill>
                <a:effectLst>
                  <a:outerShdw blurRad="38100" dist="38100" dir="2700000" algn="tl">
                    <a:srgbClr val="000000"/>
                  </a:outerShdw>
                </a:effectLst>
              </a:rPr>
              <a:t>DTW</a:t>
            </a:r>
          </a:p>
        </p:txBody>
      </p:sp>
    </p:spTree>
    <p:extLst>
      <p:ext uri="{BB962C8B-B14F-4D97-AF65-F5344CB8AC3E}">
        <p14:creationId xmlns:p14="http://schemas.microsoft.com/office/powerpoint/2010/main" val="2044065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nl-BE" altLang="en-US" b="1" dirty="0">
                <a:sym typeface="Arial" charset="0"/>
              </a:rPr>
              <a:t>10 opdrachten</a:t>
            </a:r>
            <a:endParaRPr lang="en-US" dirty="0"/>
          </a:p>
        </p:txBody>
      </p:sp>
      <p:sp>
        <p:nvSpPr>
          <p:cNvPr id="15363"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1" hangingPunct="1">
              <a:lnSpc>
                <a:spcPct val="80000"/>
              </a:lnSpc>
              <a:buFont typeface="Wingdings" pitchFamily="2" charset="2"/>
              <a:buAutoNum type="arabicPeriod"/>
            </a:pPr>
            <a:endParaRPr lang="nl-BE" altLang="en-US" sz="1200" dirty="0" smtClean="0">
              <a:sym typeface="Arial" charset="0"/>
            </a:endParaRPr>
          </a:p>
          <a:p>
            <a:pPr marL="457200" indent="-457200" eaLnBrk="1" hangingPunct="1">
              <a:lnSpc>
                <a:spcPct val="80000"/>
              </a:lnSpc>
              <a:buFont typeface="Wingdings" pitchFamily="2" charset="2"/>
              <a:buAutoNum type="arabicPeriod"/>
            </a:pPr>
            <a:endParaRPr lang="nl-BE" altLang="en-US" sz="1200" dirty="0" smtClean="0">
              <a:sym typeface="Arial" charset="0"/>
            </a:endParaRPr>
          </a:p>
          <a:p>
            <a:pPr marL="457200" indent="-457200" eaLnBrk="1" hangingPunct="1">
              <a:lnSpc>
                <a:spcPct val="80000"/>
              </a:lnSpc>
              <a:buFont typeface="Wingdings" pitchFamily="2" charset="2"/>
              <a:buAutoNum type="arabicPeriod"/>
            </a:pPr>
            <a:r>
              <a:rPr lang="nl-BE" altLang="en-US" sz="2000" dirty="0" smtClean="0">
                <a:sym typeface="Arial" charset="0"/>
              </a:rPr>
              <a:t>Ontwikkeling van een</a:t>
            </a:r>
            <a:r>
              <a:rPr lang="nl-BE" altLang="en-US" sz="2000" b="1" dirty="0" smtClean="0">
                <a:sym typeface="Arial" charset="0"/>
              </a:rPr>
              <a:t> visie</a:t>
            </a:r>
            <a:r>
              <a:rPr lang="nl-BE" altLang="en-US" sz="2000" dirty="0" smtClean="0">
                <a:sym typeface="Arial" charset="0"/>
              </a:rPr>
              <a:t> en van een </a:t>
            </a:r>
            <a:r>
              <a:rPr lang="nl-BE" altLang="en-US" sz="2000" b="1" dirty="0" smtClean="0">
                <a:sym typeface="Arial" charset="0"/>
              </a:rPr>
              <a:t>strategie</a:t>
            </a:r>
            <a:r>
              <a:rPr lang="nl-BE" altLang="en-US" sz="2000" dirty="0" smtClean="0">
                <a:sym typeface="Arial" charset="0"/>
              </a:rPr>
              <a:t> inzake </a:t>
            </a:r>
            <a:r>
              <a:rPr lang="nl-BE" altLang="en-US" sz="2000" dirty="0" err="1" smtClean="0">
                <a:solidFill>
                  <a:srgbClr val="3E6E5A"/>
                </a:solidFill>
                <a:sym typeface="Arial" charset="0"/>
              </a:rPr>
              <a:t>eHealth</a:t>
            </a:r>
            <a:r>
              <a:rPr lang="nl-BE" altLang="en-US" dirty="0" smtClean="0"/>
              <a:t> </a:t>
            </a:r>
          </a:p>
          <a:p>
            <a:pPr marL="457200" indent="-457200" eaLnBrk="1" hangingPunct="1">
              <a:lnSpc>
                <a:spcPct val="80000"/>
              </a:lnSpc>
              <a:buFont typeface="Wingdings" pitchFamily="2" charset="2"/>
              <a:buAutoNum type="arabicPeriod"/>
            </a:pPr>
            <a:endParaRPr lang="nl-BE" altLang="en-US" sz="2000" dirty="0" smtClean="0">
              <a:sym typeface="Arial" charset="0"/>
            </a:endParaRPr>
          </a:p>
          <a:p>
            <a:pPr marL="457200" indent="-457200" eaLnBrk="1" hangingPunct="1">
              <a:lnSpc>
                <a:spcPct val="80000"/>
              </a:lnSpc>
              <a:buFont typeface="Wingdings" pitchFamily="2" charset="2"/>
              <a:buAutoNum type="arabicPeriod"/>
            </a:pPr>
            <a:r>
              <a:rPr lang="nl-BE" altLang="en-US" sz="2000" dirty="0" smtClean="0">
                <a:sym typeface="Arial" charset="0"/>
              </a:rPr>
              <a:t>Organiseren van de </a:t>
            </a:r>
            <a:r>
              <a:rPr lang="nl-BE" altLang="en-US" sz="2000" b="1" dirty="0" smtClean="0">
                <a:sym typeface="Arial" charset="0"/>
              </a:rPr>
              <a:t>samenwerking</a:t>
            </a:r>
            <a:r>
              <a:rPr lang="nl-BE" altLang="en-US" sz="2000" dirty="0" smtClean="0">
                <a:sym typeface="Arial" charset="0"/>
              </a:rPr>
              <a:t> met andere overheidsinstanties</a:t>
            </a:r>
            <a:r>
              <a:rPr lang="nl-BE" altLang="en-US" sz="2000" b="1" dirty="0" smtClean="0">
                <a:sym typeface="Arial" charset="0"/>
              </a:rPr>
              <a:t> </a:t>
            </a:r>
            <a:r>
              <a:rPr lang="nl-BE" altLang="en-US" sz="2000" dirty="0" smtClean="0">
                <a:sym typeface="Arial" charset="0"/>
              </a:rPr>
              <a:t>die belast zijn met de</a:t>
            </a:r>
            <a:r>
              <a:rPr lang="nl-BE" altLang="en-US" sz="2000" b="1" dirty="0" smtClean="0">
                <a:sym typeface="Arial" charset="0"/>
              </a:rPr>
              <a:t> coördinatie van de elektronische dienstverlening</a:t>
            </a:r>
            <a:r>
              <a:rPr lang="nl-BE" altLang="en-US" dirty="0" smtClean="0"/>
              <a:t> </a:t>
            </a:r>
          </a:p>
          <a:p>
            <a:pPr marL="457200" indent="-457200" eaLnBrk="1" hangingPunct="1">
              <a:lnSpc>
                <a:spcPct val="80000"/>
              </a:lnSpc>
              <a:buFont typeface="Wingdings" pitchFamily="2" charset="2"/>
              <a:buAutoNum type="arabicPeriod"/>
            </a:pPr>
            <a:endParaRPr lang="nl-BE" altLang="en-US" sz="2000" dirty="0" smtClean="0">
              <a:sym typeface="Arial" charset="0"/>
            </a:endParaRPr>
          </a:p>
          <a:p>
            <a:pPr marL="457200" indent="-457200" eaLnBrk="1" hangingPunct="1">
              <a:lnSpc>
                <a:spcPct val="80000"/>
              </a:lnSpc>
              <a:buFont typeface="Wingdings" pitchFamily="2" charset="2"/>
              <a:buAutoNum type="arabicPeriod"/>
            </a:pPr>
            <a:r>
              <a:rPr lang="nl-BE" altLang="en-US" sz="2000" dirty="0" smtClean="0">
                <a:sym typeface="Arial" charset="0"/>
              </a:rPr>
              <a:t>De </a:t>
            </a:r>
            <a:r>
              <a:rPr lang="nl-BE" altLang="en-US" sz="2000" b="1" dirty="0" smtClean="0">
                <a:sym typeface="Arial" charset="0"/>
              </a:rPr>
              <a:t>motor van de noodzakelijke veranderingen</a:t>
            </a:r>
            <a:r>
              <a:rPr lang="nl-BE" altLang="en-US" sz="2000" dirty="0" smtClean="0">
                <a:sym typeface="Arial" charset="0"/>
              </a:rPr>
              <a:t> zijn voor de uitvoering van de visie en de strategie inzake </a:t>
            </a:r>
            <a:r>
              <a:rPr lang="nl-BE" altLang="en-US" sz="2000" dirty="0" err="1" smtClean="0">
                <a:solidFill>
                  <a:srgbClr val="3E6E5A"/>
                </a:solidFill>
                <a:sym typeface="Arial" charset="0"/>
              </a:rPr>
              <a:t>eHealth</a:t>
            </a:r>
            <a:r>
              <a:rPr lang="nl-BE" altLang="en-US" sz="2000" dirty="0" smtClean="0">
                <a:sym typeface="Arial" charset="0"/>
              </a:rPr>
              <a:t> </a:t>
            </a:r>
            <a:r>
              <a:rPr lang="nl-BE" altLang="en-US" dirty="0" smtClean="0"/>
              <a:t> </a:t>
            </a:r>
          </a:p>
          <a:p>
            <a:pPr marL="457200" indent="-457200" eaLnBrk="1" hangingPunct="1">
              <a:lnSpc>
                <a:spcPct val="80000"/>
              </a:lnSpc>
              <a:buFont typeface="Wingdings" pitchFamily="2" charset="2"/>
              <a:buAutoNum type="arabicPeriod"/>
            </a:pPr>
            <a:endParaRPr lang="nl-BE" altLang="en-US" sz="2000" dirty="0" smtClean="0">
              <a:sym typeface="Arial" charset="0"/>
            </a:endParaRPr>
          </a:p>
          <a:p>
            <a:pPr marL="457200" indent="-457200" eaLnBrk="1" hangingPunct="1">
              <a:lnSpc>
                <a:spcPct val="80000"/>
              </a:lnSpc>
              <a:buFont typeface="Wingdings" pitchFamily="2" charset="2"/>
              <a:buAutoNum type="arabicPeriod"/>
            </a:pPr>
            <a:r>
              <a:rPr lang="nl-BE" altLang="en-US" sz="2000" dirty="0" smtClean="0">
                <a:sym typeface="Arial" charset="0"/>
              </a:rPr>
              <a:t>Vastleggen van functionele en </a:t>
            </a:r>
            <a:r>
              <a:rPr lang="nl-BE" altLang="en-US" sz="2000" dirty="0" err="1" smtClean="0">
                <a:sym typeface="Arial" charset="0"/>
              </a:rPr>
              <a:t>techische</a:t>
            </a:r>
            <a:r>
              <a:rPr lang="nl-BE" altLang="en-US" sz="2000" dirty="0" smtClean="0">
                <a:sym typeface="Arial" charset="0"/>
              </a:rPr>
              <a:t> </a:t>
            </a:r>
            <a:r>
              <a:rPr lang="nl-BE" altLang="en-US" sz="2000" b="1" dirty="0" smtClean="0">
                <a:sym typeface="Arial" charset="0"/>
              </a:rPr>
              <a:t>normen, standaarden</a:t>
            </a:r>
            <a:r>
              <a:rPr lang="nl-BE" altLang="en-US" sz="2000" dirty="0" smtClean="0">
                <a:sym typeface="Arial" charset="0"/>
              </a:rPr>
              <a:t>,</a:t>
            </a:r>
            <a:r>
              <a:rPr lang="nl-BE" altLang="en-US" sz="2000" b="1" dirty="0" smtClean="0">
                <a:sym typeface="Arial" charset="0"/>
              </a:rPr>
              <a:t> specificaties</a:t>
            </a:r>
            <a:r>
              <a:rPr lang="nl-BE" altLang="en-US" sz="2000" dirty="0" smtClean="0">
                <a:sym typeface="Arial" charset="0"/>
              </a:rPr>
              <a:t> en </a:t>
            </a:r>
            <a:r>
              <a:rPr lang="nl-BE" altLang="en-US" sz="2000" b="1" dirty="0" smtClean="0">
                <a:sym typeface="Arial" charset="0"/>
              </a:rPr>
              <a:t>basisarchitectuur</a:t>
            </a:r>
            <a:r>
              <a:rPr lang="nl-BE" altLang="en-US" sz="2000" dirty="0" smtClean="0">
                <a:sym typeface="Arial" charset="0"/>
              </a:rPr>
              <a:t> inzake ICT  </a:t>
            </a:r>
          </a:p>
          <a:p>
            <a:pPr marL="457200" indent="-457200" eaLnBrk="1" hangingPunct="1">
              <a:lnSpc>
                <a:spcPct val="80000"/>
              </a:lnSpc>
              <a:buFont typeface="Wingdings" pitchFamily="2" charset="2"/>
              <a:buAutoNum type="arabicPeriod"/>
            </a:pPr>
            <a:endParaRPr lang="nl-BE" altLang="en-US" sz="2000" dirty="0" smtClean="0">
              <a:sym typeface="Arial" charset="0"/>
            </a:endParaRPr>
          </a:p>
          <a:p>
            <a:pPr marL="457200" indent="-457200" eaLnBrk="1" hangingPunct="1">
              <a:lnSpc>
                <a:spcPct val="80000"/>
              </a:lnSpc>
              <a:buFont typeface="Wingdings" pitchFamily="2" charset="2"/>
              <a:buAutoNum type="arabicPeriod"/>
            </a:pPr>
            <a:r>
              <a:rPr lang="nl-BE" altLang="en-US" sz="2000" dirty="0" smtClean="0">
                <a:sym typeface="Arial" charset="0"/>
              </a:rPr>
              <a:t>Registreren van </a:t>
            </a:r>
            <a:r>
              <a:rPr lang="nl-BE" altLang="en-US" sz="2000" b="1" dirty="0" smtClean="0">
                <a:sym typeface="Arial" charset="0"/>
              </a:rPr>
              <a:t>software</a:t>
            </a:r>
            <a:r>
              <a:rPr lang="nl-BE" altLang="en-US" sz="2000" dirty="0" smtClean="0">
                <a:sym typeface="Arial" charset="0"/>
              </a:rPr>
              <a:t> voor het beheer van elektronische patiëntendossiers  </a:t>
            </a:r>
          </a:p>
          <a:p>
            <a:pPr marL="457200" indent="-457200" eaLnBrk="1" hangingPunct="1">
              <a:lnSpc>
                <a:spcPct val="80000"/>
              </a:lnSpc>
              <a:buFont typeface="Wingdings" pitchFamily="2" charset="2"/>
              <a:buAutoNum type="arabicPeriod"/>
            </a:pPr>
            <a:endParaRPr lang="nl-BE" altLang="en-US" sz="2000" dirty="0" smtClean="0">
              <a:solidFill>
                <a:srgbClr val="000000"/>
              </a:solidFill>
              <a:cs typeface="Arial" charset="0"/>
              <a:sym typeface="Arial" charset="0"/>
            </a:endParaRPr>
          </a:p>
        </p:txBody>
      </p:sp>
      <p:sp>
        <p:nvSpPr>
          <p:cNvPr id="4" name="Date Placeholder 3"/>
          <p:cNvSpPr>
            <a:spLocks noGrp="1"/>
          </p:cNvSpPr>
          <p:nvPr>
            <p:ph type="dt" sz="half" idx="10"/>
          </p:nvPr>
        </p:nvSpPr>
        <p:spPr/>
        <p:txBody>
          <a:bodyPr/>
          <a:lstStyle/>
          <a:p>
            <a:r>
              <a:rPr lang="en-US" smtClean="0"/>
              <a:t>14/06/2014</a:t>
            </a:r>
            <a:endParaRPr lang="en-US"/>
          </a:p>
        </p:txBody>
      </p:sp>
      <p:sp>
        <p:nvSpPr>
          <p:cNvPr id="5" name="Slide Number Placeholder 4"/>
          <p:cNvSpPr>
            <a:spLocks noGrp="1"/>
          </p:cNvSpPr>
          <p:nvPr>
            <p:ph type="sldNum" sz="quarter" idx="12"/>
          </p:nvPr>
        </p:nvSpPr>
        <p:spPr/>
        <p:txBody>
          <a:bodyPr/>
          <a:lstStyle/>
          <a:p>
            <a:fld id="{BAADB71D-6A6A-403E-B8B0-DAC18C9A03D5}" type="slidenum">
              <a:rPr lang="en-US" smtClean="0"/>
              <a:t>9</a:t>
            </a:fld>
            <a:endParaRPr lang="en-US"/>
          </a:p>
        </p:txBody>
      </p:sp>
    </p:spTree>
    <p:extLst>
      <p:ext uri="{BB962C8B-B14F-4D97-AF65-F5344CB8AC3E}">
        <p14:creationId xmlns:p14="http://schemas.microsoft.com/office/powerpoint/2010/main" val="208658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5088</TotalTime>
  <Words>2886</Words>
  <Application>Microsoft Office PowerPoint</Application>
  <PresentationFormat>On-screen Show (4:3)</PresentationFormat>
  <Paragraphs>891</Paragraphs>
  <Slides>61</Slides>
  <Notes>37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64" baseType="lpstr">
      <vt:lpstr>Clarity</vt:lpstr>
      <vt:lpstr>1_Clarity</vt:lpstr>
      <vt:lpstr>Visio</vt:lpstr>
      <vt:lpstr>eHealth-platform: stand van zaken en perspectieven</vt:lpstr>
      <vt:lpstr>Enkele evoluties in de gezondheidszorg</vt:lpstr>
      <vt:lpstr>Vermelde evoluties vergen …</vt:lpstr>
      <vt:lpstr>Doelstellingen eHealth-platform</vt:lpstr>
      <vt:lpstr>PowerPoint Presentation</vt:lpstr>
      <vt:lpstr>PowerPoint Presentation</vt:lpstr>
      <vt:lpstr>eHealth-platform  In de praktijk</vt:lpstr>
      <vt:lpstr>Basisarchitectuur</vt:lpstr>
      <vt:lpstr>10 opdrachten</vt:lpstr>
      <vt:lpstr>10 opdrachten</vt:lpstr>
      <vt:lpstr>10 basisdiensten</vt:lpstr>
      <vt:lpstr>10 basisdiensten</vt:lpstr>
      <vt:lpstr>Geïntegreerd gebruikers- en  toegangsbeheer</vt:lpstr>
      <vt:lpstr>10 basisdiensten</vt:lpstr>
      <vt:lpstr>PowerPoint Presentation</vt:lpstr>
      <vt:lpstr>10 basisdiensten</vt:lpstr>
      <vt:lpstr>Vercijfering bekende bestemmeling</vt:lpstr>
      <vt:lpstr>Vercijfering bekende bestemmeling</vt:lpstr>
      <vt:lpstr>Vercijfering onbekende bestemmeling</vt:lpstr>
      <vt:lpstr>10 basisdiensten</vt:lpstr>
      <vt:lpstr>10 basisdiensten</vt:lpstr>
      <vt:lpstr>Toepassing timestamping: elektronisch voorschrift in ziekenhuizen</vt:lpstr>
      <vt:lpstr>Diensten met toegevoegde waarde</vt:lpstr>
      <vt:lpstr>Diensten met toegevoegde waarde</vt:lpstr>
      <vt:lpstr>Diensten met toegevoegde waarde</vt:lpstr>
      <vt:lpstr>Diensten met toegevoegde waarde</vt:lpstr>
      <vt:lpstr>Hoeksteen:  Multidisciplinaire gegevensdeling</vt:lpstr>
      <vt:lpstr>Gegevensoverdracht:  eHealthBox </vt:lpstr>
      <vt:lpstr>Multidisciplinaire gegevensdeling</vt:lpstr>
      <vt:lpstr>Hubs &amp; Metahub-systeem: Oprichting van de "hubs"</vt:lpstr>
      <vt:lpstr>Hub–metahub: as is</vt:lpstr>
      <vt:lpstr>Hub–metahub: to be</vt:lpstr>
      <vt:lpstr>Extramurale gegevens 1/2</vt:lpstr>
      <vt:lpstr>Extramurale gegevens 2/2</vt:lpstr>
      <vt:lpstr>PowerPoint Presentation</vt:lpstr>
      <vt:lpstr>PowerPoint Presentation</vt:lpstr>
      <vt:lpstr>Informed consent &amp; therapeutische relatie</vt:lpstr>
      <vt:lpstr>Informed consent &amp; therapeutische relatie</vt:lpstr>
      <vt:lpstr>eHealthConsent</vt:lpstr>
      <vt:lpstr>eHealthConsent</vt:lpstr>
      <vt:lpstr>eHealthConsent</vt:lpstr>
      <vt:lpstr>eHealthConsent</vt:lpstr>
      <vt:lpstr>Roadmap eGezondheid 2013-2018</vt:lpstr>
      <vt:lpstr>Roadmap eGezondheid 2013-2018</vt:lpstr>
      <vt:lpstr>Roadmap eGezondheid 2013-2018</vt:lpstr>
      <vt:lpstr>Roadmap eGezondheid 2013-2018</vt:lpstr>
      <vt:lpstr>Roadmap eGezondheid 2013-2018</vt:lpstr>
      <vt:lpstr>Waarom de medische praktijk informatiseren? Welk is de rol van de zorgverleners?</vt:lpstr>
      <vt:lpstr>Welk is de rol van de zorgverleners? </vt:lpstr>
      <vt:lpstr>Wat is de rol van de zorgverleners? </vt:lpstr>
      <vt:lpstr>Medische praktijk &amp; informatisering</vt:lpstr>
      <vt:lpstr>Medische praktijk &amp; informatisering</vt:lpstr>
      <vt:lpstr>Medische praktijk &amp; informatisering</vt:lpstr>
      <vt:lpstr>Medische praktijk &amp; informatisering</vt:lpstr>
      <vt:lpstr>Medische praktijk &amp; informatisering</vt:lpstr>
      <vt:lpstr>Medische praktijk &amp; informatisering</vt:lpstr>
      <vt:lpstr>Medische praktijk &amp; informatisering</vt:lpstr>
      <vt:lpstr>Medische praktijk &amp; informatisering</vt:lpstr>
      <vt:lpstr>Medische praktijk &amp; informatisering</vt:lpstr>
      <vt:lpstr>Medische praktijk &amp; informatisering</vt:lpstr>
      <vt:lpstr>BEDANKT !  Vragen ?</vt:lpstr>
    </vt:vector>
  </TitlesOfParts>
  <Company>KSZ-BCSS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Plate-forme eHealth: état d'avancement et perspectives</dc:title>
  <dc:creator>Ann-Sophie Gewelt</dc:creator>
  <cp:lastModifiedBy>Sanne Miseur</cp:lastModifiedBy>
  <cp:revision>151</cp:revision>
  <cp:lastPrinted>2014-05-07T12:31:10Z</cp:lastPrinted>
  <dcterms:created xsi:type="dcterms:W3CDTF">2014-04-14T09:14:56Z</dcterms:created>
  <dcterms:modified xsi:type="dcterms:W3CDTF">2014-06-13T07:52:48Z</dcterms:modified>
</cp:coreProperties>
</file>